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70" r:id="rId12"/>
    <p:sldId id="269" r:id="rId13"/>
    <p:sldId id="273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60EF-F54D-43DD-BD95-5D4918DE8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A3530-86A2-4068-8D9F-C314160B6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92149-E4B2-40A5-883B-369ED507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B5347-7F25-400F-B1E4-19157D4B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C1ADD-4AEB-4FAF-88E2-01E36512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0C9FA-9FA6-4A75-A165-F49D3D0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5F707-6341-42EF-A15E-E8A9EEEF1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3EEA3-8AF7-4CF8-8E6D-2EFBB1E2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1C37-8708-4C7B-A18C-89BC0975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74D8C-69B0-4AFE-BBAE-BEA8A751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640F61-CCAB-4354-934C-47A060791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A398D-BB80-4A5A-882A-8D6D3B58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FE1C5-28C2-459E-B4C2-5CDDDB2D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6EE67-EFFE-4E8B-9003-C9D3328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ADEE0-66AF-4250-A494-FB8C61E5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8985-2B14-4901-8FD3-2925FD50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05FF4-2E7C-4EE0-B989-70309F3E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2638E-3D72-4423-8625-ABE566B9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08432-E31F-4A36-BBD4-248CC3A8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760D3-A748-43A3-BE75-C6A37F4D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04EBD-23B7-4BB9-8857-302DEABC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996F0-F1D8-4257-B723-C8A47CC4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0706A-E4EC-439E-A19F-6AD2949B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8103B-6834-48C0-A75B-4B1EB722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5C6CD-CAF3-4DC2-AE38-2A0935C3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8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C14DB-84CD-41A5-BFE2-8931CE63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393AC-BEE9-4994-9FFF-D6813E5FF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2BBC5-67AE-4D87-9941-D94BDF3F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49742-F8BC-4420-93FC-971577C9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C628E-A136-48C3-8A3A-72AB1734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F26A9-1532-40B8-9B41-20DF9A0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3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418D6-3EB3-4B69-B90F-9B10667F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02C1B-149D-4745-A826-C6AB75C8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5ED8E-E293-44E1-99B6-039D22FE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B0471-CFD5-42BF-AF7D-2F1B03FF3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5647D-9045-437C-81D8-616D24F83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B11B35-0375-4C1D-97F6-BDD1EEE2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D4CB8D-28A8-4696-8EDB-43B36562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9338BC-C275-4FFF-8423-2862B4DD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7F407-A51D-4F07-9C14-DB446AF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1B35CB-742F-4DE1-AD61-D0435BF1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351835-DB1B-4D89-B954-F9783478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57F9AD-480D-4F37-A547-FB1DC2F4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1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7CAFA-48DE-40E3-BC58-5DBC0B58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801590-BDD4-4D09-AED4-8FBDBDD5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C9B21-4D05-4B70-9235-7C112D52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9E195-193A-447D-A10C-22ACC7BD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82FB-5C58-43C1-9E90-C2E715E6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0A29DC-7E67-42C5-92D7-9FDFBE21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4D52F-A702-4EEE-95A9-68E60490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996E2-823F-40E5-A623-E109B8A6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50BC0-4426-4FD6-96D1-30096FD6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6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32DB-F374-44B8-ADF9-31C07518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ABDF05-9AC2-45AF-82CE-71DE4CB28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81DA-ABFB-459E-AD0C-AB7045F8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F0F04-4D2A-4E3C-B463-C86BA6E9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18EF5-FCEF-4CEA-BB02-B2A5A1E4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D9A2D-57B8-47E8-9565-81165343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0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7F5B11-7297-4739-9D9B-8280C3AF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282BA-F21E-484D-A0F0-0E9A520F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DAEAB-44D2-4326-967C-43D088572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AE3D-25B7-4005-94EA-4A973F7C7E8B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845E4-2601-4A42-A097-6C32947B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964B3-4440-4B46-8576-598AA787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C5DB-F2EC-4D7E-BF61-E0ADEBF5E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EAD18B-2D48-413B-8AE8-C0381A6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/>
              <a:t>웹</a:t>
            </a:r>
            <a:r>
              <a:rPr lang="en-US" altLang="ko-KR"/>
              <a:t>(Web)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61725-38D7-415C-AAD5-E7316E7D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8"/>
            <a:ext cx="11126821" cy="1237192"/>
          </a:xfrm>
        </p:spPr>
        <p:txBody>
          <a:bodyPr>
            <a:normAutofit/>
          </a:bodyPr>
          <a:lstStyle/>
          <a:p>
            <a:r>
              <a:rPr lang="ko-KR" altLang="en-US" sz="2000"/>
              <a:t>웹이란 </a:t>
            </a:r>
            <a:r>
              <a:rPr lang="en-US" altLang="ko-KR" sz="2000"/>
              <a:t>World Wide Web</a:t>
            </a:r>
            <a:r>
              <a:rPr lang="ko-KR" altLang="en-US" sz="2000"/>
              <a:t>의 줄임말로 첫글자를 따서 </a:t>
            </a:r>
            <a:r>
              <a:rPr lang="en-US" altLang="ko-KR" sz="2000"/>
              <a:t>WWW</a:t>
            </a:r>
            <a:r>
              <a:rPr lang="ko-KR" altLang="en-US" sz="2000"/>
              <a:t>라고 부르기도 합니다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웹의 주요 구성요소로는 </a:t>
            </a:r>
            <a:r>
              <a:rPr lang="en-US" altLang="ko-KR" sz="2000"/>
              <a:t>Web Browser(</a:t>
            </a:r>
            <a:r>
              <a:rPr lang="ko-KR" altLang="en-US" sz="2000"/>
              <a:t>클라이언트</a:t>
            </a:r>
            <a:r>
              <a:rPr lang="en-US" altLang="ko-KR" sz="2000"/>
              <a:t>) , Web Server(</a:t>
            </a:r>
            <a:r>
              <a:rPr lang="ko-KR" altLang="en-US" sz="2000"/>
              <a:t>서버</a:t>
            </a:r>
            <a:r>
              <a:rPr lang="en-US" altLang="ko-KR" sz="2000"/>
              <a:t>)</a:t>
            </a:r>
            <a:r>
              <a:rPr lang="ko-KR" altLang="en-US" sz="2000"/>
              <a:t>가 있습니다</a:t>
            </a:r>
            <a:r>
              <a:rPr lang="en-US" altLang="ko-KR" sz="20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1DE47-A5BF-43DD-8A8B-29BDDBC7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3675276"/>
            <a:ext cx="10808518" cy="19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9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6261-F966-49F9-99B9-45A784AD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프로세스와 쓰레드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A5EEB4-77A2-4DAD-81C4-BA32B72E1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40" b="-2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FD5A4F5-1247-47D2-B636-A7B980A5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59" y="2423680"/>
            <a:ext cx="5519219" cy="28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94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F77579-938A-4BEA-A133-41759490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>
                <a:solidFill>
                  <a:srgbClr val="FFFFFF"/>
                </a:solidFill>
              </a:rPr>
              <a:t>동기와 비동기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D00AC8-E7BE-4886-990F-0698E736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91" y="557922"/>
            <a:ext cx="61245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66E0A-66DE-469F-9914-034282A80F3D}"/>
              </a:ext>
            </a:extLst>
          </p:cNvPr>
          <p:cNvSpPr txBox="1"/>
          <p:nvPr/>
        </p:nvSpPr>
        <p:spPr>
          <a:xfrm>
            <a:off x="749030" y="5577033"/>
            <a:ext cx="4936067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https://hamait.tistory.com/694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D659C53-EAAC-4C01-B65F-8E5E57013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308809"/>
              </p:ext>
            </p:extLst>
          </p:nvPr>
        </p:nvGraphicFramePr>
        <p:xfrm>
          <a:off x="749030" y="632298"/>
          <a:ext cx="10604675" cy="449498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42545">
                  <a:extLst>
                    <a:ext uri="{9D8B030D-6E8A-4147-A177-3AD203B41FA5}">
                      <a16:colId xmlns:a16="http://schemas.microsoft.com/office/drawing/2014/main" val="3075226692"/>
                    </a:ext>
                  </a:extLst>
                </a:gridCol>
                <a:gridCol w="8662130">
                  <a:extLst>
                    <a:ext uri="{9D8B030D-6E8A-4147-A177-3AD203B41FA5}">
                      <a16:colId xmlns:a16="http://schemas.microsoft.com/office/drawing/2014/main" val="2068178343"/>
                    </a:ext>
                  </a:extLst>
                </a:gridCol>
              </a:tblGrid>
              <a:tr h="59773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0154" marR="50154" marT="25077" marB="2507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0154" marR="50154" marT="25077" marB="25077"/>
                </a:tc>
                <a:extLst>
                  <a:ext uri="{0D108BD9-81ED-4DB2-BD59-A6C34878D82A}">
                    <a16:rowId xmlns:a16="http://schemas.microsoft.com/office/drawing/2014/main" val="162259293"/>
                  </a:ext>
                </a:extLst>
              </a:tr>
              <a:tr h="884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싱글 쓰레드 </a:t>
                      </a:r>
                      <a:r>
                        <a:rPr lang="en-US" altLang="ko-KR" sz="2000"/>
                        <a:t>-</a:t>
                      </a:r>
                      <a:r>
                        <a:rPr lang="ko-KR" altLang="en-US" sz="2000"/>
                        <a:t>동기</a:t>
                      </a:r>
                    </a:p>
                  </a:txBody>
                  <a:tcPr marL="50154" marR="50154" marT="25077" marB="2507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우체국 하나가 여러손님을 처리할때 손님 </a:t>
                      </a:r>
                      <a:r>
                        <a:rPr lang="en-US" altLang="ko-KR" sz="2000"/>
                        <a:t>1</a:t>
                      </a:r>
                      <a:r>
                        <a:rPr lang="ko-KR" altLang="en-US" sz="2000"/>
                        <a:t>이 일을 처리할때까지 손님</a:t>
                      </a:r>
                      <a:r>
                        <a:rPr lang="en-US" altLang="ko-KR" sz="2000"/>
                        <a:t>2,3,4,</a:t>
                      </a:r>
                      <a:r>
                        <a:rPr lang="ko-KR" altLang="en-US" sz="2000"/>
                        <a:t>는 기다려야 한다</a:t>
                      </a:r>
                      <a:r>
                        <a:rPr lang="en-US" altLang="ko-KR" sz="2000"/>
                        <a:t>.</a:t>
                      </a:r>
                      <a:endParaRPr lang="ko-KR" altLang="en-US" sz="2000"/>
                    </a:p>
                  </a:txBody>
                  <a:tcPr marL="50154" marR="50154" marT="25077" marB="25077"/>
                </a:tc>
                <a:extLst>
                  <a:ext uri="{0D108BD9-81ED-4DB2-BD59-A6C34878D82A}">
                    <a16:rowId xmlns:a16="http://schemas.microsoft.com/office/drawing/2014/main" val="3765479368"/>
                  </a:ext>
                </a:extLst>
              </a:tr>
              <a:tr h="884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멀티쓰레드 </a:t>
                      </a:r>
                      <a:r>
                        <a:rPr lang="en-US" altLang="ko-KR" sz="2000"/>
                        <a:t>– </a:t>
                      </a:r>
                      <a:r>
                        <a:rPr lang="ko-KR" altLang="en-US" sz="2000"/>
                        <a:t>동기</a:t>
                      </a:r>
                    </a:p>
                  </a:txBody>
                  <a:tcPr marL="50154" marR="50154" marT="25077" marB="2507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우체국을 손님 수 만큼 많든다</a:t>
                      </a:r>
                      <a:r>
                        <a:rPr lang="en-US" altLang="ko-KR" sz="2000"/>
                        <a:t>. </a:t>
                      </a:r>
                      <a:r>
                        <a:rPr lang="ko-KR" altLang="en-US" sz="2000"/>
                        <a:t>이제 기다리지 않아도 되지만 우체국을 너무 많이 만들다 보니 성능이 망가진다</a:t>
                      </a:r>
                      <a:r>
                        <a:rPr lang="en-US" altLang="ko-KR" sz="2000"/>
                        <a:t>.</a:t>
                      </a:r>
                      <a:endParaRPr lang="ko-KR" altLang="en-US" sz="2000"/>
                    </a:p>
                  </a:txBody>
                  <a:tcPr marL="50154" marR="50154" marT="25077" marB="25077"/>
                </a:tc>
                <a:extLst>
                  <a:ext uri="{0D108BD9-81ED-4DB2-BD59-A6C34878D82A}">
                    <a16:rowId xmlns:a16="http://schemas.microsoft.com/office/drawing/2014/main" val="1693626330"/>
                  </a:ext>
                </a:extLst>
              </a:tr>
              <a:tr h="1243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싱글쓰레드</a:t>
                      </a:r>
                      <a:r>
                        <a:rPr lang="en-US" altLang="ko-KR" sz="2000"/>
                        <a:t>-</a:t>
                      </a:r>
                      <a:r>
                        <a:rPr lang="ko-KR" altLang="en-US" sz="2000"/>
                        <a:t>비동기</a:t>
                      </a:r>
                    </a:p>
                  </a:txBody>
                  <a:tcPr marL="50154" marR="50154" marT="25077" marB="2507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우체국 하나가 손님에게 티켓을 끊고 집에서 기다리게 합니다</a:t>
                      </a:r>
                      <a:r>
                        <a:rPr lang="en-US" altLang="ko-KR" sz="2000"/>
                        <a:t>.</a:t>
                      </a:r>
                    </a:p>
                    <a:p>
                      <a:pPr latinLnBrk="1"/>
                      <a:r>
                        <a:rPr lang="ko-KR" altLang="en-US" sz="2000"/>
                        <a:t>각각의 손님은 기다리지 않고 불릴때  우체국에 와서 일을 처리합니다</a:t>
                      </a:r>
                      <a:r>
                        <a:rPr lang="en-US" altLang="ko-KR" sz="2000"/>
                        <a:t>.</a:t>
                      </a:r>
                    </a:p>
                    <a:p>
                      <a:pPr latinLnBrk="1"/>
                      <a:r>
                        <a:rPr lang="ko-KR" altLang="en-US" sz="2000"/>
                        <a:t>일 처리가 끝나면 다시 불러 나머지 일을 처리합니다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콜백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marL="50154" marR="50154" marT="25077" marB="25077"/>
                </a:tc>
                <a:extLst>
                  <a:ext uri="{0D108BD9-81ED-4DB2-BD59-A6C34878D82A}">
                    <a16:rowId xmlns:a16="http://schemas.microsoft.com/office/drawing/2014/main" val="3858817404"/>
                  </a:ext>
                </a:extLst>
              </a:tr>
              <a:tr h="8846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멀티쓰레드</a:t>
                      </a:r>
                      <a:r>
                        <a:rPr lang="en-US" altLang="ko-KR" sz="2000"/>
                        <a:t>-</a:t>
                      </a:r>
                      <a:r>
                        <a:rPr lang="ko-KR" altLang="en-US" sz="2000"/>
                        <a:t>비동기</a:t>
                      </a:r>
                    </a:p>
                  </a:txBody>
                  <a:tcPr marL="50154" marR="50154" marT="25077" marB="2507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우체국 여러 개가 싱글쓰레드</a:t>
                      </a:r>
                      <a:r>
                        <a:rPr lang="en-US" altLang="ko-KR" sz="2000"/>
                        <a:t>-</a:t>
                      </a:r>
                      <a:r>
                        <a:rPr lang="ko-KR" altLang="en-US" sz="2000"/>
                        <a:t>비동기</a:t>
                      </a:r>
                    </a:p>
                  </a:txBody>
                  <a:tcPr marL="50154" marR="50154" marT="25077" marB="25077"/>
                </a:tc>
                <a:extLst>
                  <a:ext uri="{0D108BD9-81ED-4DB2-BD59-A6C34878D82A}">
                    <a16:rowId xmlns:a16="http://schemas.microsoft.com/office/drawing/2014/main" val="418760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7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1F6659-55DD-42F1-8624-9289129F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87B6E-1F66-479A-90C5-E9279545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0833"/>
            <a:ext cx="11194915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000"/>
              <a:t>Node.js</a:t>
            </a:r>
            <a:r>
              <a:rPr lang="ko-KR" altLang="en-US" sz="2000"/>
              <a:t>는 확장성 있는 네트워크 애플리케이션</a:t>
            </a:r>
            <a:r>
              <a:rPr lang="en-US" altLang="ko-KR" sz="2000"/>
              <a:t>(</a:t>
            </a:r>
            <a:r>
              <a:rPr lang="ko-KR" altLang="en-US" sz="2000"/>
              <a:t>특히 백앤드</a:t>
            </a:r>
            <a:r>
              <a:rPr lang="en-US" altLang="ko-KR" sz="2000"/>
              <a:t>) </a:t>
            </a:r>
            <a:r>
              <a:rPr lang="ko-KR" altLang="en-US" sz="2000"/>
              <a:t>개발에 사용되는 </a:t>
            </a:r>
            <a:r>
              <a:rPr lang="en-US" altLang="ko-KR" sz="2000"/>
              <a:t>S/W</a:t>
            </a:r>
            <a:r>
              <a:rPr lang="ko-KR" altLang="en-US" sz="2000"/>
              <a:t>플랫폼 이다</a:t>
            </a:r>
            <a:r>
              <a:rPr lang="en-US" altLang="ko-KR" sz="2000"/>
              <a:t>.</a:t>
            </a:r>
          </a:p>
          <a:p>
            <a:pPr latinLnBrk="0"/>
            <a:r>
              <a:rPr lang="en-US" altLang="ko-KR" sz="2000"/>
              <a:t>Non-blocking I/O</a:t>
            </a:r>
            <a:r>
              <a:rPr lang="ko-KR" altLang="en-US" sz="2000"/>
              <a:t>와 단일 스레드 이벤트 루프를 통한 높은 처리 성능을 가지고 있다</a:t>
            </a:r>
            <a:r>
              <a:rPr lang="en-US" altLang="ko-KR" sz="2000"/>
              <a:t>.</a:t>
            </a:r>
          </a:p>
          <a:p>
            <a:pPr latinLnBrk="0"/>
            <a:r>
              <a:rPr lang="ko-KR" altLang="en-US" sz="2000"/>
              <a:t>내장 </a:t>
            </a:r>
            <a:r>
              <a:rPr lang="en-US" altLang="ko-KR" sz="2000"/>
              <a:t>HTTP</a:t>
            </a:r>
            <a:r>
              <a:rPr lang="ko-KR" altLang="en-US" sz="2000"/>
              <a:t>서버 라이브러리를 포함하고 있어 웹 서버에서 아파치등의 별도의 소프트웨어 없이 동작하는것이 가능하며 이를 통해 웹서버의 동작에 있어 더 많은 통제를 가능케한다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60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8D891D-AD8B-46D0-ACAC-F63B9D197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639041-104E-489C-B5E7-49BABE4F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9" y="114300"/>
            <a:ext cx="11021437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E9776F-3052-4A7E-BBB6-CFB82ADA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Express.js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52903A6-8970-4591-972D-2BD2B6ED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</a:rPr>
              <a:t>Express.js</a:t>
            </a:r>
            <a:r>
              <a:rPr lang="ko-KR" altLang="en-US" sz="2000">
                <a:solidFill>
                  <a:srgbClr val="FFFFFF"/>
                </a:solidFill>
              </a:rPr>
              <a:t>는 </a:t>
            </a:r>
            <a:r>
              <a:rPr lang="en-US" altLang="ko-KR" sz="2000">
                <a:solidFill>
                  <a:srgbClr val="FFFFFF"/>
                </a:solidFill>
              </a:rPr>
              <a:t>Node.js</a:t>
            </a:r>
            <a:r>
              <a:rPr lang="ko-KR" altLang="en-US" sz="2000">
                <a:solidFill>
                  <a:srgbClr val="FFFFFF"/>
                </a:solidFill>
              </a:rPr>
              <a:t>의 핵심 모듈인 </a:t>
            </a:r>
            <a:r>
              <a:rPr lang="en-US" altLang="ko-KR" sz="2000">
                <a:solidFill>
                  <a:srgbClr val="FFFFFF"/>
                </a:solidFill>
              </a:rPr>
              <a:t>http , Connect </a:t>
            </a:r>
            <a:r>
              <a:rPr lang="ko-KR" altLang="en-US" sz="2000">
                <a:solidFill>
                  <a:srgbClr val="FFFFFF"/>
                </a:solidFill>
              </a:rPr>
              <a:t>컴포넌트 기반으로 하는 웹 프레임워크다</a:t>
            </a:r>
            <a:r>
              <a:rPr lang="en-US" altLang="ko-KR" sz="2000">
                <a:solidFill>
                  <a:srgbClr val="FFFFFF"/>
                </a:solidFill>
              </a:rPr>
              <a:t>.</a:t>
            </a:r>
          </a:p>
          <a:p>
            <a:r>
              <a:rPr lang="en-US" altLang="ko-KR" sz="2000">
                <a:solidFill>
                  <a:srgbClr val="FFFFFF"/>
                </a:solidFill>
              </a:rPr>
              <a:t>Express.js</a:t>
            </a:r>
            <a:r>
              <a:rPr lang="ko-KR" altLang="en-US" sz="2000">
                <a:solidFill>
                  <a:srgbClr val="FFFFFF"/>
                </a:solidFill>
              </a:rPr>
              <a:t>는 웹 앱의 </a:t>
            </a:r>
            <a:r>
              <a:rPr lang="en-US" altLang="ko-KR" sz="2000">
                <a:solidFill>
                  <a:srgbClr val="FFFFFF"/>
                </a:solidFill>
              </a:rPr>
              <a:t>MVC </a:t>
            </a:r>
            <a:r>
              <a:rPr lang="ko-KR" altLang="en-US" sz="2000">
                <a:solidFill>
                  <a:srgbClr val="FFFFFF"/>
                </a:solidFill>
              </a:rPr>
              <a:t>형태의 구조를 제공한다</a:t>
            </a:r>
            <a:r>
              <a:rPr lang="en-US" altLang="ko-KR" sz="20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572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1B0CA3-6E7A-4DD8-A455-DFE8B86E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89" r="1" b="1"/>
          <a:stretch/>
        </p:blipFill>
        <p:spPr>
          <a:xfrm>
            <a:off x="640080" y="1639108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7397786-2E15-4E08-A68C-E53690993822}"/>
              </a:ext>
            </a:extLst>
          </p:cNvPr>
          <p:cNvSpPr txBox="1">
            <a:spLocks/>
          </p:cNvSpPr>
          <p:nvPr/>
        </p:nvSpPr>
        <p:spPr>
          <a:xfrm>
            <a:off x="731195" y="401916"/>
            <a:ext cx="11126821" cy="123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웹 브라우저에서 도메인을 입력하면 웹 브라우저 </a:t>
            </a:r>
            <a:r>
              <a:rPr lang="en-US" altLang="ko-KR" sz="2000"/>
              <a:t>-&gt; OS</a:t>
            </a:r>
            <a:r>
              <a:rPr lang="ko-KR" altLang="en-US" sz="2000"/>
              <a:t> </a:t>
            </a:r>
            <a:r>
              <a:rPr lang="en-US" altLang="ko-KR" sz="2000"/>
              <a:t>-&gt; H/W </a:t>
            </a:r>
            <a:r>
              <a:rPr lang="ko-KR" altLang="en-US" sz="2000"/>
              <a:t>를 거쳐 서버전달</a:t>
            </a:r>
            <a:endParaRPr lang="en-US" altLang="ko-KR" sz="2000"/>
          </a:p>
          <a:p>
            <a:r>
              <a:rPr lang="ko-KR" altLang="en-US" sz="2000"/>
              <a:t>서버는 요청을 받아 </a:t>
            </a:r>
            <a:r>
              <a:rPr lang="en-US" altLang="ko-KR" sz="2000"/>
              <a:t>H/W-&gt;OS-&gt;Web Server</a:t>
            </a:r>
            <a:r>
              <a:rPr lang="ko-KR" altLang="en-US" sz="2000"/>
              <a:t>에 도달하여 도메인에 대한 </a:t>
            </a:r>
            <a:r>
              <a:rPr lang="en-US" altLang="ko-KR" sz="2000"/>
              <a:t>index.html</a:t>
            </a:r>
            <a:r>
              <a:rPr lang="ko-KR" altLang="en-US" sz="2000"/>
              <a:t>을 찾아 </a:t>
            </a:r>
            <a:r>
              <a:rPr lang="en-US" altLang="ko-KR" sz="2000"/>
              <a:t>  </a:t>
            </a:r>
            <a:r>
              <a:rPr lang="ko-KR" altLang="en-US" sz="2000"/>
              <a:t>다시 클라이언트에 전달해 줍니다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1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58A6D5-4E0C-4EA6-A03E-2F855ED8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F66C4-6FF4-4AFC-8BC7-FC90726F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5090682" cy="3985155"/>
          </a:xfrm>
        </p:spPr>
        <p:txBody>
          <a:bodyPr>
            <a:normAutofit/>
          </a:bodyPr>
          <a:lstStyle/>
          <a:p>
            <a:r>
              <a:rPr lang="en-US" altLang="ko-KR" sz="2000" b="0" i="0">
                <a:effectLst/>
                <a:latin typeface="NanumGothic"/>
              </a:rPr>
              <a:t>MVC</a:t>
            </a:r>
            <a:r>
              <a:rPr lang="ko-KR" altLang="en-US" sz="2000" b="0" i="0">
                <a:effectLst/>
                <a:latin typeface="NanumGothic"/>
              </a:rPr>
              <a:t>란 </a:t>
            </a:r>
            <a:r>
              <a:rPr lang="en-US" altLang="ko-KR" sz="2000" b="1" i="0">
                <a:effectLst/>
                <a:latin typeface="NanumGothic"/>
              </a:rPr>
              <a:t>M</a:t>
            </a:r>
            <a:r>
              <a:rPr lang="en-US" altLang="ko-KR" sz="2000" b="0" i="0">
                <a:effectLst/>
                <a:latin typeface="NanumGothic"/>
              </a:rPr>
              <a:t>odel </a:t>
            </a:r>
            <a:r>
              <a:rPr lang="en-US" altLang="ko-KR" sz="2000" b="1" i="0">
                <a:effectLst/>
                <a:latin typeface="NanumGothic"/>
              </a:rPr>
              <a:t>V</a:t>
            </a:r>
            <a:r>
              <a:rPr lang="en-US" altLang="ko-KR" sz="2000" b="0" i="0">
                <a:effectLst/>
                <a:latin typeface="NanumGothic"/>
              </a:rPr>
              <a:t>iew </a:t>
            </a:r>
            <a:r>
              <a:rPr lang="en-US" altLang="ko-KR" sz="2000" b="1" i="0">
                <a:effectLst/>
                <a:latin typeface="NanumGothic"/>
              </a:rPr>
              <a:t>C</a:t>
            </a:r>
            <a:r>
              <a:rPr lang="en-US" altLang="ko-KR" sz="2000" b="0" i="0">
                <a:effectLst/>
                <a:latin typeface="NanumGothic"/>
              </a:rPr>
              <a:t>ontroller</a:t>
            </a:r>
            <a:r>
              <a:rPr lang="ko-KR" altLang="en-US" sz="2000" b="0" i="0">
                <a:effectLst/>
                <a:latin typeface="NanumGothic"/>
              </a:rPr>
              <a:t>의 약자로 에플리케이션을          세가지의 역할로 구분한 개발 방법론이다</a:t>
            </a:r>
            <a:r>
              <a:rPr lang="en-US" altLang="ko-KR" sz="2000" b="0" i="0">
                <a:effectLst/>
                <a:latin typeface="NanumGothic"/>
              </a:rPr>
              <a:t>.</a:t>
            </a:r>
          </a:p>
          <a:p>
            <a:r>
              <a:rPr lang="ko-KR" altLang="en-US" sz="2000" b="0" i="0">
                <a:effectLst/>
                <a:latin typeface="NanumGothic"/>
              </a:rPr>
              <a:t>사용자가 </a:t>
            </a:r>
            <a:r>
              <a:rPr lang="en-US" altLang="ko-KR" sz="2000" b="0" i="0">
                <a:effectLst/>
                <a:latin typeface="NanumGothic"/>
              </a:rPr>
              <a:t>Controller</a:t>
            </a:r>
            <a:r>
              <a:rPr lang="ko-KR" altLang="en-US" sz="2000" b="0" i="0">
                <a:effectLst/>
                <a:latin typeface="NanumGothic"/>
              </a:rPr>
              <a:t>를 조작하면 </a:t>
            </a:r>
            <a:r>
              <a:rPr lang="en-US" altLang="ko-KR" sz="2000" b="0" i="0">
                <a:effectLst/>
                <a:latin typeface="NanumGothic"/>
              </a:rPr>
              <a:t>Controller</a:t>
            </a:r>
            <a:r>
              <a:rPr lang="ko-KR" altLang="en-US" sz="2000" b="0" i="0">
                <a:effectLst/>
                <a:latin typeface="NanumGothic"/>
              </a:rPr>
              <a:t>는 </a:t>
            </a:r>
            <a:r>
              <a:rPr lang="en-US" altLang="ko-KR" sz="2000" b="0" i="0">
                <a:effectLst/>
                <a:latin typeface="NanumGothic"/>
              </a:rPr>
              <a:t>Model</a:t>
            </a:r>
            <a:r>
              <a:rPr lang="ko-KR" altLang="en-US" sz="2000" b="0" i="0">
                <a:effectLst/>
                <a:latin typeface="NanumGothic"/>
              </a:rPr>
              <a:t>을 통해서  데이터를 가져오고 그 정보를 바탕으로 시각적인 표현을 담당하는 </a:t>
            </a:r>
            <a:r>
              <a:rPr lang="en-US" altLang="ko-KR" sz="2000" b="0" i="0">
                <a:effectLst/>
                <a:latin typeface="NanumGothic"/>
              </a:rPr>
              <a:t>View</a:t>
            </a:r>
            <a:r>
              <a:rPr lang="ko-KR" altLang="en-US" sz="2000" b="0" i="0">
                <a:effectLst/>
                <a:latin typeface="NanumGothic"/>
              </a:rPr>
              <a:t>를 제어해서 사용자에게 전달하게 된다</a:t>
            </a:r>
            <a:r>
              <a:rPr lang="en-US" altLang="ko-KR" sz="2000" b="0" i="0">
                <a:effectLst/>
                <a:latin typeface="NanumGothic"/>
              </a:rPr>
              <a:t>. 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A64BB-9E17-4993-B628-F38C5257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119" y="448253"/>
            <a:ext cx="5378262" cy="54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7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4B51D8-403D-4A28-B63E-79B1C38C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10512552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EDDBD-D865-4AAB-9C30-5C4CEE11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4119927"/>
            <a:ext cx="10494264" cy="18164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lang="ko-KR" alt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애플리케이션 개발에 바탕이 되는 템플릿과 같은 역할을 하는 클래스들과 인터페이스의 집합이다</a:t>
            </a:r>
            <a:r>
              <a:rPr lang="en-US" altLang="ko-KR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latinLnBrk="0">
              <a:buNone/>
            </a:pPr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ko-KR" altLang="en-US">
                <a:solidFill>
                  <a:schemeClr val="bg1"/>
                </a:solidFill>
              </a:rPr>
              <a:t>즉 개발에 필요한 다양한 기능</a:t>
            </a:r>
            <a:r>
              <a:rPr lang="en-US" altLang="ko-KR">
                <a:solidFill>
                  <a:schemeClr val="bg1"/>
                </a:solidFill>
              </a:rPr>
              <a:t>(DB</a:t>
            </a:r>
            <a:r>
              <a:rPr lang="ko-KR" altLang="en-US">
                <a:solidFill>
                  <a:schemeClr val="bg1"/>
                </a:solidFill>
              </a:rPr>
              <a:t>연결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화면구현등</a:t>
            </a:r>
            <a:r>
              <a:rPr lang="en-US" altLang="ko-KR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들을 통합적으로 제공한다는 뜻입니다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en-US" altLang="ko-KR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19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B98D0B-0DBE-4DE5-954E-5F6803E4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/>
              <a:t>스프링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D5F95-5E26-40D2-AD2A-4774B69D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10757170" cy="1971631"/>
          </a:xfrm>
        </p:spPr>
        <p:txBody>
          <a:bodyPr>
            <a:normAutofit/>
          </a:bodyPr>
          <a:lstStyle/>
          <a:p>
            <a:r>
              <a:rPr lang="ko-KR" altLang="en-US" sz="2000"/>
              <a:t>스프링 프레임워크는 자바 플랫폼을 위한 오픈소스 애플리케이션 프레임워크로서 동적인 웹 사이트를 개발하기 위한 여러가지 서비스를 제공하고 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스프링에서 권장하고 있는 웹 표준 개발 스팩은 다음과 같다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MVC</a:t>
            </a:r>
            <a:r>
              <a:rPr lang="ko-KR" altLang="en-US" sz="2000"/>
              <a:t>패턴 </a:t>
            </a:r>
            <a:r>
              <a:rPr lang="en-US" altLang="ko-KR" sz="2000"/>
              <a:t>+ SingleTone</a:t>
            </a:r>
            <a:r>
              <a:rPr lang="ko-KR" altLang="en-US" sz="2000"/>
              <a:t>패턴 </a:t>
            </a:r>
            <a:r>
              <a:rPr lang="en-US" altLang="ko-KR" sz="2000"/>
              <a:t> + Ajax + Mybatis + HTML5 + CSS3(Bootstrap) + Javascript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9B5D3-3E15-4A3E-8D43-73309736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2" y="3965623"/>
            <a:ext cx="10520702" cy="22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5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5A9349-5B71-4B7C-A1DD-084937F1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Web Server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EBCA9-AB92-459F-9FA2-BED82972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-WEB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서버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: HTML, CSS, js, jpg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등 정적인 데이터를 처리하는 웹서버 입니다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ko-KR" altLang="en-US" sz="2000">
              <a:solidFill>
                <a:srgbClr val="FFFFFF"/>
              </a:solidFill>
              <a:effectLst/>
            </a:endParaRPr>
          </a:p>
          <a:p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WEB Server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로 가장 많이 쓰는 프로그램으로는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Apache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재단의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Apache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가 있고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, Microsoft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사의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IIS, nginx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등이 있습니다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ko-KR" altLang="en-US" sz="2000">
              <a:solidFill>
                <a:srgbClr val="FFFFFF"/>
              </a:solidFill>
              <a:effectLst/>
            </a:endParaRPr>
          </a:p>
          <a:p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웹서버의 아파치나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IIS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와 같은 소프트웨어는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HTML/CGI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나 기타 웹 문서들을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HTTP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규약에 따라 웹 클라이언트와 주고받으며 통신하는 것이 주 역할</a:t>
            </a:r>
            <a:br>
              <a:rPr lang="ko-KR" altLang="en-US" sz="2000">
                <a:solidFill>
                  <a:srgbClr val="FFFFFF"/>
                </a:solidFill>
                <a:effectLst/>
              </a:rPr>
            </a:br>
            <a:endParaRPr lang="ko-KR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8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67799-40DA-4441-9F8F-C48A33EA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WAS</a:t>
            </a:r>
            <a:r>
              <a:rPr lang="en-US" altLang="ko-KR" b="0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(Web Application Server)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E92E6-E3E1-4C81-B7E5-8F379B60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WAS(Web Application Server)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서버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: JSP, ASP, PHP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등 사용자의 입력을 받아 서버에서 무언가를 처리하고 그 결과를 보여주는 동적인 데이터를 처리하는 웹서버 입니다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ko-KR" altLang="en-US" sz="2000">
              <a:solidFill>
                <a:srgbClr val="FFFFFF"/>
              </a:solidFill>
              <a:effectLst/>
            </a:endParaRPr>
          </a:p>
          <a:p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WAS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로 가장 많이 쓰는 프로그램으로는 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BEA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사의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Web Logic, IBM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사의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Web Sphere, T-max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사의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Jeus, Tomcat, Redhot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사의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JBoss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등이 있습니다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WAS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는 규모가 크고 엔터프라이즈 환경에 필요한 트랜잭션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보안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트래픽관리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, DB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커넥션 풀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사용자 관리 등등의 다양하고 강력한 기능을 제공하는 </a:t>
            </a:r>
            <a:r>
              <a:rPr lang="en-US" altLang="ko-KR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S/W </a:t>
            </a:r>
            <a:r>
              <a:rPr lang="ko-KR" altLang="en-US" sz="200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를 의미</a:t>
            </a:r>
            <a:endParaRPr lang="en-US" altLang="ko-KR" sz="20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r>
              <a:rPr lang="en-US" altLang="ko-KR" sz="2000">
                <a:solidFill>
                  <a:srgbClr val="FFFFFF"/>
                </a:solidFill>
                <a:latin typeface="Times New Roman" panose="02020603050405020304" pitchFamily="18" charset="0"/>
              </a:rPr>
              <a:t>WAS</a:t>
            </a:r>
            <a:r>
              <a:rPr lang="ko-KR" altLang="en-US" sz="2000">
                <a:solidFill>
                  <a:srgbClr val="FFFFFF"/>
                </a:solidFill>
                <a:latin typeface="Times New Roman" panose="02020603050405020304" pitchFamily="18" charset="0"/>
              </a:rPr>
              <a:t>는 정적</a:t>
            </a:r>
            <a:r>
              <a:rPr lang="en-US" altLang="ko-KR" sz="2000">
                <a:solidFill>
                  <a:srgbClr val="FFFFFF"/>
                </a:solidFill>
                <a:latin typeface="Times New Roman" panose="02020603050405020304" pitchFamily="18" charset="0"/>
              </a:rPr>
              <a:t>, </a:t>
            </a:r>
            <a:r>
              <a:rPr lang="ko-KR" altLang="en-US" sz="2000">
                <a:solidFill>
                  <a:srgbClr val="FFFFFF"/>
                </a:solidFill>
                <a:latin typeface="Times New Roman" panose="02020603050405020304" pitchFamily="18" charset="0"/>
              </a:rPr>
              <a:t>동적 처리 둘다 가능하지만 정적 처리를  </a:t>
            </a:r>
            <a:r>
              <a:rPr lang="en-US" altLang="ko-KR" sz="2000">
                <a:solidFill>
                  <a:srgbClr val="FFFFFF"/>
                </a:solidFill>
                <a:latin typeface="Times New Roman" panose="02020603050405020304" pitchFamily="18" charset="0"/>
              </a:rPr>
              <a:t>WAS</a:t>
            </a:r>
            <a:r>
              <a:rPr lang="ko-KR" altLang="en-US" sz="2000">
                <a:solidFill>
                  <a:srgbClr val="FFFFFF"/>
                </a:solidFill>
                <a:latin typeface="Times New Roman" panose="02020603050405020304" pitchFamily="18" charset="0"/>
              </a:rPr>
              <a:t>가 하게되면 부하가 많이 걸려서 좋지 않음</a:t>
            </a:r>
            <a:br>
              <a:rPr lang="ko-KR" altLang="en-US" sz="2000">
                <a:solidFill>
                  <a:srgbClr val="FFFFFF"/>
                </a:solidFill>
                <a:effectLst/>
              </a:rPr>
            </a:br>
            <a:endParaRPr lang="ko-KR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16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A79686-A5A4-40C6-B05E-A45E10672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34" y="657225"/>
            <a:ext cx="6229350" cy="27717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AD4407-9021-487E-9CD5-5AABF573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59" y="3868568"/>
            <a:ext cx="4772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5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88C58E-196D-4A8A-9CB2-83D8F3C6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-18676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/>
              <a:t>Tomcat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DC7FE-AD39-4EFD-9CC9-60D6110C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18"/>
            <a:ext cx="10646202" cy="3985155"/>
          </a:xfrm>
        </p:spPr>
        <p:txBody>
          <a:bodyPr>
            <a:normAutofit/>
          </a:bodyPr>
          <a:lstStyle/>
          <a:p>
            <a:r>
              <a:rPr lang="ko-KR" altLang="en-US" sz="2000"/>
              <a:t>일반적으로 톰캣은 </a:t>
            </a:r>
            <a:r>
              <a:rPr lang="en-US" altLang="ko-KR" sz="2000"/>
              <a:t>WAS</a:t>
            </a:r>
            <a:r>
              <a:rPr lang="ko-KR" altLang="en-US" sz="2000"/>
              <a:t>의 대표적인 미들웨어 서비스 </a:t>
            </a:r>
            <a:endParaRPr lang="en-US" altLang="ko-KR" sz="2000"/>
          </a:p>
          <a:p>
            <a:r>
              <a:rPr lang="ko-KR" altLang="en-US" sz="2000"/>
              <a:t>톰캣 </a:t>
            </a:r>
            <a:r>
              <a:rPr lang="en-US" altLang="ko-KR" sz="2000"/>
              <a:t>5.5</a:t>
            </a:r>
            <a:r>
              <a:rPr lang="ko-KR" altLang="en-US" sz="2000"/>
              <a:t>부터 아파치톰캣으로 불리며 웹서버</a:t>
            </a:r>
            <a:r>
              <a:rPr lang="en-US" altLang="ko-KR" sz="2000"/>
              <a:t>,WAS</a:t>
            </a:r>
            <a:r>
              <a:rPr lang="ko-KR" altLang="en-US" sz="2000"/>
              <a:t>모두를 포함하고 있다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정적 소스를 별도로 처리하는 이유는 단순 정적 파일만 처리하는 서비스를 굳이 </a:t>
            </a:r>
            <a:r>
              <a:rPr lang="en-US" altLang="ko-KR" sz="2000"/>
              <a:t>WAS</a:t>
            </a:r>
            <a:r>
              <a:rPr lang="ko-KR" altLang="en-US" sz="2000"/>
              <a:t>가 처리하여 부담을 줄 필요가 없기 떄문에 </a:t>
            </a:r>
            <a:endParaRPr lang="en-US" altLang="ko-KR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AEC00B-ABDD-46A4-911A-CD1727A0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8" y="3722489"/>
            <a:ext cx="10809951" cy="30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82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596</Words>
  <Application>Microsoft Office PowerPoint</Application>
  <PresentationFormat>와이드스크린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NanumGothic</vt:lpstr>
      <vt:lpstr>맑은 고딕</vt:lpstr>
      <vt:lpstr>Arial</vt:lpstr>
      <vt:lpstr>Times New Roman</vt:lpstr>
      <vt:lpstr>Office 테마</vt:lpstr>
      <vt:lpstr>웹(Web)</vt:lpstr>
      <vt:lpstr>PowerPoint 프레젠테이션</vt:lpstr>
      <vt:lpstr>MVC</vt:lpstr>
      <vt:lpstr>프레임워크</vt:lpstr>
      <vt:lpstr>스프링</vt:lpstr>
      <vt:lpstr>Web Server</vt:lpstr>
      <vt:lpstr>WAS(Web Application Server)</vt:lpstr>
      <vt:lpstr>PowerPoint 프레젠테이션</vt:lpstr>
      <vt:lpstr>Tomcat</vt:lpstr>
      <vt:lpstr>프로세스와 쓰레드</vt:lpstr>
      <vt:lpstr>동기와 비동기</vt:lpstr>
      <vt:lpstr>PowerPoint 프레젠테이션</vt:lpstr>
      <vt:lpstr>Node</vt:lpstr>
      <vt:lpstr>PowerPoint 프레젠테이션</vt:lpstr>
      <vt:lpstr>PowerPoint 프레젠테이션</vt:lpstr>
      <vt:lpstr>Express.js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웹(Web)이란</dc:title>
  <dc:creator>chungryeol lee</dc:creator>
  <cp:lastModifiedBy>chungryeol lee</cp:lastModifiedBy>
  <cp:revision>2</cp:revision>
  <dcterms:created xsi:type="dcterms:W3CDTF">2020-09-27T14:55:24Z</dcterms:created>
  <dcterms:modified xsi:type="dcterms:W3CDTF">2020-10-10T04:05:05Z</dcterms:modified>
</cp:coreProperties>
</file>