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4" r:id="rId2"/>
    <p:sldId id="467" r:id="rId3"/>
    <p:sldId id="458" r:id="rId4"/>
    <p:sldId id="460" r:id="rId5"/>
    <p:sldId id="461" r:id="rId6"/>
    <p:sldId id="4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5DA"/>
    <a:srgbClr val="FF2625"/>
    <a:srgbClr val="C1D6E5"/>
    <a:srgbClr val="A9C6D8"/>
    <a:srgbClr val="445574"/>
    <a:srgbClr val="2C394C"/>
    <a:srgbClr val="313E58"/>
    <a:srgbClr val="CDDEE9"/>
    <a:srgbClr val="9CBDD2"/>
    <a:srgbClr val="792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83043" autoAdjust="0"/>
  </p:normalViewPr>
  <p:slideViewPr>
    <p:cSldViewPr snapToGrid="0">
      <p:cViewPr varScale="1">
        <p:scale>
          <a:sx n="96" d="100"/>
          <a:sy n="96" d="100"/>
        </p:scale>
        <p:origin x="16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F444-EAD1-4F5A-A15C-6CA40641719D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5A276-F131-4ED8-B2B6-B79E5048B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1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제가 이번 시간에 </a:t>
            </a:r>
            <a:r>
              <a:rPr lang="en-US" altLang="ko-KR" baseline="0" dirty="0" smtClean="0"/>
              <a:t>DNN</a:t>
            </a:r>
            <a:r>
              <a:rPr lang="ko-KR" altLang="en-US" baseline="0" dirty="0" smtClean="0"/>
              <a:t>을 사용하는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으로 만든 것은 사람 얼굴 감정 인식 을 </a:t>
            </a:r>
            <a:r>
              <a:rPr lang="en-US" altLang="ko-KR" baseline="0" dirty="0" smtClean="0"/>
              <a:t>DNN</a:t>
            </a:r>
            <a:r>
              <a:rPr lang="ko-KR" altLang="en-US" baseline="0" dirty="0" smtClean="0"/>
              <a:t>을 통하여 학습시켰습니다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2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8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사용한 데이터 파일로는 감정분류에서 많이 사용하는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년도에 만들어진 </a:t>
            </a:r>
            <a:r>
              <a:rPr lang="en-US" altLang="ko-KR" dirty="0" err="1" smtClean="0"/>
              <a:t>Fer</a:t>
            </a:r>
            <a:r>
              <a:rPr lang="en-US" altLang="ko-KR" dirty="0" smtClean="0"/>
              <a:t>(facial expression </a:t>
            </a:r>
            <a:r>
              <a:rPr lang="en-US" altLang="ko-KR" dirty="0" err="1" smtClean="0"/>
              <a:t>recoginition</a:t>
            </a:r>
            <a:r>
              <a:rPr lang="en-US" altLang="ko-KR" dirty="0" smtClean="0"/>
              <a:t>)2013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dataSet</a:t>
            </a:r>
            <a:r>
              <a:rPr lang="ko-KR" altLang="en-US" baseline="0" dirty="0" smtClean="0"/>
              <a:t>을 이용하였습니다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데이터 파일은 엑셀</a:t>
            </a:r>
            <a:r>
              <a:rPr lang="en-US" altLang="ko-KR" baseline="0" dirty="0" smtClean="0"/>
              <a:t>(CSV)</a:t>
            </a:r>
            <a:r>
              <a:rPr lang="ko-KR" altLang="en-US" baseline="0" dirty="0" smtClean="0"/>
              <a:t>파일로 되어있으며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총 </a:t>
            </a:r>
            <a:r>
              <a:rPr lang="en-US" altLang="ko-KR" sz="1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35887</a:t>
            </a:r>
            <a:r>
              <a:rPr lang="ko-KR" altLang="en-US" baseline="0" dirty="0" smtClean="0"/>
              <a:t>개의 데이터로 구성되어 있고 각 이미지의 크기는 </a:t>
            </a:r>
            <a:r>
              <a:rPr lang="en-US" altLang="ko-KR" baseline="0" dirty="0" smtClean="0"/>
              <a:t>48*48</a:t>
            </a:r>
            <a:r>
              <a:rPr lang="ko-KR" altLang="en-US" baseline="0" dirty="0" smtClean="0"/>
              <a:t>크기의 </a:t>
            </a:r>
            <a:r>
              <a:rPr lang="en-US" altLang="ko-KR" baseline="0" dirty="0" smtClean="0"/>
              <a:t>gray scale </a:t>
            </a:r>
            <a:r>
              <a:rPr lang="ko-KR" altLang="en-US" baseline="0" dirty="0" smtClean="0"/>
              <a:t>이미지를 가지고 있습니다</a:t>
            </a:r>
            <a:endParaRPr lang="en-US" altLang="ko-KR" dirty="0" smtClean="0"/>
          </a:p>
          <a:p>
            <a:r>
              <a:rPr lang="ko-KR" altLang="en-US" dirty="0" smtClean="0"/>
              <a:t>그리고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화난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혐오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두려움</a:t>
            </a:r>
            <a:r>
              <a:rPr lang="en-US" altLang="ko-KR" dirty="0" smtClean="0"/>
              <a:t>,</a:t>
            </a:r>
            <a:r>
              <a:rPr lang="ko-KR" altLang="en-US" dirty="0" smtClean="0"/>
              <a:t>행복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슬픔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놀람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평범한 으로 총</a:t>
            </a:r>
            <a:r>
              <a:rPr lang="en-US" altLang="ko-KR" dirty="0" smtClean="0"/>
              <a:t>7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labeling </a:t>
            </a:r>
            <a:r>
              <a:rPr lang="ko-KR" altLang="en-US" dirty="0" smtClean="0"/>
              <a:t>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엑셀파일을 열어보면 다음과 같이 되어 있으며 첫번째 열은 감정 </a:t>
            </a:r>
            <a:r>
              <a:rPr lang="en-US" altLang="ko-KR" dirty="0" smtClean="0"/>
              <a:t>labeling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클래스 </a:t>
            </a:r>
            <a:r>
              <a:rPr lang="en-US" altLang="ko-KR" baseline="0" dirty="0" smtClean="0"/>
              <a:t>0~6</a:t>
            </a:r>
            <a:r>
              <a:rPr lang="ko-KR" altLang="en-US" baseline="0" dirty="0" smtClean="0"/>
              <a:t>까지의 값을 가지고 있으며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열은 </a:t>
            </a:r>
            <a:r>
              <a:rPr lang="en-US" altLang="ko-KR" baseline="0" dirty="0" smtClean="0"/>
              <a:t>48*48</a:t>
            </a:r>
            <a:r>
              <a:rPr lang="ko-KR" altLang="en-US" baseline="0" dirty="0" smtClean="0"/>
              <a:t>크기의 픽셀을 </a:t>
            </a:r>
            <a:r>
              <a:rPr lang="ko-KR" altLang="en-US" baseline="0" dirty="0" err="1" smtClean="0"/>
              <a:t>쭈욱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펼쳐 놓은 것을 확인 할 수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4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</a:t>
            </a:r>
            <a:endParaRPr lang="en-US" altLang="ko-KR" dirty="0" smtClean="0"/>
          </a:p>
          <a:p>
            <a:r>
              <a:rPr lang="ko-KR" altLang="en-US" dirty="0" smtClean="0"/>
              <a:t>데이터를 로드하고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load</a:t>
            </a:r>
            <a:r>
              <a:rPr lang="ko-KR" altLang="en-US" dirty="0" smtClean="0"/>
              <a:t>된 </a:t>
            </a:r>
            <a:r>
              <a:rPr lang="ko-KR" altLang="en-US" dirty="0" smtClean="0"/>
              <a:t>데이터를 나눕니다 총 </a:t>
            </a:r>
            <a:r>
              <a:rPr lang="en-US" altLang="ko-KR" dirty="0" smtClean="0"/>
              <a:t>35887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인</a:t>
            </a:r>
            <a:r>
              <a:rPr lang="en-US" altLang="ko-KR" dirty="0" smtClean="0"/>
              <a:t>(26976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train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dirty="0" smtClean="0"/>
              <a:t>) 30%(13287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en-US" altLang="ko-KR" baseline="0" dirty="0" smtClean="0"/>
              <a:t> train data</a:t>
            </a:r>
            <a:r>
              <a:rPr lang="ko-KR" altLang="en-US" baseline="0" dirty="0" smtClean="0"/>
              <a:t>로 나눕니다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다음 </a:t>
            </a:r>
            <a:r>
              <a:rPr lang="en-US" altLang="ko-KR" baseline="0" dirty="0" smtClean="0"/>
              <a:t>DNN</a:t>
            </a:r>
            <a:r>
              <a:rPr lang="ko-KR" altLang="en-US" baseline="0" dirty="0" smtClean="0"/>
              <a:t>모델을 구축하고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load</a:t>
            </a:r>
            <a:r>
              <a:rPr lang="ko-KR" altLang="en-US" baseline="0" dirty="0" smtClean="0"/>
              <a:t>된 </a:t>
            </a:r>
            <a:r>
              <a:rPr lang="ko-KR" altLang="en-US" baseline="0" dirty="0" smtClean="0"/>
              <a:t>데이터로부터 </a:t>
            </a:r>
            <a:r>
              <a:rPr lang="ko-KR" altLang="en-US" baseline="0" dirty="0" smtClean="0"/>
              <a:t>학습을 </a:t>
            </a:r>
            <a:r>
              <a:rPr lang="ko-KR" altLang="en-US" baseline="0" dirty="0" smtClean="0"/>
              <a:t>시킵니다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학습이 끝났으면 나머지 </a:t>
            </a:r>
            <a:r>
              <a:rPr lang="en-US" altLang="ko-KR" baseline="0" dirty="0" smtClean="0"/>
              <a:t>30%</a:t>
            </a:r>
            <a:r>
              <a:rPr lang="ko-KR" altLang="en-US" baseline="0" dirty="0" smtClean="0"/>
              <a:t>데이터를 가지고 테스트를 해봅니다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마지막으로 제 자신데이터를 테스트해본 결과를 출력합니다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40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오른쪽 부분이 </a:t>
            </a:r>
            <a:r>
              <a:rPr lang="ko-KR" altLang="en-US" dirty="0" err="1" smtClean="0"/>
              <a:t>트루라벨이고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왼쪽부분이</a:t>
            </a:r>
            <a:r>
              <a:rPr lang="ko-KR" altLang="en-US" dirty="0" smtClean="0"/>
              <a:t> 학습된 모델에서 나온 결과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잘 맞지 않는 부분이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A53-87C7-4FEB-B5AC-50A1DED8F9AB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12" Type="http://schemas.openxmlformats.org/officeDocument/2006/relationships/image" Target="../media/image22.jpeg"/><Relationship Id="rId17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885951"/>
            <a:ext cx="12191999" cy="5715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1863"/>
              </p:ext>
            </p:extLst>
          </p:nvPr>
        </p:nvGraphicFramePr>
        <p:xfrm>
          <a:off x="104797" y="2002620"/>
          <a:ext cx="11963352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1252"/>
              </p:ext>
            </p:extLst>
          </p:nvPr>
        </p:nvGraphicFramePr>
        <p:xfrm>
          <a:off x="104750" y="2002620"/>
          <a:ext cx="1196342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712" y="2203580"/>
            <a:ext cx="10992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</a:t>
            </a:r>
          </a:p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(Deep Neural Network)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6519" y="4534883"/>
            <a:ext cx="10359886" cy="209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2017. 11. 20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영상처리 특강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태 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020809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7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1071701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Representation Learning : Facial Expression Recognition Challenge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9982" y="6139573"/>
            <a:ext cx="110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https://www.kaggle.com/c/challenges-in-representation-learning-facial-expression-recognition-challenge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3474" y="3402052"/>
            <a:ext cx="49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년도 얼굴 표정 학습 대회에 </a:t>
            </a:r>
            <a:r>
              <a:rPr lang="en-US" altLang="ko-KR" dirty="0" smtClean="0"/>
              <a:t>56</a:t>
            </a:r>
            <a:r>
              <a:rPr lang="ko-KR" altLang="en-US" dirty="0" smtClean="0"/>
              <a:t>팀이 참가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1397666"/>
            <a:ext cx="4660266" cy="46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 Using Data Set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2966" y="1593293"/>
            <a:ext cx="110843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Fer2013 Database ( 35887 facial expression images , </a:t>
            </a: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48x48 </a:t>
            </a:r>
            <a:r>
              <a:rPr lang="en-US" altLang="ko-K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size.)</a:t>
            </a: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Disgust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68423" y="2408243"/>
            <a:ext cx="7941816" cy="3529664"/>
            <a:chOff x="254271" y="1371325"/>
            <a:chExt cx="11033721" cy="525994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9" y="1400526"/>
              <a:ext cx="2134067" cy="21340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082" y="1400526"/>
              <a:ext cx="2134067" cy="213406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580" y="1371325"/>
              <a:ext cx="2134067" cy="213406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925" y="1400526"/>
              <a:ext cx="2134067" cy="213406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761" y="4038548"/>
              <a:ext cx="2134067" cy="213406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160" y="4038548"/>
              <a:ext cx="2134067" cy="213406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4045" y="4038547"/>
              <a:ext cx="2113015" cy="21340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4271" y="3466267"/>
              <a:ext cx="2465471" cy="45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0: Angry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1622" y="3470238"/>
              <a:ext cx="1966232" cy="45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1: Disgust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9989" y="3462295"/>
              <a:ext cx="2142371" cy="45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2: Fear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0972" y="3545676"/>
              <a:ext cx="1387721" cy="45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3:Happy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14276" y="6231906"/>
              <a:ext cx="1101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4=Sad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10516" y="6207304"/>
              <a:ext cx="1101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5=Surprise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71872" y="6172614"/>
              <a:ext cx="1505189" cy="45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6=Neutral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69" y="765580"/>
            <a:ext cx="8423443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Data File(CSV) –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 형태가 아닌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형태로 저장되어 있음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9" y="1269532"/>
            <a:ext cx="9379226" cy="52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Model Architecture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89" y="2266293"/>
            <a:ext cx="419100" cy="428625"/>
          </a:xfrm>
        </p:spPr>
      </p:pic>
      <p:sp>
        <p:nvSpPr>
          <p:cNvPr id="5" name="직사각형 4"/>
          <p:cNvSpPr/>
          <p:nvPr/>
        </p:nvSpPr>
        <p:spPr>
          <a:xfrm>
            <a:off x="1202636" y="1914074"/>
            <a:ext cx="427382" cy="1133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29162" y="1914074"/>
            <a:ext cx="427382" cy="1133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5688" y="1643881"/>
            <a:ext cx="427382" cy="16734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2214" y="1643881"/>
            <a:ext cx="427382" cy="16734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08815" y="1643881"/>
            <a:ext cx="427382" cy="16734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35416" y="1643881"/>
            <a:ext cx="427382" cy="16734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61792" y="2114027"/>
            <a:ext cx="427382" cy="733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endCxn id="5" idx="1"/>
          </p:cNvCxnSpPr>
          <p:nvPr/>
        </p:nvCxnSpPr>
        <p:spPr>
          <a:xfrm>
            <a:off x="829089" y="2480604"/>
            <a:ext cx="373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15" idx="1"/>
          </p:cNvCxnSpPr>
          <p:nvPr/>
        </p:nvCxnSpPr>
        <p:spPr>
          <a:xfrm>
            <a:off x="1642779" y="2480604"/>
            <a:ext cx="386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3"/>
            <a:endCxn id="16" idx="1"/>
          </p:cNvCxnSpPr>
          <p:nvPr/>
        </p:nvCxnSpPr>
        <p:spPr>
          <a:xfrm flipV="1">
            <a:off x="2456544" y="2480604"/>
            <a:ext cx="399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3"/>
            <a:endCxn id="17" idx="1"/>
          </p:cNvCxnSpPr>
          <p:nvPr/>
        </p:nvCxnSpPr>
        <p:spPr>
          <a:xfrm>
            <a:off x="3283070" y="2480604"/>
            <a:ext cx="39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1"/>
          </p:cNvCxnSpPr>
          <p:nvPr/>
        </p:nvCxnSpPr>
        <p:spPr>
          <a:xfrm>
            <a:off x="4109596" y="2480604"/>
            <a:ext cx="39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8" idx="3"/>
            <a:endCxn id="20" idx="1"/>
          </p:cNvCxnSpPr>
          <p:nvPr/>
        </p:nvCxnSpPr>
        <p:spPr>
          <a:xfrm>
            <a:off x="4936197" y="2480604"/>
            <a:ext cx="39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" idx="3"/>
            <a:endCxn id="21" idx="1"/>
          </p:cNvCxnSpPr>
          <p:nvPr/>
        </p:nvCxnSpPr>
        <p:spPr>
          <a:xfrm>
            <a:off x="5762798" y="2480604"/>
            <a:ext cx="398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1015863" y="2694920"/>
            <a:ext cx="2492202" cy="18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17539" y="4693391"/>
            <a:ext cx="2529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BatchNormalization</a:t>
            </a:r>
            <a:endParaRPr lang="ko-KR" altLang="en-US" dirty="0"/>
          </a:p>
          <a:p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Dropout(0.5)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1835971" y="2694917"/>
            <a:ext cx="1646595" cy="179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2656117" y="2631473"/>
            <a:ext cx="826449" cy="186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82642" y="2631472"/>
            <a:ext cx="0" cy="187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482642" y="2694916"/>
            <a:ext cx="826563" cy="17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482567" y="2631472"/>
            <a:ext cx="1583671" cy="187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27" y="748022"/>
            <a:ext cx="3966407" cy="256930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76437" y="3333771"/>
            <a:ext cx="159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 : 48.5%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55950" y="6218012"/>
            <a:ext cx="151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45.97%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27" y="3689464"/>
            <a:ext cx="3929947" cy="25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My Model Image Test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56652" y="1725500"/>
            <a:ext cx="6331156" cy="3466222"/>
            <a:chOff x="1723624" y="899435"/>
            <a:chExt cx="9738126" cy="5614414"/>
          </a:xfrm>
        </p:grpSpPr>
        <p:grpSp>
          <p:nvGrpSpPr>
            <p:cNvPr id="18" name="그룹 17"/>
            <p:cNvGrpSpPr/>
            <p:nvPr/>
          </p:nvGrpSpPr>
          <p:grpSpPr>
            <a:xfrm>
              <a:off x="1723624" y="1370591"/>
              <a:ext cx="1371601" cy="5098919"/>
              <a:chOff x="4267200" y="1326898"/>
              <a:chExt cx="1371601" cy="509891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1326898"/>
                <a:ext cx="1371600" cy="153060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1" y="3181099"/>
                <a:ext cx="1371600" cy="1530601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4895215"/>
                <a:ext cx="1371600" cy="1530602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7676283" y="1405557"/>
              <a:ext cx="2226089" cy="4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Fear    !=    Happy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40537" y="4899661"/>
              <a:ext cx="2594388" cy="4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Surprise    !=    Angry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33644" y="3920051"/>
              <a:ext cx="731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197783" y="899435"/>
              <a:ext cx="3055810" cy="4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Prediction    /    True label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850" y="1903023"/>
              <a:ext cx="6438900" cy="4762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850" y="3525253"/>
              <a:ext cx="6419850" cy="4857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361" y="5427791"/>
              <a:ext cx="6385339" cy="4191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197783" y="3084436"/>
              <a:ext cx="2927902" cy="42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Surprise    !=    Neutral</a:t>
              </a:r>
              <a:endParaRPr lang="ko-KR" altLang="en-US" sz="1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81310" y="6164488"/>
              <a:ext cx="6080440" cy="34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화난</a:t>
              </a:r>
              <a:r>
                <a:rPr lang="en-US" altLang="ko-KR" sz="700" dirty="0"/>
                <a:t>,</a:t>
              </a:r>
              <a:r>
                <a:rPr lang="en-US" altLang="ko-KR" sz="700" dirty="0" smtClean="0"/>
                <a:t>         </a:t>
              </a:r>
              <a:r>
                <a:rPr lang="ko-KR" altLang="en-US" sz="700" dirty="0" smtClean="0"/>
                <a:t>혐오</a:t>
              </a:r>
              <a:r>
                <a:rPr lang="en-US" altLang="ko-KR" sz="700" dirty="0" smtClean="0"/>
                <a:t>,          </a:t>
              </a:r>
              <a:r>
                <a:rPr lang="ko-KR" altLang="en-US" sz="700" dirty="0" smtClean="0"/>
                <a:t>두려움</a:t>
              </a:r>
              <a:r>
                <a:rPr lang="en-US" altLang="ko-KR" sz="700" dirty="0" smtClean="0"/>
                <a:t>,         </a:t>
              </a:r>
              <a:r>
                <a:rPr lang="ko-KR" altLang="en-US" sz="700" dirty="0" smtClean="0"/>
                <a:t>행복</a:t>
              </a:r>
              <a:r>
                <a:rPr lang="en-US" altLang="ko-KR" sz="700" dirty="0" smtClean="0"/>
                <a:t>,          </a:t>
              </a:r>
              <a:r>
                <a:rPr lang="ko-KR" altLang="en-US" sz="700" dirty="0" smtClean="0"/>
                <a:t>슬픔</a:t>
              </a:r>
              <a:r>
                <a:rPr lang="en-US" altLang="ko-KR" sz="700" dirty="0" smtClean="0"/>
                <a:t>,           </a:t>
              </a:r>
              <a:r>
                <a:rPr lang="ko-KR" altLang="en-US" sz="700" dirty="0" smtClean="0"/>
                <a:t>놀람</a:t>
              </a:r>
              <a:r>
                <a:rPr lang="en-US" altLang="ko-KR" sz="700" dirty="0" smtClean="0"/>
                <a:t>,        </a:t>
              </a:r>
              <a:r>
                <a:rPr lang="ko-KR" altLang="en-US" sz="700" dirty="0" smtClean="0"/>
                <a:t>평범한 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9850" y="2158954"/>
            <a:ext cx="4439119" cy="2751279"/>
            <a:chOff x="1285820" y="1326898"/>
            <a:chExt cx="10688465" cy="5166577"/>
          </a:xfrm>
        </p:grpSpPr>
        <p:grpSp>
          <p:nvGrpSpPr>
            <p:cNvPr id="31" name="그룹 30"/>
            <p:cNvGrpSpPr/>
            <p:nvPr/>
          </p:nvGrpSpPr>
          <p:grpSpPr>
            <a:xfrm>
              <a:off x="1285820" y="1326898"/>
              <a:ext cx="1390696" cy="5098920"/>
              <a:chOff x="1285820" y="1326898"/>
              <a:chExt cx="1390696" cy="509892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215869" y="1396853"/>
                <a:ext cx="1530602" cy="1390692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215866" y="3158415"/>
                <a:ext cx="1530603" cy="1390693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215865" y="4965170"/>
                <a:ext cx="1530603" cy="1390693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5267995" y="1394556"/>
              <a:ext cx="1371601" cy="5098919"/>
              <a:chOff x="4267200" y="1326898"/>
              <a:chExt cx="1371601" cy="5098919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1326898"/>
                <a:ext cx="1371600" cy="1530602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1" y="3181099"/>
                <a:ext cx="1371600" cy="1530601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4895215"/>
                <a:ext cx="1371600" cy="1530602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9320892" y="1786015"/>
              <a:ext cx="469900" cy="4135491"/>
              <a:chOff x="7480300" y="1863599"/>
              <a:chExt cx="469900" cy="4135491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3000" y="186359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3000" y="358436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300" y="5541890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10334212" y="1790525"/>
              <a:ext cx="1640073" cy="52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Happy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34212" y="3550720"/>
              <a:ext cx="1640073" cy="49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Neutral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34212" y="5477560"/>
              <a:ext cx="1640073" cy="52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Angry</a:t>
              </a:r>
              <a:endParaRPr lang="ko-KR" altLang="en-US" sz="12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3225800" y="3797300"/>
              <a:ext cx="1765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7073900" y="3797300"/>
              <a:ext cx="1765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313495" y="3201443"/>
              <a:ext cx="1346200" cy="34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Resizeing</a:t>
              </a:r>
              <a:endParaRPr lang="ko-KR" alt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35350" y="3334742"/>
              <a:ext cx="1346200" cy="80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Face Crop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7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368</Words>
  <Application>Microsoft Office PowerPoint</Application>
  <PresentationFormat>와이드스크린</PresentationFormat>
  <Paragraphs>70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이미지 텍스트</dc:creator>
  <cp:lastModifiedBy>VGlab</cp:lastModifiedBy>
  <cp:revision>467</cp:revision>
  <dcterms:created xsi:type="dcterms:W3CDTF">2017-05-12T06:14:44Z</dcterms:created>
  <dcterms:modified xsi:type="dcterms:W3CDTF">2017-11-23T06:20:30Z</dcterms:modified>
</cp:coreProperties>
</file>