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91" r:id="rId3"/>
    <p:sldId id="299" r:id="rId4"/>
    <p:sldId id="298" r:id="rId5"/>
    <p:sldId id="296" r:id="rId6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도영" initials="김" lastIdx="1" clrIdx="0">
    <p:extLst>
      <p:ext uri="{19B8F6BF-5375-455C-9EA6-DF929625EA0E}">
        <p15:presenceInfo xmlns:p15="http://schemas.microsoft.com/office/powerpoint/2012/main" userId="김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99"/>
    <a:srgbClr val="0000FF"/>
    <a:srgbClr val="B0CAFE"/>
    <a:srgbClr val="FF7D7D"/>
    <a:srgbClr val="6847E1"/>
    <a:srgbClr val="D7E4BD"/>
    <a:srgbClr val="B7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87907" autoAdjust="0"/>
  </p:normalViewPr>
  <p:slideViewPr>
    <p:cSldViewPr>
      <p:cViewPr varScale="1">
        <p:scale>
          <a:sx n="101" d="100"/>
          <a:sy n="101" d="100"/>
        </p:scale>
        <p:origin x="24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C3BD79F2-18C1-4E2D-AABC-79D7BB33F6D9}" type="datetimeFigureOut">
              <a:rPr lang="ko-KR" altLang="en-US" smtClean="0"/>
              <a:pPr/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54F507A0-AC13-4854-9345-BE0025C7AD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404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6DB3F0B5-01AC-4DBB-9C38-2B5D55EDA26C}" type="datetimeFigureOut">
              <a:rPr lang="ko-KR" altLang="en-US" smtClean="0"/>
              <a:pPr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A47D424-E263-46A7-99A1-9634D7DEDB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3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7D424-E263-46A7-99A1-9634D7DEDB1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9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7D424-E263-46A7-99A1-9634D7DEDB1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62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2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6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53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8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64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0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8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869D8-7F95-4FD7-9DBE-C3738756C4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9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" y="0"/>
            <a:ext cx="9140971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4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26" y="0"/>
            <a:ext cx="9239726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91680" y="2400329"/>
            <a:ext cx="706862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3600" b="1" spc="-150" dirty="0" smtClean="0">
                <a:solidFill>
                  <a:srgbClr val="003399"/>
                </a:solidFill>
                <a:latin typeface="+mn-ea"/>
                <a:sym typeface="Wingdings"/>
              </a:rPr>
              <a:t>DX</a:t>
            </a:r>
            <a:r>
              <a:rPr lang="ko-KR" altLang="en-US" sz="3600" b="1" spc="-150" smtClean="0">
                <a:solidFill>
                  <a:srgbClr val="003399"/>
                </a:solidFill>
                <a:latin typeface="+mn-ea"/>
                <a:sym typeface="Wingdings"/>
              </a:rPr>
              <a:t>전략팀 중장기</a:t>
            </a:r>
            <a:endParaRPr lang="en-US" altLang="ko-KR" sz="3600" b="1" spc="-150" dirty="0" smtClean="0">
              <a:solidFill>
                <a:srgbClr val="003399"/>
              </a:solidFill>
              <a:latin typeface="+mn-ea"/>
              <a:sym typeface="Wingdings"/>
            </a:endParaRPr>
          </a:p>
          <a:p>
            <a:pPr algn="r">
              <a:lnSpc>
                <a:spcPct val="130000"/>
              </a:lnSpc>
            </a:pPr>
            <a:r>
              <a:rPr lang="ko-KR" altLang="en-US" sz="3600" b="1" spc="-150" dirty="0" err="1" smtClean="0">
                <a:solidFill>
                  <a:srgbClr val="003399"/>
                </a:solidFill>
                <a:latin typeface="+mn-ea"/>
                <a:sym typeface="Wingdings"/>
              </a:rPr>
              <a:t>생성형</a:t>
            </a:r>
            <a:r>
              <a:rPr lang="ko-KR" altLang="en-US" sz="3600" b="1" spc="-150" dirty="0" smtClean="0">
                <a:solidFill>
                  <a:srgbClr val="003399"/>
                </a:solidFill>
                <a:latin typeface="+mn-ea"/>
                <a:sym typeface="Wingdings"/>
              </a:rPr>
              <a:t> </a:t>
            </a:r>
            <a:r>
              <a:rPr lang="en-US" altLang="ko-KR" sz="3600" b="1" spc="-150" dirty="0" smtClean="0">
                <a:solidFill>
                  <a:srgbClr val="003399"/>
                </a:solidFill>
                <a:latin typeface="+mn-ea"/>
                <a:sym typeface="Wingdings"/>
              </a:rPr>
              <a:t>AI</a:t>
            </a:r>
            <a:r>
              <a:rPr lang="ko-KR" altLang="en-US" sz="3600" b="1" spc="-150" smtClean="0">
                <a:solidFill>
                  <a:srgbClr val="003399"/>
                </a:solidFill>
                <a:latin typeface="+mn-ea"/>
                <a:sym typeface="Wingdings"/>
              </a:rPr>
              <a:t> 활용 및 운영 계획</a:t>
            </a:r>
            <a:endParaRPr lang="en-US" altLang="ko-KR" sz="3600" b="1" spc="-150" dirty="0">
              <a:solidFill>
                <a:srgbClr val="003399"/>
              </a:solidFill>
              <a:latin typeface="+mn-ea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304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58992"/>
            <a:ext cx="8229600" cy="639098"/>
          </a:xfrm>
        </p:spPr>
        <p:txBody>
          <a:bodyPr anchor="ctr"/>
          <a:lstStyle/>
          <a:p>
            <a:pPr algn="l"/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생성형 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AI </a:t>
            </a:r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정의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62939"/>
              </p:ext>
            </p:extLst>
          </p:nvPr>
        </p:nvGraphicFramePr>
        <p:xfrm>
          <a:off x="323529" y="3501008"/>
          <a:ext cx="8582316" cy="3168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605"/>
                <a:gridCol w="2722938"/>
                <a:gridCol w="3685773"/>
              </a:tblGrid>
              <a:tr h="3490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생성형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활용분야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openAI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GPT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시리즈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ChatGPT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DALL-E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텍스트생성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Google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DeepMind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Bard,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Imagen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200" baseline="0" dirty="0" err="1" smtClean="0">
                          <a:latin typeface="+mn-ea"/>
                          <a:ea typeface="+mn-ea"/>
                        </a:rPr>
                        <a:t>AlphaCode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텍스트 대화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이미지생성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코드생성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Meta(Facebook)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LLaMA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Make-A-Scene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언어 모델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Microsoft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VALL-E, Copilot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음성 생성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 작성 보조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Amazon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AWS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Amazon Bedrock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생성형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서비스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IBM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Watson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AI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분석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솔루션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Adobe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Firefly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이미지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4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Gamma Tech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Gamma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PPT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smtClean="0">
                          <a:latin typeface="+mn-ea"/>
                          <a:ea typeface="+mn-ea"/>
                        </a:rPr>
                        <a:t>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836712"/>
            <a:ext cx="8496944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n-ea"/>
              </a:rPr>
              <a:t>■ </a:t>
            </a:r>
            <a:r>
              <a:rPr lang="ko-KR" altLang="en-US" sz="1600" b="1" dirty="0" err="1" smtClean="0">
                <a:latin typeface="+mn-ea"/>
              </a:rPr>
              <a:t>생성형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AI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smtClean="0">
                <a:latin typeface="+mn-ea"/>
              </a:rPr>
              <a:t>사람처럼 </a:t>
            </a:r>
            <a:r>
              <a:rPr lang="ko-KR" altLang="en-US" sz="1400">
                <a:latin typeface="+mn-ea"/>
              </a:rPr>
              <a:t>새로운 콘텐츠를 만들어내는 </a:t>
            </a:r>
            <a:r>
              <a:rPr lang="en-US" altLang="ko-KR" sz="1400" dirty="0" smtClean="0">
                <a:latin typeface="+mn-ea"/>
              </a:rPr>
              <a:t>AI </a:t>
            </a:r>
            <a:r>
              <a:rPr lang="ko-KR" altLang="en-US" sz="1400" smtClean="0">
                <a:latin typeface="+mn-ea"/>
              </a:rPr>
              <a:t>기술로 </a:t>
            </a:r>
            <a:r>
              <a:rPr lang="ko-KR" altLang="en-US" sz="1400">
                <a:latin typeface="+mn-ea"/>
              </a:rPr>
              <a:t>텍스트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이미지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동영상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프로그램 코드 </a:t>
            </a:r>
            <a:r>
              <a:rPr lang="ko-KR" altLang="en-US" sz="1400">
                <a:latin typeface="+mn-ea"/>
              </a:rPr>
              <a:t>등 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en-US" sz="1400" smtClean="0">
                <a:latin typeface="+mn-ea"/>
              </a:rPr>
              <a:t>다양한 </a:t>
            </a:r>
            <a:r>
              <a:rPr lang="ko-KR" altLang="en-US" sz="1400">
                <a:latin typeface="+mn-ea"/>
              </a:rPr>
              <a:t>콘텐츠를 </a:t>
            </a:r>
            <a:r>
              <a:rPr lang="ko-KR" altLang="en-US" sz="1400" smtClean="0">
                <a:latin typeface="+mn-ea"/>
              </a:rPr>
              <a:t>생성할 수 있으며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기존 데이터를 학습하여 새로운 데이터를 생성하거나 문제를 </a:t>
            </a:r>
            <a:endParaRPr lang="en-US" altLang="ko-KR" sz="14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</a:t>
            </a:r>
            <a:r>
              <a:rPr lang="ko-KR" altLang="en-US" sz="1400" smtClean="0">
                <a:latin typeface="+mn-ea"/>
              </a:rPr>
              <a:t>해결 함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EX) </a:t>
            </a:r>
            <a:r>
              <a:rPr lang="ko-KR" altLang="en-US" sz="1400" smtClean="0">
                <a:latin typeface="+mn-ea"/>
              </a:rPr>
              <a:t>소설 작가 </a:t>
            </a:r>
            <a:r>
              <a:rPr lang="en-US" altLang="ko-KR" sz="1400" dirty="0" smtClean="0">
                <a:latin typeface="+mn-ea"/>
              </a:rPr>
              <a:t>AI : </a:t>
            </a:r>
            <a:r>
              <a:rPr lang="ko-KR" altLang="en-US" sz="1400"/>
              <a:t>기존 </a:t>
            </a:r>
            <a:r>
              <a:rPr lang="en-US" altLang="ko-KR" sz="1400" dirty="0"/>
              <a:t>AI</a:t>
            </a:r>
            <a:r>
              <a:rPr lang="ko-KR" altLang="en-US" sz="1400"/>
              <a:t>는 문서를 정리하거나 키워드를 분석하는 </a:t>
            </a:r>
            <a:r>
              <a:rPr lang="ko-KR" altLang="en-US" sz="1400" smtClean="0"/>
              <a:t>역할</a:t>
            </a:r>
            <a:r>
              <a:rPr lang="en-US" altLang="ko-KR" sz="1400" dirty="0" smtClean="0"/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</a:t>
            </a:r>
            <a:r>
              <a:rPr lang="ko-KR" altLang="en-US" sz="1400" smtClean="0"/>
              <a:t>생성형 </a:t>
            </a:r>
            <a:r>
              <a:rPr lang="en-US" altLang="ko-KR" sz="1400" dirty="0"/>
              <a:t>AI</a:t>
            </a:r>
            <a:r>
              <a:rPr lang="ko-KR" altLang="en-US" sz="1400"/>
              <a:t>는 직접 이야기를 쓰는 </a:t>
            </a:r>
            <a:r>
              <a:rPr lang="ko-KR" altLang="en-US" sz="1400" smtClean="0"/>
              <a:t>작가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996952"/>
            <a:ext cx="8496944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n-ea"/>
              </a:rPr>
              <a:t>■ </a:t>
            </a:r>
            <a:r>
              <a:rPr lang="ko-KR" altLang="en-US" sz="1600" b="1" dirty="0" err="1" smtClean="0">
                <a:latin typeface="+mn-ea"/>
              </a:rPr>
              <a:t>생성형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AI </a:t>
            </a:r>
            <a:r>
              <a:rPr lang="ko-KR" altLang="en-US" sz="1600" b="1" smtClean="0">
                <a:latin typeface="+mn-ea"/>
              </a:rPr>
              <a:t>주요 제품 현황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43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395536" y="2490800"/>
            <a:ext cx="8136904" cy="1236081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66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1556792"/>
            <a:ext cx="813690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58992"/>
            <a:ext cx="8229600" cy="639098"/>
          </a:xfrm>
        </p:spPr>
        <p:txBody>
          <a:bodyPr anchor="ctr"/>
          <a:lstStyle/>
          <a:p>
            <a:pPr algn="l"/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생성형 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AI </a:t>
            </a:r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정의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_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  <a:ea typeface="+mn-ea"/>
              </a:rPr>
              <a:t>ChatGPT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496944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err="1" smtClean="0">
                <a:latin typeface="+mn-ea"/>
              </a:rPr>
              <a:t>ChatGPT</a:t>
            </a:r>
            <a:r>
              <a:rPr lang="ko-KR" altLang="en-US" sz="1600" b="1" baseline="30000" smtClean="0">
                <a:latin typeface="+mn-ea"/>
              </a:rPr>
              <a:t>주</a:t>
            </a:r>
            <a:r>
              <a:rPr lang="en-US" altLang="ko-KR" sz="1600" b="1" baseline="30000" dirty="0" smtClean="0">
                <a:latin typeface="+mn-ea"/>
              </a:rPr>
              <a:t>1)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smtClean="0">
                <a:latin typeface="+mn-ea"/>
              </a:rPr>
              <a:t>작동원리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960620"/>
            <a:ext cx="83529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 smtClean="0">
                <a:latin typeface="+mn-ea"/>
              </a:rPr>
              <a:t>주</a:t>
            </a:r>
            <a:r>
              <a:rPr lang="en-US" altLang="ko-KR" sz="1000" dirty="0" smtClean="0">
                <a:latin typeface="+mn-ea"/>
              </a:rPr>
              <a:t>1) Generative </a:t>
            </a:r>
            <a:r>
              <a:rPr lang="en-US" altLang="ko-KR" sz="1000" dirty="0">
                <a:latin typeface="+mn-ea"/>
              </a:rPr>
              <a:t>Pre-trained </a:t>
            </a:r>
            <a:r>
              <a:rPr lang="en-US" altLang="ko-KR" sz="1000" dirty="0" smtClean="0">
                <a:latin typeface="+mn-ea"/>
              </a:rPr>
              <a:t>Transformer : </a:t>
            </a:r>
            <a:r>
              <a:rPr lang="ko-KR" altLang="en-US" sz="1000" smtClean="0">
                <a:latin typeface="+mn-ea"/>
              </a:rPr>
              <a:t>대규모 데이터를 미리 학습된 상태에서 특정요구에 맞게 단어간의 관계를 효율적으로 처리하여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                                                      </a:t>
            </a:r>
            <a:r>
              <a:rPr lang="ko-KR" altLang="en-US" sz="1000" smtClean="0">
                <a:latin typeface="+mn-ea"/>
              </a:rPr>
              <a:t>새로운 텍스트를 만들어내는 기술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latin typeface="+mn-ea"/>
              </a:rPr>
              <a:t>주</a:t>
            </a:r>
            <a:r>
              <a:rPr lang="en-US" altLang="ko-KR" sz="1000" dirty="0" smtClean="0">
                <a:latin typeface="+mn-ea"/>
              </a:rPr>
              <a:t>2) </a:t>
            </a:r>
            <a:r>
              <a:rPr lang="ko-KR" altLang="en-US" sz="1000" smtClean="0">
                <a:latin typeface="+mn-ea"/>
              </a:rPr>
              <a:t>프롬프트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smtClean="0">
                <a:latin typeface="+mn-ea"/>
              </a:rPr>
              <a:t>생성형 </a:t>
            </a:r>
            <a:r>
              <a:rPr lang="en-US" altLang="ko-KR" sz="1000" dirty="0" smtClean="0">
                <a:latin typeface="+mn-ea"/>
              </a:rPr>
              <a:t>AI</a:t>
            </a:r>
            <a:r>
              <a:rPr lang="ko-KR" altLang="en-US" sz="1000" smtClean="0">
                <a:latin typeface="+mn-ea"/>
              </a:rPr>
              <a:t>에게 무엇을 해야 할지 알려주는 입력 문장이나 </a:t>
            </a:r>
            <a:r>
              <a:rPr lang="ko-KR" altLang="en-US" sz="1000" smtClean="0">
                <a:latin typeface="+mn-ea"/>
              </a:rPr>
              <a:t>질문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latin typeface="+mn-ea"/>
              </a:rPr>
              <a:t>주</a:t>
            </a:r>
            <a:r>
              <a:rPr lang="en-US" altLang="ko-KR" sz="1000" dirty="0" smtClean="0">
                <a:latin typeface="+mn-ea"/>
              </a:rPr>
              <a:t>3) </a:t>
            </a:r>
            <a:r>
              <a:rPr lang="ko-KR" altLang="en-US" sz="1000" smtClean="0">
                <a:latin typeface="+mn-ea"/>
              </a:rPr>
              <a:t>토큰화 </a:t>
            </a:r>
            <a:r>
              <a:rPr lang="en-US" altLang="ko-KR" sz="1000" dirty="0" smtClean="0">
                <a:latin typeface="+mn-ea"/>
              </a:rPr>
              <a:t>: AI</a:t>
            </a:r>
            <a:r>
              <a:rPr lang="ko-KR" altLang="en-US" sz="1000" smtClean="0">
                <a:latin typeface="+mn-ea"/>
              </a:rPr>
              <a:t>가 </a:t>
            </a:r>
            <a:r>
              <a:rPr lang="ko-KR" altLang="en-US" sz="1000" smtClean="0"/>
              <a:t>텍스트를 </a:t>
            </a:r>
            <a:r>
              <a:rPr lang="ko-KR" altLang="en-US" sz="1000"/>
              <a:t>처리하고 이해하는 데 </a:t>
            </a:r>
            <a:r>
              <a:rPr lang="ko-KR" altLang="en-US" sz="1000"/>
              <a:t>기본적인 </a:t>
            </a:r>
            <a:r>
              <a:rPr lang="ko-KR" altLang="en-US" sz="1000" smtClean="0"/>
              <a:t>단위로</a:t>
            </a:r>
            <a:r>
              <a:rPr lang="en-US" altLang="ko-KR" sz="1000" dirty="0" smtClean="0"/>
              <a:t>, </a:t>
            </a:r>
            <a:r>
              <a:rPr lang="ko-KR" altLang="en-US" sz="1000"/>
              <a:t>단어나 문장 부호를 더 작은 단위로 </a:t>
            </a:r>
            <a:r>
              <a:rPr lang="ko-KR" altLang="en-US" sz="1000"/>
              <a:t>쪼갠 </a:t>
            </a:r>
            <a:r>
              <a:rPr lang="ko-KR" altLang="en-US" sz="1000" smtClean="0"/>
              <a:t>것을 의미함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>
                <a:latin typeface="+mn-ea"/>
              </a:rPr>
              <a:t>주</a:t>
            </a:r>
            <a:r>
              <a:rPr lang="en-US" altLang="ko-KR" sz="1000" dirty="0">
                <a:latin typeface="+mn-ea"/>
              </a:rPr>
              <a:t>4) L</a:t>
            </a:r>
            <a:r>
              <a:rPr lang="en-US" altLang="ko-KR" sz="1000" dirty="0"/>
              <a:t>arge Language Model : </a:t>
            </a:r>
            <a:r>
              <a:rPr lang="en-US" altLang="ko-KR" sz="1000" dirty="0" err="1"/>
              <a:t>ChatGPT</a:t>
            </a:r>
            <a:r>
              <a:rPr lang="ko-KR" altLang="en-US" sz="1000"/>
              <a:t>의 </a:t>
            </a:r>
            <a:r>
              <a:rPr lang="en-US" altLang="ko-KR" sz="1000" dirty="0"/>
              <a:t>"</a:t>
            </a:r>
            <a:r>
              <a:rPr lang="ko-KR" altLang="en-US" sz="1000"/>
              <a:t>두뇌</a:t>
            </a:r>
            <a:r>
              <a:rPr lang="en-US" altLang="ko-KR" sz="1000" dirty="0"/>
              <a:t>" </a:t>
            </a:r>
            <a:r>
              <a:rPr lang="ko-KR" altLang="en-US" sz="1000"/>
              <a:t>역할을 하며</a:t>
            </a:r>
            <a:r>
              <a:rPr lang="en-US" altLang="ko-KR" sz="1000" dirty="0"/>
              <a:t>, </a:t>
            </a:r>
            <a:r>
              <a:rPr lang="ko-KR" altLang="en-US" sz="1000"/>
              <a:t>입력된 정보를 분석하고 학습된 데이터를 활용해 답변을 생성하는 </a:t>
            </a:r>
            <a:r>
              <a:rPr lang="ko-KR" altLang="en-US" sz="1000"/>
              <a:t>중요한 </a:t>
            </a:r>
            <a:r>
              <a:rPr lang="ko-KR" altLang="en-US" sz="1000" smtClean="0"/>
              <a:t>과정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latin typeface="+mn-ea"/>
              </a:rPr>
              <a:t>주</a:t>
            </a:r>
            <a:r>
              <a:rPr lang="en-US" altLang="ko-KR" sz="1000" dirty="0" smtClean="0">
                <a:latin typeface="+mn-ea"/>
              </a:rPr>
              <a:t>5) </a:t>
            </a:r>
            <a:r>
              <a:rPr lang="en-US" altLang="ko-KR" sz="1000" dirty="0" smtClean="0">
                <a:latin typeface="+mn-ea"/>
              </a:rPr>
              <a:t>Vector Database : </a:t>
            </a:r>
            <a:r>
              <a:rPr lang="ko-KR" altLang="en-US" sz="1000">
                <a:latin typeface="+mn-ea"/>
              </a:rPr>
              <a:t> 실시간 분석 및 검색에 특화된 </a:t>
            </a:r>
            <a:r>
              <a:rPr lang="ko-KR" altLang="en-US" sz="1000" smtClean="0">
                <a:latin typeface="+mn-ea"/>
              </a:rPr>
              <a:t>데이터베이스로 벡터 형태의 데이터 모델을 사용함</a:t>
            </a:r>
            <a:endParaRPr lang="en-US" altLang="ko-KR" sz="1000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latin typeface="+mn-ea"/>
              </a:rPr>
              <a:t>주</a:t>
            </a:r>
            <a:r>
              <a:rPr lang="en-US" altLang="ko-KR" sz="1000" dirty="0" smtClean="0">
                <a:latin typeface="+mn-ea"/>
              </a:rPr>
              <a:t>6) </a:t>
            </a:r>
            <a:r>
              <a:rPr lang="en-US" altLang="ko-KR" sz="1000" dirty="0" smtClean="0">
                <a:latin typeface="+mn-ea"/>
              </a:rPr>
              <a:t>NLP(</a:t>
            </a:r>
            <a:r>
              <a:rPr lang="en-US" altLang="ko-KR" sz="1000" dirty="0"/>
              <a:t>Natural Language Processing</a:t>
            </a:r>
            <a:r>
              <a:rPr lang="en-US" altLang="ko-KR" sz="1000" dirty="0" smtClean="0"/>
              <a:t>) : </a:t>
            </a:r>
            <a:r>
              <a:rPr lang="ko-KR" altLang="en-US" sz="1000" smtClean="0"/>
              <a:t>컴퓨터가 </a:t>
            </a:r>
            <a:r>
              <a:rPr lang="ko-KR" altLang="en-US" sz="1000"/>
              <a:t>인간의 언어를 이해하고 처리하도록 하는 인공지능</a:t>
            </a:r>
            <a:r>
              <a:rPr lang="en-US" altLang="ko-KR" sz="1000" dirty="0"/>
              <a:t>(AI) </a:t>
            </a:r>
            <a:r>
              <a:rPr lang="ko-KR" altLang="en-US" sz="1000"/>
              <a:t>기술 </a:t>
            </a:r>
            <a:r>
              <a:rPr lang="ko-KR" altLang="en-US" sz="1000" smtClean="0"/>
              <a:t>분야</a:t>
            </a:r>
            <a:endParaRPr lang="en-US" altLang="ko-KR" sz="1000" dirty="0" smtClean="0"/>
          </a:p>
        </p:txBody>
      </p:sp>
      <p:sp>
        <p:nvSpPr>
          <p:cNvPr id="7" name="순서도: 수행의 시작/종료 6"/>
          <p:cNvSpPr/>
          <p:nvPr/>
        </p:nvSpPr>
        <p:spPr>
          <a:xfrm>
            <a:off x="791580" y="1763291"/>
            <a:ext cx="1728192" cy="360040"/>
          </a:xfrm>
          <a:prstGeom prst="flowChartTerminator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프롬프트</a:t>
            </a:r>
            <a:r>
              <a:rPr lang="ko-KR" altLang="en-US" sz="1200" b="1" baseline="30000" dirty="0" err="1" smtClean="0">
                <a:solidFill>
                  <a:schemeClr val="tx1"/>
                </a:solidFill>
                <a:latin typeface="+mn-ea"/>
              </a:rPr>
              <a:t>주</a:t>
            </a:r>
            <a:r>
              <a:rPr lang="en-US" altLang="ko-KR" sz="1200" b="1" baseline="30000" dirty="0" smtClean="0">
                <a:solidFill>
                  <a:schemeClr val="tx1"/>
                </a:solidFill>
                <a:latin typeface="+mn-ea"/>
              </a:rPr>
              <a:t>2)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작성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536" y="3934815"/>
            <a:ext cx="8136904" cy="72728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092280" y="1556791"/>
            <a:ext cx="1440160" cy="233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사용자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092280" y="2503323"/>
            <a:ext cx="1440160" cy="233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smtClean="0">
                <a:solidFill>
                  <a:schemeClr val="tx1"/>
                </a:solidFill>
              </a:rPr>
              <a:t>GPT </a:t>
            </a:r>
            <a:r>
              <a:rPr lang="ko-KR" altLang="en-US" sz="1200" smtClean="0">
                <a:solidFill>
                  <a:schemeClr val="tx1"/>
                </a:solidFill>
              </a:rPr>
              <a:t>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280" y="3933056"/>
            <a:ext cx="1440160" cy="233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검색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91580" y="4071634"/>
            <a:ext cx="1728192" cy="504056"/>
          </a:xfrm>
          <a:prstGeom prst="flowChartMagneticDisk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Vector DB</a:t>
            </a:r>
            <a:r>
              <a:rPr lang="ko-KR" altLang="en-US" sz="1200" b="1" baseline="30000" smtClean="0">
                <a:solidFill>
                  <a:schemeClr val="tx1"/>
                </a:solidFill>
                <a:latin typeface="+mn-ea"/>
              </a:rPr>
              <a:t>주</a:t>
            </a:r>
            <a:r>
              <a:rPr lang="en-US" altLang="ko-KR" sz="1200" b="1" baseline="30000" dirty="0" smtClean="0">
                <a:solidFill>
                  <a:schemeClr val="tx1"/>
                </a:solidFill>
                <a:latin typeface="+mn-ea"/>
              </a:rPr>
              <a:t>5)</a:t>
            </a:r>
            <a:endParaRPr lang="ko-KR" altLang="en-US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91580" y="3212976"/>
            <a:ext cx="1728192" cy="38326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LLM</a:t>
            </a:r>
            <a:r>
              <a:rPr lang="ko-KR" altLang="en-US" sz="1200" b="1" baseline="30000" smtClean="0">
                <a:solidFill>
                  <a:schemeClr val="tx1"/>
                </a:solidFill>
                <a:latin typeface="+mn-ea"/>
              </a:rPr>
              <a:t>주</a:t>
            </a:r>
            <a:r>
              <a:rPr lang="en-US" altLang="ko-KR" sz="1200" b="1" baseline="30000" dirty="0" smtClean="0">
                <a:solidFill>
                  <a:schemeClr val="tx1"/>
                </a:solidFill>
                <a:latin typeface="+mn-ea"/>
              </a:rPr>
              <a:t>4)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24028" y="3212976"/>
            <a:ext cx="1728192" cy="383266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0utput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처리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(NLP</a:t>
            </a:r>
            <a:r>
              <a:rPr lang="ko-KR" altLang="en-US" sz="1200" b="1" baseline="30000" smtClean="0">
                <a:solidFill>
                  <a:schemeClr val="tx1"/>
                </a:solidFill>
                <a:latin typeface="+mn-ea"/>
              </a:rPr>
              <a:t>주</a:t>
            </a:r>
            <a:r>
              <a:rPr lang="en-US" altLang="ko-KR" sz="1200" b="1" baseline="30000" dirty="0" smtClean="0">
                <a:solidFill>
                  <a:schemeClr val="tx1"/>
                </a:solidFill>
                <a:latin typeface="+mn-ea"/>
              </a:rPr>
              <a:t>6)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4824028" y="1763291"/>
            <a:ext cx="1728192" cy="360040"/>
          </a:xfrm>
          <a:prstGeom prst="flowChartTerminator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출력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7" idx="2"/>
            <a:endCxn id="81" idx="0"/>
          </p:cNvCxnSpPr>
          <p:nvPr/>
        </p:nvCxnSpPr>
        <p:spPr>
          <a:xfrm>
            <a:off x="1655676" y="2123331"/>
            <a:ext cx="0" cy="51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3" idx="3"/>
            <a:endCxn id="35" idx="1"/>
          </p:cNvCxnSpPr>
          <p:nvPr/>
        </p:nvCxnSpPr>
        <p:spPr>
          <a:xfrm>
            <a:off x="2519772" y="3404609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5" idx="0"/>
            <a:endCxn id="37" idx="2"/>
          </p:cNvCxnSpPr>
          <p:nvPr/>
        </p:nvCxnSpPr>
        <p:spPr>
          <a:xfrm flipV="1">
            <a:off x="5688124" y="2123331"/>
            <a:ext cx="0" cy="108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791580" y="2636912"/>
            <a:ext cx="1728192" cy="360040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토큰화</a:t>
            </a:r>
            <a:r>
              <a:rPr lang="ko-KR" altLang="en-US" sz="1200" b="1" baseline="30000" smtClean="0">
                <a:solidFill>
                  <a:schemeClr val="tx1"/>
                </a:solidFill>
                <a:latin typeface="+mn-ea"/>
              </a:rPr>
              <a:t>주</a:t>
            </a:r>
            <a:r>
              <a:rPr lang="en-US" altLang="ko-KR" sz="1200" b="1" baseline="30000" dirty="0" smtClean="0">
                <a:solidFill>
                  <a:schemeClr val="tx1"/>
                </a:solidFill>
                <a:latin typeface="+mn-ea"/>
              </a:rPr>
              <a:t>3)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/>
          <p:cNvCxnSpPr>
            <a:stCxn id="81" idx="2"/>
          </p:cNvCxnSpPr>
          <p:nvPr/>
        </p:nvCxnSpPr>
        <p:spPr>
          <a:xfrm>
            <a:off x="1655676" y="299695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3" idx="2"/>
          </p:cNvCxnSpPr>
          <p:nvPr/>
        </p:nvCxnSpPr>
        <p:spPr>
          <a:xfrm>
            <a:off x="1655676" y="3596242"/>
            <a:ext cx="0" cy="475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설명선 5"/>
          <p:cNvSpPr/>
          <p:nvPr/>
        </p:nvSpPr>
        <p:spPr>
          <a:xfrm rot="16200000">
            <a:off x="4445842" y="2078705"/>
            <a:ext cx="756372" cy="7704857"/>
          </a:xfrm>
          <a:prstGeom prst="rightArrowCallout">
            <a:avLst>
              <a:gd name="adj1" fmla="val 19496"/>
              <a:gd name="adj2" fmla="val 367182"/>
              <a:gd name="adj3" fmla="val 25000"/>
              <a:gd name="adj4" fmla="val 64977"/>
            </a:avLst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9512" y="58992"/>
            <a:ext cx="8229600" cy="639098"/>
          </a:xfrm>
        </p:spPr>
        <p:txBody>
          <a:bodyPr anchor="ctr"/>
          <a:lstStyle/>
          <a:p>
            <a:pPr algn="l"/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생성형 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AI </a:t>
            </a:r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활용계획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836712"/>
            <a:ext cx="8496944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n-ea"/>
              </a:rPr>
              <a:t>■ </a:t>
            </a:r>
            <a:r>
              <a:rPr lang="ko-KR" altLang="en-US" sz="1600" b="1" dirty="0" err="1" smtClean="0">
                <a:latin typeface="+mn-ea"/>
              </a:rPr>
              <a:t>생성형</a:t>
            </a:r>
            <a:r>
              <a:rPr lang="ko-KR" altLang="en-US" sz="1600" b="1" dirty="0" smtClean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AI </a:t>
            </a:r>
            <a:r>
              <a:rPr lang="ko-KR" altLang="en-US" sz="1600" b="1" smtClean="0">
                <a:latin typeface="+mn-ea"/>
              </a:rPr>
              <a:t>활용 중장기 계획</a:t>
            </a:r>
            <a:endParaRPr lang="en-US" altLang="ko-KR" sz="1600" b="1" dirty="0" smtClean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- ’25</a:t>
            </a:r>
            <a:r>
              <a:rPr lang="ko-KR" altLang="en-US" sz="1400" smtClean="0">
                <a:latin typeface="+mn-ea"/>
              </a:rPr>
              <a:t>년 생성형 </a:t>
            </a:r>
            <a:r>
              <a:rPr lang="en-US" altLang="ko-KR" sz="1400" dirty="0" smtClean="0">
                <a:latin typeface="+mn-ea"/>
              </a:rPr>
              <a:t>AI </a:t>
            </a:r>
            <a:r>
              <a:rPr lang="ko-KR" altLang="en-US" sz="1400" smtClean="0">
                <a:latin typeface="+mn-ea"/>
              </a:rPr>
              <a:t>교육 및 파일럿 진행을 시작으로 사내 </a:t>
            </a:r>
            <a:r>
              <a:rPr lang="en-US" altLang="ko-KR" sz="1400" dirty="0" smtClean="0">
                <a:latin typeface="+mn-ea"/>
              </a:rPr>
              <a:t>AI </a:t>
            </a:r>
            <a:r>
              <a:rPr lang="ko-KR" altLang="en-US" sz="1400" smtClean="0">
                <a:latin typeface="+mn-ea"/>
              </a:rPr>
              <a:t>전문가 양성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생성형 </a:t>
            </a:r>
            <a:r>
              <a:rPr lang="en-US" altLang="ko-KR" sz="1400" dirty="0" smtClean="0">
                <a:latin typeface="+mn-ea"/>
              </a:rPr>
              <a:t>AI</a:t>
            </a:r>
            <a:r>
              <a:rPr lang="ko-KR" altLang="en-US" sz="1400" smtClean="0">
                <a:latin typeface="+mn-ea"/>
              </a:rPr>
              <a:t>의 업무적용 등</a:t>
            </a:r>
            <a:r>
              <a:rPr lang="en-US" altLang="ko-KR" sz="1400" dirty="0" smtClean="0">
                <a:latin typeface="+mn-ea"/>
              </a:rPr>
              <a:t/>
            </a:r>
            <a:br>
              <a:rPr lang="en-US" altLang="ko-KR" sz="1400" dirty="0" smtClean="0">
                <a:latin typeface="+mn-ea"/>
              </a:rPr>
            </a:br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en-US" sz="1400" smtClean="0">
                <a:latin typeface="+mn-ea"/>
              </a:rPr>
              <a:t>다양한 방면으로 생성형 </a:t>
            </a:r>
            <a:r>
              <a:rPr lang="en-US" altLang="ko-KR" sz="1400" dirty="0" smtClean="0">
                <a:latin typeface="+mn-ea"/>
              </a:rPr>
              <a:t>AI</a:t>
            </a:r>
            <a:r>
              <a:rPr lang="ko-KR" altLang="en-US" sz="1400" smtClean="0">
                <a:latin typeface="+mn-ea"/>
              </a:rPr>
              <a:t>의 활용을 진행하고자 함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971600" y="2204864"/>
            <a:ext cx="2448272" cy="504056"/>
          </a:xfrm>
          <a:prstGeom prst="homePlat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/>
          <p:cNvSpPr/>
          <p:nvPr/>
        </p:nvSpPr>
        <p:spPr>
          <a:xfrm>
            <a:off x="3635896" y="2204864"/>
            <a:ext cx="2448272" cy="504056"/>
          </a:xfrm>
          <a:prstGeom prst="homePlat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각형 9"/>
          <p:cNvSpPr/>
          <p:nvPr/>
        </p:nvSpPr>
        <p:spPr>
          <a:xfrm>
            <a:off x="6228184" y="2204864"/>
            <a:ext cx="2448272" cy="504056"/>
          </a:xfrm>
          <a:prstGeom prst="homePlat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1600" y="1988840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2025</a:t>
            </a:r>
            <a:r>
              <a:rPr lang="ko-KR" altLang="en-US" sz="1600" b="1" smtClean="0">
                <a:solidFill>
                  <a:schemeClr val="tx1"/>
                </a:solidFill>
              </a:rPr>
              <a:t>년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11513" y="1988840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2026</a:t>
            </a:r>
            <a:r>
              <a:rPr lang="ko-KR" altLang="en-US" sz="1600" b="1" smtClean="0">
                <a:solidFill>
                  <a:schemeClr val="tx1"/>
                </a:solidFill>
              </a:rPr>
              <a:t>년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28184" y="1988840"/>
            <a:ext cx="18002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600" b="1" dirty="0" smtClean="0">
                <a:solidFill>
                  <a:schemeClr val="tx1"/>
                </a:solidFill>
              </a:rPr>
              <a:t>2027</a:t>
            </a:r>
            <a:r>
              <a:rPr lang="ko-KR" altLang="en-US" sz="1600" b="1" smtClean="0">
                <a:solidFill>
                  <a:schemeClr val="tx1"/>
                </a:solidFill>
              </a:rPr>
              <a:t>년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2852936"/>
            <a:ext cx="2448272" cy="2909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파일럿 프로젝트 수행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1)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소규모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무자본 파일럿 수행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2)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수행 결과 분석 및 공유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3)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확장 범위 검토 및 프로젝트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수행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생성형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교육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1)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외부 교육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-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전문가 초빙 교육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-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외부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On/Off line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교육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2)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내부 교육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- DX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전략팀 자체 교육 등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3)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윤리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보안 </a:t>
            </a:r>
            <a:r>
              <a:rPr lang="ko-KR" altLang="en-US" sz="1100">
                <a:solidFill>
                  <a:schemeClr val="tx1"/>
                </a:solidFill>
                <a:latin typeface="+mn-ea"/>
              </a:rPr>
              <a:t>교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육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1513" y="2852936"/>
            <a:ext cx="2448272" cy="2909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파일럿 프로젝트 확대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1)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성공 파일럿 최적화 및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프로젝트 전사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확대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2)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부서별 업무 맞춤형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조사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/</a:t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도입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전문 </a:t>
            </a:r>
            <a:r>
              <a:rPr lang="ko-KR" altLang="en-US" sz="1100">
                <a:solidFill>
                  <a:schemeClr val="tx1"/>
                </a:solidFill>
                <a:latin typeface="+mn-ea"/>
              </a:rPr>
              <a:t>인력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양성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1)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내제화를 위한 내부 인력 전문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교육 실시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2)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고급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100">
                <a:solidFill>
                  <a:schemeClr val="tx1"/>
                </a:solidFill>
                <a:latin typeface="+mn-ea"/>
              </a:rPr>
              <a:t>모델 개발을 위한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내부 부서 신설</a:t>
            </a: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28184" y="2852936"/>
            <a:ext cx="2448272" cy="2909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신규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프로젝트 발굴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1)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내부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Skill up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을 바탕으로한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신규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AI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프로젝트 발굴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2) 3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년 성과분석을 통한 차기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중장기 계획 수립</a:t>
            </a:r>
            <a:endParaRPr lang="en-US" altLang="ko-KR" sz="11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임직원 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AI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활용문화 확산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1) AI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활용 부서간 협업 진행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2)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내부 강사육성</a:t>
            </a: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+mn-ea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   3) </a:t>
            </a:r>
            <a:r>
              <a:rPr lang="ko-KR" altLang="en-US" sz="1100" smtClean="0">
                <a:solidFill>
                  <a:schemeClr val="tx1"/>
                </a:solidFill>
                <a:latin typeface="+mn-ea"/>
              </a:rPr>
              <a:t>지속적 교육 진행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100" dirty="0">
                <a:solidFill>
                  <a:schemeClr val="tx1"/>
                </a:solidFill>
                <a:latin typeface="+mn-ea"/>
              </a:rPr>
            </a:br>
            <a:endParaRPr lang="ko-KR" altLang="en-US" sz="11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1600" y="2480977"/>
            <a:ext cx="1800200" cy="198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smtClean="0">
                <a:solidFill>
                  <a:schemeClr val="tx1"/>
                </a:solidFill>
              </a:rPr>
              <a:t>도입기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11513" y="2480977"/>
            <a:ext cx="1800200" cy="198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성장</a:t>
            </a:r>
            <a:r>
              <a:rPr lang="en-US" altLang="ko-KR" sz="1050" dirty="0" smtClean="0">
                <a:solidFill>
                  <a:schemeClr val="tx1"/>
                </a:solidFill>
              </a:rPr>
              <a:t>/</a:t>
            </a:r>
            <a:r>
              <a:rPr lang="ko-KR" altLang="en-US" sz="1050" smtClean="0">
                <a:solidFill>
                  <a:schemeClr val="tx1"/>
                </a:solidFill>
              </a:rPr>
              <a:t>확장기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8184" y="2480977"/>
            <a:ext cx="1800200" cy="1987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smtClean="0">
                <a:solidFill>
                  <a:schemeClr val="tx1"/>
                </a:solidFill>
              </a:rPr>
              <a:t>성숙기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2696" y="5846314"/>
            <a:ext cx="19255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AI </a:t>
            </a:r>
            <a:r>
              <a:rPr lang="ko-KR" altLang="en-US" sz="1100">
                <a:latin typeface="+mj-ea"/>
                <a:ea typeface="+mj-ea"/>
              </a:rPr>
              <a:t>전략 및 프로젝트 </a:t>
            </a:r>
            <a:r>
              <a:rPr lang="ko-KR" altLang="en-US" sz="1100" smtClean="0">
                <a:latin typeface="+mj-ea"/>
                <a:ea typeface="+mj-ea"/>
              </a:rPr>
              <a:t>매니저</a:t>
            </a:r>
            <a:endParaRPr lang="en-US" altLang="ko-KR" sz="1100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dirty="0">
                <a:latin typeface="+mj-ea"/>
              </a:rPr>
              <a:t>AI </a:t>
            </a:r>
            <a:r>
              <a:rPr lang="ko-KR" altLang="en-US" sz="1100">
                <a:latin typeface="+mj-ea"/>
              </a:rPr>
              <a:t>교육 </a:t>
            </a:r>
            <a:r>
              <a:rPr lang="ko-KR" altLang="en-US" sz="1100" smtClean="0">
                <a:latin typeface="+mj-ea"/>
              </a:rPr>
              <a:t>담당자</a:t>
            </a:r>
            <a:endParaRPr lang="en-US" altLang="ko-KR" sz="1100" dirty="0"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1282" y="5920361"/>
            <a:ext cx="24528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AI </a:t>
            </a:r>
            <a:r>
              <a:rPr lang="ko-KR" altLang="en-US" sz="1100" smtClean="0">
                <a:latin typeface="+mj-ea"/>
                <a:ea typeface="+mj-ea"/>
              </a:rPr>
              <a:t>최적화 엔지니어</a:t>
            </a:r>
            <a:r>
              <a:rPr lang="ko-KR" altLang="en-US" sz="1100" baseline="30000" smtClean="0">
                <a:latin typeface="+mj-ea"/>
                <a:ea typeface="+mj-ea"/>
              </a:rPr>
              <a:t>주</a:t>
            </a:r>
            <a:r>
              <a:rPr lang="en-US" altLang="ko-KR" sz="1100" baseline="30000" dirty="0" smtClean="0">
                <a:latin typeface="+mj-ea"/>
                <a:ea typeface="+mj-ea"/>
              </a:rPr>
              <a:t>1)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219771" y="5920361"/>
            <a:ext cx="24528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 smtClean="0">
                <a:latin typeface="+mj-ea"/>
                <a:ea typeface="+mj-ea"/>
              </a:rPr>
              <a:t>UX </a:t>
            </a:r>
            <a:r>
              <a:rPr lang="ko-KR" altLang="en-US" sz="1100" smtClean="0">
                <a:latin typeface="+mj-ea"/>
                <a:ea typeface="+mj-ea"/>
              </a:rPr>
              <a:t>디자이너</a:t>
            </a:r>
            <a:r>
              <a:rPr lang="ko-KR" altLang="en-US" sz="1100" baseline="30000" smtClean="0">
                <a:latin typeface="+mj-ea"/>
                <a:ea typeface="+mj-ea"/>
              </a:rPr>
              <a:t>주</a:t>
            </a:r>
            <a:r>
              <a:rPr lang="en-US" altLang="ko-KR" sz="1100" baseline="30000" dirty="0" smtClean="0">
                <a:latin typeface="+mj-ea"/>
                <a:ea typeface="+mj-ea"/>
              </a:rPr>
              <a:t>2)</a:t>
            </a:r>
            <a:endParaRPr lang="ko-KR" altLang="en-US" sz="1100" baseline="3000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6314653"/>
            <a:ext cx="83529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latin typeface="+mn-ea"/>
              </a:rPr>
              <a:t>주</a:t>
            </a:r>
            <a:r>
              <a:rPr lang="en-US" altLang="ko-KR" sz="1000" dirty="0">
                <a:latin typeface="+mn-ea"/>
              </a:rPr>
              <a:t>1) </a:t>
            </a:r>
            <a:r>
              <a:rPr lang="en-US" altLang="ko-KR" sz="1000" dirty="0" smtClean="0">
                <a:latin typeface="+mn-ea"/>
              </a:rPr>
              <a:t>AI </a:t>
            </a:r>
            <a:r>
              <a:rPr lang="ko-KR" altLang="en-US" sz="1000" smtClean="0">
                <a:latin typeface="+mn-ea"/>
              </a:rPr>
              <a:t>최적화 엔지니어 </a:t>
            </a:r>
            <a:r>
              <a:rPr lang="en-US" altLang="ko-KR" sz="1000" dirty="0">
                <a:latin typeface="+mn-ea"/>
              </a:rPr>
              <a:t>: AI </a:t>
            </a:r>
            <a:r>
              <a:rPr lang="ko-KR" altLang="en-US" sz="1000">
                <a:latin typeface="+mn-ea"/>
              </a:rPr>
              <a:t>모델과 시스템의 성능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효율성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비용을 최적화하는 데 중점을 둔 </a:t>
            </a:r>
            <a:r>
              <a:rPr lang="ko-KR" altLang="en-US" sz="1000" smtClean="0">
                <a:latin typeface="+mn-ea"/>
              </a:rPr>
              <a:t>전문가</a:t>
            </a:r>
            <a:r>
              <a:rPr lang="en-US" altLang="ko-KR" sz="1000" dirty="0" smtClean="0"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000" dirty="0" smtClean="0">
                <a:latin typeface="+mn-ea"/>
              </a:rPr>
              <a:t>주</a:t>
            </a:r>
            <a:r>
              <a:rPr lang="en-US" altLang="ko-KR" sz="1000" dirty="0" smtClean="0">
                <a:latin typeface="+mn-ea"/>
              </a:rPr>
              <a:t>2) UX </a:t>
            </a:r>
            <a:r>
              <a:rPr lang="ko-KR" altLang="en-US" sz="1000" smtClean="0">
                <a:latin typeface="+mn-ea"/>
              </a:rPr>
              <a:t>디자이너</a:t>
            </a:r>
            <a:r>
              <a:rPr lang="en-US" altLang="ko-KR" sz="1000" dirty="0" smtClean="0">
                <a:latin typeface="+mn-ea"/>
              </a:rPr>
              <a:t>(U</a:t>
            </a:r>
            <a:r>
              <a:rPr lang="en-US" altLang="ko-KR" sz="1000" dirty="0" smtClean="0"/>
              <a:t>ser </a:t>
            </a:r>
            <a:r>
              <a:rPr lang="en-US" altLang="ko-KR" sz="1000" dirty="0"/>
              <a:t>Experience </a:t>
            </a:r>
            <a:r>
              <a:rPr lang="en-US" altLang="ko-KR" sz="1000" dirty="0" err="1" smtClean="0"/>
              <a:t>Designe</a:t>
            </a:r>
            <a:r>
              <a:rPr lang="en-US" altLang="ko-KR" sz="1000" dirty="0" smtClean="0"/>
              <a:t>) : </a:t>
            </a:r>
            <a:r>
              <a:rPr lang="ko-KR" altLang="en-US" sz="1000" smtClean="0"/>
              <a:t>사용자</a:t>
            </a:r>
            <a:r>
              <a:rPr lang="ko-KR" altLang="en-US" sz="1000"/>
              <a:t>가</a:t>
            </a:r>
            <a:r>
              <a:rPr lang="ko-KR" altLang="en-US" sz="1000" smtClean="0"/>
              <a:t> </a:t>
            </a:r>
            <a:r>
              <a:rPr lang="ko-KR" altLang="en-US" sz="1000"/>
              <a:t>제품이나 서비스를 쉽고 편리하게 사용할 수 있도록 설계하는 </a:t>
            </a:r>
            <a:r>
              <a:rPr lang="ko-KR" altLang="en-US" sz="1000" smtClean="0"/>
              <a:t>기능을 보유</a:t>
            </a:r>
            <a:endParaRPr lang="ko-KR" altLang="en-US" sz="10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2852936"/>
            <a:ext cx="720080" cy="290950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50" smtClean="0"/>
              <a:t>주요업무</a:t>
            </a:r>
            <a:endParaRPr lang="ko-KR" altLang="en-US" sz="1050"/>
          </a:p>
        </p:txBody>
      </p:sp>
      <p:sp>
        <p:nvSpPr>
          <p:cNvPr id="24" name="TextBox 23"/>
          <p:cNvSpPr txBox="1"/>
          <p:nvPr/>
        </p:nvSpPr>
        <p:spPr>
          <a:xfrm>
            <a:off x="179512" y="5842141"/>
            <a:ext cx="720080" cy="43088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050" dirty="0" smtClean="0"/>
              <a:t>필요인력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5488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58992"/>
            <a:ext cx="8229600" cy="639098"/>
          </a:xfrm>
        </p:spPr>
        <p:txBody>
          <a:bodyPr anchor="ctr"/>
          <a:lstStyle/>
          <a:p>
            <a:pPr algn="l"/>
            <a:r>
              <a:rPr lang="ko-KR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별첨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+mn-ea"/>
                <a:ea typeface="+mn-ea"/>
              </a:rPr>
              <a:t>ChatGPT</a:t>
            </a:r>
            <a:r>
              <a:rPr lang="en-US" altLang="ko-KR" sz="28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800" b="1" dirty="0" smtClean="0">
                <a:solidFill>
                  <a:schemeClr val="bg1"/>
                </a:solidFill>
                <a:latin typeface="+mn-ea"/>
                <a:ea typeface="+mn-ea"/>
              </a:rPr>
              <a:t>비즈니스 활용 사례</a:t>
            </a:r>
            <a:endParaRPr lang="ko-KR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659510"/>
              </p:ext>
            </p:extLst>
          </p:nvPr>
        </p:nvGraphicFramePr>
        <p:xfrm>
          <a:off x="155909" y="1268760"/>
          <a:ext cx="8871242" cy="417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53"/>
                <a:gridCol w="2940953"/>
                <a:gridCol w="3935136"/>
              </a:tblGrid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분야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활동 사례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활동내용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고객 서비스 분야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AI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챗봇으로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고객 지원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응답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기술 지원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예약시스템 자동화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마케팅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및 영업 분야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맞춤형 고객 제안서 작성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제안서 및 영업자료 자동화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및 개발 분야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코드 작성 및 오류 수정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함수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작성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코드 오류 디버깅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요약 및 보고서 자동화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데이터 분석 요약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및 핵심 </a:t>
                      </a:r>
                      <a:r>
                        <a:rPr lang="ko-KR" altLang="en-US" sz="1200" baseline="0" dirty="0" err="1" smtClean="0">
                          <a:latin typeface="+mn-ea"/>
                          <a:ea typeface="+mn-ea"/>
                        </a:rPr>
                        <a:t>인사이트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도출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연구개발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기술 자료 요약 및 리서치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논문 및 기술 자료 요약 제공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교육 및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교육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자료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시험 문제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학습 자료 자동 생성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HR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및 교육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채용 지원 및 이력서 검토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이력서 검토 및 포지션 맞춤형 인재 추천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제작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영상 및 이미지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콘텐츠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보조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스크립트생성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스토리보드 아이디어 제공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5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13959</TotalTime>
  <Words>423</Words>
  <Application>Microsoft Office PowerPoint</Application>
  <PresentationFormat>화면 슬라이드 쇼(4:3)</PresentationFormat>
  <Paragraphs>107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1. 생성형 AI 정의</vt:lpstr>
      <vt:lpstr>1. 생성형 AI 정의_ChatGPT</vt:lpstr>
      <vt:lpstr>2. 생성형 AI 활용계획</vt:lpstr>
      <vt:lpstr>별첨1. ChatGPT 비즈니스 활용 사례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김충환</dc:creator>
  <cp:lastModifiedBy>장재식</cp:lastModifiedBy>
  <cp:revision>998</cp:revision>
  <cp:lastPrinted>2024-01-18T00:00:27Z</cp:lastPrinted>
  <dcterms:created xsi:type="dcterms:W3CDTF">2015-09-18T05:51:01Z</dcterms:created>
  <dcterms:modified xsi:type="dcterms:W3CDTF">2024-12-12T01:58:17Z</dcterms:modified>
</cp:coreProperties>
</file>