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27">
          <p15:clr>
            <a:srgbClr val="A4A3A4"/>
          </p15:clr>
        </p15:guide>
        <p15:guide id="2" pos="3817">
          <p15:clr>
            <a:srgbClr val="A4A3A4"/>
          </p15:clr>
        </p15:guide>
        <p15:guide id="3" pos="1362">
          <p15:clr>
            <a:srgbClr val="9AA0A6"/>
          </p15:clr>
        </p15:guide>
        <p15:guide id="4" orient="horz" pos="1200">
          <p15:clr>
            <a:srgbClr val="9AA0A6"/>
          </p15:clr>
        </p15:guide>
      </p15:sldGuideLst>
    </p:ext>
    <p:ext uri="http://customooxmlschemas.google.com/">
      <go:slidesCustomData xmlns:go="http://customooxmlschemas.google.com/" r:id="rId45" roundtripDataSignature="AMtx7mi/hg7dri8/QGkb2eTnDcT943fQ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68F48D-C1F6-4878-85B9-FB612CD6DF63}">
  <a:tblStyle styleId="{6B68F48D-C1F6-4878-85B9-FB612CD6DF6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27" orient="horz"/>
        <p:guide pos="3817"/>
        <p:guide pos="1362"/>
        <p:guide pos="120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 name="Google Shape;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defaf53a3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g1fdefaf53a3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defaf53a3_9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1fdefaf53a3_9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defaf53a3_9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fdefaf53a3_9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defaf53a3_9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1fdefaf53a3_9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fdefaf53a3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1fdefaf53a3_3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defaf53a3_1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1fdefaf53a3_1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 name="Google Shape;3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fdefaf53a3_6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1fdefaf53a3_6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fdefaf53a3_5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1fdefaf53a3_5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f84e1cf16d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g1f84e1cf16d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fdefaf53a3_8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g1fdefaf53a3_8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fdefaf53a3_7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g1fdefaf53a3_7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fdefaf53a3_8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0" name="Google Shape;390;g1fdefaf53a3_8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fdefaf53a3_8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g1fdefaf53a3_8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fdefaf53a3_8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g1fdefaf53a3_8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fdefaf53a3_8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5" name="Google Shape;455;g1fdefaf53a3_8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5" name="Google Shape;49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5" name="Google Shape;50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fdefaf53a3_6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g1fdefaf53a3_6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defaf53a3_6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g1fdefaf53a3_6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84e1cf16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g1f84e1cf16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defaf53a3_9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1fdefaf53a3_9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defaf53a3_6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1fdefaf53a3_6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defaf53a3_6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1fdefaf53a3_6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1" name="Shape 11"/>
        <p:cNvGrpSpPr/>
        <p:nvPr/>
      </p:nvGrpSpPr>
      <p:grpSpPr>
        <a:xfrm>
          <a:off x="0" y="0"/>
          <a:ext cx="0" cy="0"/>
          <a:chOff x="0" y="0"/>
          <a:chExt cx="0" cy="0"/>
        </a:xfrm>
      </p:grpSpPr>
      <p:sp>
        <p:nvSpPr>
          <p:cNvPr id="12" name="Google Shape;12;p10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7" name="Shape 17"/>
        <p:cNvGrpSpPr/>
        <p:nvPr/>
      </p:nvGrpSpPr>
      <p:grpSpPr>
        <a:xfrm>
          <a:off x="0" y="0"/>
          <a:ext cx="0" cy="0"/>
          <a:chOff x="0" y="0"/>
          <a:chExt cx="0" cy="0"/>
        </a:xfrm>
      </p:grpSpPr>
      <p:sp>
        <p:nvSpPr>
          <p:cNvPr id="18" name="Google Shape;18;p104"/>
          <p:cNvSpPr txBox="1"/>
          <p:nvPr/>
        </p:nvSpPr>
        <p:spPr>
          <a:xfrm>
            <a:off x="271969" y="175406"/>
            <a:ext cx="8196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p:txBody>
      </p:sp>
      <p:cxnSp>
        <p:nvCxnSpPr>
          <p:cNvPr id="19" name="Google Shape;19;p104"/>
          <p:cNvCxnSpPr/>
          <p:nvPr/>
        </p:nvCxnSpPr>
        <p:spPr>
          <a:xfrm>
            <a:off x="305010" y="849445"/>
            <a:ext cx="11581980" cy="0"/>
          </a:xfrm>
          <a:prstGeom prst="straightConnector1">
            <a:avLst/>
          </a:prstGeom>
          <a:noFill/>
          <a:ln cap="flat" cmpd="sng" w="25400">
            <a:solidFill>
              <a:srgbClr val="F26640"/>
            </a:solidFill>
            <a:prstDash val="solid"/>
            <a:round/>
            <a:headEnd len="sm" w="sm" type="none"/>
            <a:tailEnd len="sm" w="sm" type="none"/>
          </a:ln>
        </p:spPr>
      </p:cxnSp>
      <p:sp>
        <p:nvSpPr>
          <p:cNvPr id="20" name="Google Shape;20;p104"/>
          <p:cNvSpPr txBox="1"/>
          <p:nvPr>
            <p:ph idx="12" type="sldNum"/>
          </p:nvPr>
        </p:nvSpPr>
        <p:spPr>
          <a:xfrm>
            <a:off x="9143790" y="6347113"/>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21" name="Shape 21"/>
        <p:cNvGrpSpPr/>
        <p:nvPr/>
      </p:nvGrpSpPr>
      <p:grpSpPr>
        <a:xfrm>
          <a:off x="0" y="0"/>
          <a:ext cx="0" cy="0"/>
          <a:chOff x="0" y="0"/>
          <a:chExt cx="0" cy="0"/>
        </a:xfrm>
      </p:grpSpPr>
      <p:sp>
        <p:nvSpPr>
          <p:cNvPr id="22" name="Google Shape;22;p103"/>
          <p:cNvSpPr/>
          <p:nvPr/>
        </p:nvSpPr>
        <p:spPr>
          <a:xfrm>
            <a:off x="1" y="1"/>
            <a:ext cx="12192000" cy="6858000"/>
          </a:xfrm>
          <a:prstGeom prst="rect">
            <a:avLst/>
          </a:prstGeom>
          <a:solidFill>
            <a:srgbClr val="F266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17"/>
              <a:buFont typeface="Arial"/>
              <a:buNone/>
            </a:pPr>
            <a:r>
              <a:t/>
            </a:r>
            <a:endParaRPr b="0" i="0" sz="1517" u="none" cap="none" strike="noStrike">
              <a:solidFill>
                <a:schemeClr val="lt1"/>
              </a:solidFill>
              <a:latin typeface="Malgun Gothic"/>
              <a:ea typeface="Malgun Gothic"/>
              <a:cs typeface="Malgun Gothic"/>
              <a:sym typeface="Malgun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p1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unicode-table.com/kr/sets/check/" TargetMode="External"/><Relationship Id="rId4" Type="http://schemas.openxmlformats.org/officeDocument/2006/relationships/hyperlink" Target="https://unicode-table.com/kr/sets/check/" TargetMode="External"/><Relationship Id="rId5" Type="http://schemas.openxmlformats.org/officeDocument/2006/relationships/hyperlink" Target="https://unicode-table.com/kr/sets/check/" TargetMode="External"/><Relationship Id="rId6" Type="http://schemas.openxmlformats.org/officeDocument/2006/relationships/hyperlink" Target="https://unicode-table.com/kr/sets/check/" TargetMode="External"/><Relationship Id="rId7" Type="http://schemas.openxmlformats.org/officeDocument/2006/relationships/hyperlink" Target="https://unicode-table.com/kr/sets/chec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unicode-table.com/kr/sets/check/" TargetMode="External"/><Relationship Id="rId4" Type="http://schemas.openxmlformats.org/officeDocument/2006/relationships/hyperlink" Target="https://unicode-table.com/kr/sets/check/" TargetMode="External"/><Relationship Id="rId5" Type="http://schemas.openxmlformats.org/officeDocument/2006/relationships/hyperlink" Target="https://unicode-table.com/kr/sets/check/" TargetMode="External"/><Relationship Id="rId6" Type="http://schemas.openxmlformats.org/officeDocument/2006/relationships/hyperlink" Target="https://unicode-table.com/kr/sets/check/" TargetMode="External"/><Relationship Id="rId7"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jpg"/><Relationship Id="rId4" Type="http://schemas.openxmlformats.org/officeDocument/2006/relationships/hyperlink" Target="https://unicode-table.com/kr/sets/check/" TargetMode="External"/><Relationship Id="rId5" Type="http://schemas.openxmlformats.org/officeDocument/2006/relationships/hyperlink" Target="https://unicode-table.com/kr/sets/check/" TargetMode="External"/><Relationship Id="rId6" Type="http://schemas.openxmlformats.org/officeDocument/2006/relationships/hyperlink" Target="https://unicode-table.com/kr/sets/check/" TargetMode="External"/><Relationship Id="rId7" Type="http://schemas.openxmlformats.org/officeDocument/2006/relationships/hyperlink" Target="https://unicode-table.com/kr/sets/check/"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23.png"/><Relationship Id="rId5"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9.png"/><Relationship Id="rId4" Type="http://schemas.openxmlformats.org/officeDocument/2006/relationships/image" Target="../media/image23.png"/><Relationship Id="rId5"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unicode-table.com/kr/sets/check/" TargetMode="External"/><Relationship Id="rId4" Type="http://schemas.openxmlformats.org/officeDocument/2006/relationships/hyperlink" Target="https://unicode-table.com/kr/sets/check/" TargetMode="External"/><Relationship Id="rId5" Type="http://schemas.openxmlformats.org/officeDocument/2006/relationships/hyperlink" Target="https://unicode-table.com/kr/sets/check/" TargetMode="External"/><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grpSp>
        <p:nvGrpSpPr>
          <p:cNvPr id="27" name="Google Shape;27;p1"/>
          <p:cNvGrpSpPr/>
          <p:nvPr/>
        </p:nvGrpSpPr>
        <p:grpSpPr>
          <a:xfrm>
            <a:off x="816387" y="2485550"/>
            <a:ext cx="5362050" cy="2314332"/>
            <a:chOff x="3788187" y="2714150"/>
            <a:chExt cx="5362050" cy="2314332"/>
          </a:xfrm>
        </p:grpSpPr>
        <p:grpSp>
          <p:nvGrpSpPr>
            <p:cNvPr id="28" name="Google Shape;28;p1"/>
            <p:cNvGrpSpPr/>
            <p:nvPr/>
          </p:nvGrpSpPr>
          <p:grpSpPr>
            <a:xfrm>
              <a:off x="3788187" y="2714150"/>
              <a:ext cx="2397761" cy="2314332"/>
              <a:chOff x="936825" y="3155950"/>
              <a:chExt cx="2133050" cy="2133025"/>
            </a:xfrm>
          </p:grpSpPr>
          <p:pic>
            <p:nvPicPr>
              <p:cNvPr id="29" name="Google Shape;29;p1"/>
              <p:cNvPicPr preferRelativeResize="0"/>
              <p:nvPr/>
            </p:nvPicPr>
            <p:blipFill rotWithShape="1">
              <a:blip r:embed="rId3">
                <a:alphaModFix/>
              </a:blip>
              <a:srcRect b="0" l="0" r="0" t="0"/>
              <a:stretch/>
            </p:blipFill>
            <p:spPr>
              <a:xfrm>
                <a:off x="936825" y="3155950"/>
                <a:ext cx="2133025" cy="2133025"/>
              </a:xfrm>
              <a:prstGeom prst="rect">
                <a:avLst/>
              </a:prstGeom>
              <a:noFill/>
              <a:ln>
                <a:noFill/>
              </a:ln>
            </p:spPr>
          </p:pic>
          <p:sp>
            <p:nvSpPr>
              <p:cNvPr id="30" name="Google Shape;30;p1"/>
              <p:cNvSpPr/>
              <p:nvPr/>
            </p:nvSpPr>
            <p:spPr>
              <a:xfrm>
                <a:off x="1283975" y="4816500"/>
                <a:ext cx="1785900" cy="37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1"/>
            <p:cNvSpPr txBox="1"/>
            <p:nvPr/>
          </p:nvSpPr>
          <p:spPr>
            <a:xfrm>
              <a:off x="5893437" y="3171963"/>
              <a:ext cx="32568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ko-KR" sz="3600" u="none" cap="none" strike="noStrike">
                  <a:solidFill>
                    <a:srgbClr val="F26640"/>
                  </a:solidFill>
                  <a:latin typeface="Arial"/>
                  <a:ea typeface="Arial"/>
                  <a:cs typeface="Arial"/>
                  <a:sym typeface="Arial"/>
                </a:rPr>
                <a:t>RESET</a:t>
              </a:r>
              <a:endParaRPr b="0" i="0" sz="3600" u="none" cap="none" strike="noStrike">
                <a:solidFill>
                  <a:srgbClr val="F2664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ko-KR" sz="3600" u="none" cap="none" strike="noStrike">
                  <a:solidFill>
                    <a:srgbClr val="595959"/>
                  </a:solidFill>
                  <a:latin typeface="Arial"/>
                  <a:ea typeface="Arial"/>
                  <a:cs typeface="Arial"/>
                  <a:sym typeface="Arial"/>
                </a:rPr>
                <a:t>CONTENT</a:t>
              </a:r>
              <a:endParaRPr sz="3600">
                <a:solidFill>
                  <a:srgbClr val="595959"/>
                </a:solidFill>
              </a:endParaRPr>
            </a:p>
          </p:txBody>
        </p:sp>
      </p:grpSp>
      <p:sp>
        <p:nvSpPr>
          <p:cNvPr id="32" name="Google Shape;32;p1"/>
          <p:cNvSpPr txBox="1"/>
          <p:nvPr/>
        </p:nvSpPr>
        <p:spPr>
          <a:xfrm>
            <a:off x="936812" y="5473664"/>
            <a:ext cx="5595963"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595959"/>
                </a:solidFill>
                <a:latin typeface="Arial"/>
                <a:ea typeface="Arial"/>
                <a:cs typeface="Arial"/>
                <a:sym typeface="Arial"/>
              </a:rPr>
              <a:t>Project team   임하림, 김양재, 김종근, 문태호, 정혜수, 홍예진</a:t>
            </a:r>
            <a:endParaRPr b="0" i="0" sz="1400" u="none" cap="none" strike="noStrike">
              <a:solidFill>
                <a:srgbClr val="595959"/>
              </a:solidFill>
              <a:latin typeface="Arial"/>
              <a:ea typeface="Arial"/>
              <a:cs typeface="Arial"/>
              <a:sym typeface="Arial"/>
            </a:endParaRPr>
          </a:p>
        </p:txBody>
      </p:sp>
      <p:sp>
        <p:nvSpPr>
          <p:cNvPr id="33" name="Google Shape;33;p1"/>
          <p:cNvSpPr txBox="1"/>
          <p:nvPr/>
        </p:nvSpPr>
        <p:spPr>
          <a:xfrm>
            <a:off x="936813" y="5719885"/>
            <a:ext cx="3126140"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595959"/>
                </a:solidFill>
                <a:latin typeface="Arial"/>
                <a:ea typeface="Arial"/>
                <a:cs typeface="Arial"/>
                <a:sym typeface="Arial"/>
              </a:rPr>
              <a:t>Last update   2023. 01. 27</a:t>
            </a:r>
            <a:endParaRPr b="0" i="0" sz="2400" u="none" cap="none" strike="noStrike">
              <a:solidFill>
                <a:srgbClr val="000000"/>
              </a:solidFill>
              <a:latin typeface="Arial"/>
              <a:ea typeface="Arial"/>
              <a:cs typeface="Arial"/>
              <a:sym typeface="Arial"/>
            </a:endParaRPr>
          </a:p>
        </p:txBody>
      </p:sp>
      <p:sp>
        <p:nvSpPr>
          <p:cNvPr id="34" name="Google Shape;34;p1"/>
          <p:cNvSpPr txBox="1"/>
          <p:nvPr/>
        </p:nvSpPr>
        <p:spPr>
          <a:xfrm>
            <a:off x="936812" y="5966106"/>
            <a:ext cx="1664996"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595959"/>
                </a:solidFill>
                <a:latin typeface="Arial"/>
                <a:ea typeface="Arial"/>
                <a:cs typeface="Arial"/>
                <a:sym typeface="Arial"/>
              </a:rPr>
              <a:t>Version   0.2</a:t>
            </a:r>
            <a:endParaRPr b="0" i="0" sz="2400" u="none" cap="none" strike="noStrike">
              <a:solidFill>
                <a:srgbClr val="000000"/>
              </a:solidFill>
              <a:latin typeface="Arial"/>
              <a:ea typeface="Arial"/>
              <a:cs typeface="Arial"/>
              <a:sym typeface="Arial"/>
            </a:endParaRPr>
          </a:p>
        </p:txBody>
      </p:sp>
      <p:sp>
        <p:nvSpPr>
          <p:cNvPr id="35" name="Google Shape;35;p1"/>
          <p:cNvSpPr txBox="1"/>
          <p:nvPr/>
        </p:nvSpPr>
        <p:spPr>
          <a:xfrm>
            <a:off x="1013004" y="1734000"/>
            <a:ext cx="21969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ko-KR" sz="2500" u="none" cap="none" strike="noStrike">
                <a:solidFill>
                  <a:srgbClr val="595959"/>
                </a:solidFill>
                <a:latin typeface="Arial"/>
                <a:ea typeface="Arial"/>
                <a:cs typeface="Arial"/>
                <a:sym typeface="Arial"/>
              </a:rPr>
              <a:t>프로젝트</a:t>
            </a:r>
            <a:r>
              <a:rPr b="0" i="0" lang="ko-KR" sz="2500" u="none" cap="none" strike="noStrike">
                <a:solidFill>
                  <a:srgbClr val="F26640"/>
                </a:solidFill>
                <a:latin typeface="Arial"/>
                <a:ea typeface="Arial"/>
                <a:cs typeface="Arial"/>
                <a:sym typeface="Arial"/>
              </a:rPr>
              <a:t> </a:t>
            </a:r>
            <a:r>
              <a:rPr b="0" i="0" lang="ko-KR" sz="2500" u="none" cap="none" strike="noStrike">
                <a:solidFill>
                  <a:srgbClr val="595959"/>
                </a:solidFill>
                <a:latin typeface="Arial"/>
                <a:ea typeface="Arial"/>
                <a:cs typeface="Arial"/>
                <a:sym typeface="Arial"/>
              </a:rPr>
              <a:t>기획</a:t>
            </a:r>
            <a:endParaRPr sz="36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nvSpPr>
        <p:spPr>
          <a:xfrm>
            <a:off x="836966" y="2440779"/>
            <a:ext cx="3643594"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ko-KR" sz="3200" u="none" cap="none" strike="noStrike">
                <a:solidFill>
                  <a:schemeClr val="lt1"/>
                </a:solidFill>
                <a:latin typeface="Arial"/>
                <a:ea typeface="Arial"/>
                <a:cs typeface="Arial"/>
                <a:sym typeface="Arial"/>
              </a:rPr>
              <a:t>02</a:t>
            </a:r>
            <a:r>
              <a:rPr b="0" i="0" lang="ko-KR" sz="2800" u="none" cap="none" strike="noStrike">
                <a:solidFill>
                  <a:schemeClr val="lt1"/>
                </a:solidFill>
                <a:latin typeface="Arial"/>
                <a:ea typeface="Arial"/>
                <a:cs typeface="Arial"/>
                <a:sym typeface="Arial"/>
              </a:rPr>
              <a:t>. 서비스 기획</a:t>
            </a:r>
            <a:endParaRPr b="0" i="0" sz="1800" u="none" cap="none" strike="noStrike">
              <a:solidFill>
                <a:srgbClr val="000000"/>
              </a:solidFill>
              <a:latin typeface="Arial"/>
              <a:ea typeface="Arial"/>
              <a:cs typeface="Arial"/>
              <a:sym typeface="Arial"/>
            </a:endParaRPr>
          </a:p>
        </p:txBody>
      </p:sp>
      <p:sp>
        <p:nvSpPr>
          <p:cNvPr id="139" name="Google Shape;139;p28"/>
          <p:cNvSpPr txBox="1"/>
          <p:nvPr/>
        </p:nvSpPr>
        <p:spPr>
          <a:xfrm>
            <a:off x="854094" y="3247458"/>
            <a:ext cx="2329500" cy="1600800"/>
          </a:xfrm>
          <a:prstGeom prst="rect">
            <a:avLst/>
          </a:prstGeom>
          <a:noFill/>
          <a:ln>
            <a:noFill/>
          </a:ln>
        </p:spPr>
        <p:txBody>
          <a:bodyPr anchorCtr="0" anchor="t" bIns="45700" lIns="91425" spcFirstLastPara="1" rIns="91425" wrap="square" tIns="45700">
            <a:spAutoFit/>
          </a:bodyPr>
          <a:lstStyle/>
          <a:p>
            <a:pPr indent="-240858" lvl="0" marL="240858" marR="0" rtl="0" algn="l">
              <a:lnSpc>
                <a:spcPct val="200000"/>
              </a:lnSpc>
              <a:spcBef>
                <a:spcPts val="0"/>
              </a:spcBef>
              <a:spcAft>
                <a:spcPts val="0"/>
              </a:spcAft>
              <a:buClr>
                <a:schemeClr val="lt1"/>
              </a:buClr>
              <a:buSzPts val="1180"/>
              <a:buFont typeface="Arial"/>
              <a:buChar char="-"/>
            </a:pPr>
            <a:r>
              <a:rPr b="0" i="0" lang="ko-KR" sz="1400" u="none" cap="none" strike="noStrike">
                <a:solidFill>
                  <a:schemeClr val="lt1"/>
                </a:solidFill>
                <a:latin typeface="Arial"/>
                <a:ea typeface="Arial"/>
                <a:cs typeface="Arial"/>
                <a:sym typeface="Arial"/>
              </a:rPr>
              <a:t>서비스 명칭</a:t>
            </a:r>
            <a:endParaRPr b="0" i="0" sz="1400" u="none" cap="none" strike="noStrike">
              <a:solidFill>
                <a:schemeClr val="lt1"/>
              </a:solidFill>
              <a:latin typeface="Arial"/>
              <a:ea typeface="Arial"/>
              <a:cs typeface="Arial"/>
              <a:sym typeface="Arial"/>
            </a:endParaRPr>
          </a:p>
          <a:p>
            <a:pPr indent="-240858" lvl="0" marL="240858" marR="0" rtl="0" algn="l">
              <a:lnSpc>
                <a:spcPct val="200000"/>
              </a:lnSpc>
              <a:spcBef>
                <a:spcPts val="0"/>
              </a:spcBef>
              <a:spcAft>
                <a:spcPts val="0"/>
              </a:spcAft>
              <a:buClr>
                <a:schemeClr val="lt1"/>
              </a:buClr>
              <a:buSzPts val="1180"/>
              <a:buFont typeface="Arial"/>
              <a:buChar char="-"/>
            </a:pPr>
            <a:r>
              <a:rPr b="0" i="0" lang="ko-KR" sz="1400" u="none" cap="none" strike="noStrike">
                <a:solidFill>
                  <a:schemeClr val="lt1"/>
                </a:solidFill>
                <a:latin typeface="Arial"/>
                <a:ea typeface="Arial"/>
                <a:cs typeface="Arial"/>
                <a:sym typeface="Arial"/>
              </a:rPr>
              <a:t>서비스 소개</a:t>
            </a:r>
            <a:endParaRPr b="0" i="0" sz="1400" u="none" cap="none" strike="noStrike">
              <a:solidFill>
                <a:schemeClr val="lt1"/>
              </a:solidFill>
              <a:latin typeface="Arial"/>
              <a:ea typeface="Arial"/>
              <a:cs typeface="Arial"/>
              <a:sym typeface="Arial"/>
            </a:endParaRPr>
          </a:p>
          <a:p>
            <a:pPr indent="-240858" lvl="0" marL="240858" marR="0" rtl="0" algn="l">
              <a:lnSpc>
                <a:spcPct val="200000"/>
              </a:lnSpc>
              <a:spcBef>
                <a:spcPts val="0"/>
              </a:spcBef>
              <a:spcAft>
                <a:spcPts val="0"/>
              </a:spcAft>
              <a:buClr>
                <a:schemeClr val="lt1"/>
              </a:buClr>
              <a:buSzPts val="1180"/>
              <a:buFont typeface="Arial"/>
              <a:buChar char="-"/>
            </a:pPr>
            <a:r>
              <a:rPr b="0" i="0" lang="ko-KR" sz="1400" u="none" cap="none" strike="noStrike">
                <a:solidFill>
                  <a:schemeClr val="lt1"/>
                </a:solidFill>
                <a:latin typeface="Arial"/>
                <a:ea typeface="Arial"/>
                <a:cs typeface="Arial"/>
                <a:sym typeface="Arial"/>
              </a:rPr>
              <a:t>SWOT 분석</a:t>
            </a:r>
            <a:endParaRPr b="0" i="0" sz="1400" u="none" cap="none" strike="noStrike">
              <a:solidFill>
                <a:schemeClr val="lt1"/>
              </a:solidFill>
              <a:latin typeface="Arial"/>
              <a:ea typeface="Arial"/>
              <a:cs typeface="Arial"/>
              <a:sym typeface="Arial"/>
            </a:endParaRPr>
          </a:p>
          <a:p>
            <a:pPr indent="-240858" lvl="0" marL="240858" marR="0" rtl="0" algn="l">
              <a:lnSpc>
                <a:spcPct val="200000"/>
              </a:lnSpc>
              <a:spcBef>
                <a:spcPts val="0"/>
              </a:spcBef>
              <a:spcAft>
                <a:spcPts val="0"/>
              </a:spcAft>
              <a:buClr>
                <a:schemeClr val="lt1"/>
              </a:buClr>
              <a:buSzPts val="1180"/>
              <a:buFont typeface="Arial"/>
              <a:buChar char="-"/>
            </a:pPr>
            <a:r>
              <a:rPr b="0" i="0" lang="ko-KR" sz="1400" u="none" cap="none" strike="noStrike">
                <a:solidFill>
                  <a:schemeClr val="lt1"/>
                </a:solidFill>
                <a:latin typeface="Arial"/>
                <a:ea typeface="Arial"/>
                <a:cs typeface="Arial"/>
                <a:sym typeface="Arial"/>
              </a:rPr>
              <a:t>서비스 차별점</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9"/>
          <p:cNvPicPr preferRelativeResize="0"/>
          <p:nvPr/>
        </p:nvPicPr>
        <p:blipFill rotWithShape="1">
          <a:blip r:embed="rId3">
            <a:alphaModFix/>
          </a:blip>
          <a:srcRect b="0" l="0" r="0" t="0"/>
          <a:stretch/>
        </p:blipFill>
        <p:spPr>
          <a:xfrm>
            <a:off x="1252763" y="2491190"/>
            <a:ext cx="2937300" cy="2937300"/>
          </a:xfrm>
          <a:prstGeom prst="rect">
            <a:avLst/>
          </a:prstGeom>
          <a:noFill/>
          <a:ln>
            <a:noFill/>
          </a:ln>
        </p:spPr>
      </p:pic>
      <p:sp>
        <p:nvSpPr>
          <p:cNvPr id="145" name="Google Shape;145;p29"/>
          <p:cNvSpPr txBox="1"/>
          <p:nvPr/>
        </p:nvSpPr>
        <p:spPr>
          <a:xfrm>
            <a:off x="4789725" y="3434025"/>
            <a:ext cx="55305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ko-KR" sz="1600" u="none" cap="none" strike="noStrike">
                <a:solidFill>
                  <a:srgbClr val="595959"/>
                </a:solidFill>
                <a:latin typeface="Arial"/>
                <a:ea typeface="Arial"/>
                <a:cs typeface="Arial"/>
                <a:sym typeface="Arial"/>
              </a:rPr>
              <a:t>고대 그리스 도시에 있었던 회의 장</a:t>
            </a:r>
            <a:r>
              <a:rPr lang="ko-KR" sz="1600">
                <a:solidFill>
                  <a:srgbClr val="595959"/>
                </a:solidFill>
              </a:rPr>
              <a:t>소 </a:t>
            </a:r>
            <a:r>
              <a:rPr b="0" i="0" lang="ko-KR" sz="1600" u="none" cap="none" strike="noStrike">
                <a:solidFill>
                  <a:srgbClr val="595959"/>
                </a:solidFill>
                <a:latin typeface="Arial"/>
                <a:ea typeface="Arial"/>
                <a:cs typeface="Arial"/>
                <a:sym typeface="Arial"/>
              </a:rPr>
              <a:t>아고라</a:t>
            </a:r>
            <a:r>
              <a:rPr lang="ko-KR" sz="1600">
                <a:solidFill>
                  <a:srgbClr val="595959"/>
                </a:solidFill>
              </a:rPr>
              <a:t> </a:t>
            </a:r>
            <a:r>
              <a:rPr b="0" i="0" lang="ko-KR" sz="1600" u="none" cap="none" strike="noStrike">
                <a:solidFill>
                  <a:srgbClr val="595959"/>
                </a:solidFill>
                <a:latin typeface="Arial"/>
                <a:ea typeface="Arial"/>
                <a:cs typeface="Arial"/>
                <a:sym typeface="Arial"/>
              </a:rPr>
              <a:t>광장처럼 </a:t>
            </a:r>
            <a:endParaRPr b="0" i="0" sz="1600" u="none" cap="none" strike="noStrike">
              <a:solidFill>
                <a:srgbClr val="595959"/>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lang="ko-KR" sz="1600">
                <a:solidFill>
                  <a:srgbClr val="595959"/>
                </a:solidFill>
              </a:rPr>
              <a:t>사용자에게 토론의 장을 제공하는 창구 역할을 꿈꾸고 있음</a:t>
            </a:r>
            <a:endParaRPr b="0" i="0" sz="1600" u="none" cap="none" strike="noStrike">
              <a:solidFill>
                <a:srgbClr val="595959"/>
              </a:solidFill>
              <a:latin typeface="Arial"/>
              <a:ea typeface="Arial"/>
              <a:cs typeface="Arial"/>
              <a:sym typeface="Arial"/>
            </a:endParaRPr>
          </a:p>
        </p:txBody>
      </p:sp>
      <p:sp>
        <p:nvSpPr>
          <p:cNvPr id="146" name="Google Shape;146;p29"/>
          <p:cNvSpPr txBox="1"/>
          <p:nvPr/>
        </p:nvSpPr>
        <p:spPr>
          <a:xfrm>
            <a:off x="2313803" y="252807"/>
            <a:ext cx="6096000" cy="415627"/>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서비스 명칭</a:t>
            </a:r>
            <a:endParaRPr b="0" i="0" sz="1600" u="none" cap="none" strike="noStrike">
              <a:solidFill>
                <a:srgbClr val="595959"/>
              </a:solidFill>
              <a:latin typeface="Arial"/>
              <a:ea typeface="Arial"/>
              <a:cs typeface="Arial"/>
              <a:sym typeface="Arial"/>
            </a:endParaRPr>
          </a:p>
        </p:txBody>
      </p:sp>
      <p:sp>
        <p:nvSpPr>
          <p:cNvPr id="147" name="Google Shape;147;p29"/>
          <p:cNvSpPr txBox="1"/>
          <p:nvPr/>
        </p:nvSpPr>
        <p:spPr>
          <a:xfrm>
            <a:off x="323273" y="215254"/>
            <a:ext cx="1948872" cy="496546"/>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02. 서비스 기획</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fdefaf53a3_3_59"/>
          <p:cNvSpPr txBox="1"/>
          <p:nvPr/>
        </p:nvSpPr>
        <p:spPr>
          <a:xfrm>
            <a:off x="6300250" y="3442950"/>
            <a:ext cx="51495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비대면 화상 토론 시스템으로 기존 </a:t>
            </a:r>
            <a:r>
              <a:rPr lang="ko-KR" sz="1600">
                <a:solidFill>
                  <a:srgbClr val="595959"/>
                </a:solidFill>
              </a:rPr>
              <a:t>화상 플랫폼 화면에</a:t>
            </a:r>
            <a:br>
              <a:rPr b="0" i="0" lang="ko-KR" sz="1600" u="none" cap="none" strike="noStrike">
                <a:solidFill>
                  <a:srgbClr val="595959"/>
                </a:solidFill>
                <a:latin typeface="Arial"/>
                <a:ea typeface="Arial"/>
                <a:cs typeface="Arial"/>
                <a:sym typeface="Arial"/>
              </a:rPr>
            </a:br>
            <a:r>
              <a:rPr b="0" i="0" lang="ko-KR" sz="1600" u="none" cap="none" strike="noStrike">
                <a:solidFill>
                  <a:srgbClr val="595959"/>
                </a:solidFill>
                <a:latin typeface="Arial"/>
                <a:ea typeface="Arial"/>
                <a:cs typeface="Arial"/>
                <a:sym typeface="Arial"/>
              </a:rPr>
              <a:t>팀 단위로 </a:t>
            </a:r>
            <a:r>
              <a:rPr lang="ko-KR" sz="1600">
                <a:solidFill>
                  <a:srgbClr val="595959"/>
                </a:solidFill>
              </a:rPr>
              <a:t>공간을</a:t>
            </a:r>
            <a:r>
              <a:rPr b="0" i="0" lang="ko-KR" sz="1600" u="none" cap="none" strike="noStrike">
                <a:solidFill>
                  <a:srgbClr val="595959"/>
                </a:solidFill>
                <a:latin typeface="Arial"/>
                <a:ea typeface="Arial"/>
                <a:cs typeface="Arial"/>
                <a:sym typeface="Arial"/>
              </a:rPr>
              <a:t> 나눠 </a:t>
            </a:r>
            <a:r>
              <a:rPr lang="ko-KR" sz="1600">
                <a:solidFill>
                  <a:srgbClr val="595959"/>
                </a:solidFill>
              </a:rPr>
              <a:t>참여자를</a:t>
            </a:r>
            <a:r>
              <a:rPr b="0" i="0" lang="ko-KR" sz="1600" u="none" cap="none" strike="noStrike">
                <a:solidFill>
                  <a:srgbClr val="595959"/>
                </a:solidFill>
                <a:latin typeface="Arial"/>
                <a:ea typeface="Arial"/>
                <a:cs typeface="Arial"/>
                <a:sym typeface="Arial"/>
              </a:rPr>
              <a:t> 배치</a:t>
            </a:r>
            <a:r>
              <a:rPr lang="ko-KR" sz="1600">
                <a:solidFill>
                  <a:srgbClr val="595959"/>
                </a:solidFill>
              </a:rPr>
              <a:t>하여</a:t>
            </a:r>
            <a:br>
              <a:rPr b="0" i="0" lang="ko-KR" sz="1600" u="none" cap="none" strike="noStrike">
                <a:solidFill>
                  <a:srgbClr val="595959"/>
                </a:solidFill>
                <a:latin typeface="Arial"/>
                <a:ea typeface="Arial"/>
                <a:cs typeface="Arial"/>
                <a:sym typeface="Arial"/>
              </a:rPr>
            </a:br>
            <a:r>
              <a:rPr b="0" i="0" lang="ko-KR" sz="1600" u="none" cap="none" strike="noStrike">
                <a:solidFill>
                  <a:srgbClr val="595959"/>
                </a:solidFill>
                <a:latin typeface="Arial"/>
                <a:ea typeface="Arial"/>
                <a:cs typeface="Arial"/>
                <a:sym typeface="Arial"/>
              </a:rPr>
              <a:t>좀 더 생동감 있는 토론 분위기를 조성</a:t>
            </a:r>
            <a:endParaRPr b="0" i="0" sz="1600" u="none" cap="none" strike="noStrike">
              <a:solidFill>
                <a:srgbClr val="595959"/>
              </a:solidFill>
              <a:latin typeface="Arial"/>
              <a:ea typeface="Arial"/>
              <a:cs typeface="Arial"/>
              <a:sym typeface="Arial"/>
            </a:endParaRPr>
          </a:p>
        </p:txBody>
      </p:sp>
      <p:pic>
        <p:nvPicPr>
          <p:cNvPr id="153" name="Google Shape;153;g1fdefaf53a3_3_59"/>
          <p:cNvPicPr preferRelativeResize="0"/>
          <p:nvPr/>
        </p:nvPicPr>
        <p:blipFill rotWithShape="1">
          <a:blip r:embed="rId3">
            <a:alphaModFix/>
          </a:blip>
          <a:srcRect b="0" l="0" r="0" t="0"/>
          <a:stretch/>
        </p:blipFill>
        <p:spPr>
          <a:xfrm>
            <a:off x="1144471" y="1815424"/>
            <a:ext cx="4747282" cy="3755817"/>
          </a:xfrm>
          <a:prstGeom prst="rect">
            <a:avLst/>
          </a:prstGeom>
          <a:noFill/>
          <a:ln>
            <a:noFill/>
          </a:ln>
        </p:spPr>
      </p:pic>
      <p:sp>
        <p:nvSpPr>
          <p:cNvPr id="154" name="Google Shape;154;g1fdefaf53a3_3_59"/>
          <p:cNvSpPr txBox="1"/>
          <p:nvPr/>
        </p:nvSpPr>
        <p:spPr>
          <a:xfrm>
            <a:off x="6200200" y="2921259"/>
            <a:ext cx="3627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ko-KR" sz="1800" u="none" cap="none" strike="noStrike">
                <a:solidFill>
                  <a:srgbClr val="F26640"/>
                </a:solidFill>
                <a:latin typeface="Arial"/>
                <a:ea typeface="Arial"/>
                <a:cs typeface="Arial"/>
                <a:sym typeface="Arial"/>
              </a:rPr>
              <a:t>화상 토론 환경 및 서비스</a:t>
            </a:r>
            <a:endParaRPr b="0" i="0" sz="1800" u="none" cap="none" strike="noStrike">
              <a:solidFill>
                <a:srgbClr val="000000"/>
              </a:solidFill>
              <a:latin typeface="Arial"/>
              <a:ea typeface="Arial"/>
              <a:cs typeface="Arial"/>
              <a:sym typeface="Arial"/>
            </a:endParaRPr>
          </a:p>
        </p:txBody>
      </p:sp>
      <p:sp>
        <p:nvSpPr>
          <p:cNvPr id="155" name="Google Shape;155;g1fdefaf53a3_3_59"/>
          <p:cNvSpPr txBox="1"/>
          <p:nvPr/>
        </p:nvSpPr>
        <p:spPr>
          <a:xfrm>
            <a:off x="6200200" y="2453817"/>
            <a:ext cx="2885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chemeClr val="dk1"/>
                </a:solidFill>
                <a:latin typeface="Arial"/>
                <a:ea typeface="Arial"/>
                <a:cs typeface="Arial"/>
                <a:sym typeface="Arial"/>
              </a:rPr>
              <a:t>Service</a:t>
            </a:r>
            <a:endParaRPr b="0" i="0" sz="1600" u="none" cap="none" strike="noStrike">
              <a:solidFill>
                <a:schemeClr val="dk1"/>
              </a:solidFill>
              <a:latin typeface="Arial"/>
              <a:ea typeface="Arial"/>
              <a:cs typeface="Arial"/>
              <a:sym typeface="Arial"/>
            </a:endParaRPr>
          </a:p>
        </p:txBody>
      </p:sp>
      <p:sp>
        <p:nvSpPr>
          <p:cNvPr id="156" name="Google Shape;156;g1fdefaf53a3_3_59"/>
          <p:cNvSpPr txBox="1"/>
          <p:nvPr/>
        </p:nvSpPr>
        <p:spPr>
          <a:xfrm>
            <a:off x="2313803" y="298807"/>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서비스 소개</a:t>
            </a:r>
            <a:endParaRPr b="0" i="0" sz="1600" u="none" cap="none" strike="noStrike">
              <a:solidFill>
                <a:srgbClr val="595959"/>
              </a:solidFill>
              <a:latin typeface="Arial"/>
              <a:ea typeface="Arial"/>
              <a:cs typeface="Arial"/>
              <a:sym typeface="Arial"/>
            </a:endParaRPr>
          </a:p>
        </p:txBody>
      </p:sp>
      <p:sp>
        <p:nvSpPr>
          <p:cNvPr id="157" name="Google Shape;157;g1fdefaf53a3_3_59"/>
          <p:cNvSpPr txBox="1"/>
          <p:nvPr/>
        </p:nvSpPr>
        <p:spPr>
          <a:xfrm>
            <a:off x="323273" y="261254"/>
            <a:ext cx="19488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02. 서비스 기획</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fdefaf53a3_9_32"/>
          <p:cNvSpPr txBox="1"/>
          <p:nvPr/>
        </p:nvSpPr>
        <p:spPr>
          <a:xfrm>
            <a:off x="6320650" y="3419275"/>
            <a:ext cx="4688700" cy="13236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0"/>
              </a:spcBef>
              <a:spcAft>
                <a:spcPts val="0"/>
              </a:spcAft>
              <a:buClr>
                <a:schemeClr val="dk1"/>
              </a:buClr>
              <a:buSzPts val="1200"/>
              <a:buFont typeface="Arial"/>
              <a:buNone/>
            </a:pPr>
            <a:r>
              <a:rPr lang="ko-KR" sz="1600">
                <a:solidFill>
                  <a:srgbClr val="595959"/>
                </a:solidFill>
              </a:rPr>
              <a:t>방 생성시 시간, 순서 등을 설정하여</a:t>
            </a:r>
            <a:br>
              <a:rPr lang="ko-KR" sz="1600">
                <a:solidFill>
                  <a:srgbClr val="595959"/>
                </a:solidFill>
              </a:rPr>
            </a:br>
            <a:r>
              <a:rPr lang="ko-KR" sz="1600">
                <a:solidFill>
                  <a:srgbClr val="595959"/>
                </a:solidFill>
              </a:rPr>
              <a:t>시스템에서 사회자가 없어도 자동으로 토론을 진행할수 있도록 지원하는 기능</a:t>
            </a:r>
            <a:endParaRPr sz="1600">
              <a:solidFill>
                <a:srgbClr val="595959"/>
              </a:solidFill>
            </a:endParaRPr>
          </a:p>
        </p:txBody>
      </p:sp>
      <p:sp>
        <p:nvSpPr>
          <p:cNvPr id="163" name="Google Shape;163;g1fdefaf53a3_9_32"/>
          <p:cNvSpPr txBox="1"/>
          <p:nvPr/>
        </p:nvSpPr>
        <p:spPr>
          <a:xfrm>
            <a:off x="6200200" y="2921259"/>
            <a:ext cx="3627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ko-KR" sz="1800">
                <a:solidFill>
                  <a:srgbClr val="F26640"/>
                </a:solidFill>
              </a:rPr>
              <a:t>시스템 모드</a:t>
            </a:r>
            <a:endParaRPr b="0" i="0" sz="1800" u="none" cap="none" strike="noStrike">
              <a:solidFill>
                <a:srgbClr val="000000"/>
              </a:solidFill>
              <a:latin typeface="Arial"/>
              <a:ea typeface="Arial"/>
              <a:cs typeface="Arial"/>
              <a:sym typeface="Arial"/>
            </a:endParaRPr>
          </a:p>
        </p:txBody>
      </p:sp>
      <p:sp>
        <p:nvSpPr>
          <p:cNvPr id="164" name="Google Shape;164;g1fdefaf53a3_9_32"/>
          <p:cNvSpPr txBox="1"/>
          <p:nvPr/>
        </p:nvSpPr>
        <p:spPr>
          <a:xfrm>
            <a:off x="6200200" y="2453817"/>
            <a:ext cx="2885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chemeClr val="dk1"/>
                </a:solidFill>
                <a:latin typeface="Arial"/>
                <a:ea typeface="Arial"/>
                <a:cs typeface="Arial"/>
                <a:sym typeface="Arial"/>
              </a:rPr>
              <a:t>Service</a:t>
            </a:r>
            <a:endParaRPr b="0" i="0" sz="1600" u="none" cap="none" strike="noStrike">
              <a:solidFill>
                <a:schemeClr val="dk1"/>
              </a:solidFill>
              <a:latin typeface="Arial"/>
              <a:ea typeface="Arial"/>
              <a:cs typeface="Arial"/>
              <a:sym typeface="Arial"/>
            </a:endParaRPr>
          </a:p>
        </p:txBody>
      </p:sp>
      <p:pic>
        <p:nvPicPr>
          <p:cNvPr id="165" name="Google Shape;165;g1fdefaf53a3_9_32"/>
          <p:cNvPicPr preferRelativeResize="0"/>
          <p:nvPr/>
        </p:nvPicPr>
        <p:blipFill rotWithShape="1">
          <a:blip r:embed="rId3">
            <a:alphaModFix/>
          </a:blip>
          <a:srcRect b="0" l="18959" r="16946" t="0"/>
          <a:stretch/>
        </p:blipFill>
        <p:spPr>
          <a:xfrm>
            <a:off x="1818213" y="2347800"/>
            <a:ext cx="3399800" cy="2826050"/>
          </a:xfrm>
          <a:prstGeom prst="rect">
            <a:avLst/>
          </a:prstGeom>
          <a:noFill/>
          <a:ln>
            <a:noFill/>
          </a:ln>
        </p:spPr>
      </p:pic>
      <p:sp>
        <p:nvSpPr>
          <p:cNvPr id="166" name="Google Shape;166;g1fdefaf53a3_9_32"/>
          <p:cNvSpPr txBox="1"/>
          <p:nvPr/>
        </p:nvSpPr>
        <p:spPr>
          <a:xfrm>
            <a:off x="2466203" y="329007"/>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서비스 소개</a:t>
            </a:r>
            <a:endParaRPr b="0" i="0" sz="1600" u="none" cap="none" strike="noStrike">
              <a:solidFill>
                <a:srgbClr val="595959"/>
              </a:solidFill>
              <a:latin typeface="Arial"/>
              <a:ea typeface="Arial"/>
              <a:cs typeface="Arial"/>
              <a:sym typeface="Arial"/>
            </a:endParaRPr>
          </a:p>
        </p:txBody>
      </p:sp>
      <p:sp>
        <p:nvSpPr>
          <p:cNvPr id="167" name="Google Shape;167;g1fdefaf53a3_9_32"/>
          <p:cNvSpPr txBox="1"/>
          <p:nvPr/>
        </p:nvSpPr>
        <p:spPr>
          <a:xfrm>
            <a:off x="475673" y="291454"/>
            <a:ext cx="19488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02. 서비스 기획</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fdefaf53a3_9_80"/>
          <p:cNvSpPr txBox="1"/>
          <p:nvPr/>
        </p:nvSpPr>
        <p:spPr>
          <a:xfrm>
            <a:off x="6300250" y="3442950"/>
            <a:ext cx="4688700" cy="13236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0"/>
              </a:spcBef>
              <a:spcAft>
                <a:spcPts val="0"/>
              </a:spcAft>
              <a:buClr>
                <a:schemeClr val="dk1"/>
              </a:buClr>
              <a:buSzPts val="1200"/>
              <a:buFont typeface="Arial"/>
              <a:buNone/>
            </a:pPr>
            <a:r>
              <a:rPr lang="ko-KR" sz="1600">
                <a:solidFill>
                  <a:srgbClr val="595959"/>
                </a:solidFill>
              </a:rPr>
              <a:t>토론이 끝난 뒤 상호평가를 통해</a:t>
            </a:r>
            <a:br>
              <a:rPr lang="ko-KR" sz="1600">
                <a:solidFill>
                  <a:srgbClr val="595959"/>
                </a:solidFill>
              </a:rPr>
            </a:br>
            <a:r>
              <a:rPr lang="ko-KR" sz="1600">
                <a:solidFill>
                  <a:srgbClr val="595959"/>
                </a:solidFill>
              </a:rPr>
              <a:t>부족한점이나 잘한점등을 서로 피드백하여</a:t>
            </a:r>
            <a:br>
              <a:rPr lang="ko-KR" sz="1600">
                <a:solidFill>
                  <a:srgbClr val="595959"/>
                </a:solidFill>
              </a:rPr>
            </a:br>
            <a:r>
              <a:rPr lang="ko-KR" sz="1600">
                <a:solidFill>
                  <a:srgbClr val="595959"/>
                </a:solidFill>
              </a:rPr>
              <a:t>자체 보완할수 있도록 도와주는 시스템</a:t>
            </a:r>
            <a:endParaRPr sz="1600">
              <a:solidFill>
                <a:srgbClr val="595959"/>
              </a:solidFill>
            </a:endParaRPr>
          </a:p>
        </p:txBody>
      </p:sp>
      <p:sp>
        <p:nvSpPr>
          <p:cNvPr id="173" name="Google Shape;173;g1fdefaf53a3_9_80"/>
          <p:cNvSpPr txBox="1"/>
          <p:nvPr/>
        </p:nvSpPr>
        <p:spPr>
          <a:xfrm>
            <a:off x="6200200" y="2921259"/>
            <a:ext cx="3627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ko-KR" sz="1800">
                <a:solidFill>
                  <a:srgbClr val="F26640"/>
                </a:solidFill>
              </a:rPr>
              <a:t>상호 평가 시스템</a:t>
            </a:r>
            <a:endParaRPr b="0" i="0" sz="1800" u="none" cap="none" strike="noStrike">
              <a:solidFill>
                <a:srgbClr val="000000"/>
              </a:solidFill>
              <a:latin typeface="Arial"/>
              <a:ea typeface="Arial"/>
              <a:cs typeface="Arial"/>
              <a:sym typeface="Arial"/>
            </a:endParaRPr>
          </a:p>
        </p:txBody>
      </p:sp>
      <p:sp>
        <p:nvSpPr>
          <p:cNvPr id="174" name="Google Shape;174;g1fdefaf53a3_9_80"/>
          <p:cNvSpPr txBox="1"/>
          <p:nvPr/>
        </p:nvSpPr>
        <p:spPr>
          <a:xfrm>
            <a:off x="6200200" y="2453817"/>
            <a:ext cx="2885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chemeClr val="dk1"/>
                </a:solidFill>
                <a:latin typeface="Arial"/>
                <a:ea typeface="Arial"/>
                <a:cs typeface="Arial"/>
                <a:sym typeface="Arial"/>
              </a:rPr>
              <a:t>Service</a:t>
            </a:r>
            <a:endParaRPr b="0" i="0" sz="1600" u="none" cap="none" strike="noStrike">
              <a:solidFill>
                <a:schemeClr val="dk1"/>
              </a:solidFill>
              <a:latin typeface="Arial"/>
              <a:ea typeface="Arial"/>
              <a:cs typeface="Arial"/>
              <a:sym typeface="Arial"/>
            </a:endParaRPr>
          </a:p>
        </p:txBody>
      </p:sp>
      <p:sp>
        <p:nvSpPr>
          <p:cNvPr id="175" name="Google Shape;175;g1fdefaf53a3_9_80"/>
          <p:cNvSpPr txBox="1"/>
          <p:nvPr/>
        </p:nvSpPr>
        <p:spPr>
          <a:xfrm>
            <a:off x="2313803" y="252807"/>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서비스 소개</a:t>
            </a:r>
            <a:endParaRPr b="0" i="0" sz="1600" u="none" cap="none" strike="noStrike">
              <a:solidFill>
                <a:srgbClr val="595959"/>
              </a:solidFill>
              <a:latin typeface="Arial"/>
              <a:ea typeface="Arial"/>
              <a:cs typeface="Arial"/>
              <a:sym typeface="Arial"/>
            </a:endParaRPr>
          </a:p>
        </p:txBody>
      </p:sp>
      <p:sp>
        <p:nvSpPr>
          <p:cNvPr id="176" name="Google Shape;176;g1fdefaf53a3_9_80"/>
          <p:cNvSpPr txBox="1"/>
          <p:nvPr/>
        </p:nvSpPr>
        <p:spPr>
          <a:xfrm>
            <a:off x="323273" y="231505"/>
            <a:ext cx="19488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02. 서비스 기획</a:t>
            </a:r>
            <a:endParaRPr/>
          </a:p>
        </p:txBody>
      </p:sp>
      <p:pic>
        <p:nvPicPr>
          <p:cNvPr id="177" name="Google Shape;177;g1fdefaf53a3_9_80"/>
          <p:cNvPicPr preferRelativeResize="0"/>
          <p:nvPr/>
        </p:nvPicPr>
        <p:blipFill rotWithShape="1">
          <a:blip r:embed="rId3">
            <a:alphaModFix/>
          </a:blip>
          <a:srcRect b="0" l="0" r="0" t="0"/>
          <a:stretch/>
        </p:blipFill>
        <p:spPr>
          <a:xfrm>
            <a:off x="1343377" y="2117625"/>
            <a:ext cx="4679999" cy="3182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g1fdefaf53a3_9_53"/>
          <p:cNvPicPr preferRelativeResize="0"/>
          <p:nvPr/>
        </p:nvPicPr>
        <p:blipFill rotWithShape="1">
          <a:blip r:embed="rId3">
            <a:alphaModFix/>
          </a:blip>
          <a:srcRect b="0" l="0" r="0" t="0"/>
          <a:stretch/>
        </p:blipFill>
        <p:spPr>
          <a:xfrm>
            <a:off x="1140925" y="1509200"/>
            <a:ext cx="4680001" cy="4755281"/>
          </a:xfrm>
          <a:prstGeom prst="rect">
            <a:avLst/>
          </a:prstGeom>
          <a:noFill/>
          <a:ln>
            <a:noFill/>
          </a:ln>
        </p:spPr>
      </p:pic>
      <p:sp>
        <p:nvSpPr>
          <p:cNvPr id="183" name="Google Shape;183;g1fdefaf53a3_9_53"/>
          <p:cNvSpPr txBox="1"/>
          <p:nvPr/>
        </p:nvSpPr>
        <p:spPr>
          <a:xfrm>
            <a:off x="6300250" y="3442950"/>
            <a:ext cx="4688700" cy="13236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0"/>
              </a:spcBef>
              <a:spcAft>
                <a:spcPts val="0"/>
              </a:spcAft>
              <a:buClr>
                <a:schemeClr val="dk1"/>
              </a:buClr>
              <a:buSzPts val="1200"/>
              <a:buFont typeface="Arial"/>
              <a:buNone/>
            </a:pPr>
            <a:r>
              <a:rPr lang="ko-KR" sz="1600">
                <a:solidFill>
                  <a:srgbClr val="595959"/>
                </a:solidFill>
              </a:rPr>
              <a:t>대학 진학 포트폴리오나 개인 소장 등을 목적으로</a:t>
            </a:r>
            <a:br>
              <a:rPr lang="ko-KR" sz="1600">
                <a:solidFill>
                  <a:srgbClr val="595959"/>
                </a:solidFill>
              </a:rPr>
            </a:br>
            <a:r>
              <a:rPr lang="ko-KR" sz="1600">
                <a:solidFill>
                  <a:srgbClr val="595959"/>
                </a:solidFill>
              </a:rPr>
              <a:t>상호 평가나 토론 결과 데이터 등을 분석하여</a:t>
            </a:r>
            <a:endParaRPr sz="1600">
              <a:solidFill>
                <a:srgbClr val="595959"/>
              </a:solidFill>
            </a:endParaRPr>
          </a:p>
          <a:p>
            <a:pPr indent="0" lvl="0" marL="0" rtl="0" algn="l">
              <a:lnSpc>
                <a:spcPct val="200000"/>
              </a:lnSpc>
              <a:spcBef>
                <a:spcPts val="0"/>
              </a:spcBef>
              <a:spcAft>
                <a:spcPts val="0"/>
              </a:spcAft>
              <a:buClr>
                <a:schemeClr val="dk1"/>
              </a:buClr>
              <a:buSzPts val="1200"/>
              <a:buFont typeface="Arial"/>
              <a:buNone/>
            </a:pPr>
            <a:r>
              <a:rPr lang="ko-KR" sz="1600">
                <a:solidFill>
                  <a:srgbClr val="595959"/>
                </a:solidFill>
              </a:rPr>
              <a:t>문서화 시켜주는 시스템</a:t>
            </a:r>
            <a:endParaRPr sz="2000">
              <a:solidFill>
                <a:srgbClr val="595959"/>
              </a:solidFill>
            </a:endParaRPr>
          </a:p>
        </p:txBody>
      </p:sp>
      <p:sp>
        <p:nvSpPr>
          <p:cNvPr id="184" name="Google Shape;184;g1fdefaf53a3_9_53"/>
          <p:cNvSpPr txBox="1"/>
          <p:nvPr/>
        </p:nvSpPr>
        <p:spPr>
          <a:xfrm>
            <a:off x="6200200" y="2921259"/>
            <a:ext cx="3627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ko-KR" sz="1800">
                <a:solidFill>
                  <a:srgbClr val="F26640"/>
                </a:solidFill>
              </a:rPr>
              <a:t>증명서 발급 시스템</a:t>
            </a:r>
            <a:endParaRPr b="0" i="0" sz="1800" u="none" cap="none" strike="noStrike">
              <a:solidFill>
                <a:srgbClr val="000000"/>
              </a:solidFill>
              <a:latin typeface="Arial"/>
              <a:ea typeface="Arial"/>
              <a:cs typeface="Arial"/>
              <a:sym typeface="Arial"/>
            </a:endParaRPr>
          </a:p>
        </p:txBody>
      </p:sp>
      <p:sp>
        <p:nvSpPr>
          <p:cNvPr id="185" name="Google Shape;185;g1fdefaf53a3_9_53"/>
          <p:cNvSpPr txBox="1"/>
          <p:nvPr/>
        </p:nvSpPr>
        <p:spPr>
          <a:xfrm>
            <a:off x="6200200" y="2453817"/>
            <a:ext cx="2885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chemeClr val="dk1"/>
                </a:solidFill>
                <a:latin typeface="Arial"/>
                <a:ea typeface="Arial"/>
                <a:cs typeface="Arial"/>
                <a:sym typeface="Arial"/>
              </a:rPr>
              <a:t>Service</a:t>
            </a:r>
            <a:endParaRPr b="0" i="0" sz="1600" u="none" cap="none" strike="noStrike">
              <a:solidFill>
                <a:schemeClr val="dk1"/>
              </a:solidFill>
              <a:latin typeface="Arial"/>
              <a:ea typeface="Arial"/>
              <a:cs typeface="Arial"/>
              <a:sym typeface="Arial"/>
            </a:endParaRPr>
          </a:p>
        </p:txBody>
      </p:sp>
      <p:sp>
        <p:nvSpPr>
          <p:cNvPr id="186" name="Google Shape;186;g1fdefaf53a3_9_53"/>
          <p:cNvSpPr txBox="1"/>
          <p:nvPr/>
        </p:nvSpPr>
        <p:spPr>
          <a:xfrm>
            <a:off x="2313803" y="252807"/>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서비스 소개</a:t>
            </a:r>
            <a:endParaRPr b="0" i="0" sz="1600" u="none" cap="none" strike="noStrike">
              <a:solidFill>
                <a:srgbClr val="595959"/>
              </a:solidFill>
              <a:latin typeface="Arial"/>
              <a:ea typeface="Arial"/>
              <a:cs typeface="Arial"/>
              <a:sym typeface="Arial"/>
            </a:endParaRPr>
          </a:p>
        </p:txBody>
      </p:sp>
      <p:sp>
        <p:nvSpPr>
          <p:cNvPr id="187" name="Google Shape;187;g1fdefaf53a3_9_53"/>
          <p:cNvSpPr txBox="1"/>
          <p:nvPr/>
        </p:nvSpPr>
        <p:spPr>
          <a:xfrm>
            <a:off x="323273" y="231505"/>
            <a:ext cx="19488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02. 서비스 기획</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fdefaf53a3_3_13"/>
          <p:cNvSpPr/>
          <p:nvPr/>
        </p:nvSpPr>
        <p:spPr>
          <a:xfrm>
            <a:off x="6096000" y="-1"/>
            <a:ext cx="6096000" cy="6858000"/>
          </a:xfrm>
          <a:prstGeom prst="rect">
            <a:avLst/>
          </a:prstGeom>
          <a:solidFill>
            <a:srgbClr val="F6F6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193" name="Google Shape;193;g1fdefaf53a3_3_13"/>
          <p:cNvSpPr/>
          <p:nvPr/>
        </p:nvSpPr>
        <p:spPr>
          <a:xfrm>
            <a:off x="7060556" y="1286640"/>
            <a:ext cx="4167000" cy="6462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3A3838"/>
                </a:solidFill>
                <a:latin typeface="Arial"/>
                <a:ea typeface="Arial"/>
                <a:cs typeface="Arial"/>
                <a:sym typeface="Arial"/>
              </a:rPr>
              <a:t>어떻게 사용자의 유입을 </a:t>
            </a:r>
            <a:r>
              <a:rPr b="0" i="0" lang="ko-KR" sz="1400" u="none" cap="none" strike="noStrike">
                <a:solidFill>
                  <a:srgbClr val="F26640"/>
                </a:solidFill>
                <a:latin typeface="Arial"/>
                <a:ea typeface="Arial"/>
                <a:cs typeface="Arial"/>
                <a:sym typeface="Arial"/>
              </a:rPr>
              <a:t>증대 </a:t>
            </a:r>
            <a:r>
              <a:rPr b="0" i="0" lang="ko-KR" sz="1400" u="none" cap="none" strike="noStrike">
                <a:solidFill>
                  <a:srgbClr val="3A3838"/>
                </a:solidFill>
                <a:latin typeface="Arial"/>
                <a:ea typeface="Arial"/>
                <a:cs typeface="Arial"/>
                <a:sym typeface="Arial"/>
              </a:rPr>
              <a:t>시킬 것인가</a:t>
            </a:r>
            <a:endParaRPr b="0" i="0" sz="1400" u="none" cap="none" strike="noStrike">
              <a:solidFill>
                <a:srgbClr val="000000"/>
              </a:solidFill>
              <a:latin typeface="Arial"/>
              <a:ea typeface="Arial"/>
              <a:cs typeface="Arial"/>
              <a:sym typeface="Arial"/>
            </a:endParaRPr>
          </a:p>
        </p:txBody>
      </p:sp>
      <p:sp>
        <p:nvSpPr>
          <p:cNvPr id="194" name="Google Shape;194;g1fdefaf53a3_3_13"/>
          <p:cNvSpPr/>
          <p:nvPr/>
        </p:nvSpPr>
        <p:spPr>
          <a:xfrm>
            <a:off x="7060556" y="2974545"/>
            <a:ext cx="4167000" cy="6462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3A3838"/>
                </a:solidFill>
                <a:latin typeface="Arial"/>
                <a:ea typeface="Arial"/>
                <a:cs typeface="Arial"/>
                <a:sym typeface="Arial"/>
              </a:rPr>
              <a:t>기회를 잡아 강점을 극대화 하는 </a:t>
            </a:r>
            <a:r>
              <a:rPr b="0" i="0" lang="ko-KR" sz="1400" u="none" cap="none" strike="noStrike">
                <a:solidFill>
                  <a:srgbClr val="F26640"/>
                </a:solidFill>
                <a:latin typeface="Arial"/>
                <a:ea typeface="Arial"/>
                <a:cs typeface="Arial"/>
                <a:sym typeface="Arial"/>
              </a:rPr>
              <a:t>SO</a:t>
            </a:r>
            <a:r>
              <a:rPr b="0" i="0" lang="ko-KR" sz="1400" u="none" cap="none" strike="noStrike">
                <a:solidFill>
                  <a:srgbClr val="3A3838"/>
                </a:solidFill>
                <a:latin typeface="Arial"/>
                <a:ea typeface="Arial"/>
                <a:cs typeface="Arial"/>
                <a:sym typeface="Arial"/>
              </a:rPr>
              <a:t> 전략</a:t>
            </a:r>
            <a:endParaRPr b="0" i="0" sz="1400" u="none" cap="none" strike="noStrike">
              <a:solidFill>
                <a:srgbClr val="000000"/>
              </a:solidFill>
              <a:latin typeface="Arial"/>
              <a:ea typeface="Arial"/>
              <a:cs typeface="Arial"/>
              <a:sym typeface="Arial"/>
            </a:endParaRPr>
          </a:p>
        </p:txBody>
      </p:sp>
      <p:sp>
        <p:nvSpPr>
          <p:cNvPr id="195" name="Google Shape;195;g1fdefaf53a3_3_13"/>
          <p:cNvSpPr/>
          <p:nvPr/>
        </p:nvSpPr>
        <p:spPr>
          <a:xfrm>
            <a:off x="7060556" y="4662450"/>
            <a:ext cx="4167000" cy="1710000"/>
          </a:xfrm>
          <a:prstGeom prst="rect">
            <a:avLst/>
          </a:prstGeom>
          <a:solidFill>
            <a:schemeClr val="lt1"/>
          </a:solidFill>
          <a:ln cap="flat" cmpd="sng" w="9525">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400"/>
              <a:buFont typeface="Arial"/>
              <a:buNone/>
            </a:pPr>
            <a:r>
              <a:rPr b="0" i="0" lang="ko-KR" sz="1400" u="none" cap="none" strike="noStrike">
                <a:solidFill>
                  <a:srgbClr val="3A3838"/>
                </a:solidFill>
                <a:latin typeface="Arial"/>
                <a:ea typeface="Arial"/>
                <a:cs typeface="Arial"/>
                <a:sym typeface="Arial"/>
              </a:rPr>
              <a:t>온라인 </a:t>
            </a:r>
            <a:r>
              <a:rPr lang="ko-KR">
                <a:solidFill>
                  <a:srgbClr val="3A3838"/>
                </a:solidFill>
              </a:rPr>
              <a:t>학습</a:t>
            </a:r>
            <a:r>
              <a:rPr b="0" i="0" lang="ko-KR" sz="1400" u="none" cap="none" strike="noStrike">
                <a:solidFill>
                  <a:srgbClr val="3A3838"/>
                </a:solidFill>
                <a:latin typeface="Arial"/>
                <a:ea typeface="Arial"/>
                <a:cs typeface="Arial"/>
                <a:sym typeface="Arial"/>
              </a:rPr>
              <a:t> 시스템에 거부감이 없는 </a:t>
            </a:r>
            <a:endParaRPr>
              <a:solidFill>
                <a:srgbClr val="3A3838"/>
              </a:solidFill>
            </a:endParaRPr>
          </a:p>
          <a:p>
            <a:pPr indent="0" lvl="0" marL="0" marR="0" rtl="0" algn="ctr">
              <a:lnSpc>
                <a:spcPct val="150000"/>
              </a:lnSpc>
              <a:spcBef>
                <a:spcPts val="0"/>
              </a:spcBef>
              <a:spcAft>
                <a:spcPts val="0"/>
              </a:spcAft>
              <a:buClr>
                <a:srgbClr val="000000"/>
              </a:buClr>
              <a:buSzPts val="1400"/>
              <a:buFont typeface="Arial"/>
              <a:buNone/>
            </a:pPr>
            <a:r>
              <a:rPr lang="ko-KR">
                <a:solidFill>
                  <a:srgbClr val="F26640"/>
                </a:solidFill>
              </a:rPr>
              <a:t>학생</a:t>
            </a:r>
            <a:r>
              <a:rPr lang="ko-KR">
                <a:solidFill>
                  <a:srgbClr val="3A3838"/>
                </a:solidFill>
              </a:rPr>
              <a:t>들을</a:t>
            </a:r>
            <a:r>
              <a:rPr b="0" i="0" lang="ko-KR" sz="1400" u="none" cap="none" strike="noStrike">
                <a:solidFill>
                  <a:srgbClr val="3A3838"/>
                </a:solidFill>
                <a:latin typeface="Arial"/>
                <a:ea typeface="Arial"/>
                <a:cs typeface="Arial"/>
                <a:sym typeface="Arial"/>
              </a:rPr>
              <a:t> 대상으로 쉽고 간단하게 </a:t>
            </a:r>
            <a:endParaRPr b="0" i="0" sz="1400" u="none" cap="none" strike="noStrike">
              <a:solidFill>
                <a:srgbClr val="3A3838"/>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400"/>
              <a:buFont typeface="Arial"/>
              <a:buNone/>
            </a:pPr>
            <a:r>
              <a:rPr b="0" i="0" lang="ko-KR" sz="1400" u="none" cap="none" strike="noStrike">
                <a:solidFill>
                  <a:srgbClr val="3A3838"/>
                </a:solidFill>
                <a:latin typeface="Arial"/>
                <a:ea typeface="Arial"/>
                <a:cs typeface="Arial"/>
                <a:sym typeface="Arial"/>
              </a:rPr>
              <a:t>토론 문화에 노출시켜 이를 </a:t>
            </a:r>
            <a:r>
              <a:rPr b="0" i="0" lang="ko-KR" sz="1400" u="none" cap="none" strike="noStrike">
                <a:solidFill>
                  <a:srgbClr val="F26640"/>
                </a:solidFill>
                <a:latin typeface="Arial"/>
                <a:ea typeface="Arial"/>
                <a:cs typeface="Arial"/>
                <a:sym typeface="Arial"/>
              </a:rPr>
              <a:t>포트폴리오</a:t>
            </a:r>
            <a:r>
              <a:rPr b="0" i="0" lang="ko-KR" sz="1400" u="none" cap="none" strike="noStrike">
                <a:solidFill>
                  <a:srgbClr val="3A3838"/>
                </a:solidFill>
                <a:latin typeface="Arial"/>
                <a:ea typeface="Arial"/>
                <a:cs typeface="Arial"/>
                <a:sym typeface="Arial"/>
              </a:rPr>
              <a:t>로 </a:t>
            </a:r>
            <a:endParaRPr b="0" i="0" sz="1400" u="none" cap="none" strike="noStrike">
              <a:solidFill>
                <a:srgbClr val="3A3838"/>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400"/>
              <a:buFont typeface="Arial"/>
              <a:buNone/>
            </a:pPr>
            <a:r>
              <a:rPr b="0" i="0" lang="ko-KR" sz="1400" u="none" cap="none" strike="noStrike">
                <a:solidFill>
                  <a:srgbClr val="3A3838"/>
                </a:solidFill>
                <a:latin typeface="Arial"/>
                <a:ea typeface="Arial"/>
                <a:cs typeface="Arial"/>
                <a:sym typeface="Arial"/>
              </a:rPr>
              <a:t>활용할 수 있는 </a:t>
            </a:r>
            <a:r>
              <a:rPr b="0" i="0" lang="ko-KR" sz="1400" u="none" cap="none" strike="noStrike">
                <a:solidFill>
                  <a:srgbClr val="F26640"/>
                </a:solidFill>
                <a:latin typeface="Arial"/>
                <a:ea typeface="Arial"/>
                <a:cs typeface="Arial"/>
                <a:sym typeface="Arial"/>
              </a:rPr>
              <a:t>환경을 제공</a:t>
            </a:r>
            <a:r>
              <a:rPr b="0" i="0" lang="ko-KR" sz="1400" u="none" cap="none" strike="noStrike">
                <a:solidFill>
                  <a:srgbClr val="3A3838"/>
                </a:solidFill>
                <a:latin typeface="Arial"/>
                <a:ea typeface="Arial"/>
                <a:cs typeface="Arial"/>
                <a:sym typeface="Arial"/>
              </a:rPr>
              <a:t>해</a:t>
            </a:r>
            <a:br>
              <a:rPr b="0" i="0" lang="ko-KR" sz="1400" u="none" cap="none" strike="noStrike">
                <a:solidFill>
                  <a:srgbClr val="3A3838"/>
                </a:solidFill>
                <a:latin typeface="Arial"/>
                <a:ea typeface="Arial"/>
                <a:cs typeface="Arial"/>
                <a:sym typeface="Arial"/>
              </a:rPr>
            </a:br>
            <a:r>
              <a:rPr b="0" i="0" lang="ko-KR" sz="1400" u="none" cap="none" strike="noStrike">
                <a:solidFill>
                  <a:srgbClr val="3A3838"/>
                </a:solidFill>
                <a:latin typeface="Arial"/>
                <a:ea typeface="Arial"/>
                <a:cs typeface="Arial"/>
                <a:sym typeface="Arial"/>
              </a:rPr>
              <a:t>사용자 유입 증대</a:t>
            </a:r>
            <a:endParaRPr b="0" i="0" sz="1400" u="none" cap="none" strike="noStrike">
              <a:solidFill>
                <a:srgbClr val="000000"/>
              </a:solidFill>
              <a:latin typeface="Arial"/>
              <a:ea typeface="Arial"/>
              <a:cs typeface="Arial"/>
              <a:sym typeface="Arial"/>
            </a:endParaRPr>
          </a:p>
        </p:txBody>
      </p:sp>
      <p:sp>
        <p:nvSpPr>
          <p:cNvPr id="196" name="Google Shape;196;g1fdefaf53a3_3_13"/>
          <p:cNvSpPr/>
          <p:nvPr/>
        </p:nvSpPr>
        <p:spPr>
          <a:xfrm flipH="1" rot="10800000">
            <a:off x="8976166" y="2285037"/>
            <a:ext cx="341400" cy="204600"/>
          </a:xfrm>
          <a:prstGeom prst="triangle">
            <a:avLst>
              <a:gd fmla="val 50000" name="adj"/>
            </a:avLst>
          </a:prstGeom>
          <a:solidFill>
            <a:srgbClr val="F266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197" name="Google Shape;197;g1fdefaf53a3_3_13"/>
          <p:cNvSpPr/>
          <p:nvPr/>
        </p:nvSpPr>
        <p:spPr>
          <a:xfrm flipH="1" rot="10800000">
            <a:off x="8976166" y="4105740"/>
            <a:ext cx="341400" cy="204600"/>
          </a:xfrm>
          <a:prstGeom prst="triangle">
            <a:avLst>
              <a:gd fmla="val 50000" name="adj"/>
            </a:avLst>
          </a:prstGeom>
          <a:solidFill>
            <a:srgbClr val="F266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grpSp>
        <p:nvGrpSpPr>
          <p:cNvPr id="198" name="Google Shape;198;g1fdefaf53a3_3_13"/>
          <p:cNvGrpSpPr/>
          <p:nvPr/>
        </p:nvGrpSpPr>
        <p:grpSpPr>
          <a:xfrm>
            <a:off x="417580" y="1718017"/>
            <a:ext cx="5340525" cy="3966615"/>
            <a:chOff x="521752" y="1532311"/>
            <a:chExt cx="5340525" cy="3966615"/>
          </a:xfrm>
        </p:grpSpPr>
        <p:grpSp>
          <p:nvGrpSpPr>
            <p:cNvPr id="199" name="Google Shape;199;g1fdefaf53a3_3_13"/>
            <p:cNvGrpSpPr/>
            <p:nvPr/>
          </p:nvGrpSpPr>
          <p:grpSpPr>
            <a:xfrm>
              <a:off x="521752" y="1532311"/>
              <a:ext cx="5340525" cy="3966615"/>
              <a:chOff x="2682948" y="1184874"/>
              <a:chExt cx="6748200" cy="4616100"/>
            </a:xfrm>
          </p:grpSpPr>
          <p:cxnSp>
            <p:nvCxnSpPr>
              <p:cNvPr id="200" name="Google Shape;200;g1fdefaf53a3_3_13"/>
              <p:cNvCxnSpPr/>
              <p:nvPr/>
            </p:nvCxnSpPr>
            <p:spPr>
              <a:xfrm rot="10800000">
                <a:off x="6096000" y="1184874"/>
                <a:ext cx="0" cy="4616100"/>
              </a:xfrm>
              <a:prstGeom prst="straightConnector1">
                <a:avLst/>
              </a:prstGeom>
              <a:noFill/>
              <a:ln cap="flat" cmpd="sng" w="9525">
                <a:solidFill>
                  <a:srgbClr val="BCB8B8"/>
                </a:solidFill>
                <a:prstDash val="solid"/>
                <a:miter lim="800000"/>
                <a:headEnd len="sm" w="sm" type="none"/>
                <a:tailEnd len="sm" w="sm" type="none"/>
              </a:ln>
            </p:spPr>
          </p:cxnSp>
          <p:cxnSp>
            <p:nvCxnSpPr>
              <p:cNvPr id="201" name="Google Shape;201;g1fdefaf53a3_3_13"/>
              <p:cNvCxnSpPr/>
              <p:nvPr/>
            </p:nvCxnSpPr>
            <p:spPr>
              <a:xfrm>
                <a:off x="2682948" y="3415530"/>
                <a:ext cx="6748200" cy="0"/>
              </a:xfrm>
              <a:prstGeom prst="straightConnector1">
                <a:avLst/>
              </a:prstGeom>
              <a:noFill/>
              <a:ln cap="flat" cmpd="sng" w="9525">
                <a:solidFill>
                  <a:srgbClr val="BCB8B8"/>
                </a:solidFill>
                <a:prstDash val="solid"/>
                <a:miter lim="800000"/>
                <a:headEnd len="sm" w="sm" type="none"/>
                <a:tailEnd len="sm" w="sm" type="none"/>
              </a:ln>
            </p:spPr>
          </p:cxnSp>
        </p:grpSp>
        <p:sp>
          <p:nvSpPr>
            <p:cNvPr id="202" name="Google Shape;202;g1fdefaf53a3_3_13"/>
            <p:cNvSpPr/>
            <p:nvPr/>
          </p:nvSpPr>
          <p:spPr>
            <a:xfrm>
              <a:off x="2929196" y="3149052"/>
              <a:ext cx="2937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F26640"/>
                  </a:solidFill>
                  <a:latin typeface="Arial"/>
                  <a:ea typeface="Arial"/>
                  <a:cs typeface="Arial"/>
                  <a:sym typeface="Arial"/>
                </a:rPr>
                <a:t>S</a:t>
              </a:r>
              <a:endParaRPr b="0" i="0" sz="1400" u="none" cap="none" strike="noStrike">
                <a:solidFill>
                  <a:srgbClr val="F26640"/>
                </a:solidFill>
                <a:latin typeface="Arial"/>
                <a:ea typeface="Arial"/>
                <a:cs typeface="Arial"/>
                <a:sym typeface="Arial"/>
              </a:endParaRPr>
            </a:p>
          </p:txBody>
        </p:sp>
        <p:sp>
          <p:nvSpPr>
            <p:cNvPr id="203" name="Google Shape;203;g1fdefaf53a3_3_13"/>
            <p:cNvSpPr/>
            <p:nvPr/>
          </p:nvSpPr>
          <p:spPr>
            <a:xfrm>
              <a:off x="3222866" y="3149052"/>
              <a:ext cx="3561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323F4F"/>
                  </a:solidFill>
                  <a:latin typeface="Arial"/>
                  <a:ea typeface="Arial"/>
                  <a:cs typeface="Arial"/>
                  <a:sym typeface="Arial"/>
                </a:rPr>
                <a:t>W</a:t>
              </a:r>
              <a:endParaRPr b="0" i="0" sz="1400" u="none" cap="none" strike="noStrike">
                <a:solidFill>
                  <a:srgbClr val="323F4F"/>
                </a:solidFill>
                <a:latin typeface="Arial"/>
                <a:ea typeface="Arial"/>
                <a:cs typeface="Arial"/>
                <a:sym typeface="Arial"/>
              </a:endParaRPr>
            </a:p>
          </p:txBody>
        </p:sp>
        <p:sp>
          <p:nvSpPr>
            <p:cNvPr id="204" name="Google Shape;204;g1fdefaf53a3_3_13"/>
            <p:cNvSpPr/>
            <p:nvPr/>
          </p:nvSpPr>
          <p:spPr>
            <a:xfrm>
              <a:off x="2929196" y="3466989"/>
              <a:ext cx="309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F26640"/>
                  </a:solidFill>
                  <a:latin typeface="Arial"/>
                  <a:ea typeface="Arial"/>
                  <a:cs typeface="Arial"/>
                  <a:sym typeface="Arial"/>
                </a:rPr>
                <a:t>O</a:t>
              </a:r>
              <a:endParaRPr b="0" i="0" sz="1400" u="none" cap="none" strike="noStrike">
                <a:solidFill>
                  <a:srgbClr val="F26640"/>
                </a:solidFill>
                <a:latin typeface="Arial"/>
                <a:ea typeface="Arial"/>
                <a:cs typeface="Arial"/>
                <a:sym typeface="Arial"/>
              </a:endParaRPr>
            </a:p>
          </p:txBody>
        </p:sp>
        <p:sp>
          <p:nvSpPr>
            <p:cNvPr id="205" name="Google Shape;205;g1fdefaf53a3_3_13"/>
            <p:cNvSpPr/>
            <p:nvPr/>
          </p:nvSpPr>
          <p:spPr>
            <a:xfrm>
              <a:off x="3253346" y="3466989"/>
              <a:ext cx="2874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323F4F"/>
                  </a:solidFill>
                  <a:latin typeface="Arial"/>
                  <a:ea typeface="Arial"/>
                  <a:cs typeface="Arial"/>
                  <a:sym typeface="Arial"/>
                </a:rPr>
                <a:t>T</a:t>
              </a:r>
              <a:endParaRPr b="0" i="0" sz="1400" u="none" cap="none" strike="noStrike">
                <a:solidFill>
                  <a:srgbClr val="323F4F"/>
                </a:solidFill>
                <a:latin typeface="Arial"/>
                <a:ea typeface="Arial"/>
                <a:cs typeface="Arial"/>
                <a:sym typeface="Arial"/>
              </a:endParaRPr>
            </a:p>
          </p:txBody>
        </p:sp>
        <p:sp>
          <p:nvSpPr>
            <p:cNvPr id="206" name="Google Shape;206;g1fdefaf53a3_3_13"/>
            <p:cNvSpPr/>
            <p:nvPr/>
          </p:nvSpPr>
          <p:spPr>
            <a:xfrm>
              <a:off x="625422" y="2088719"/>
              <a:ext cx="2397000" cy="782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400"/>
                <a:buFont typeface="Arial"/>
                <a:buNone/>
              </a:pPr>
              <a:r>
                <a:rPr lang="ko-KR" sz="1500">
                  <a:solidFill>
                    <a:schemeClr val="dk1"/>
                  </a:solidFill>
                  <a:highlight>
                    <a:schemeClr val="lt1"/>
                  </a:highlight>
                  <a:uFill>
                    <a:noFill/>
                  </a:uFill>
                  <a:hlinkClick r:id="rId3">
                    <a:extLst>
                      <a:ext uri="{A12FA001-AC4F-418D-AE19-62706E023703}">
                        <ahyp:hlinkClr val="tx"/>
                      </a:ext>
                    </a:extLst>
                  </a:hlinkClick>
                </a:rPr>
                <a:t>✓</a:t>
              </a:r>
              <a:r>
                <a:rPr lang="ko-KR">
                  <a:solidFill>
                    <a:srgbClr val="002060"/>
                  </a:solidFill>
                </a:rPr>
                <a:t> 시공간 제약이 없다. </a:t>
              </a:r>
              <a:endParaRPr>
                <a:solidFill>
                  <a:srgbClr val="002060"/>
                </a:solidFill>
              </a:endParaRPr>
            </a:p>
            <a:p>
              <a:pPr indent="0" lvl="0" marL="0" marR="0" rtl="0" algn="l">
                <a:lnSpc>
                  <a:spcPct val="150000"/>
                </a:lnSpc>
                <a:spcBef>
                  <a:spcPts val="0"/>
                </a:spcBef>
                <a:spcAft>
                  <a:spcPts val="0"/>
                </a:spcAft>
                <a:buClr>
                  <a:srgbClr val="000000"/>
                </a:buClr>
                <a:buSzPts val="1400"/>
                <a:buFont typeface="Arial"/>
                <a:buNone/>
              </a:pPr>
              <a:r>
                <a:rPr lang="ko-KR" sz="1500">
                  <a:solidFill>
                    <a:schemeClr val="dk1"/>
                  </a:solidFill>
                  <a:highlight>
                    <a:schemeClr val="lt1"/>
                  </a:highlight>
                  <a:uFill>
                    <a:noFill/>
                  </a:uFill>
                  <a:hlinkClick r:id="rId4">
                    <a:extLst>
                      <a:ext uri="{A12FA001-AC4F-418D-AE19-62706E023703}">
                        <ahyp:hlinkClr val="tx"/>
                      </a:ext>
                    </a:extLst>
                  </a:hlinkClick>
                </a:rPr>
                <a:t>✓</a:t>
              </a:r>
              <a:r>
                <a:rPr lang="ko-KR">
                  <a:solidFill>
                    <a:srgbClr val="002060"/>
                  </a:solidFill>
                </a:rPr>
                <a:t> 사회자 없는 모드  제공 </a:t>
              </a:r>
              <a:endParaRPr b="0" i="0" sz="1400" u="none" cap="none" strike="noStrike">
                <a:solidFill>
                  <a:srgbClr val="000000"/>
                </a:solidFill>
                <a:latin typeface="Arial"/>
                <a:ea typeface="Arial"/>
                <a:cs typeface="Arial"/>
                <a:sym typeface="Arial"/>
              </a:endParaRPr>
            </a:p>
          </p:txBody>
        </p:sp>
        <p:sp>
          <p:nvSpPr>
            <p:cNvPr id="207" name="Google Shape;207;g1fdefaf53a3_3_13"/>
            <p:cNvSpPr/>
            <p:nvPr/>
          </p:nvSpPr>
          <p:spPr>
            <a:xfrm>
              <a:off x="625372" y="4064594"/>
              <a:ext cx="2397000" cy="8427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Clr>
                  <a:schemeClr val="dk1"/>
                </a:buClr>
                <a:buSzPts val="1400"/>
                <a:buFont typeface="Arial"/>
                <a:buNone/>
              </a:pPr>
              <a:r>
                <a:rPr lang="ko-KR" sz="1500">
                  <a:solidFill>
                    <a:schemeClr val="dk1"/>
                  </a:solidFill>
                  <a:highlight>
                    <a:schemeClr val="lt1"/>
                  </a:highlight>
                  <a:uFill>
                    <a:noFill/>
                  </a:uFill>
                  <a:hlinkClick r:id="rId5">
                    <a:extLst>
                      <a:ext uri="{A12FA001-AC4F-418D-AE19-62706E023703}">
                        <ahyp:hlinkClr val="tx"/>
                      </a:ext>
                    </a:extLst>
                  </a:hlinkClick>
                </a:rPr>
                <a:t>✓</a:t>
              </a:r>
              <a:r>
                <a:rPr lang="ko-KR"/>
                <a:t> 온라인 학습 시스템에                                                                                                                                       </a:t>
              </a:r>
              <a:endParaRPr/>
            </a:p>
            <a:p>
              <a:pPr indent="0" lvl="0" marL="0" rtl="0" algn="l">
                <a:lnSpc>
                  <a:spcPct val="200000"/>
                </a:lnSpc>
                <a:spcBef>
                  <a:spcPts val="0"/>
                </a:spcBef>
                <a:spcAft>
                  <a:spcPts val="0"/>
                </a:spcAft>
                <a:buClr>
                  <a:schemeClr val="dk1"/>
                </a:buClr>
                <a:buSzPts val="1400"/>
                <a:buFont typeface="Arial"/>
                <a:buNone/>
              </a:pPr>
              <a:r>
                <a:rPr lang="ko-KR"/>
                <a:t>   대한  거부감 감소</a:t>
              </a:r>
              <a:endParaRPr b="0" i="0" sz="1400" u="none" cap="none" strike="noStrike">
                <a:solidFill>
                  <a:srgbClr val="000000"/>
                </a:solidFill>
                <a:latin typeface="Arial"/>
                <a:ea typeface="Arial"/>
                <a:cs typeface="Arial"/>
                <a:sym typeface="Arial"/>
              </a:endParaRPr>
            </a:p>
          </p:txBody>
        </p:sp>
        <p:sp>
          <p:nvSpPr>
            <p:cNvPr id="208" name="Google Shape;208;g1fdefaf53a3_3_13"/>
            <p:cNvSpPr/>
            <p:nvPr/>
          </p:nvSpPr>
          <p:spPr>
            <a:xfrm>
              <a:off x="3325797" y="2088723"/>
              <a:ext cx="2494800" cy="7821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Clr>
                  <a:schemeClr val="dk1"/>
                </a:buClr>
                <a:buSzPts val="1400"/>
                <a:buFont typeface="Arial"/>
                <a:buNone/>
              </a:pPr>
              <a:r>
                <a:rPr lang="ko-KR" sz="1500">
                  <a:solidFill>
                    <a:schemeClr val="dk1"/>
                  </a:solidFill>
                  <a:highlight>
                    <a:schemeClr val="lt1"/>
                  </a:highlight>
                  <a:uFill>
                    <a:noFill/>
                  </a:uFill>
                  <a:hlinkClick r:id="rId6">
                    <a:extLst>
                      <a:ext uri="{A12FA001-AC4F-418D-AE19-62706E023703}">
                        <ahyp:hlinkClr val="tx"/>
                      </a:ext>
                    </a:extLst>
                  </a:hlinkClick>
                </a:rPr>
                <a:t>✓</a:t>
              </a:r>
              <a:r>
                <a:rPr lang="ko-KR">
                  <a:solidFill>
                    <a:srgbClr val="7F7F7F"/>
                  </a:solidFill>
                </a:rPr>
                <a:t> 초심자는 시스템 적응이     </a:t>
              </a:r>
              <a:endParaRPr>
                <a:solidFill>
                  <a:srgbClr val="7F7F7F"/>
                </a:solidFill>
              </a:endParaRPr>
            </a:p>
            <a:p>
              <a:pPr indent="0" lvl="0" marL="0" rtl="0" algn="l">
                <a:lnSpc>
                  <a:spcPct val="200000"/>
                </a:lnSpc>
                <a:spcBef>
                  <a:spcPts val="0"/>
                </a:spcBef>
                <a:spcAft>
                  <a:spcPts val="0"/>
                </a:spcAft>
                <a:buClr>
                  <a:schemeClr val="dk1"/>
                </a:buClr>
                <a:buSzPts val="1400"/>
                <a:buFont typeface="Arial"/>
                <a:buNone/>
              </a:pPr>
              <a:r>
                <a:rPr lang="ko-KR">
                  <a:solidFill>
                    <a:srgbClr val="7F7F7F"/>
                  </a:solidFill>
                </a:rPr>
                <a:t>   어려움</a:t>
              </a:r>
              <a:endParaRPr b="0" i="0" sz="1400" u="none" cap="none" strike="noStrike">
                <a:solidFill>
                  <a:srgbClr val="7F7F7F"/>
                </a:solidFill>
                <a:latin typeface="Arial"/>
                <a:ea typeface="Arial"/>
                <a:cs typeface="Arial"/>
                <a:sym typeface="Arial"/>
              </a:endParaRPr>
            </a:p>
          </p:txBody>
        </p:sp>
        <p:sp>
          <p:nvSpPr>
            <p:cNvPr id="209" name="Google Shape;209;g1fdefaf53a3_3_13"/>
            <p:cNvSpPr/>
            <p:nvPr/>
          </p:nvSpPr>
          <p:spPr>
            <a:xfrm>
              <a:off x="3374672" y="4064598"/>
              <a:ext cx="2397000" cy="8427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Clr>
                  <a:schemeClr val="dk1"/>
                </a:buClr>
                <a:buSzPts val="1400"/>
                <a:buFont typeface="Arial"/>
                <a:buNone/>
              </a:pPr>
              <a:r>
                <a:rPr lang="ko-KR" sz="1500">
                  <a:solidFill>
                    <a:schemeClr val="dk1"/>
                  </a:solidFill>
                  <a:highlight>
                    <a:schemeClr val="lt1"/>
                  </a:highlight>
                  <a:uFill>
                    <a:noFill/>
                  </a:uFill>
                  <a:hlinkClick r:id="rId7">
                    <a:extLst>
                      <a:ext uri="{A12FA001-AC4F-418D-AE19-62706E023703}">
                        <ahyp:hlinkClr val="tx"/>
                      </a:ext>
                    </a:extLst>
                  </a:hlinkClick>
                </a:rPr>
                <a:t>✓</a:t>
              </a:r>
              <a:r>
                <a:rPr lang="ko-KR">
                  <a:solidFill>
                    <a:srgbClr val="7F7F7F"/>
                  </a:solidFill>
                </a:rPr>
                <a:t> 엔데믹으로 인한 대면     </a:t>
              </a:r>
              <a:endParaRPr>
                <a:solidFill>
                  <a:srgbClr val="7F7F7F"/>
                </a:solidFill>
              </a:endParaRPr>
            </a:p>
            <a:p>
              <a:pPr indent="0" lvl="0" marL="0" rtl="0" algn="l">
                <a:lnSpc>
                  <a:spcPct val="200000"/>
                </a:lnSpc>
                <a:spcBef>
                  <a:spcPts val="0"/>
                </a:spcBef>
                <a:spcAft>
                  <a:spcPts val="0"/>
                </a:spcAft>
                <a:buClr>
                  <a:schemeClr val="dk1"/>
                </a:buClr>
                <a:buSzPts val="1400"/>
                <a:buFont typeface="Arial"/>
                <a:buNone/>
              </a:pPr>
              <a:r>
                <a:rPr lang="ko-KR">
                  <a:solidFill>
                    <a:srgbClr val="7F7F7F"/>
                  </a:solidFill>
                </a:rPr>
                <a:t>   수업 전환</a:t>
              </a:r>
              <a:endParaRPr b="0" i="0" sz="1400" u="none" cap="none" strike="noStrike">
                <a:solidFill>
                  <a:srgbClr val="7F7F7F"/>
                </a:solidFill>
                <a:latin typeface="Arial"/>
                <a:ea typeface="Arial"/>
                <a:cs typeface="Arial"/>
                <a:sym typeface="Arial"/>
              </a:endParaRPr>
            </a:p>
          </p:txBody>
        </p:sp>
      </p:grpSp>
      <p:sp>
        <p:nvSpPr>
          <p:cNvPr id="210" name="Google Shape;210;g1fdefaf53a3_3_13"/>
          <p:cNvSpPr txBox="1"/>
          <p:nvPr/>
        </p:nvSpPr>
        <p:spPr>
          <a:xfrm>
            <a:off x="2313803" y="252807"/>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SWOT 분석</a:t>
            </a:r>
            <a:endParaRPr b="0" i="0" sz="1600" u="none" cap="none" strike="noStrike">
              <a:solidFill>
                <a:srgbClr val="595959"/>
              </a:solidFill>
              <a:latin typeface="Arial"/>
              <a:ea typeface="Arial"/>
              <a:cs typeface="Arial"/>
              <a:sym typeface="Arial"/>
            </a:endParaRPr>
          </a:p>
        </p:txBody>
      </p:sp>
      <p:sp>
        <p:nvSpPr>
          <p:cNvPr id="211" name="Google Shape;211;g1fdefaf53a3_3_13"/>
          <p:cNvSpPr txBox="1"/>
          <p:nvPr/>
        </p:nvSpPr>
        <p:spPr>
          <a:xfrm>
            <a:off x="323273" y="215254"/>
            <a:ext cx="19488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02. 서비스 기획</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cxnSp>
        <p:nvCxnSpPr>
          <p:cNvPr id="216" name="Google Shape;216;p36"/>
          <p:cNvCxnSpPr/>
          <p:nvPr/>
        </p:nvCxnSpPr>
        <p:spPr>
          <a:xfrm>
            <a:off x="1160875" y="2418400"/>
            <a:ext cx="9843900" cy="0"/>
          </a:xfrm>
          <a:prstGeom prst="straightConnector1">
            <a:avLst/>
          </a:prstGeom>
          <a:noFill/>
          <a:ln cap="flat" cmpd="sng" w="9525">
            <a:solidFill>
              <a:srgbClr val="D0CECE"/>
            </a:solidFill>
            <a:prstDash val="solid"/>
            <a:miter lim="800000"/>
            <a:headEnd len="sm" w="sm" type="none"/>
            <a:tailEnd len="sm" w="sm" type="none"/>
          </a:ln>
        </p:spPr>
      </p:cxnSp>
      <p:cxnSp>
        <p:nvCxnSpPr>
          <p:cNvPr id="217" name="Google Shape;217;p36"/>
          <p:cNvCxnSpPr/>
          <p:nvPr/>
        </p:nvCxnSpPr>
        <p:spPr>
          <a:xfrm>
            <a:off x="1187312" y="4055561"/>
            <a:ext cx="9843900" cy="0"/>
          </a:xfrm>
          <a:prstGeom prst="straightConnector1">
            <a:avLst/>
          </a:prstGeom>
          <a:noFill/>
          <a:ln cap="flat" cmpd="sng" w="9525">
            <a:solidFill>
              <a:srgbClr val="D0CECE"/>
            </a:solidFill>
            <a:prstDash val="solid"/>
            <a:miter lim="800000"/>
            <a:headEnd len="sm" w="sm" type="none"/>
            <a:tailEnd len="sm" w="sm" type="none"/>
          </a:ln>
        </p:spPr>
      </p:cxnSp>
      <p:sp>
        <p:nvSpPr>
          <p:cNvPr id="218" name="Google Shape;218;p36"/>
          <p:cNvSpPr/>
          <p:nvPr/>
        </p:nvSpPr>
        <p:spPr>
          <a:xfrm>
            <a:off x="5111172" y="2779467"/>
            <a:ext cx="5016000" cy="968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ko-KR" sz="1400" u="none" cap="none" strike="noStrike">
                <a:solidFill>
                  <a:srgbClr val="3A3838"/>
                </a:solidFill>
                <a:latin typeface="Arial"/>
                <a:ea typeface="Arial"/>
                <a:cs typeface="Arial"/>
                <a:sym typeface="Arial"/>
              </a:rPr>
              <a:t>텍스트</a:t>
            </a:r>
            <a:r>
              <a:rPr lang="ko-KR">
                <a:solidFill>
                  <a:srgbClr val="3A3838"/>
                </a:solidFill>
              </a:rPr>
              <a:t>를 통해 </a:t>
            </a:r>
            <a:r>
              <a:rPr b="0" i="0" lang="ko-KR" sz="1400" u="none" cap="none" strike="noStrike">
                <a:solidFill>
                  <a:srgbClr val="3A3838"/>
                </a:solidFill>
                <a:latin typeface="Arial"/>
                <a:ea typeface="Arial"/>
                <a:cs typeface="Arial"/>
                <a:sym typeface="Arial"/>
              </a:rPr>
              <a:t>토론이 진행되</a:t>
            </a:r>
            <a:r>
              <a:rPr lang="ko-KR">
                <a:solidFill>
                  <a:srgbClr val="3A3838"/>
                </a:solidFill>
              </a:rPr>
              <a:t>며 토론 참여자가 고정되어 있지 않아 상호 평가가 어렵습니다</a:t>
            </a:r>
            <a:endParaRPr b="0" i="0" sz="1400" u="none" cap="none" strike="noStrike">
              <a:solidFill>
                <a:srgbClr val="3A3838"/>
              </a:solidFill>
              <a:latin typeface="Arial"/>
              <a:ea typeface="Arial"/>
              <a:cs typeface="Arial"/>
              <a:sym typeface="Arial"/>
            </a:endParaRPr>
          </a:p>
        </p:txBody>
      </p:sp>
      <p:sp>
        <p:nvSpPr>
          <p:cNvPr id="219" name="Google Shape;219;p36"/>
          <p:cNvSpPr/>
          <p:nvPr/>
        </p:nvSpPr>
        <p:spPr>
          <a:xfrm>
            <a:off x="5111175" y="4540975"/>
            <a:ext cx="5893500" cy="653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ko-KR" sz="1400" u="none" cap="none" strike="noStrike">
                <a:solidFill>
                  <a:srgbClr val="0C0C0C"/>
                </a:solidFill>
                <a:latin typeface="Arial"/>
                <a:ea typeface="Arial"/>
                <a:cs typeface="Arial"/>
                <a:sym typeface="Arial"/>
              </a:rPr>
              <a:t>상호 평가를 통해 자체 피드백이 가능합니다.</a:t>
            </a:r>
            <a:br>
              <a:rPr b="0" i="0" lang="ko-KR" sz="1400" u="none" cap="none" strike="noStrike">
                <a:solidFill>
                  <a:srgbClr val="0C0C0C"/>
                </a:solidFill>
                <a:latin typeface="Arial"/>
                <a:ea typeface="Arial"/>
                <a:cs typeface="Arial"/>
                <a:sym typeface="Arial"/>
              </a:rPr>
            </a:br>
            <a:r>
              <a:rPr b="0" i="0" lang="ko-KR" sz="1400" u="none" cap="none" strike="noStrike">
                <a:solidFill>
                  <a:srgbClr val="0C0C0C"/>
                </a:solidFill>
                <a:latin typeface="Arial"/>
                <a:ea typeface="Arial"/>
                <a:cs typeface="Arial"/>
                <a:sym typeface="Arial"/>
              </a:rPr>
              <a:t>토론 데이터를 분석하여 포트폴리오로 사용할 수 있습니다.</a:t>
            </a:r>
            <a:endParaRPr b="0" i="0" sz="1050" u="none" cap="none" strike="noStrike">
              <a:solidFill>
                <a:srgbClr val="0C0C0C"/>
              </a:solidFill>
              <a:latin typeface="Arial"/>
              <a:ea typeface="Arial"/>
              <a:cs typeface="Arial"/>
              <a:sym typeface="Arial"/>
            </a:endParaRPr>
          </a:p>
        </p:txBody>
      </p:sp>
      <p:sp>
        <p:nvSpPr>
          <p:cNvPr id="220" name="Google Shape;220;p36"/>
          <p:cNvSpPr/>
          <p:nvPr/>
        </p:nvSpPr>
        <p:spPr>
          <a:xfrm>
            <a:off x="4305617" y="2934598"/>
            <a:ext cx="429300" cy="5757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Malgun Gothic"/>
              <a:ea typeface="Malgun Gothic"/>
              <a:cs typeface="Malgun Gothic"/>
              <a:sym typeface="Malgun Gothic"/>
            </a:endParaRPr>
          </a:p>
        </p:txBody>
      </p:sp>
      <p:sp>
        <p:nvSpPr>
          <p:cNvPr id="221" name="Google Shape;221;p36"/>
          <p:cNvSpPr/>
          <p:nvPr/>
        </p:nvSpPr>
        <p:spPr>
          <a:xfrm>
            <a:off x="4305617" y="4607605"/>
            <a:ext cx="429300" cy="5757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Malgun Gothic"/>
              <a:ea typeface="Malgun Gothic"/>
              <a:cs typeface="Malgun Gothic"/>
              <a:sym typeface="Malgun Gothic"/>
            </a:endParaRPr>
          </a:p>
        </p:txBody>
      </p:sp>
      <p:cxnSp>
        <p:nvCxnSpPr>
          <p:cNvPr id="222" name="Google Shape;222;p36"/>
          <p:cNvCxnSpPr/>
          <p:nvPr/>
        </p:nvCxnSpPr>
        <p:spPr>
          <a:xfrm>
            <a:off x="1160875" y="5673025"/>
            <a:ext cx="9843900" cy="0"/>
          </a:xfrm>
          <a:prstGeom prst="straightConnector1">
            <a:avLst/>
          </a:prstGeom>
          <a:noFill/>
          <a:ln cap="flat" cmpd="sng" w="9525">
            <a:solidFill>
              <a:srgbClr val="D0CECE"/>
            </a:solidFill>
            <a:prstDash val="solid"/>
            <a:miter lim="800000"/>
            <a:headEnd len="sm" w="sm" type="none"/>
            <a:tailEnd len="sm" w="sm" type="none"/>
          </a:ln>
        </p:spPr>
      </p:cxnSp>
      <p:sp>
        <p:nvSpPr>
          <p:cNvPr id="223" name="Google Shape;223;p36"/>
          <p:cNvSpPr/>
          <p:nvPr/>
        </p:nvSpPr>
        <p:spPr>
          <a:xfrm>
            <a:off x="2091147" y="2766232"/>
            <a:ext cx="1688700" cy="921600"/>
          </a:xfrm>
          <a:prstGeom prst="roundRect">
            <a:avLst>
              <a:gd fmla="val 50000" name="adj"/>
            </a:avLst>
          </a:prstGeom>
          <a:noFill/>
          <a:ln cap="flat" cmpd="sng" w="12700">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ko-KR" sz="1600" u="none" cap="none" strike="noStrike">
                <a:solidFill>
                  <a:srgbClr val="0C0C0C"/>
                </a:solidFill>
                <a:latin typeface="Arial"/>
                <a:ea typeface="Arial"/>
                <a:cs typeface="Arial"/>
                <a:sym typeface="Arial"/>
              </a:rPr>
              <a:t>경쟁사</a:t>
            </a:r>
            <a:endParaRPr b="0" i="0" sz="1600" u="none" cap="none" strike="noStrike">
              <a:solidFill>
                <a:srgbClr val="000000"/>
              </a:solidFill>
              <a:latin typeface="Arial"/>
              <a:ea typeface="Arial"/>
              <a:cs typeface="Arial"/>
              <a:sym typeface="Arial"/>
            </a:endParaRPr>
          </a:p>
        </p:txBody>
      </p:sp>
      <p:sp>
        <p:nvSpPr>
          <p:cNvPr id="224" name="Google Shape;224;p36"/>
          <p:cNvSpPr/>
          <p:nvPr/>
        </p:nvSpPr>
        <p:spPr>
          <a:xfrm>
            <a:off x="2091147" y="4431475"/>
            <a:ext cx="1688700" cy="921600"/>
          </a:xfrm>
          <a:prstGeom prst="roundRect">
            <a:avLst>
              <a:gd fmla="val 50000" name="adj"/>
            </a:avLst>
          </a:prstGeom>
          <a:noFill/>
          <a:ln cap="flat" cmpd="sng" w="12700">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ko-KR" sz="1600" u="none" cap="none" strike="noStrike">
                <a:solidFill>
                  <a:srgbClr val="0C0C0C"/>
                </a:solidFill>
                <a:latin typeface="Arial"/>
                <a:ea typeface="Arial"/>
                <a:cs typeface="Arial"/>
                <a:sym typeface="Arial"/>
              </a:rPr>
              <a:t>자사</a:t>
            </a:r>
            <a:endParaRPr b="0" i="0" sz="1600" u="none" cap="none" strike="noStrike">
              <a:solidFill>
                <a:srgbClr val="000000"/>
              </a:solidFill>
              <a:latin typeface="Arial"/>
              <a:ea typeface="Arial"/>
              <a:cs typeface="Arial"/>
              <a:sym typeface="Arial"/>
            </a:endParaRPr>
          </a:p>
        </p:txBody>
      </p:sp>
      <p:sp>
        <p:nvSpPr>
          <p:cNvPr id="225" name="Google Shape;225;p36"/>
          <p:cNvSpPr txBox="1"/>
          <p:nvPr/>
        </p:nvSpPr>
        <p:spPr>
          <a:xfrm>
            <a:off x="4090079" y="1457907"/>
            <a:ext cx="4011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lang="ko-KR" sz="2000">
                <a:solidFill>
                  <a:srgbClr val="F26640"/>
                </a:solidFill>
              </a:rPr>
              <a:t>피드백 &amp; 포트폴리오</a:t>
            </a:r>
            <a:endParaRPr b="0" i="0" sz="1400" u="none" cap="none" strike="noStrike">
              <a:solidFill>
                <a:srgbClr val="000000"/>
              </a:solidFill>
              <a:latin typeface="Arial"/>
              <a:ea typeface="Arial"/>
              <a:cs typeface="Arial"/>
              <a:sym typeface="Arial"/>
            </a:endParaRPr>
          </a:p>
        </p:txBody>
      </p:sp>
      <p:sp>
        <p:nvSpPr>
          <p:cNvPr id="226" name="Google Shape;226;p36"/>
          <p:cNvSpPr txBox="1"/>
          <p:nvPr/>
        </p:nvSpPr>
        <p:spPr>
          <a:xfrm>
            <a:off x="5087453" y="1150130"/>
            <a:ext cx="20175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595959"/>
                </a:solidFill>
                <a:latin typeface="Arial"/>
                <a:ea typeface="Arial"/>
                <a:cs typeface="Arial"/>
                <a:sym typeface="Arial"/>
              </a:rPr>
              <a:t>서비스 심층 분석</a:t>
            </a:r>
            <a:endParaRPr b="0" i="0" sz="1400" u="none" cap="none" strike="noStrike">
              <a:solidFill>
                <a:srgbClr val="000000"/>
              </a:solidFill>
              <a:latin typeface="Arial"/>
              <a:ea typeface="Arial"/>
              <a:cs typeface="Arial"/>
              <a:sym typeface="Arial"/>
            </a:endParaRPr>
          </a:p>
        </p:txBody>
      </p:sp>
      <p:sp>
        <p:nvSpPr>
          <p:cNvPr id="227" name="Google Shape;227;p36"/>
          <p:cNvSpPr txBox="1"/>
          <p:nvPr/>
        </p:nvSpPr>
        <p:spPr>
          <a:xfrm>
            <a:off x="2313803" y="252807"/>
            <a:ext cx="6096000" cy="415627"/>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서비스 차별점</a:t>
            </a:r>
            <a:endParaRPr b="0" i="0" sz="1600" u="none" cap="none" strike="noStrike">
              <a:solidFill>
                <a:srgbClr val="595959"/>
              </a:solidFill>
              <a:latin typeface="Arial"/>
              <a:ea typeface="Arial"/>
              <a:cs typeface="Arial"/>
              <a:sym typeface="Arial"/>
            </a:endParaRPr>
          </a:p>
        </p:txBody>
      </p:sp>
      <p:sp>
        <p:nvSpPr>
          <p:cNvPr id="228" name="Google Shape;228;p36"/>
          <p:cNvSpPr txBox="1"/>
          <p:nvPr/>
        </p:nvSpPr>
        <p:spPr>
          <a:xfrm>
            <a:off x="323273" y="215254"/>
            <a:ext cx="1948872" cy="496546"/>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02. 서비스 기획</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cxnSp>
        <p:nvCxnSpPr>
          <p:cNvPr id="233" name="Google Shape;233;g1fdefaf53a3_10_0"/>
          <p:cNvCxnSpPr/>
          <p:nvPr/>
        </p:nvCxnSpPr>
        <p:spPr>
          <a:xfrm>
            <a:off x="1160875" y="2388448"/>
            <a:ext cx="9843900" cy="0"/>
          </a:xfrm>
          <a:prstGeom prst="straightConnector1">
            <a:avLst/>
          </a:prstGeom>
          <a:noFill/>
          <a:ln cap="flat" cmpd="sng" w="9525">
            <a:solidFill>
              <a:srgbClr val="D0CECE"/>
            </a:solidFill>
            <a:prstDash val="solid"/>
            <a:miter lim="800000"/>
            <a:headEnd len="sm" w="sm" type="none"/>
            <a:tailEnd len="sm" w="sm" type="none"/>
          </a:ln>
        </p:spPr>
      </p:cxnSp>
      <p:cxnSp>
        <p:nvCxnSpPr>
          <p:cNvPr id="234" name="Google Shape;234;g1fdefaf53a3_10_0"/>
          <p:cNvCxnSpPr/>
          <p:nvPr/>
        </p:nvCxnSpPr>
        <p:spPr>
          <a:xfrm>
            <a:off x="1187312" y="4042146"/>
            <a:ext cx="9843900" cy="0"/>
          </a:xfrm>
          <a:prstGeom prst="straightConnector1">
            <a:avLst/>
          </a:prstGeom>
          <a:noFill/>
          <a:ln cap="flat" cmpd="sng" w="9525">
            <a:solidFill>
              <a:srgbClr val="D0CECE"/>
            </a:solidFill>
            <a:prstDash val="solid"/>
            <a:miter lim="800000"/>
            <a:headEnd len="sm" w="sm" type="none"/>
            <a:tailEnd len="sm" w="sm" type="none"/>
          </a:ln>
        </p:spPr>
      </p:cxnSp>
      <p:sp>
        <p:nvSpPr>
          <p:cNvPr id="235" name="Google Shape;235;g1fdefaf53a3_10_0"/>
          <p:cNvSpPr/>
          <p:nvPr/>
        </p:nvSpPr>
        <p:spPr>
          <a:xfrm>
            <a:off x="5111175" y="2716152"/>
            <a:ext cx="5016000" cy="1030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400"/>
              <a:buFont typeface="Arial"/>
              <a:buNone/>
            </a:pPr>
            <a:r>
              <a:rPr lang="ko-KR">
                <a:solidFill>
                  <a:srgbClr val="3A3838"/>
                </a:solidFill>
              </a:rPr>
              <a:t>사회자의 역할이 구분되어 있지 않습니다. </a:t>
            </a:r>
            <a:endParaRPr>
              <a:solidFill>
                <a:srgbClr val="3A3838"/>
              </a:solidFill>
            </a:endParaRPr>
          </a:p>
          <a:p>
            <a:pPr indent="0" lvl="0" marL="0" marR="0" rtl="0" algn="l">
              <a:lnSpc>
                <a:spcPct val="150000"/>
              </a:lnSpc>
              <a:spcBef>
                <a:spcPts val="0"/>
              </a:spcBef>
              <a:spcAft>
                <a:spcPts val="0"/>
              </a:spcAft>
              <a:buClr>
                <a:srgbClr val="000000"/>
              </a:buClr>
              <a:buSzPts val="1400"/>
              <a:buFont typeface="Arial"/>
              <a:buNone/>
            </a:pPr>
            <a:r>
              <a:rPr lang="ko-KR">
                <a:solidFill>
                  <a:srgbClr val="3A3838"/>
                </a:solidFill>
              </a:rPr>
              <a:t>발언 시간 제한이 없어 특정 사람에게만 발언할 기회가 주어집니다.</a:t>
            </a:r>
            <a:endParaRPr>
              <a:solidFill>
                <a:srgbClr val="3A3838"/>
              </a:solidFill>
            </a:endParaRPr>
          </a:p>
          <a:p>
            <a:pPr indent="0" lvl="0" marL="0" marR="0" rtl="0" algn="l">
              <a:lnSpc>
                <a:spcPct val="150000"/>
              </a:lnSpc>
              <a:spcBef>
                <a:spcPts val="0"/>
              </a:spcBef>
              <a:spcAft>
                <a:spcPts val="0"/>
              </a:spcAft>
              <a:buClr>
                <a:srgbClr val="000000"/>
              </a:buClr>
              <a:buSzPts val="1400"/>
              <a:buFont typeface="Arial"/>
              <a:buNone/>
            </a:pPr>
            <a:r>
              <a:t/>
            </a:r>
            <a:endParaRPr>
              <a:solidFill>
                <a:srgbClr val="3A3838"/>
              </a:solidFill>
            </a:endParaRPr>
          </a:p>
        </p:txBody>
      </p:sp>
      <p:sp>
        <p:nvSpPr>
          <p:cNvPr id="236" name="Google Shape;236;g1fdefaf53a3_10_0"/>
          <p:cNvSpPr/>
          <p:nvPr/>
        </p:nvSpPr>
        <p:spPr>
          <a:xfrm>
            <a:off x="4305621" y="2909860"/>
            <a:ext cx="429300" cy="5817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Malgun Gothic"/>
              <a:ea typeface="Malgun Gothic"/>
              <a:cs typeface="Malgun Gothic"/>
              <a:sym typeface="Malgun Gothic"/>
            </a:endParaRPr>
          </a:p>
        </p:txBody>
      </p:sp>
      <p:sp>
        <p:nvSpPr>
          <p:cNvPr id="237" name="Google Shape;237;g1fdefaf53a3_10_0"/>
          <p:cNvSpPr/>
          <p:nvPr/>
        </p:nvSpPr>
        <p:spPr>
          <a:xfrm>
            <a:off x="4305621" y="4599765"/>
            <a:ext cx="429300" cy="5817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Malgun Gothic"/>
              <a:ea typeface="Malgun Gothic"/>
              <a:cs typeface="Malgun Gothic"/>
              <a:sym typeface="Malgun Gothic"/>
            </a:endParaRPr>
          </a:p>
        </p:txBody>
      </p:sp>
      <p:cxnSp>
        <p:nvCxnSpPr>
          <p:cNvPr id="238" name="Google Shape;238;g1fdefaf53a3_10_0"/>
          <p:cNvCxnSpPr/>
          <p:nvPr/>
        </p:nvCxnSpPr>
        <p:spPr>
          <a:xfrm>
            <a:off x="1160875" y="5675948"/>
            <a:ext cx="9843900" cy="0"/>
          </a:xfrm>
          <a:prstGeom prst="straightConnector1">
            <a:avLst/>
          </a:prstGeom>
          <a:noFill/>
          <a:ln cap="flat" cmpd="sng" w="9525">
            <a:solidFill>
              <a:srgbClr val="D0CECE"/>
            </a:solidFill>
            <a:prstDash val="solid"/>
            <a:miter lim="800000"/>
            <a:headEnd len="sm" w="sm" type="none"/>
            <a:tailEnd len="sm" w="sm" type="none"/>
          </a:ln>
        </p:spPr>
      </p:cxnSp>
      <p:sp>
        <p:nvSpPr>
          <p:cNvPr id="239" name="Google Shape;239;g1fdefaf53a3_10_0"/>
          <p:cNvSpPr/>
          <p:nvPr/>
        </p:nvSpPr>
        <p:spPr>
          <a:xfrm>
            <a:off x="2091148" y="2739793"/>
            <a:ext cx="1688700" cy="930900"/>
          </a:xfrm>
          <a:prstGeom prst="roundRect">
            <a:avLst>
              <a:gd fmla="val 50000" name="adj"/>
            </a:avLst>
          </a:prstGeom>
          <a:noFill/>
          <a:ln cap="flat" cmpd="sng" w="12700">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ko-KR" sz="1600" u="none" cap="none" strike="noStrike">
                <a:solidFill>
                  <a:srgbClr val="0C0C0C"/>
                </a:solidFill>
                <a:latin typeface="Arial"/>
                <a:ea typeface="Arial"/>
                <a:cs typeface="Arial"/>
                <a:sym typeface="Arial"/>
              </a:rPr>
              <a:t>경쟁사</a:t>
            </a:r>
            <a:endParaRPr b="0" i="0" sz="1600" u="none" cap="none" strike="noStrike">
              <a:solidFill>
                <a:srgbClr val="000000"/>
              </a:solidFill>
              <a:latin typeface="Arial"/>
              <a:ea typeface="Arial"/>
              <a:cs typeface="Arial"/>
              <a:sym typeface="Arial"/>
            </a:endParaRPr>
          </a:p>
        </p:txBody>
      </p:sp>
      <p:sp>
        <p:nvSpPr>
          <p:cNvPr id="240" name="Google Shape;240;g1fdefaf53a3_10_0"/>
          <p:cNvSpPr/>
          <p:nvPr/>
        </p:nvSpPr>
        <p:spPr>
          <a:xfrm>
            <a:off x="2091148" y="4421857"/>
            <a:ext cx="1688700" cy="930900"/>
          </a:xfrm>
          <a:prstGeom prst="roundRect">
            <a:avLst>
              <a:gd fmla="val 50000" name="adj"/>
            </a:avLst>
          </a:prstGeom>
          <a:noFill/>
          <a:ln cap="flat" cmpd="sng" w="12700">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ko-KR" sz="1600" u="none" cap="none" strike="noStrike">
                <a:solidFill>
                  <a:srgbClr val="0C0C0C"/>
                </a:solidFill>
                <a:latin typeface="Arial"/>
                <a:ea typeface="Arial"/>
                <a:cs typeface="Arial"/>
                <a:sym typeface="Arial"/>
              </a:rPr>
              <a:t>자사</a:t>
            </a:r>
            <a:endParaRPr b="0" i="0" sz="1600" u="none" cap="none" strike="noStrike">
              <a:solidFill>
                <a:srgbClr val="000000"/>
              </a:solidFill>
              <a:latin typeface="Arial"/>
              <a:ea typeface="Arial"/>
              <a:cs typeface="Arial"/>
              <a:sym typeface="Arial"/>
            </a:endParaRPr>
          </a:p>
        </p:txBody>
      </p:sp>
      <p:sp>
        <p:nvSpPr>
          <p:cNvPr id="241" name="Google Shape;241;g1fdefaf53a3_10_0"/>
          <p:cNvSpPr txBox="1"/>
          <p:nvPr/>
        </p:nvSpPr>
        <p:spPr>
          <a:xfrm>
            <a:off x="4090079" y="1457907"/>
            <a:ext cx="4011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lang="ko-KR" sz="2000">
                <a:solidFill>
                  <a:srgbClr val="F26640"/>
                </a:solidFill>
              </a:rPr>
              <a:t>사회자 없는 토론 </a:t>
            </a:r>
            <a:endParaRPr b="0" i="0" sz="1400" u="none" cap="none" strike="noStrike">
              <a:solidFill>
                <a:srgbClr val="000000"/>
              </a:solidFill>
              <a:latin typeface="Arial"/>
              <a:ea typeface="Arial"/>
              <a:cs typeface="Arial"/>
              <a:sym typeface="Arial"/>
            </a:endParaRPr>
          </a:p>
        </p:txBody>
      </p:sp>
      <p:sp>
        <p:nvSpPr>
          <p:cNvPr id="242" name="Google Shape;242;g1fdefaf53a3_10_0"/>
          <p:cNvSpPr txBox="1"/>
          <p:nvPr/>
        </p:nvSpPr>
        <p:spPr>
          <a:xfrm>
            <a:off x="5087453" y="1150130"/>
            <a:ext cx="20175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595959"/>
                </a:solidFill>
                <a:latin typeface="Arial"/>
                <a:ea typeface="Arial"/>
                <a:cs typeface="Arial"/>
                <a:sym typeface="Arial"/>
              </a:rPr>
              <a:t>서비스 심층 분석</a:t>
            </a:r>
            <a:endParaRPr b="0" i="0" sz="1400" u="none" cap="none" strike="noStrike">
              <a:solidFill>
                <a:srgbClr val="000000"/>
              </a:solidFill>
              <a:latin typeface="Arial"/>
              <a:ea typeface="Arial"/>
              <a:cs typeface="Arial"/>
              <a:sym typeface="Arial"/>
            </a:endParaRPr>
          </a:p>
        </p:txBody>
      </p:sp>
      <p:sp>
        <p:nvSpPr>
          <p:cNvPr id="243" name="Google Shape;243;g1fdefaf53a3_10_0"/>
          <p:cNvSpPr txBox="1"/>
          <p:nvPr/>
        </p:nvSpPr>
        <p:spPr>
          <a:xfrm>
            <a:off x="2313803" y="252807"/>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서비스 차별점</a:t>
            </a:r>
            <a:endParaRPr b="0" i="0" sz="1600" u="none" cap="none" strike="noStrike">
              <a:solidFill>
                <a:srgbClr val="595959"/>
              </a:solidFill>
              <a:latin typeface="Arial"/>
              <a:ea typeface="Arial"/>
              <a:cs typeface="Arial"/>
              <a:sym typeface="Arial"/>
            </a:endParaRPr>
          </a:p>
        </p:txBody>
      </p:sp>
      <p:sp>
        <p:nvSpPr>
          <p:cNvPr id="244" name="Google Shape;244;g1fdefaf53a3_10_0"/>
          <p:cNvSpPr txBox="1"/>
          <p:nvPr/>
        </p:nvSpPr>
        <p:spPr>
          <a:xfrm>
            <a:off x="323273" y="215254"/>
            <a:ext cx="19488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02. 서비스 기획</a:t>
            </a:r>
            <a:endParaRPr/>
          </a:p>
        </p:txBody>
      </p:sp>
      <p:sp>
        <p:nvSpPr>
          <p:cNvPr id="245" name="Google Shape;245;g1fdefaf53a3_10_0"/>
          <p:cNvSpPr/>
          <p:nvPr/>
        </p:nvSpPr>
        <p:spPr>
          <a:xfrm>
            <a:off x="5154022" y="4216358"/>
            <a:ext cx="5016000" cy="1305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400"/>
              <a:buFont typeface="Arial"/>
              <a:buNone/>
            </a:pPr>
            <a:r>
              <a:rPr lang="ko-KR">
                <a:solidFill>
                  <a:srgbClr val="3A3838"/>
                </a:solidFill>
              </a:rPr>
              <a:t>시스템에 의해 토론이 진행되어 사회자 개입 없이도</a:t>
            </a:r>
            <a:endParaRPr>
              <a:solidFill>
                <a:srgbClr val="3A3838"/>
              </a:solidFill>
            </a:endParaRPr>
          </a:p>
          <a:p>
            <a:pPr indent="0" lvl="0" marL="0" marR="0" rtl="0" algn="l">
              <a:lnSpc>
                <a:spcPct val="150000"/>
              </a:lnSpc>
              <a:spcBef>
                <a:spcPts val="0"/>
              </a:spcBef>
              <a:spcAft>
                <a:spcPts val="0"/>
              </a:spcAft>
              <a:buClr>
                <a:srgbClr val="000000"/>
              </a:buClr>
              <a:buSzPts val="1400"/>
              <a:buFont typeface="Arial"/>
              <a:buNone/>
            </a:pPr>
            <a:r>
              <a:rPr lang="ko-KR">
                <a:solidFill>
                  <a:srgbClr val="3A3838"/>
                </a:solidFill>
              </a:rPr>
              <a:t>토론을 진행할수 있습니다.</a:t>
            </a:r>
            <a:endParaRPr>
              <a:solidFill>
                <a:srgbClr val="3A3838"/>
              </a:solidFill>
            </a:endParaRPr>
          </a:p>
          <a:p>
            <a:pPr indent="0" lvl="0" marL="0" marR="0" rtl="0" algn="l">
              <a:lnSpc>
                <a:spcPct val="150000"/>
              </a:lnSpc>
              <a:spcBef>
                <a:spcPts val="0"/>
              </a:spcBef>
              <a:spcAft>
                <a:spcPts val="0"/>
              </a:spcAft>
              <a:buClr>
                <a:srgbClr val="000000"/>
              </a:buClr>
              <a:buSzPts val="1400"/>
              <a:buFont typeface="Arial"/>
              <a:buNone/>
            </a:pPr>
            <a:r>
              <a:rPr lang="ko-KR">
                <a:solidFill>
                  <a:srgbClr val="3A3838"/>
                </a:solidFill>
              </a:rPr>
              <a:t>대면 상황에서도 시스템 타이머 기능으로 토론을 할수 있습니다.</a:t>
            </a:r>
            <a:endParaRPr>
              <a:solidFill>
                <a:srgbClr val="3A3838"/>
              </a:solidFill>
            </a:endParaRPr>
          </a:p>
          <a:p>
            <a:pPr indent="0" lvl="0" marL="0" marR="0" rtl="0" algn="l">
              <a:lnSpc>
                <a:spcPct val="150000"/>
              </a:lnSpc>
              <a:spcBef>
                <a:spcPts val="0"/>
              </a:spcBef>
              <a:spcAft>
                <a:spcPts val="0"/>
              </a:spcAft>
              <a:buClr>
                <a:srgbClr val="000000"/>
              </a:buClr>
              <a:buSzPts val="1400"/>
              <a:buFont typeface="Arial"/>
              <a:buNone/>
            </a:pPr>
            <a:r>
              <a:t/>
            </a:r>
            <a:endParaRPr>
              <a:solidFill>
                <a:srgbClr val="3A383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nvSpPr>
        <p:spPr>
          <a:xfrm>
            <a:off x="836966" y="2440779"/>
            <a:ext cx="3643594"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ko-KR" sz="3200" u="none" cap="none" strike="noStrike">
                <a:solidFill>
                  <a:schemeClr val="lt1"/>
                </a:solidFill>
                <a:latin typeface="Arial"/>
                <a:ea typeface="Arial"/>
                <a:cs typeface="Arial"/>
                <a:sym typeface="Arial"/>
              </a:rPr>
              <a:t>04</a:t>
            </a:r>
            <a:r>
              <a:rPr b="0" i="0" lang="ko-KR" sz="2800" u="none" cap="none" strike="noStrike">
                <a:solidFill>
                  <a:schemeClr val="lt1"/>
                </a:solidFill>
                <a:latin typeface="Arial"/>
                <a:ea typeface="Arial"/>
                <a:cs typeface="Arial"/>
                <a:sym typeface="Arial"/>
              </a:rPr>
              <a:t>. 서비스 설계</a:t>
            </a:r>
            <a:endParaRPr b="0" i="0" sz="1800" u="none" cap="none" strike="noStrike">
              <a:solidFill>
                <a:srgbClr val="000000"/>
              </a:solidFill>
              <a:latin typeface="Arial"/>
              <a:ea typeface="Arial"/>
              <a:cs typeface="Arial"/>
              <a:sym typeface="Arial"/>
            </a:endParaRPr>
          </a:p>
        </p:txBody>
      </p:sp>
      <p:sp>
        <p:nvSpPr>
          <p:cNvPr id="251" name="Google Shape;251;p37"/>
          <p:cNvSpPr txBox="1"/>
          <p:nvPr/>
        </p:nvSpPr>
        <p:spPr>
          <a:xfrm>
            <a:off x="854094" y="3171258"/>
            <a:ext cx="2329500" cy="738900"/>
          </a:xfrm>
          <a:prstGeom prst="rect">
            <a:avLst/>
          </a:prstGeom>
          <a:noFill/>
          <a:ln>
            <a:noFill/>
          </a:ln>
        </p:spPr>
        <p:txBody>
          <a:bodyPr anchorCtr="0" anchor="t" bIns="45700" lIns="91425" spcFirstLastPara="1" rIns="91425" wrap="square" tIns="45700">
            <a:spAutoFit/>
          </a:bodyPr>
          <a:lstStyle/>
          <a:p>
            <a:pPr indent="-240858" lvl="0" marL="240858" marR="0" rtl="0" algn="l">
              <a:lnSpc>
                <a:spcPct val="200000"/>
              </a:lnSpc>
              <a:spcBef>
                <a:spcPts val="0"/>
              </a:spcBef>
              <a:spcAft>
                <a:spcPts val="0"/>
              </a:spcAft>
              <a:buClr>
                <a:schemeClr val="lt1"/>
              </a:buClr>
              <a:buSzPts val="1180"/>
              <a:buFont typeface="Arial"/>
              <a:buChar char="-"/>
            </a:pPr>
            <a:r>
              <a:rPr b="0" i="0" lang="ko-KR" sz="1400" u="none" cap="none" strike="noStrike">
                <a:solidFill>
                  <a:schemeClr val="lt1"/>
                </a:solidFill>
                <a:latin typeface="Arial"/>
                <a:ea typeface="Arial"/>
                <a:cs typeface="Arial"/>
                <a:sym typeface="Arial"/>
              </a:rPr>
              <a:t>아키텍처 구성도</a:t>
            </a:r>
            <a:endParaRPr b="0" i="0" sz="1400" u="none" cap="none" strike="noStrike">
              <a:solidFill>
                <a:schemeClr val="lt1"/>
              </a:solidFill>
              <a:latin typeface="Arial"/>
              <a:ea typeface="Arial"/>
              <a:cs typeface="Arial"/>
              <a:sym typeface="Arial"/>
            </a:endParaRPr>
          </a:p>
          <a:p>
            <a:pPr indent="-240858" lvl="0" marL="240858" marR="0" rtl="0" algn="l">
              <a:lnSpc>
                <a:spcPct val="200000"/>
              </a:lnSpc>
              <a:spcBef>
                <a:spcPts val="0"/>
              </a:spcBef>
              <a:spcAft>
                <a:spcPts val="0"/>
              </a:spcAft>
              <a:buClr>
                <a:schemeClr val="lt1"/>
              </a:buClr>
              <a:buSzPts val="1180"/>
              <a:buFont typeface="Arial"/>
              <a:buChar char="-"/>
            </a:pPr>
            <a:r>
              <a:rPr b="0" i="0" lang="ko-KR" sz="1400" u="none" cap="none" strike="noStrike">
                <a:solidFill>
                  <a:schemeClr val="lt1"/>
                </a:solidFill>
                <a:latin typeface="Arial"/>
                <a:ea typeface="Arial"/>
                <a:cs typeface="Arial"/>
                <a:sym typeface="Arial"/>
              </a:rPr>
              <a:t>서비스 흐름도</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txBox="1"/>
          <p:nvPr/>
        </p:nvSpPr>
        <p:spPr>
          <a:xfrm>
            <a:off x="3767750" y="2359913"/>
            <a:ext cx="829800" cy="53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ko-KR" sz="2900" u="none" cap="none" strike="noStrike">
                <a:solidFill>
                  <a:srgbClr val="F26640"/>
                </a:solidFill>
                <a:latin typeface="Arial"/>
                <a:ea typeface="Arial"/>
                <a:cs typeface="Arial"/>
                <a:sym typeface="Arial"/>
              </a:rPr>
              <a:t>02</a:t>
            </a:r>
            <a:endParaRPr b="0" i="0" sz="2900" u="none" cap="none" strike="noStrike">
              <a:solidFill>
                <a:srgbClr val="F26640"/>
              </a:solidFill>
              <a:latin typeface="Arial"/>
              <a:ea typeface="Arial"/>
              <a:cs typeface="Arial"/>
              <a:sym typeface="Arial"/>
            </a:endParaRPr>
          </a:p>
        </p:txBody>
      </p:sp>
      <p:sp>
        <p:nvSpPr>
          <p:cNvPr id="41" name="Google Shape;41;p2"/>
          <p:cNvSpPr txBox="1"/>
          <p:nvPr/>
        </p:nvSpPr>
        <p:spPr>
          <a:xfrm>
            <a:off x="3767626" y="2988770"/>
            <a:ext cx="2302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2200" u="none" cap="none" strike="noStrike">
                <a:solidFill>
                  <a:srgbClr val="F26640"/>
                </a:solidFill>
                <a:latin typeface="Arial"/>
                <a:ea typeface="Arial"/>
                <a:cs typeface="Arial"/>
                <a:sym typeface="Arial"/>
              </a:rPr>
              <a:t>서비스 기획</a:t>
            </a:r>
            <a:endParaRPr b="0" i="0" sz="2200" u="none" cap="none" strike="noStrike">
              <a:solidFill>
                <a:srgbClr val="F26640"/>
              </a:solidFill>
              <a:latin typeface="Arial"/>
              <a:ea typeface="Arial"/>
              <a:cs typeface="Arial"/>
              <a:sym typeface="Arial"/>
            </a:endParaRPr>
          </a:p>
        </p:txBody>
      </p:sp>
      <p:sp>
        <p:nvSpPr>
          <p:cNvPr id="42" name="Google Shape;42;p2"/>
          <p:cNvSpPr txBox="1"/>
          <p:nvPr/>
        </p:nvSpPr>
        <p:spPr>
          <a:xfrm>
            <a:off x="3767626" y="3525892"/>
            <a:ext cx="1764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5E5E5E"/>
                </a:solidFill>
                <a:latin typeface="Arial"/>
                <a:ea typeface="Arial"/>
                <a:cs typeface="Arial"/>
                <a:sym typeface="Arial"/>
              </a:rPr>
              <a:t>- 서비스 명칭</a:t>
            </a:r>
            <a:endParaRPr b="0" i="0" sz="1400" u="none" cap="none" strike="noStrike">
              <a:solidFill>
                <a:srgbClr val="5E5E5E"/>
              </a:solidFill>
              <a:latin typeface="Arial"/>
              <a:ea typeface="Arial"/>
              <a:cs typeface="Arial"/>
              <a:sym typeface="Arial"/>
            </a:endParaRPr>
          </a:p>
        </p:txBody>
      </p:sp>
      <p:sp>
        <p:nvSpPr>
          <p:cNvPr id="43" name="Google Shape;43;p2"/>
          <p:cNvSpPr txBox="1"/>
          <p:nvPr/>
        </p:nvSpPr>
        <p:spPr>
          <a:xfrm>
            <a:off x="3761368" y="3821418"/>
            <a:ext cx="1764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5E5E5E"/>
                </a:solidFill>
                <a:latin typeface="Arial"/>
                <a:ea typeface="Arial"/>
                <a:cs typeface="Arial"/>
                <a:sym typeface="Arial"/>
              </a:rPr>
              <a:t>- 서비스 소개</a:t>
            </a:r>
            <a:endParaRPr b="0" i="0" sz="2800" u="none" cap="none" strike="noStrike">
              <a:solidFill>
                <a:srgbClr val="000000"/>
              </a:solidFill>
              <a:latin typeface="Arial"/>
              <a:ea typeface="Arial"/>
              <a:cs typeface="Arial"/>
              <a:sym typeface="Arial"/>
            </a:endParaRPr>
          </a:p>
        </p:txBody>
      </p:sp>
      <p:sp>
        <p:nvSpPr>
          <p:cNvPr id="44" name="Google Shape;44;p2"/>
          <p:cNvSpPr txBox="1"/>
          <p:nvPr/>
        </p:nvSpPr>
        <p:spPr>
          <a:xfrm>
            <a:off x="3767626" y="4116944"/>
            <a:ext cx="1764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5E5E5E"/>
                </a:solidFill>
                <a:latin typeface="Arial"/>
                <a:ea typeface="Arial"/>
                <a:cs typeface="Arial"/>
                <a:sym typeface="Arial"/>
              </a:rPr>
              <a:t>- SWOT 분석</a:t>
            </a:r>
            <a:endParaRPr b="0" i="0" sz="2800" u="none" cap="none" strike="noStrike">
              <a:solidFill>
                <a:srgbClr val="000000"/>
              </a:solidFill>
              <a:latin typeface="Arial"/>
              <a:ea typeface="Arial"/>
              <a:cs typeface="Arial"/>
              <a:sym typeface="Arial"/>
            </a:endParaRPr>
          </a:p>
        </p:txBody>
      </p:sp>
      <p:sp>
        <p:nvSpPr>
          <p:cNvPr id="45" name="Google Shape;45;p2"/>
          <p:cNvSpPr txBox="1"/>
          <p:nvPr/>
        </p:nvSpPr>
        <p:spPr>
          <a:xfrm>
            <a:off x="3761367" y="4412470"/>
            <a:ext cx="1764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5E5E5E"/>
                </a:solidFill>
                <a:latin typeface="Arial"/>
                <a:ea typeface="Arial"/>
                <a:cs typeface="Arial"/>
                <a:sym typeface="Arial"/>
              </a:rPr>
              <a:t>- 서비스 차별점</a:t>
            </a:r>
            <a:endParaRPr b="0" i="0" sz="2800" u="none" cap="none" strike="noStrike">
              <a:solidFill>
                <a:srgbClr val="000000"/>
              </a:solidFill>
              <a:latin typeface="Arial"/>
              <a:ea typeface="Arial"/>
              <a:cs typeface="Arial"/>
              <a:sym typeface="Arial"/>
            </a:endParaRPr>
          </a:p>
        </p:txBody>
      </p:sp>
      <p:sp>
        <p:nvSpPr>
          <p:cNvPr id="46" name="Google Shape;46;p2"/>
          <p:cNvSpPr txBox="1"/>
          <p:nvPr/>
        </p:nvSpPr>
        <p:spPr>
          <a:xfrm>
            <a:off x="6622668" y="2359913"/>
            <a:ext cx="829800" cy="53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ko-KR" sz="2900" u="none" cap="none" strike="noStrike">
                <a:solidFill>
                  <a:srgbClr val="F26640"/>
                </a:solidFill>
                <a:latin typeface="Arial"/>
                <a:ea typeface="Arial"/>
                <a:cs typeface="Arial"/>
                <a:sym typeface="Arial"/>
              </a:rPr>
              <a:t>0</a:t>
            </a:r>
            <a:r>
              <a:rPr lang="ko-KR" sz="2900">
                <a:solidFill>
                  <a:srgbClr val="F26640"/>
                </a:solidFill>
              </a:rPr>
              <a:t>3</a:t>
            </a:r>
            <a:endParaRPr b="0" i="0" sz="2900" u="none" cap="none" strike="noStrike">
              <a:solidFill>
                <a:srgbClr val="F26640"/>
              </a:solidFill>
              <a:latin typeface="Arial"/>
              <a:ea typeface="Arial"/>
              <a:cs typeface="Arial"/>
              <a:sym typeface="Arial"/>
            </a:endParaRPr>
          </a:p>
        </p:txBody>
      </p:sp>
      <p:sp>
        <p:nvSpPr>
          <p:cNvPr id="47" name="Google Shape;47;p2"/>
          <p:cNvSpPr txBox="1"/>
          <p:nvPr/>
        </p:nvSpPr>
        <p:spPr>
          <a:xfrm>
            <a:off x="6616436" y="2988770"/>
            <a:ext cx="2302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200" u="none" cap="none" strike="noStrike">
                <a:solidFill>
                  <a:srgbClr val="F26640"/>
                </a:solidFill>
                <a:latin typeface="Arial"/>
                <a:ea typeface="Arial"/>
                <a:cs typeface="Arial"/>
                <a:sym typeface="Arial"/>
              </a:rPr>
              <a:t>서비스 설계</a:t>
            </a:r>
            <a:endParaRPr b="0" i="0" sz="2200" u="none" cap="none" strike="noStrike">
              <a:solidFill>
                <a:srgbClr val="F26640"/>
              </a:solidFill>
              <a:latin typeface="Arial"/>
              <a:ea typeface="Arial"/>
              <a:cs typeface="Arial"/>
              <a:sym typeface="Arial"/>
            </a:endParaRPr>
          </a:p>
        </p:txBody>
      </p:sp>
      <p:sp>
        <p:nvSpPr>
          <p:cNvPr id="48" name="Google Shape;48;p2"/>
          <p:cNvSpPr txBox="1"/>
          <p:nvPr/>
        </p:nvSpPr>
        <p:spPr>
          <a:xfrm>
            <a:off x="6624660" y="3536529"/>
            <a:ext cx="229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5E5E5E"/>
                </a:solidFill>
                <a:latin typeface="Arial"/>
                <a:ea typeface="Arial"/>
                <a:cs typeface="Arial"/>
                <a:sym typeface="Arial"/>
              </a:rPr>
              <a:t>- 아키텍처 구성도 </a:t>
            </a:r>
            <a:endParaRPr b="0" i="0" sz="2800" u="none" cap="none" strike="noStrike">
              <a:solidFill>
                <a:srgbClr val="000000"/>
              </a:solidFill>
              <a:latin typeface="Arial"/>
              <a:ea typeface="Arial"/>
              <a:cs typeface="Arial"/>
              <a:sym typeface="Arial"/>
            </a:endParaRPr>
          </a:p>
        </p:txBody>
      </p:sp>
      <p:sp>
        <p:nvSpPr>
          <p:cNvPr id="49" name="Google Shape;49;p2"/>
          <p:cNvSpPr txBox="1"/>
          <p:nvPr/>
        </p:nvSpPr>
        <p:spPr>
          <a:xfrm>
            <a:off x="6618360" y="3843944"/>
            <a:ext cx="2070300" cy="30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400"/>
              <a:buFont typeface="Arial"/>
              <a:buNone/>
            </a:pPr>
            <a:r>
              <a:rPr lang="ko-KR">
                <a:solidFill>
                  <a:srgbClr val="5E5E5E"/>
                </a:solidFill>
              </a:rPr>
              <a:t>- 서비스 흐름도</a:t>
            </a:r>
            <a:endParaRPr>
              <a:solidFill>
                <a:srgbClr val="5E5E5E"/>
              </a:solidFill>
            </a:endParaRPr>
          </a:p>
        </p:txBody>
      </p:sp>
      <p:sp>
        <p:nvSpPr>
          <p:cNvPr id="50" name="Google Shape;50;p2"/>
          <p:cNvSpPr txBox="1"/>
          <p:nvPr/>
        </p:nvSpPr>
        <p:spPr>
          <a:xfrm>
            <a:off x="6624660" y="4159384"/>
            <a:ext cx="229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E5E5E"/>
              </a:solidFill>
              <a:latin typeface="Arial"/>
              <a:ea typeface="Arial"/>
              <a:cs typeface="Arial"/>
              <a:sym typeface="Arial"/>
            </a:endParaRPr>
          </a:p>
        </p:txBody>
      </p:sp>
      <p:sp>
        <p:nvSpPr>
          <p:cNvPr id="51" name="Google Shape;51;p2"/>
          <p:cNvSpPr txBox="1"/>
          <p:nvPr/>
        </p:nvSpPr>
        <p:spPr>
          <a:xfrm>
            <a:off x="892491" y="2359913"/>
            <a:ext cx="829800" cy="53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ko-KR" sz="2900" u="none" cap="none" strike="noStrike">
                <a:solidFill>
                  <a:srgbClr val="F26640"/>
                </a:solidFill>
                <a:latin typeface="Arial"/>
                <a:ea typeface="Arial"/>
                <a:cs typeface="Arial"/>
                <a:sym typeface="Arial"/>
              </a:rPr>
              <a:t>01</a:t>
            </a:r>
            <a:endParaRPr b="0" i="0" sz="2900" u="none" cap="none" strike="noStrike">
              <a:solidFill>
                <a:srgbClr val="F26640"/>
              </a:solidFill>
              <a:latin typeface="Arial"/>
              <a:ea typeface="Arial"/>
              <a:cs typeface="Arial"/>
              <a:sym typeface="Arial"/>
            </a:endParaRPr>
          </a:p>
        </p:txBody>
      </p:sp>
      <p:sp>
        <p:nvSpPr>
          <p:cNvPr id="52" name="Google Shape;52;p2"/>
          <p:cNvSpPr txBox="1"/>
          <p:nvPr/>
        </p:nvSpPr>
        <p:spPr>
          <a:xfrm>
            <a:off x="892499" y="2988775"/>
            <a:ext cx="2070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200" u="none" cap="none" strike="noStrike">
                <a:solidFill>
                  <a:srgbClr val="F26640"/>
                </a:solidFill>
                <a:latin typeface="Arial"/>
                <a:ea typeface="Arial"/>
                <a:cs typeface="Arial"/>
                <a:sym typeface="Arial"/>
              </a:rPr>
              <a:t>프로젝트 개요</a:t>
            </a:r>
            <a:endParaRPr b="0" i="0" sz="2200" u="none" cap="none" strike="noStrike">
              <a:solidFill>
                <a:srgbClr val="F26640"/>
              </a:solidFill>
              <a:latin typeface="Arial"/>
              <a:ea typeface="Arial"/>
              <a:cs typeface="Arial"/>
              <a:sym typeface="Arial"/>
            </a:endParaRPr>
          </a:p>
        </p:txBody>
      </p:sp>
      <p:sp>
        <p:nvSpPr>
          <p:cNvPr id="53" name="Google Shape;53;p2"/>
          <p:cNvSpPr txBox="1"/>
          <p:nvPr/>
        </p:nvSpPr>
        <p:spPr>
          <a:xfrm>
            <a:off x="892489" y="3536529"/>
            <a:ext cx="2069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5E5E5E"/>
                </a:solidFill>
                <a:latin typeface="Arial"/>
                <a:ea typeface="Arial"/>
                <a:cs typeface="Arial"/>
                <a:sym typeface="Arial"/>
              </a:rPr>
              <a:t>- 주제 선정 배경</a:t>
            </a:r>
            <a:endParaRPr b="0" i="0" sz="1400" u="none" cap="none" strike="noStrike">
              <a:solidFill>
                <a:srgbClr val="5E5E5E"/>
              </a:solidFill>
              <a:latin typeface="Arial"/>
              <a:ea typeface="Arial"/>
              <a:cs typeface="Arial"/>
              <a:sym typeface="Arial"/>
            </a:endParaRPr>
          </a:p>
        </p:txBody>
      </p:sp>
      <p:sp>
        <p:nvSpPr>
          <p:cNvPr id="54" name="Google Shape;54;p2"/>
          <p:cNvSpPr txBox="1"/>
          <p:nvPr/>
        </p:nvSpPr>
        <p:spPr>
          <a:xfrm>
            <a:off x="892489" y="3834655"/>
            <a:ext cx="2069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5E5E5E"/>
                </a:solidFill>
                <a:latin typeface="Arial"/>
                <a:ea typeface="Arial"/>
                <a:cs typeface="Arial"/>
                <a:sym typeface="Arial"/>
              </a:rPr>
              <a:t>- 시장 현황</a:t>
            </a:r>
            <a:endParaRPr b="0" i="0" sz="1400" u="none" cap="none" strike="noStrike">
              <a:solidFill>
                <a:srgbClr val="5E5E5E"/>
              </a:solidFill>
              <a:latin typeface="Arial"/>
              <a:ea typeface="Arial"/>
              <a:cs typeface="Arial"/>
              <a:sym typeface="Arial"/>
            </a:endParaRPr>
          </a:p>
        </p:txBody>
      </p:sp>
      <p:sp>
        <p:nvSpPr>
          <p:cNvPr id="55" name="Google Shape;55;p2"/>
          <p:cNvSpPr txBox="1"/>
          <p:nvPr/>
        </p:nvSpPr>
        <p:spPr>
          <a:xfrm>
            <a:off x="892489" y="4149022"/>
            <a:ext cx="2203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5E5E5E"/>
                </a:solidFill>
                <a:latin typeface="Arial"/>
                <a:ea typeface="Arial"/>
                <a:cs typeface="Arial"/>
                <a:sym typeface="Arial"/>
              </a:rPr>
              <a:t>- 주제 선정 목적</a:t>
            </a:r>
            <a:endParaRPr b="0" i="0" sz="2800" u="none" cap="none" strike="noStrike">
              <a:solidFill>
                <a:srgbClr val="000000"/>
              </a:solidFill>
              <a:latin typeface="Arial"/>
              <a:ea typeface="Arial"/>
              <a:cs typeface="Arial"/>
              <a:sym typeface="Arial"/>
            </a:endParaRPr>
          </a:p>
        </p:txBody>
      </p:sp>
      <p:sp>
        <p:nvSpPr>
          <p:cNvPr id="56" name="Google Shape;56;p2"/>
          <p:cNvSpPr txBox="1"/>
          <p:nvPr/>
        </p:nvSpPr>
        <p:spPr>
          <a:xfrm>
            <a:off x="9650328" y="2359913"/>
            <a:ext cx="829800" cy="53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ko-KR" sz="2900" u="none" cap="none" strike="noStrike">
                <a:solidFill>
                  <a:srgbClr val="F26640"/>
                </a:solidFill>
                <a:latin typeface="Arial"/>
                <a:ea typeface="Arial"/>
                <a:cs typeface="Arial"/>
                <a:sym typeface="Arial"/>
              </a:rPr>
              <a:t>0</a:t>
            </a:r>
            <a:r>
              <a:rPr lang="ko-KR" sz="2900">
                <a:solidFill>
                  <a:srgbClr val="F26640"/>
                </a:solidFill>
              </a:rPr>
              <a:t>4</a:t>
            </a:r>
            <a:endParaRPr b="0" i="0" sz="2900" u="none" cap="none" strike="noStrike">
              <a:solidFill>
                <a:srgbClr val="F26640"/>
              </a:solidFill>
              <a:latin typeface="Arial"/>
              <a:ea typeface="Arial"/>
              <a:cs typeface="Arial"/>
              <a:sym typeface="Arial"/>
            </a:endParaRPr>
          </a:p>
        </p:txBody>
      </p:sp>
      <p:sp>
        <p:nvSpPr>
          <p:cNvPr id="57" name="Google Shape;57;p2"/>
          <p:cNvSpPr txBox="1"/>
          <p:nvPr/>
        </p:nvSpPr>
        <p:spPr>
          <a:xfrm>
            <a:off x="9650327" y="2988770"/>
            <a:ext cx="16437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ko-KR" sz="2200">
                <a:solidFill>
                  <a:srgbClr val="F26640"/>
                </a:solidFill>
              </a:rPr>
              <a:t>기대 효과</a:t>
            </a:r>
            <a:endParaRPr b="0" i="0" sz="2200" u="none" cap="none" strike="noStrike">
              <a:solidFill>
                <a:srgbClr val="F26640"/>
              </a:solidFill>
              <a:latin typeface="Arial"/>
              <a:ea typeface="Arial"/>
              <a:cs typeface="Arial"/>
              <a:sym typeface="Arial"/>
            </a:endParaRPr>
          </a:p>
        </p:txBody>
      </p:sp>
      <p:sp>
        <p:nvSpPr>
          <p:cNvPr id="58" name="Google Shape;58;p2"/>
          <p:cNvSpPr txBox="1"/>
          <p:nvPr/>
        </p:nvSpPr>
        <p:spPr>
          <a:xfrm>
            <a:off x="9650327" y="3536529"/>
            <a:ext cx="1764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5E5E5E"/>
                </a:solidFill>
                <a:latin typeface="Arial"/>
                <a:ea typeface="Arial"/>
                <a:cs typeface="Arial"/>
                <a:sym typeface="Arial"/>
              </a:rPr>
              <a:t>- </a:t>
            </a:r>
            <a:r>
              <a:rPr lang="ko-KR">
                <a:solidFill>
                  <a:srgbClr val="5E5E5E"/>
                </a:solidFill>
              </a:rPr>
              <a:t>기대 효과</a:t>
            </a:r>
            <a:endParaRPr b="0" i="0" sz="1400" u="none" cap="none" strike="noStrike">
              <a:solidFill>
                <a:srgbClr val="5E5E5E"/>
              </a:solidFill>
              <a:latin typeface="Arial"/>
              <a:ea typeface="Arial"/>
              <a:cs typeface="Arial"/>
              <a:sym typeface="Arial"/>
            </a:endParaRPr>
          </a:p>
        </p:txBody>
      </p:sp>
      <p:sp>
        <p:nvSpPr>
          <p:cNvPr id="59" name="Google Shape;59;p2"/>
          <p:cNvSpPr txBox="1"/>
          <p:nvPr/>
        </p:nvSpPr>
        <p:spPr>
          <a:xfrm>
            <a:off x="9650327" y="3840699"/>
            <a:ext cx="1764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5E5E5E"/>
                </a:solidFill>
                <a:latin typeface="Arial"/>
                <a:ea typeface="Arial"/>
                <a:cs typeface="Arial"/>
                <a:sym typeface="Arial"/>
              </a:rPr>
              <a:t>- </a:t>
            </a:r>
            <a:r>
              <a:rPr lang="ko-KR">
                <a:solidFill>
                  <a:srgbClr val="5E5E5E"/>
                </a:solidFill>
              </a:rPr>
              <a:t>고도화 방안</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6"/>
          <p:cNvSpPr/>
          <p:nvPr/>
        </p:nvSpPr>
        <p:spPr>
          <a:xfrm>
            <a:off x="1524001" y="43934"/>
            <a:ext cx="184731"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graphicFrame>
        <p:nvGraphicFramePr>
          <p:cNvPr id="257" name="Google Shape;257;p56"/>
          <p:cNvGraphicFramePr/>
          <p:nvPr/>
        </p:nvGraphicFramePr>
        <p:xfrm>
          <a:off x="1322946" y="1503493"/>
          <a:ext cx="3000000" cy="3000000"/>
        </p:xfrm>
        <a:graphic>
          <a:graphicData uri="http://schemas.openxmlformats.org/drawingml/2006/table">
            <a:tbl>
              <a:tblPr>
                <a:noFill/>
                <a:tableStyleId>{6B68F48D-C1F6-4878-85B9-FB612CD6DF63}</a:tableStyleId>
              </a:tblPr>
              <a:tblGrid>
                <a:gridCol w="2050725"/>
                <a:gridCol w="1305250"/>
                <a:gridCol w="6190125"/>
              </a:tblGrid>
              <a:tr h="388575">
                <a:tc>
                  <a:txBody>
                    <a:bodyPr/>
                    <a:lstStyle/>
                    <a:p>
                      <a:pPr indent="0" lvl="0" marL="0" marR="0" rtl="0" algn="ctr">
                        <a:lnSpc>
                          <a:spcPct val="160000"/>
                        </a:lnSpc>
                        <a:spcBef>
                          <a:spcPts val="0"/>
                        </a:spcBef>
                        <a:spcAft>
                          <a:spcPts val="0"/>
                        </a:spcAft>
                        <a:buClr>
                          <a:srgbClr val="000000"/>
                        </a:buClr>
                        <a:buSzPts val="1000"/>
                        <a:buFont typeface="Arial"/>
                        <a:buNone/>
                      </a:pPr>
                      <a:r>
                        <a:rPr lang="ko-KR" u="none" cap="none" strike="noStrike">
                          <a:solidFill>
                            <a:schemeClr val="lt1"/>
                          </a:solidFill>
                          <a:latin typeface="Arial"/>
                          <a:ea typeface="Arial"/>
                          <a:cs typeface="Arial"/>
                          <a:sym typeface="Arial"/>
                        </a:rPr>
                        <a:t>기호</a:t>
                      </a:r>
                      <a:endParaRPr u="none" cap="none" strike="noStrike">
                        <a:solidFill>
                          <a:schemeClr val="lt1"/>
                        </a:solidFill>
                      </a:endParaRPr>
                    </a:p>
                  </a:txBody>
                  <a:tcPr marT="35950" marB="35950" marR="71875" marL="71875"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6640"/>
                    </a:solidFill>
                  </a:tcPr>
                </a:tc>
                <a:tc>
                  <a:txBody>
                    <a:bodyPr/>
                    <a:lstStyle/>
                    <a:p>
                      <a:pPr indent="0" lvl="0" marL="0" marR="0" rtl="0" algn="ctr">
                        <a:lnSpc>
                          <a:spcPct val="160000"/>
                        </a:lnSpc>
                        <a:spcBef>
                          <a:spcPts val="0"/>
                        </a:spcBef>
                        <a:spcAft>
                          <a:spcPts val="0"/>
                        </a:spcAft>
                        <a:buClr>
                          <a:srgbClr val="000000"/>
                        </a:buClr>
                        <a:buSzPts val="1000"/>
                        <a:buFont typeface="Arial"/>
                        <a:buNone/>
                      </a:pPr>
                      <a:r>
                        <a:rPr lang="ko-KR" u="none" cap="none" strike="noStrike">
                          <a:solidFill>
                            <a:schemeClr val="lt1"/>
                          </a:solidFill>
                          <a:latin typeface="Arial"/>
                          <a:ea typeface="Arial"/>
                          <a:cs typeface="Arial"/>
                          <a:sym typeface="Arial"/>
                        </a:rPr>
                        <a:t>이름</a:t>
                      </a:r>
                      <a:endParaRPr u="none" cap="none" strike="noStrike">
                        <a:solidFill>
                          <a:schemeClr val="lt1"/>
                        </a:solidFill>
                      </a:endParaRPr>
                    </a:p>
                  </a:txBody>
                  <a:tcPr marT="35950" marB="35950" marR="71875" marL="718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6640"/>
                    </a:solidFill>
                  </a:tcPr>
                </a:tc>
                <a:tc>
                  <a:txBody>
                    <a:bodyPr/>
                    <a:lstStyle/>
                    <a:p>
                      <a:pPr indent="0" lvl="0" marL="0" marR="0" rtl="0" algn="ctr">
                        <a:lnSpc>
                          <a:spcPct val="160000"/>
                        </a:lnSpc>
                        <a:spcBef>
                          <a:spcPts val="0"/>
                        </a:spcBef>
                        <a:spcAft>
                          <a:spcPts val="0"/>
                        </a:spcAft>
                        <a:buClr>
                          <a:srgbClr val="000000"/>
                        </a:buClr>
                        <a:buSzPts val="1000"/>
                        <a:buFont typeface="Arial"/>
                        <a:buNone/>
                      </a:pPr>
                      <a:r>
                        <a:rPr lang="ko-KR" u="none" cap="none" strike="noStrike">
                          <a:solidFill>
                            <a:schemeClr val="lt1"/>
                          </a:solidFill>
                          <a:latin typeface="Arial"/>
                          <a:ea typeface="Arial"/>
                          <a:cs typeface="Arial"/>
                          <a:sym typeface="Arial"/>
                        </a:rPr>
                        <a:t>설명</a:t>
                      </a:r>
                      <a:endParaRPr u="none" cap="none" strike="noStrike">
                        <a:solidFill>
                          <a:schemeClr val="lt1"/>
                        </a:solidFill>
                      </a:endParaRPr>
                    </a:p>
                  </a:txBody>
                  <a:tcPr marT="35950" marB="35950" marR="71875" marL="71875"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6640"/>
                    </a:solidFill>
                  </a:tcPr>
                </a:tc>
              </a:tr>
              <a:tr h="781600">
                <a:tc>
                  <a:txBody>
                    <a:bodyPr/>
                    <a:lstStyle/>
                    <a:p>
                      <a:pPr indent="0" lvl="0" marL="0" marR="0" rtl="0" algn="ctr">
                        <a:lnSpc>
                          <a:spcPct val="160000"/>
                        </a:lnSpc>
                        <a:spcBef>
                          <a:spcPts val="0"/>
                        </a:spcBef>
                        <a:spcAft>
                          <a:spcPts val="0"/>
                        </a:spcAft>
                        <a:buClr>
                          <a:srgbClr val="000000"/>
                        </a:buClr>
                        <a:buSzPts val="1000"/>
                        <a:buFont typeface="Arial"/>
                        <a:buNone/>
                      </a:pPr>
                      <a:r>
                        <a:t/>
                      </a:r>
                      <a:endParaRPr sz="1000" u="none" cap="none" strike="noStrike">
                        <a:solidFill>
                          <a:srgbClr val="000000"/>
                        </a:solidFill>
                      </a:endParaRPr>
                    </a:p>
                  </a:txBody>
                  <a:tcPr marT="35950" marB="35950" marR="71875" marL="71875"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1000"/>
                        <a:buFont typeface="Arial"/>
                        <a:buNone/>
                      </a:pPr>
                      <a:r>
                        <a:rPr lang="ko-KR" sz="1300" u="none" cap="none" strike="noStrike">
                          <a:solidFill>
                            <a:srgbClr val="000000"/>
                          </a:solidFill>
                        </a:rPr>
                        <a:t>시작과 끝</a:t>
                      </a:r>
                      <a:endParaRPr sz="1300" u="none" cap="none" strike="noStrike">
                        <a:solidFill>
                          <a:srgbClr val="000000"/>
                        </a:solidFill>
                      </a:endParaRPr>
                    </a:p>
                  </a:txBody>
                  <a:tcPr marT="35950" marB="35950" marR="71875" marL="718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60000"/>
                        </a:lnSpc>
                        <a:spcBef>
                          <a:spcPts val="0"/>
                        </a:spcBef>
                        <a:spcAft>
                          <a:spcPts val="0"/>
                        </a:spcAft>
                        <a:buClr>
                          <a:srgbClr val="000000"/>
                        </a:buClr>
                        <a:buSzPts val="1000"/>
                        <a:buFont typeface="Arial"/>
                        <a:buNone/>
                      </a:pPr>
                      <a:r>
                        <a:rPr lang="ko-KR" sz="1300" u="none" cap="none" strike="noStrike">
                          <a:solidFill>
                            <a:srgbClr val="000000"/>
                          </a:solidFill>
                          <a:latin typeface="Arial"/>
                          <a:ea typeface="Arial"/>
                          <a:cs typeface="Arial"/>
                          <a:sym typeface="Arial"/>
                        </a:rPr>
                        <a:t>Flow Chart</a:t>
                      </a:r>
                      <a:r>
                        <a:rPr lang="ko-KR" sz="1300" u="none" cap="none" strike="noStrike">
                          <a:solidFill>
                            <a:srgbClr val="000000"/>
                          </a:solidFill>
                        </a:rPr>
                        <a:t>의 시작과 끝을 나타내는 기호로 </a:t>
                      </a:r>
                      <a:r>
                        <a:rPr lang="ko-KR" sz="1300" u="none" cap="none" strike="noStrike">
                          <a:solidFill>
                            <a:srgbClr val="000000"/>
                          </a:solidFill>
                          <a:latin typeface="Arial"/>
                          <a:ea typeface="Arial"/>
                          <a:cs typeface="Arial"/>
                          <a:sym typeface="Arial"/>
                        </a:rPr>
                        <a:t>START</a:t>
                      </a:r>
                      <a:r>
                        <a:rPr lang="ko-KR" sz="1300" u="none" cap="none" strike="noStrike">
                          <a:solidFill>
                            <a:srgbClr val="000000"/>
                          </a:solidFill>
                        </a:rPr>
                        <a:t>와 </a:t>
                      </a:r>
                      <a:r>
                        <a:rPr lang="ko-KR" sz="1300" u="none" cap="none" strike="noStrike">
                          <a:solidFill>
                            <a:srgbClr val="000000"/>
                          </a:solidFill>
                          <a:latin typeface="Arial"/>
                          <a:ea typeface="Arial"/>
                          <a:cs typeface="Arial"/>
                          <a:sym typeface="Arial"/>
                        </a:rPr>
                        <a:t>STOP</a:t>
                      </a:r>
                      <a:r>
                        <a:rPr lang="ko-KR" sz="1300" u="none" cap="none" strike="noStrike">
                          <a:solidFill>
                            <a:srgbClr val="000000"/>
                          </a:solidFill>
                        </a:rPr>
                        <a:t>의 의미를 가진다</a:t>
                      </a:r>
                      <a:r>
                        <a:rPr lang="ko-KR" sz="1300" u="none" cap="none" strike="noStrike">
                          <a:solidFill>
                            <a:srgbClr val="000000"/>
                          </a:solidFill>
                          <a:latin typeface="Arial"/>
                          <a:ea typeface="Arial"/>
                          <a:cs typeface="Arial"/>
                          <a:sym typeface="Arial"/>
                        </a:rPr>
                        <a:t>. </a:t>
                      </a:r>
                      <a:endParaRPr sz="1300" u="none" cap="none" strike="noStrike">
                        <a:solidFill>
                          <a:srgbClr val="000000"/>
                        </a:solidFill>
                      </a:endParaRPr>
                    </a:p>
                  </a:txBody>
                  <a:tcPr marT="35950" marB="35950" marR="71875" marL="71875"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1600">
                <a:tc>
                  <a:txBody>
                    <a:bodyPr/>
                    <a:lstStyle/>
                    <a:p>
                      <a:pPr indent="0" lvl="0" marL="0" marR="0" rtl="0" algn="ctr">
                        <a:lnSpc>
                          <a:spcPct val="160000"/>
                        </a:lnSpc>
                        <a:spcBef>
                          <a:spcPts val="0"/>
                        </a:spcBef>
                        <a:spcAft>
                          <a:spcPts val="0"/>
                        </a:spcAft>
                        <a:buClr>
                          <a:srgbClr val="000000"/>
                        </a:buClr>
                        <a:buSzPts val="1000"/>
                        <a:buFont typeface="Arial"/>
                        <a:buNone/>
                      </a:pPr>
                      <a:r>
                        <a:t/>
                      </a:r>
                      <a:endParaRPr sz="1000" u="none" cap="none" strike="noStrike">
                        <a:solidFill>
                          <a:srgbClr val="000000"/>
                        </a:solidFill>
                      </a:endParaRPr>
                    </a:p>
                  </a:txBody>
                  <a:tcPr marT="35950" marB="35950" marR="71875" marL="71875"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1000"/>
                        <a:buFont typeface="Arial"/>
                        <a:buNone/>
                      </a:pPr>
                      <a:r>
                        <a:rPr lang="ko-KR" sz="1300" u="none" cap="none" strike="noStrike">
                          <a:solidFill>
                            <a:srgbClr val="000000"/>
                          </a:solidFill>
                          <a:latin typeface="Arial"/>
                          <a:ea typeface="Arial"/>
                          <a:cs typeface="Arial"/>
                          <a:sym typeface="Arial"/>
                        </a:rPr>
                        <a:t>처리</a:t>
                      </a:r>
                      <a:endParaRPr sz="1300" u="none" cap="none" strike="noStrike">
                        <a:solidFill>
                          <a:srgbClr val="000000"/>
                        </a:solidFill>
                      </a:endParaRPr>
                    </a:p>
                  </a:txBody>
                  <a:tcPr marT="35950" marB="35950" marR="71875" marL="718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60000"/>
                        </a:lnSpc>
                        <a:spcBef>
                          <a:spcPts val="0"/>
                        </a:spcBef>
                        <a:spcAft>
                          <a:spcPts val="0"/>
                        </a:spcAft>
                        <a:buClr>
                          <a:srgbClr val="000000"/>
                        </a:buClr>
                        <a:buSzPts val="1000"/>
                        <a:buFont typeface="Arial"/>
                        <a:buNone/>
                      </a:pPr>
                      <a:r>
                        <a:rPr lang="ko-KR" sz="1300" u="none" cap="none" strike="noStrike">
                          <a:solidFill>
                            <a:srgbClr val="000000"/>
                          </a:solidFill>
                        </a:rPr>
                        <a:t>처리 과정을 나타내는 기호로 모든 처리 내용을 기호 내에 작성한다</a:t>
                      </a:r>
                      <a:r>
                        <a:rPr lang="ko-KR" sz="1300" u="none" cap="none" strike="noStrike">
                          <a:solidFill>
                            <a:srgbClr val="000000"/>
                          </a:solidFill>
                          <a:latin typeface="Arial"/>
                          <a:ea typeface="Arial"/>
                          <a:cs typeface="Arial"/>
                          <a:sym typeface="Arial"/>
                        </a:rPr>
                        <a:t>. </a:t>
                      </a:r>
                      <a:endParaRPr sz="1300" u="none" cap="none" strike="noStrike">
                        <a:solidFill>
                          <a:srgbClr val="000000"/>
                        </a:solidFill>
                      </a:endParaRPr>
                    </a:p>
                  </a:txBody>
                  <a:tcPr marT="35950" marB="35950" marR="71875" marL="71875"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57000">
                <a:tc>
                  <a:txBody>
                    <a:bodyPr/>
                    <a:lstStyle/>
                    <a:p>
                      <a:pPr indent="0" lvl="0" marL="0" marR="0" rtl="0" algn="ctr">
                        <a:lnSpc>
                          <a:spcPct val="160000"/>
                        </a:lnSpc>
                        <a:spcBef>
                          <a:spcPts val="0"/>
                        </a:spcBef>
                        <a:spcAft>
                          <a:spcPts val="0"/>
                        </a:spcAft>
                        <a:buClr>
                          <a:srgbClr val="000000"/>
                        </a:buClr>
                        <a:buSzPts val="1000"/>
                        <a:buFont typeface="Arial"/>
                        <a:buNone/>
                      </a:pPr>
                      <a:r>
                        <a:t/>
                      </a:r>
                      <a:endParaRPr sz="1000" u="none" cap="none" strike="noStrike">
                        <a:solidFill>
                          <a:srgbClr val="000000"/>
                        </a:solidFill>
                      </a:endParaRPr>
                    </a:p>
                  </a:txBody>
                  <a:tcPr marT="35950" marB="35950" marR="71875" marL="71875"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1000"/>
                        <a:buFont typeface="Arial"/>
                        <a:buNone/>
                      </a:pPr>
                      <a:r>
                        <a:rPr lang="ko-KR" sz="1300" u="none" cap="none" strike="noStrike">
                          <a:solidFill>
                            <a:srgbClr val="000000"/>
                          </a:solidFill>
                          <a:latin typeface="Arial"/>
                          <a:ea typeface="Arial"/>
                          <a:cs typeface="Arial"/>
                          <a:sym typeface="Arial"/>
                        </a:rPr>
                        <a:t>판단</a:t>
                      </a:r>
                      <a:endParaRPr sz="1300" u="none" cap="none" strike="noStrike">
                        <a:solidFill>
                          <a:srgbClr val="000000"/>
                        </a:solidFill>
                      </a:endParaRPr>
                    </a:p>
                  </a:txBody>
                  <a:tcPr marT="35950" marB="35950" marR="71875" marL="718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60000"/>
                        </a:lnSpc>
                        <a:spcBef>
                          <a:spcPts val="0"/>
                        </a:spcBef>
                        <a:spcAft>
                          <a:spcPts val="0"/>
                        </a:spcAft>
                        <a:buClr>
                          <a:srgbClr val="000000"/>
                        </a:buClr>
                        <a:buSzPts val="1000"/>
                        <a:buFont typeface="Arial"/>
                        <a:buNone/>
                      </a:pPr>
                      <a:r>
                        <a:rPr lang="ko-KR" sz="1300" u="none" cap="none" strike="noStrike">
                          <a:solidFill>
                            <a:srgbClr val="000000"/>
                          </a:solidFill>
                        </a:rPr>
                        <a:t>판단을 나타내는 도형으로 마름모 형태 좌</a:t>
                      </a:r>
                      <a:r>
                        <a:rPr lang="ko-KR" sz="1300" u="none" cap="none" strike="noStrike">
                          <a:solidFill>
                            <a:srgbClr val="000000"/>
                          </a:solidFill>
                          <a:latin typeface="Arial"/>
                          <a:ea typeface="Arial"/>
                          <a:cs typeface="Arial"/>
                          <a:sym typeface="Arial"/>
                        </a:rPr>
                        <a:t>/우/위/</a:t>
                      </a:r>
                      <a:r>
                        <a:rPr lang="ko-KR" sz="1300" u="none" cap="none" strike="noStrike">
                          <a:solidFill>
                            <a:srgbClr val="000000"/>
                          </a:solidFill>
                        </a:rPr>
                        <a:t>아래의 꼭지점을 각각   </a:t>
                      </a:r>
                      <a:r>
                        <a:rPr lang="ko-KR" sz="1300" u="none" cap="none" strike="noStrike">
                          <a:solidFill>
                            <a:srgbClr val="000000"/>
                          </a:solidFill>
                          <a:latin typeface="Arial"/>
                          <a:ea typeface="Arial"/>
                          <a:cs typeface="Arial"/>
                          <a:sym typeface="Arial"/>
                        </a:rPr>
                        <a:t>(Yes)  </a:t>
                      </a:r>
                      <a:r>
                        <a:rPr lang="ko-KR" sz="1300" u="none" cap="none" strike="noStrike">
                          <a:solidFill>
                            <a:srgbClr val="000000"/>
                          </a:solidFill>
                        </a:rPr>
                        <a:t>혹은</a:t>
                      </a:r>
                      <a:endParaRPr sz="1300" u="none" cap="none" strike="noStrike">
                        <a:solidFill>
                          <a:srgbClr val="000000"/>
                        </a:solidFill>
                      </a:endParaRPr>
                    </a:p>
                    <a:p>
                      <a:pPr indent="0" lvl="0" marL="0" marR="0" rtl="0" algn="just">
                        <a:lnSpc>
                          <a:spcPct val="160000"/>
                        </a:lnSpc>
                        <a:spcBef>
                          <a:spcPts val="0"/>
                        </a:spcBef>
                        <a:spcAft>
                          <a:spcPts val="0"/>
                        </a:spcAft>
                        <a:buClr>
                          <a:srgbClr val="000000"/>
                        </a:buClr>
                        <a:buSzPts val="1000"/>
                        <a:buFont typeface="Arial"/>
                        <a:buNone/>
                      </a:pPr>
                      <a:r>
                        <a:rPr lang="ko-KR" sz="1300" u="none" cap="none" strike="noStrike">
                          <a:solidFill>
                            <a:srgbClr val="000000"/>
                          </a:solidFill>
                          <a:latin typeface="Arial"/>
                          <a:ea typeface="Arial"/>
                          <a:cs typeface="Arial"/>
                          <a:sym typeface="Arial"/>
                        </a:rPr>
                        <a:t>(No)</a:t>
                      </a:r>
                      <a:r>
                        <a:rPr lang="ko-KR" sz="1300" u="none" cap="none" strike="noStrike">
                          <a:solidFill>
                            <a:srgbClr val="000000"/>
                          </a:solidFill>
                        </a:rPr>
                        <a:t>로 조건에 따라 분기되는 과정을 결정한다</a:t>
                      </a:r>
                      <a:r>
                        <a:rPr lang="ko-KR" sz="1300" u="none" cap="none" strike="noStrike">
                          <a:solidFill>
                            <a:srgbClr val="000000"/>
                          </a:solidFill>
                          <a:latin typeface="Arial"/>
                          <a:ea typeface="Arial"/>
                          <a:cs typeface="Arial"/>
                          <a:sym typeface="Arial"/>
                        </a:rPr>
                        <a:t>. </a:t>
                      </a:r>
                      <a:endParaRPr sz="1300" u="none" cap="none" strike="noStrike">
                        <a:solidFill>
                          <a:srgbClr val="000000"/>
                        </a:solidFill>
                      </a:endParaRPr>
                    </a:p>
                  </a:txBody>
                  <a:tcPr marT="35950" marB="35950" marR="71875" marL="71875"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1600">
                <a:tc>
                  <a:txBody>
                    <a:bodyPr/>
                    <a:lstStyle/>
                    <a:p>
                      <a:pPr indent="0" lvl="0" marL="0" marR="0" rtl="0" algn="ctr">
                        <a:lnSpc>
                          <a:spcPct val="160000"/>
                        </a:lnSpc>
                        <a:spcBef>
                          <a:spcPts val="0"/>
                        </a:spcBef>
                        <a:spcAft>
                          <a:spcPts val="0"/>
                        </a:spcAft>
                        <a:buClr>
                          <a:srgbClr val="000000"/>
                        </a:buClr>
                        <a:buSzPts val="1000"/>
                        <a:buFont typeface="Arial"/>
                        <a:buNone/>
                      </a:pPr>
                      <a:r>
                        <a:t/>
                      </a:r>
                      <a:endParaRPr sz="1000" u="none" cap="none" strike="noStrike">
                        <a:solidFill>
                          <a:srgbClr val="000000"/>
                        </a:solidFill>
                      </a:endParaRPr>
                    </a:p>
                  </a:txBody>
                  <a:tcPr marT="35950" marB="35950" marR="71875" marL="71875"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1000"/>
                        <a:buFont typeface="Arial"/>
                        <a:buNone/>
                      </a:pPr>
                      <a:r>
                        <a:rPr lang="ko-KR" sz="1300" u="none" cap="none" strike="noStrike">
                          <a:solidFill>
                            <a:srgbClr val="000000"/>
                          </a:solidFill>
                          <a:latin typeface="Arial"/>
                          <a:ea typeface="Arial"/>
                          <a:cs typeface="Arial"/>
                          <a:sym typeface="Arial"/>
                        </a:rPr>
                        <a:t>입출력</a:t>
                      </a:r>
                      <a:endParaRPr sz="1300" u="none" cap="none" strike="noStrike">
                        <a:solidFill>
                          <a:srgbClr val="000000"/>
                        </a:solidFill>
                      </a:endParaRPr>
                    </a:p>
                  </a:txBody>
                  <a:tcPr marT="35950" marB="35950" marR="71875" marL="718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60000"/>
                        </a:lnSpc>
                        <a:spcBef>
                          <a:spcPts val="0"/>
                        </a:spcBef>
                        <a:spcAft>
                          <a:spcPts val="0"/>
                        </a:spcAft>
                        <a:buClr>
                          <a:srgbClr val="000000"/>
                        </a:buClr>
                        <a:buSzPts val="1000"/>
                        <a:buFont typeface="Arial"/>
                        <a:buNone/>
                      </a:pPr>
                      <a:r>
                        <a:rPr lang="ko-KR" sz="1300" u="none" cap="none" strike="noStrike">
                          <a:solidFill>
                            <a:srgbClr val="000000"/>
                          </a:solidFill>
                          <a:latin typeface="Arial"/>
                          <a:ea typeface="Arial"/>
                          <a:cs typeface="Arial"/>
                          <a:sym typeface="Arial"/>
                        </a:rPr>
                        <a:t>입/</a:t>
                      </a:r>
                      <a:r>
                        <a:rPr lang="ko-KR" sz="1300" u="none" cap="none" strike="noStrike">
                          <a:solidFill>
                            <a:srgbClr val="000000"/>
                          </a:solidFill>
                        </a:rPr>
                        <a:t>출력 내용을 나타내는 기호로 입력에 필요한 자료준비나 출력 결과에 대한 산출물을 정의할 수 있다</a:t>
                      </a:r>
                      <a:r>
                        <a:rPr lang="ko-KR" sz="1300" u="none" cap="none" strike="noStrike">
                          <a:solidFill>
                            <a:srgbClr val="000000"/>
                          </a:solidFill>
                          <a:latin typeface="Arial"/>
                          <a:ea typeface="Arial"/>
                          <a:cs typeface="Arial"/>
                          <a:sym typeface="Arial"/>
                        </a:rPr>
                        <a:t>. </a:t>
                      </a:r>
                      <a:endParaRPr sz="1300" u="none" cap="none" strike="noStrike">
                        <a:solidFill>
                          <a:srgbClr val="000000"/>
                        </a:solidFill>
                      </a:endParaRPr>
                    </a:p>
                  </a:txBody>
                  <a:tcPr marT="35950" marB="35950" marR="71875" marL="71875"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1600">
                <a:tc>
                  <a:txBody>
                    <a:bodyPr/>
                    <a:lstStyle/>
                    <a:p>
                      <a:pPr indent="0" lvl="0" marL="0" marR="0" rtl="0" algn="ctr">
                        <a:lnSpc>
                          <a:spcPct val="160000"/>
                        </a:lnSpc>
                        <a:spcBef>
                          <a:spcPts val="0"/>
                        </a:spcBef>
                        <a:spcAft>
                          <a:spcPts val="0"/>
                        </a:spcAft>
                        <a:buClr>
                          <a:srgbClr val="000000"/>
                        </a:buClr>
                        <a:buSzPts val="1000"/>
                        <a:buFont typeface="Arial"/>
                        <a:buNone/>
                      </a:pPr>
                      <a:r>
                        <a:t/>
                      </a:r>
                      <a:endParaRPr sz="1000" u="none" cap="none" strike="noStrike">
                        <a:solidFill>
                          <a:srgbClr val="000000"/>
                        </a:solidFill>
                      </a:endParaRPr>
                    </a:p>
                  </a:txBody>
                  <a:tcPr marT="35950" marB="35950" marR="71875" marL="71875"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1000"/>
                        <a:buFont typeface="Arial"/>
                        <a:buNone/>
                      </a:pPr>
                      <a:r>
                        <a:rPr lang="ko-KR" sz="1300" u="none" cap="none" strike="noStrike">
                          <a:solidFill>
                            <a:srgbClr val="000000"/>
                          </a:solidFill>
                          <a:latin typeface="Arial"/>
                          <a:ea typeface="Arial"/>
                          <a:cs typeface="Arial"/>
                          <a:sym typeface="Arial"/>
                        </a:rPr>
                        <a:t>연결선</a:t>
                      </a:r>
                      <a:endParaRPr sz="1300" u="none" cap="none" strike="noStrike">
                        <a:solidFill>
                          <a:srgbClr val="000000"/>
                        </a:solidFill>
                      </a:endParaRPr>
                    </a:p>
                  </a:txBody>
                  <a:tcPr marT="35950" marB="35950" marR="71875" marL="718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60000"/>
                        </a:lnSpc>
                        <a:spcBef>
                          <a:spcPts val="0"/>
                        </a:spcBef>
                        <a:spcAft>
                          <a:spcPts val="0"/>
                        </a:spcAft>
                        <a:buClr>
                          <a:srgbClr val="000000"/>
                        </a:buClr>
                        <a:buSzPts val="1000"/>
                        <a:buFont typeface="Arial"/>
                        <a:buNone/>
                      </a:pPr>
                      <a:r>
                        <a:rPr lang="ko-KR" sz="1300" u="none" cap="none" strike="noStrike">
                          <a:solidFill>
                            <a:srgbClr val="000000"/>
                          </a:solidFill>
                        </a:rPr>
                        <a:t>각 단계의 상호 연결 구조를 나타낸다</a:t>
                      </a:r>
                      <a:r>
                        <a:rPr lang="ko-KR" sz="1300" u="none" cap="none" strike="noStrike">
                          <a:solidFill>
                            <a:srgbClr val="000000"/>
                          </a:solidFill>
                          <a:latin typeface="Arial"/>
                          <a:ea typeface="Arial"/>
                          <a:cs typeface="Arial"/>
                          <a:sym typeface="Arial"/>
                        </a:rPr>
                        <a:t>.</a:t>
                      </a:r>
                      <a:endParaRPr sz="1300" u="none" cap="none" strike="noStrike">
                        <a:solidFill>
                          <a:srgbClr val="000000"/>
                        </a:solidFill>
                      </a:endParaRPr>
                    </a:p>
                  </a:txBody>
                  <a:tcPr marT="35950" marB="35950" marR="71875" marL="71875"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8" name="Google Shape;258;p56"/>
          <p:cNvSpPr/>
          <p:nvPr/>
        </p:nvSpPr>
        <p:spPr>
          <a:xfrm>
            <a:off x="10112996" y="3604912"/>
            <a:ext cx="229200" cy="229200"/>
          </a:xfrm>
          <a:prstGeom prst="ellipse">
            <a:avLst/>
          </a:prstGeom>
          <a:solidFill>
            <a:srgbClr val="F266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Arial"/>
                <a:ea typeface="Arial"/>
                <a:cs typeface="Arial"/>
                <a:sym typeface="Arial"/>
              </a:rPr>
              <a:t>Y</a:t>
            </a:r>
            <a:endParaRPr b="0" i="0" sz="800" u="none" cap="none" strike="noStrike">
              <a:solidFill>
                <a:schemeClr val="lt1"/>
              </a:solidFill>
              <a:latin typeface="Arial"/>
              <a:ea typeface="Arial"/>
              <a:cs typeface="Arial"/>
              <a:sym typeface="Arial"/>
            </a:endParaRPr>
          </a:p>
        </p:txBody>
      </p:sp>
      <p:sp>
        <p:nvSpPr>
          <p:cNvPr id="259" name="Google Shape;259;p56"/>
          <p:cNvSpPr/>
          <p:nvPr/>
        </p:nvSpPr>
        <p:spPr>
          <a:xfrm>
            <a:off x="4937952" y="3937538"/>
            <a:ext cx="229107" cy="229107"/>
          </a:xfrm>
          <a:prstGeom prst="ellipse">
            <a:avLst/>
          </a:prstGeom>
          <a:solidFill>
            <a:srgbClr val="7570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Arial"/>
                <a:ea typeface="Arial"/>
                <a:cs typeface="Arial"/>
                <a:sym typeface="Arial"/>
              </a:rPr>
              <a:t>N</a:t>
            </a:r>
            <a:endParaRPr b="0" i="0" sz="800" u="none" cap="none" strike="noStrike">
              <a:solidFill>
                <a:schemeClr val="lt1"/>
              </a:solidFill>
              <a:latin typeface="Arial"/>
              <a:ea typeface="Arial"/>
              <a:cs typeface="Arial"/>
              <a:sym typeface="Arial"/>
            </a:endParaRPr>
          </a:p>
        </p:txBody>
      </p:sp>
      <p:sp>
        <p:nvSpPr>
          <p:cNvPr id="260" name="Google Shape;260;p56"/>
          <p:cNvSpPr txBox="1"/>
          <p:nvPr/>
        </p:nvSpPr>
        <p:spPr>
          <a:xfrm>
            <a:off x="2313803" y="252807"/>
            <a:ext cx="6096000" cy="415627"/>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서비스 플로우</a:t>
            </a:r>
            <a:endParaRPr/>
          </a:p>
        </p:txBody>
      </p:sp>
      <p:sp>
        <p:nvSpPr>
          <p:cNvPr id="261" name="Google Shape;261;p56"/>
          <p:cNvSpPr txBox="1"/>
          <p:nvPr/>
        </p:nvSpPr>
        <p:spPr>
          <a:xfrm>
            <a:off x="323273" y="215254"/>
            <a:ext cx="1948872" cy="496546"/>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04. 서비스 설계</a:t>
            </a:r>
            <a:endParaRPr/>
          </a:p>
        </p:txBody>
      </p:sp>
      <p:cxnSp>
        <p:nvCxnSpPr>
          <p:cNvPr id="262" name="Google Shape;262;p56"/>
          <p:cNvCxnSpPr/>
          <p:nvPr/>
        </p:nvCxnSpPr>
        <p:spPr>
          <a:xfrm>
            <a:off x="1873047" y="5817070"/>
            <a:ext cx="798600" cy="0"/>
          </a:xfrm>
          <a:prstGeom prst="straightConnector1">
            <a:avLst/>
          </a:prstGeom>
          <a:noFill/>
          <a:ln cap="flat" cmpd="sng" w="9525">
            <a:solidFill>
              <a:srgbClr val="F26640"/>
            </a:solidFill>
            <a:prstDash val="solid"/>
            <a:miter lim="800000"/>
            <a:headEnd len="sm" w="sm" type="none"/>
            <a:tailEnd len="med" w="med" type="triangle"/>
          </a:ln>
        </p:spPr>
      </p:cxnSp>
      <p:sp>
        <p:nvSpPr>
          <p:cNvPr id="263" name="Google Shape;263;p56"/>
          <p:cNvSpPr/>
          <p:nvPr/>
        </p:nvSpPr>
        <p:spPr>
          <a:xfrm>
            <a:off x="1821076" y="4845442"/>
            <a:ext cx="902524" cy="304771"/>
          </a:xfrm>
          <a:prstGeom prst="flowChartInputOutput">
            <a:avLst/>
          </a:prstGeom>
          <a:noFill/>
          <a:ln cap="flat" cmpd="sng" w="9525">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264" name="Google Shape;264;p56"/>
          <p:cNvSpPr/>
          <p:nvPr/>
        </p:nvSpPr>
        <p:spPr>
          <a:xfrm>
            <a:off x="1863570" y="3813213"/>
            <a:ext cx="817563" cy="420696"/>
          </a:xfrm>
          <a:prstGeom prst="flowChartDecision">
            <a:avLst/>
          </a:prstGeom>
          <a:noFill/>
          <a:ln cap="flat" cmpd="sng" w="9525">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265" name="Google Shape;265;p56"/>
          <p:cNvSpPr/>
          <p:nvPr/>
        </p:nvSpPr>
        <p:spPr>
          <a:xfrm>
            <a:off x="1876059" y="2896882"/>
            <a:ext cx="792600" cy="304800"/>
          </a:xfrm>
          <a:prstGeom prst="rect">
            <a:avLst/>
          </a:prstGeom>
          <a:noFill/>
          <a:ln cap="flat" cmpd="sng" w="9525">
            <a:solidFill>
              <a:srgbClr val="3A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266" name="Google Shape;266;p56"/>
          <p:cNvSpPr/>
          <p:nvPr/>
        </p:nvSpPr>
        <p:spPr>
          <a:xfrm>
            <a:off x="1873047" y="2082458"/>
            <a:ext cx="798600" cy="304800"/>
          </a:xfrm>
          <a:prstGeom prst="roundRect">
            <a:avLst>
              <a:gd fmla="val 34167" name="adj"/>
            </a:avLst>
          </a:prstGeom>
          <a:solidFill>
            <a:srgbClr val="F2664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7"/>
          <p:cNvSpPr txBox="1"/>
          <p:nvPr/>
        </p:nvSpPr>
        <p:spPr>
          <a:xfrm>
            <a:off x="4736345" y="5674618"/>
            <a:ext cx="2719309"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로그인 경로</a:t>
            </a:r>
            <a:endParaRPr b="0" i="0" sz="1400" u="none" cap="none" strike="noStrike">
              <a:solidFill>
                <a:srgbClr val="000000"/>
              </a:solidFill>
              <a:latin typeface="Arial"/>
              <a:ea typeface="Arial"/>
              <a:cs typeface="Arial"/>
              <a:sym typeface="Arial"/>
            </a:endParaRPr>
          </a:p>
        </p:txBody>
      </p:sp>
      <p:pic>
        <p:nvPicPr>
          <p:cNvPr id="272" name="Google Shape;272;p57"/>
          <p:cNvPicPr preferRelativeResize="0"/>
          <p:nvPr/>
        </p:nvPicPr>
        <p:blipFill rotWithShape="1">
          <a:blip r:embed="rId3">
            <a:alphaModFix/>
          </a:blip>
          <a:srcRect b="0" l="0" r="0" t="0"/>
          <a:stretch/>
        </p:blipFill>
        <p:spPr>
          <a:xfrm>
            <a:off x="1086150" y="1803952"/>
            <a:ext cx="10019693" cy="3724425"/>
          </a:xfrm>
          <a:prstGeom prst="rect">
            <a:avLst/>
          </a:prstGeom>
          <a:noFill/>
          <a:ln>
            <a:noFill/>
          </a:ln>
        </p:spPr>
      </p:pic>
      <p:sp>
        <p:nvSpPr>
          <p:cNvPr id="273" name="Google Shape;273;p57"/>
          <p:cNvSpPr txBox="1"/>
          <p:nvPr/>
        </p:nvSpPr>
        <p:spPr>
          <a:xfrm>
            <a:off x="2313803" y="252807"/>
            <a:ext cx="6096000" cy="415627"/>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서비스 플로우</a:t>
            </a:r>
            <a:endParaRPr/>
          </a:p>
        </p:txBody>
      </p:sp>
      <p:sp>
        <p:nvSpPr>
          <p:cNvPr id="274" name="Google Shape;274;p57"/>
          <p:cNvSpPr txBox="1"/>
          <p:nvPr/>
        </p:nvSpPr>
        <p:spPr>
          <a:xfrm>
            <a:off x="323273" y="215254"/>
            <a:ext cx="1948872" cy="496546"/>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04. 서비스 설계</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58"/>
          <p:cNvPicPr preferRelativeResize="0"/>
          <p:nvPr/>
        </p:nvPicPr>
        <p:blipFill rotWithShape="1">
          <a:blip r:embed="rId3">
            <a:alphaModFix/>
          </a:blip>
          <a:srcRect b="0" l="0" r="0" t="0"/>
          <a:stretch/>
        </p:blipFill>
        <p:spPr>
          <a:xfrm>
            <a:off x="152400" y="2134225"/>
            <a:ext cx="11887200" cy="3287150"/>
          </a:xfrm>
          <a:prstGeom prst="rect">
            <a:avLst/>
          </a:prstGeom>
          <a:noFill/>
          <a:ln>
            <a:noFill/>
          </a:ln>
        </p:spPr>
      </p:pic>
      <p:sp>
        <p:nvSpPr>
          <p:cNvPr id="280" name="Google Shape;280;p58"/>
          <p:cNvSpPr txBox="1"/>
          <p:nvPr/>
        </p:nvSpPr>
        <p:spPr>
          <a:xfrm>
            <a:off x="4736345" y="5674618"/>
            <a:ext cx="2719309"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토론 생성 경로</a:t>
            </a:r>
            <a:endParaRPr b="0" i="0" sz="2000" u="none" cap="none" strike="noStrike">
              <a:solidFill>
                <a:srgbClr val="000000"/>
              </a:solidFill>
              <a:latin typeface="Arial"/>
              <a:ea typeface="Arial"/>
              <a:cs typeface="Arial"/>
              <a:sym typeface="Arial"/>
            </a:endParaRPr>
          </a:p>
        </p:txBody>
      </p:sp>
      <p:sp>
        <p:nvSpPr>
          <p:cNvPr id="281" name="Google Shape;281;p58"/>
          <p:cNvSpPr txBox="1"/>
          <p:nvPr/>
        </p:nvSpPr>
        <p:spPr>
          <a:xfrm>
            <a:off x="2313803" y="252807"/>
            <a:ext cx="6096000" cy="415627"/>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서비스 플로우</a:t>
            </a:r>
            <a:endParaRPr/>
          </a:p>
        </p:txBody>
      </p:sp>
      <p:sp>
        <p:nvSpPr>
          <p:cNvPr id="282" name="Google Shape;282;p58"/>
          <p:cNvSpPr txBox="1"/>
          <p:nvPr/>
        </p:nvSpPr>
        <p:spPr>
          <a:xfrm>
            <a:off x="323273" y="215254"/>
            <a:ext cx="1948872" cy="496546"/>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04. 서비스 설계</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59"/>
          <p:cNvPicPr preferRelativeResize="0"/>
          <p:nvPr/>
        </p:nvPicPr>
        <p:blipFill rotWithShape="1">
          <a:blip r:embed="rId3">
            <a:alphaModFix/>
          </a:blip>
          <a:srcRect b="0" l="0" r="0" t="0"/>
          <a:stretch/>
        </p:blipFill>
        <p:spPr>
          <a:xfrm>
            <a:off x="152399" y="2024929"/>
            <a:ext cx="11887200" cy="3186917"/>
          </a:xfrm>
          <a:prstGeom prst="rect">
            <a:avLst/>
          </a:prstGeom>
          <a:noFill/>
          <a:ln>
            <a:noFill/>
          </a:ln>
        </p:spPr>
      </p:pic>
      <p:sp>
        <p:nvSpPr>
          <p:cNvPr id="288" name="Google Shape;288;p59"/>
          <p:cNvSpPr txBox="1"/>
          <p:nvPr/>
        </p:nvSpPr>
        <p:spPr>
          <a:xfrm>
            <a:off x="4736345" y="5674618"/>
            <a:ext cx="2719309" cy="4000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토론 완료 경로</a:t>
            </a:r>
            <a:endParaRPr b="0" i="0" sz="2000" u="none" cap="none" strike="noStrike">
              <a:solidFill>
                <a:srgbClr val="000000"/>
              </a:solidFill>
              <a:latin typeface="Arial"/>
              <a:ea typeface="Arial"/>
              <a:cs typeface="Arial"/>
              <a:sym typeface="Arial"/>
            </a:endParaRPr>
          </a:p>
        </p:txBody>
      </p:sp>
      <p:sp>
        <p:nvSpPr>
          <p:cNvPr id="289" name="Google Shape;289;p59"/>
          <p:cNvSpPr txBox="1"/>
          <p:nvPr/>
        </p:nvSpPr>
        <p:spPr>
          <a:xfrm>
            <a:off x="2313803" y="252807"/>
            <a:ext cx="6096000" cy="415627"/>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서비스 플로우</a:t>
            </a:r>
            <a:endParaRPr/>
          </a:p>
        </p:txBody>
      </p:sp>
      <p:sp>
        <p:nvSpPr>
          <p:cNvPr id="290" name="Google Shape;290;p59"/>
          <p:cNvSpPr txBox="1"/>
          <p:nvPr/>
        </p:nvSpPr>
        <p:spPr>
          <a:xfrm>
            <a:off x="323273" y="215254"/>
            <a:ext cx="1948872" cy="496546"/>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04. 서비스 설계</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fdefaf53a3_6_26"/>
          <p:cNvSpPr txBox="1"/>
          <p:nvPr/>
        </p:nvSpPr>
        <p:spPr>
          <a:xfrm>
            <a:off x="2313803" y="302207"/>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lang="ko-KR" sz="1600">
                <a:solidFill>
                  <a:srgbClr val="595959"/>
                </a:solidFill>
              </a:rPr>
              <a:t>시스템 아키텍처</a:t>
            </a:r>
            <a:endParaRPr/>
          </a:p>
        </p:txBody>
      </p:sp>
      <p:sp>
        <p:nvSpPr>
          <p:cNvPr id="296" name="Google Shape;296;g1fdefaf53a3_6_26"/>
          <p:cNvSpPr txBox="1"/>
          <p:nvPr/>
        </p:nvSpPr>
        <p:spPr>
          <a:xfrm>
            <a:off x="323273" y="264654"/>
            <a:ext cx="19488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04. 서비스 설계</a:t>
            </a:r>
            <a:endParaRPr/>
          </a:p>
        </p:txBody>
      </p:sp>
      <p:pic>
        <p:nvPicPr>
          <p:cNvPr id="297" name="Google Shape;297;g1fdefaf53a3_6_26"/>
          <p:cNvPicPr preferRelativeResize="0"/>
          <p:nvPr/>
        </p:nvPicPr>
        <p:blipFill>
          <a:blip r:embed="rId3">
            <a:alphaModFix/>
          </a:blip>
          <a:stretch>
            <a:fillRect/>
          </a:stretch>
        </p:blipFill>
        <p:spPr>
          <a:xfrm>
            <a:off x="0" y="921800"/>
            <a:ext cx="12191999" cy="59362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nvSpPr>
        <p:spPr>
          <a:xfrm>
            <a:off x="836974" y="2440775"/>
            <a:ext cx="4853519"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ko-KR" sz="3200" u="none" cap="none" strike="noStrike">
                <a:solidFill>
                  <a:schemeClr val="lt1"/>
                </a:solidFill>
                <a:latin typeface="Arial"/>
                <a:ea typeface="Arial"/>
                <a:cs typeface="Arial"/>
                <a:sym typeface="Arial"/>
              </a:rPr>
              <a:t>05</a:t>
            </a:r>
            <a:r>
              <a:rPr b="0" i="0" lang="ko-KR" sz="2800" u="none" cap="none" strike="noStrike">
                <a:solidFill>
                  <a:schemeClr val="lt1"/>
                </a:solidFill>
                <a:latin typeface="Arial"/>
                <a:ea typeface="Arial"/>
                <a:cs typeface="Arial"/>
                <a:sym typeface="Arial"/>
              </a:rPr>
              <a:t>. 기대 효과 및 고도화 방안</a:t>
            </a:r>
            <a:endParaRPr b="0" i="0" sz="1800" u="none" cap="none" strike="noStrike">
              <a:solidFill>
                <a:srgbClr val="000000"/>
              </a:solidFill>
              <a:latin typeface="Arial"/>
              <a:ea typeface="Arial"/>
              <a:cs typeface="Arial"/>
              <a:sym typeface="Arial"/>
            </a:endParaRPr>
          </a:p>
        </p:txBody>
      </p:sp>
      <p:sp>
        <p:nvSpPr>
          <p:cNvPr id="303" name="Google Shape;303;p48"/>
          <p:cNvSpPr txBox="1"/>
          <p:nvPr/>
        </p:nvSpPr>
        <p:spPr>
          <a:xfrm>
            <a:off x="854094" y="3171258"/>
            <a:ext cx="2926200" cy="738900"/>
          </a:xfrm>
          <a:prstGeom prst="rect">
            <a:avLst/>
          </a:prstGeom>
          <a:noFill/>
          <a:ln>
            <a:noFill/>
          </a:ln>
        </p:spPr>
        <p:txBody>
          <a:bodyPr anchorCtr="0" anchor="t" bIns="45700" lIns="91425" spcFirstLastPara="1" rIns="91425" wrap="square" tIns="45700">
            <a:spAutoFit/>
          </a:bodyPr>
          <a:lstStyle/>
          <a:p>
            <a:pPr indent="-240858" lvl="0" marL="240858" marR="0" rtl="0" algn="l">
              <a:lnSpc>
                <a:spcPct val="200000"/>
              </a:lnSpc>
              <a:spcBef>
                <a:spcPts val="0"/>
              </a:spcBef>
              <a:spcAft>
                <a:spcPts val="0"/>
              </a:spcAft>
              <a:buClr>
                <a:schemeClr val="lt1"/>
              </a:buClr>
              <a:buSzPts val="1180"/>
              <a:buFont typeface="Arial"/>
              <a:buChar char="-"/>
            </a:pPr>
            <a:r>
              <a:rPr lang="ko-KR">
                <a:solidFill>
                  <a:schemeClr val="lt1"/>
                </a:solidFill>
              </a:rPr>
              <a:t>기대 효과</a:t>
            </a:r>
            <a:endParaRPr b="0" i="0" sz="1400" u="none" cap="none" strike="noStrike">
              <a:solidFill>
                <a:schemeClr val="lt1"/>
              </a:solidFill>
              <a:latin typeface="Arial"/>
              <a:ea typeface="Arial"/>
              <a:cs typeface="Arial"/>
              <a:sym typeface="Arial"/>
            </a:endParaRPr>
          </a:p>
          <a:p>
            <a:pPr indent="-240858" lvl="0" marL="240858" marR="0" rtl="0" algn="l">
              <a:lnSpc>
                <a:spcPct val="200000"/>
              </a:lnSpc>
              <a:spcBef>
                <a:spcPts val="0"/>
              </a:spcBef>
              <a:spcAft>
                <a:spcPts val="0"/>
              </a:spcAft>
              <a:buClr>
                <a:schemeClr val="lt1"/>
              </a:buClr>
              <a:buSzPts val="1180"/>
              <a:buFont typeface="Arial"/>
              <a:buChar char="-"/>
            </a:pPr>
            <a:r>
              <a:rPr lang="ko-KR">
                <a:solidFill>
                  <a:schemeClr val="lt1"/>
                </a:solidFill>
              </a:rPr>
              <a:t>고도화 방안</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fdefaf53a3_5_24"/>
          <p:cNvSpPr txBox="1"/>
          <p:nvPr/>
        </p:nvSpPr>
        <p:spPr>
          <a:xfrm>
            <a:off x="2313803" y="252807"/>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lang="ko-KR" sz="1600">
                <a:solidFill>
                  <a:srgbClr val="595959"/>
                </a:solidFill>
              </a:rPr>
              <a:t>                          기대 효과</a:t>
            </a:r>
            <a:endParaRPr/>
          </a:p>
        </p:txBody>
      </p:sp>
      <p:sp>
        <p:nvSpPr>
          <p:cNvPr id="309" name="Google Shape;309;g1fdefaf53a3_5_24"/>
          <p:cNvSpPr txBox="1"/>
          <p:nvPr/>
        </p:nvSpPr>
        <p:spPr>
          <a:xfrm>
            <a:off x="323275" y="215250"/>
            <a:ext cx="36966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a:t>
            </a:r>
            <a:r>
              <a:rPr lang="ko-KR" sz="2000">
                <a:solidFill>
                  <a:srgbClr val="F26640"/>
                </a:solidFill>
              </a:rPr>
              <a:t>6</a:t>
            </a:r>
            <a:r>
              <a:rPr b="0" i="0" lang="ko-KR" sz="2000" u="none" cap="none" strike="noStrike">
                <a:solidFill>
                  <a:srgbClr val="F26640"/>
                </a:solidFill>
                <a:latin typeface="Arial"/>
                <a:ea typeface="Arial"/>
                <a:cs typeface="Arial"/>
                <a:sym typeface="Arial"/>
              </a:rPr>
              <a:t>. </a:t>
            </a:r>
            <a:r>
              <a:rPr lang="ko-KR" sz="2000">
                <a:solidFill>
                  <a:srgbClr val="F26640"/>
                </a:solidFill>
              </a:rPr>
              <a:t>기대효과 및 고도화 방향</a:t>
            </a:r>
            <a:endParaRPr/>
          </a:p>
        </p:txBody>
      </p:sp>
      <p:sp>
        <p:nvSpPr>
          <p:cNvPr id="310" name="Google Shape;310;g1fdefaf53a3_5_24"/>
          <p:cNvSpPr txBox="1"/>
          <p:nvPr/>
        </p:nvSpPr>
        <p:spPr>
          <a:xfrm>
            <a:off x="5696050" y="2601125"/>
            <a:ext cx="57225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rPr lang="ko-KR" sz="1500">
                <a:solidFill>
                  <a:schemeClr val="dk1"/>
                </a:solidFill>
                <a:highlight>
                  <a:srgbClr val="FFFFFF"/>
                </a:highlight>
                <a:uFill>
                  <a:noFill/>
                </a:uFill>
                <a:hlinkClick r:id="rId3">
                  <a:extLst>
                    <a:ext uri="{A12FA001-AC4F-418D-AE19-62706E023703}">
                      <ahyp:hlinkClr val="tx"/>
                    </a:ext>
                  </a:extLst>
                </a:hlinkClick>
              </a:rPr>
              <a:t>✓</a:t>
            </a:r>
            <a:r>
              <a:rPr lang="ko-KR" sz="1600">
                <a:solidFill>
                  <a:srgbClr val="595959"/>
                </a:solidFill>
              </a:rPr>
              <a:t> 주기적으로 토론 대회를 개최해 플랫폼 활성화 및 사용자         </a:t>
            </a:r>
            <a:endParaRPr sz="1600">
              <a:solidFill>
                <a:srgbClr val="595959"/>
              </a:solidFill>
            </a:endParaRPr>
          </a:p>
          <a:p>
            <a:pPr indent="0" lvl="0" marL="0" marR="0" rtl="0" algn="l">
              <a:lnSpc>
                <a:spcPct val="200000"/>
              </a:lnSpc>
              <a:spcBef>
                <a:spcPts val="0"/>
              </a:spcBef>
              <a:spcAft>
                <a:spcPts val="0"/>
              </a:spcAft>
              <a:buClr>
                <a:srgbClr val="000000"/>
              </a:buClr>
              <a:buSzPts val="1400"/>
              <a:buFont typeface="Arial"/>
              <a:buNone/>
            </a:pPr>
            <a:r>
              <a:rPr lang="ko-KR" sz="1600">
                <a:solidFill>
                  <a:srgbClr val="595959"/>
                </a:solidFill>
              </a:rPr>
              <a:t>    동기 부여</a:t>
            </a:r>
            <a:endParaRPr sz="1600">
              <a:solidFill>
                <a:srgbClr val="595959"/>
              </a:solidFill>
            </a:endParaRPr>
          </a:p>
          <a:p>
            <a:pPr indent="0" lvl="0" marL="0" marR="0" rtl="0" algn="l">
              <a:lnSpc>
                <a:spcPct val="200000"/>
              </a:lnSpc>
              <a:spcBef>
                <a:spcPts val="0"/>
              </a:spcBef>
              <a:spcAft>
                <a:spcPts val="0"/>
              </a:spcAft>
              <a:buClr>
                <a:srgbClr val="000000"/>
              </a:buClr>
              <a:buSzPts val="1400"/>
              <a:buFont typeface="Arial"/>
              <a:buNone/>
            </a:pPr>
            <a:r>
              <a:rPr lang="ko-KR" sz="1500">
                <a:solidFill>
                  <a:schemeClr val="dk1"/>
                </a:solidFill>
                <a:highlight>
                  <a:srgbClr val="FFFFFF"/>
                </a:highlight>
                <a:uFill>
                  <a:noFill/>
                </a:uFill>
                <a:hlinkClick r:id="rId4">
                  <a:extLst>
                    <a:ext uri="{A12FA001-AC4F-418D-AE19-62706E023703}">
                      <ahyp:hlinkClr val="tx"/>
                    </a:ext>
                  </a:extLst>
                </a:hlinkClick>
              </a:rPr>
              <a:t>✓</a:t>
            </a:r>
            <a:r>
              <a:rPr lang="ko-KR" sz="1600">
                <a:solidFill>
                  <a:srgbClr val="595959"/>
                </a:solidFill>
              </a:rPr>
              <a:t> 공신력이 있는 토론 관련 포트폴리오 플랫폼</a:t>
            </a:r>
            <a:endParaRPr sz="1600">
              <a:solidFill>
                <a:srgbClr val="595959"/>
              </a:solidFill>
            </a:endParaRPr>
          </a:p>
          <a:p>
            <a:pPr indent="0" lvl="0" marL="0" marR="0" rtl="0" algn="l">
              <a:lnSpc>
                <a:spcPct val="200000"/>
              </a:lnSpc>
              <a:spcBef>
                <a:spcPts val="0"/>
              </a:spcBef>
              <a:spcAft>
                <a:spcPts val="0"/>
              </a:spcAft>
              <a:buClr>
                <a:srgbClr val="000000"/>
              </a:buClr>
              <a:buSzPts val="1400"/>
              <a:buFont typeface="Arial"/>
              <a:buNone/>
            </a:pPr>
            <a:r>
              <a:rPr lang="ko-KR" sz="1500">
                <a:solidFill>
                  <a:schemeClr val="dk1"/>
                </a:solidFill>
                <a:highlight>
                  <a:srgbClr val="FFFFFF"/>
                </a:highlight>
                <a:uFill>
                  <a:noFill/>
                </a:uFill>
                <a:hlinkClick r:id="rId5">
                  <a:extLst>
                    <a:ext uri="{A12FA001-AC4F-418D-AE19-62706E023703}">
                      <ahyp:hlinkClr val="tx"/>
                    </a:ext>
                  </a:extLst>
                </a:hlinkClick>
              </a:rPr>
              <a:t>✓</a:t>
            </a:r>
            <a:r>
              <a:rPr lang="ko-KR" sz="1600">
                <a:solidFill>
                  <a:srgbClr val="595959"/>
                </a:solidFill>
              </a:rPr>
              <a:t> 학생들의 의사소통 향상으로 인하여 교육적 역량 향상</a:t>
            </a:r>
            <a:endParaRPr sz="1600">
              <a:solidFill>
                <a:srgbClr val="595959"/>
              </a:solidFill>
            </a:endParaRPr>
          </a:p>
          <a:p>
            <a:pPr indent="0" lvl="0" marL="0" rtl="0" algn="l">
              <a:lnSpc>
                <a:spcPct val="200000"/>
              </a:lnSpc>
              <a:spcBef>
                <a:spcPts val="0"/>
              </a:spcBef>
              <a:spcAft>
                <a:spcPts val="0"/>
              </a:spcAft>
              <a:buClr>
                <a:schemeClr val="dk1"/>
              </a:buClr>
              <a:buSzPts val="1400"/>
              <a:buFont typeface="Arial"/>
              <a:buNone/>
            </a:pPr>
            <a:r>
              <a:rPr lang="ko-KR" sz="1500">
                <a:solidFill>
                  <a:schemeClr val="dk1"/>
                </a:solidFill>
                <a:highlight>
                  <a:schemeClr val="lt1"/>
                </a:highlight>
                <a:uFill>
                  <a:noFill/>
                </a:uFill>
                <a:hlinkClick r:id="rId6">
                  <a:extLst>
                    <a:ext uri="{A12FA001-AC4F-418D-AE19-62706E023703}">
                      <ahyp:hlinkClr val="tx"/>
                    </a:ext>
                  </a:extLst>
                </a:hlinkClick>
              </a:rPr>
              <a:t>✓</a:t>
            </a:r>
            <a:r>
              <a:rPr lang="ko-KR" sz="1600">
                <a:solidFill>
                  <a:srgbClr val="595959"/>
                </a:solidFill>
              </a:rPr>
              <a:t> 토론 문화 정착으로 인하여 미래 가치 기대</a:t>
            </a:r>
            <a:endParaRPr sz="1600">
              <a:solidFill>
                <a:srgbClr val="595959"/>
              </a:solidFill>
            </a:endParaRPr>
          </a:p>
        </p:txBody>
      </p:sp>
      <p:pic>
        <p:nvPicPr>
          <p:cNvPr id="311" name="Google Shape;311;g1fdefaf53a3_5_24"/>
          <p:cNvPicPr preferRelativeResize="0"/>
          <p:nvPr/>
        </p:nvPicPr>
        <p:blipFill>
          <a:blip r:embed="rId7">
            <a:alphaModFix/>
          </a:blip>
          <a:stretch>
            <a:fillRect/>
          </a:stretch>
        </p:blipFill>
        <p:spPr>
          <a:xfrm>
            <a:off x="1562200" y="2008675"/>
            <a:ext cx="2901075" cy="2901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g1f84e1cf16d_0_11"/>
          <p:cNvPicPr preferRelativeResize="0"/>
          <p:nvPr/>
        </p:nvPicPr>
        <p:blipFill rotWithShape="1">
          <a:blip r:embed="rId3">
            <a:alphaModFix/>
          </a:blip>
          <a:srcRect b="0" l="0" r="0" t="0"/>
          <a:stretch/>
        </p:blipFill>
        <p:spPr>
          <a:xfrm>
            <a:off x="935900" y="2035476"/>
            <a:ext cx="3696500" cy="3257375"/>
          </a:xfrm>
          <a:prstGeom prst="rect">
            <a:avLst/>
          </a:prstGeom>
          <a:noFill/>
          <a:ln>
            <a:noFill/>
          </a:ln>
        </p:spPr>
      </p:pic>
      <p:sp>
        <p:nvSpPr>
          <p:cNvPr id="317" name="Google Shape;317;g1f84e1cf16d_0_11"/>
          <p:cNvSpPr txBox="1"/>
          <p:nvPr/>
        </p:nvSpPr>
        <p:spPr>
          <a:xfrm>
            <a:off x="2313803" y="252807"/>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lang="ko-KR" sz="1600">
                <a:solidFill>
                  <a:srgbClr val="595959"/>
                </a:solidFill>
              </a:rPr>
              <a:t>                          고도화 방향</a:t>
            </a:r>
            <a:endParaRPr/>
          </a:p>
        </p:txBody>
      </p:sp>
      <p:sp>
        <p:nvSpPr>
          <p:cNvPr id="318" name="Google Shape;318;g1f84e1cf16d_0_11"/>
          <p:cNvSpPr txBox="1"/>
          <p:nvPr/>
        </p:nvSpPr>
        <p:spPr>
          <a:xfrm>
            <a:off x="323275" y="215250"/>
            <a:ext cx="36966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a:t>
            </a:r>
            <a:r>
              <a:rPr lang="ko-KR" sz="2000">
                <a:solidFill>
                  <a:srgbClr val="F26640"/>
                </a:solidFill>
              </a:rPr>
              <a:t>6</a:t>
            </a:r>
            <a:r>
              <a:rPr b="0" i="0" lang="ko-KR" sz="2000" u="none" cap="none" strike="noStrike">
                <a:solidFill>
                  <a:srgbClr val="F26640"/>
                </a:solidFill>
                <a:latin typeface="Arial"/>
                <a:ea typeface="Arial"/>
                <a:cs typeface="Arial"/>
                <a:sym typeface="Arial"/>
              </a:rPr>
              <a:t>. </a:t>
            </a:r>
            <a:r>
              <a:rPr lang="ko-KR" sz="2000">
                <a:solidFill>
                  <a:srgbClr val="F26640"/>
                </a:solidFill>
              </a:rPr>
              <a:t>기대효과 및 고도화 방향</a:t>
            </a:r>
            <a:endParaRPr/>
          </a:p>
        </p:txBody>
      </p:sp>
      <p:sp>
        <p:nvSpPr>
          <p:cNvPr id="319" name="Google Shape;319;g1f84e1cf16d_0_11"/>
          <p:cNvSpPr txBox="1"/>
          <p:nvPr/>
        </p:nvSpPr>
        <p:spPr>
          <a:xfrm>
            <a:off x="5529350" y="2553500"/>
            <a:ext cx="62607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rPr lang="ko-KR" sz="1500">
                <a:solidFill>
                  <a:schemeClr val="dk1"/>
                </a:solidFill>
                <a:highlight>
                  <a:srgbClr val="FFFFFF"/>
                </a:highlight>
                <a:uFill>
                  <a:noFill/>
                </a:uFill>
                <a:hlinkClick r:id="rId4">
                  <a:extLst>
                    <a:ext uri="{A12FA001-AC4F-418D-AE19-62706E023703}">
                      <ahyp:hlinkClr val="tx"/>
                    </a:ext>
                  </a:extLst>
                </a:hlinkClick>
              </a:rPr>
              <a:t>✓</a:t>
            </a:r>
            <a:r>
              <a:rPr lang="ko-KR" sz="1600">
                <a:solidFill>
                  <a:srgbClr val="595959"/>
                </a:solidFill>
              </a:rPr>
              <a:t> 스크립트를 분석하여 발언자 성향 파악(우호적, 수동적, 방어적) </a:t>
            </a:r>
            <a:endParaRPr sz="1600">
              <a:solidFill>
                <a:srgbClr val="595959"/>
              </a:solidFill>
            </a:endParaRPr>
          </a:p>
          <a:p>
            <a:pPr indent="0" lvl="0" marL="0" rtl="0" algn="l">
              <a:lnSpc>
                <a:spcPct val="200000"/>
              </a:lnSpc>
              <a:spcBef>
                <a:spcPts val="0"/>
              </a:spcBef>
              <a:spcAft>
                <a:spcPts val="0"/>
              </a:spcAft>
              <a:buClr>
                <a:schemeClr val="dk1"/>
              </a:buClr>
              <a:buSzPts val="1400"/>
              <a:buFont typeface="Arial"/>
              <a:buNone/>
            </a:pPr>
            <a:r>
              <a:rPr lang="ko-KR" sz="1500">
                <a:solidFill>
                  <a:schemeClr val="dk1"/>
                </a:solidFill>
                <a:highlight>
                  <a:schemeClr val="lt1"/>
                </a:highlight>
                <a:uFill>
                  <a:noFill/>
                </a:uFill>
                <a:hlinkClick r:id="rId5">
                  <a:extLst>
                    <a:ext uri="{A12FA001-AC4F-418D-AE19-62706E023703}">
                      <ahyp:hlinkClr val="tx"/>
                    </a:ext>
                  </a:extLst>
                </a:hlinkClick>
              </a:rPr>
              <a:t>✓</a:t>
            </a:r>
            <a:r>
              <a:rPr lang="ko-KR" sz="1600">
                <a:solidFill>
                  <a:srgbClr val="595959"/>
                </a:solidFill>
              </a:rPr>
              <a:t> STT 모델을 사용하여 토론 회의록 작성 자동화</a:t>
            </a:r>
            <a:endParaRPr sz="1600">
              <a:solidFill>
                <a:srgbClr val="595959"/>
              </a:solidFill>
            </a:endParaRPr>
          </a:p>
          <a:p>
            <a:pPr indent="0" lvl="0" marL="0" marR="0" rtl="0" algn="l">
              <a:lnSpc>
                <a:spcPct val="200000"/>
              </a:lnSpc>
              <a:spcBef>
                <a:spcPts val="0"/>
              </a:spcBef>
              <a:spcAft>
                <a:spcPts val="0"/>
              </a:spcAft>
              <a:buClr>
                <a:srgbClr val="000000"/>
              </a:buClr>
              <a:buSzPts val="1400"/>
              <a:buFont typeface="Arial"/>
              <a:buNone/>
            </a:pPr>
            <a:r>
              <a:rPr lang="ko-KR" sz="1500">
                <a:solidFill>
                  <a:schemeClr val="dk1"/>
                </a:solidFill>
                <a:highlight>
                  <a:srgbClr val="FFFFFF"/>
                </a:highlight>
                <a:uFill>
                  <a:noFill/>
                </a:uFill>
                <a:hlinkClick r:id="rId6">
                  <a:extLst>
                    <a:ext uri="{A12FA001-AC4F-418D-AE19-62706E023703}">
                      <ahyp:hlinkClr val="tx"/>
                    </a:ext>
                  </a:extLst>
                </a:hlinkClick>
              </a:rPr>
              <a:t>✓</a:t>
            </a:r>
            <a:r>
              <a:rPr lang="ko-KR" sz="1600">
                <a:solidFill>
                  <a:srgbClr val="595959"/>
                </a:solidFill>
              </a:rPr>
              <a:t> 비언어적 요소 인식 및 분석 </a:t>
            </a:r>
            <a:endParaRPr sz="1600">
              <a:solidFill>
                <a:srgbClr val="595959"/>
              </a:solidFill>
            </a:endParaRPr>
          </a:p>
          <a:p>
            <a:pPr indent="0" lvl="0" marL="0" marR="0" rtl="0" algn="l">
              <a:lnSpc>
                <a:spcPct val="200000"/>
              </a:lnSpc>
              <a:spcBef>
                <a:spcPts val="0"/>
              </a:spcBef>
              <a:spcAft>
                <a:spcPts val="0"/>
              </a:spcAft>
              <a:buClr>
                <a:srgbClr val="000000"/>
              </a:buClr>
              <a:buSzPts val="1400"/>
              <a:buFont typeface="Arial"/>
              <a:buNone/>
            </a:pPr>
            <a:r>
              <a:rPr lang="ko-KR" sz="1500">
                <a:solidFill>
                  <a:schemeClr val="dk1"/>
                </a:solidFill>
                <a:highlight>
                  <a:srgbClr val="FFFFFF"/>
                </a:highlight>
                <a:uFill>
                  <a:noFill/>
                </a:uFill>
                <a:hlinkClick r:id="rId7">
                  <a:extLst>
                    <a:ext uri="{A12FA001-AC4F-418D-AE19-62706E023703}">
                      <ahyp:hlinkClr val="tx"/>
                    </a:ext>
                  </a:extLst>
                </a:hlinkClick>
              </a:rPr>
              <a:t>✓</a:t>
            </a:r>
            <a:r>
              <a:rPr lang="ko-KR" sz="1600">
                <a:solidFill>
                  <a:srgbClr val="595959"/>
                </a:solidFill>
              </a:rPr>
              <a:t> 실시간 찬반 비교 or 공격등의 상황에 에니메이션 효과 추가</a:t>
            </a:r>
            <a:endParaRPr sz="1600">
              <a:solidFill>
                <a:srgbClr val="59595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6640"/>
        </a:solidFill>
      </p:bgPr>
    </p:bg>
    <p:spTree>
      <p:nvGrpSpPr>
        <p:cNvPr id="323" name="Shape 323"/>
        <p:cNvGrpSpPr/>
        <p:nvPr/>
      </p:nvGrpSpPr>
      <p:grpSpPr>
        <a:xfrm>
          <a:off x="0" y="0"/>
          <a:ext cx="0" cy="0"/>
          <a:chOff x="0" y="0"/>
          <a:chExt cx="0" cy="0"/>
        </a:xfrm>
      </p:grpSpPr>
      <p:sp>
        <p:nvSpPr>
          <p:cNvPr id="324" name="Google Shape;324;p100"/>
          <p:cNvSpPr txBox="1"/>
          <p:nvPr/>
        </p:nvSpPr>
        <p:spPr>
          <a:xfrm>
            <a:off x="936812" y="1392267"/>
            <a:ext cx="5569923"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chemeClr val="lt1"/>
                </a:solidFill>
                <a:latin typeface="Arial"/>
                <a:ea typeface="Arial"/>
                <a:cs typeface="Arial"/>
                <a:sym typeface="Arial"/>
              </a:rPr>
              <a:t> </a:t>
            </a:r>
            <a:r>
              <a:rPr b="0" i="0" lang="ko-KR" sz="3600" u="none" cap="none" strike="noStrike">
                <a:solidFill>
                  <a:schemeClr val="lt1"/>
                </a:solidFill>
                <a:latin typeface="Arial"/>
                <a:ea typeface="Arial"/>
                <a:cs typeface="Arial"/>
                <a:sym typeface="Arial"/>
              </a:rPr>
              <a:t>THANK YOU FOR   </a:t>
            </a:r>
            <a:endParaRPr/>
          </a:p>
          <a:p>
            <a:pPr indent="0" lvl="0" marL="0" marR="0" rtl="0" algn="l">
              <a:lnSpc>
                <a:spcPct val="100000"/>
              </a:lnSpc>
              <a:spcBef>
                <a:spcPts val="0"/>
              </a:spcBef>
              <a:spcAft>
                <a:spcPts val="0"/>
              </a:spcAft>
              <a:buClr>
                <a:srgbClr val="000000"/>
              </a:buClr>
              <a:buSzPts val="3600"/>
              <a:buFont typeface="Arial"/>
              <a:buNone/>
            </a:pPr>
            <a:r>
              <a:rPr b="0" i="0" lang="ko-KR" sz="3600" u="none" cap="none" strike="noStrike">
                <a:solidFill>
                  <a:schemeClr val="lt1"/>
                </a:solidFill>
                <a:latin typeface="Arial"/>
                <a:ea typeface="Arial"/>
                <a:cs typeface="Arial"/>
                <a:sym typeface="Arial"/>
              </a:rPr>
              <a:t> LOOKING</a:t>
            </a:r>
            <a:endParaRPr b="0" i="0" sz="3600" u="none" cap="none" strike="noStrike">
              <a:solidFill>
                <a:schemeClr val="lt1"/>
              </a:solidFill>
              <a:latin typeface="Arial"/>
              <a:ea typeface="Arial"/>
              <a:cs typeface="Arial"/>
              <a:sym typeface="Arial"/>
            </a:endParaRPr>
          </a:p>
        </p:txBody>
      </p:sp>
      <p:sp>
        <p:nvSpPr>
          <p:cNvPr id="325" name="Google Shape;325;p100"/>
          <p:cNvSpPr txBox="1"/>
          <p:nvPr/>
        </p:nvSpPr>
        <p:spPr>
          <a:xfrm>
            <a:off x="936812" y="5473664"/>
            <a:ext cx="5595963"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chemeClr val="lt1"/>
                </a:solidFill>
                <a:latin typeface="Arial"/>
                <a:ea typeface="Arial"/>
                <a:cs typeface="Arial"/>
                <a:sym typeface="Arial"/>
              </a:rPr>
              <a:t>Project team   임하림, 김양재, 김종근, 문태호, 정혜수, 홍예진</a:t>
            </a:r>
            <a:endParaRPr b="0" i="0" sz="1400" u="none" cap="none" strike="noStrike">
              <a:solidFill>
                <a:schemeClr val="lt1"/>
              </a:solidFill>
              <a:latin typeface="Arial"/>
              <a:ea typeface="Arial"/>
              <a:cs typeface="Arial"/>
              <a:sym typeface="Arial"/>
            </a:endParaRPr>
          </a:p>
        </p:txBody>
      </p:sp>
      <p:sp>
        <p:nvSpPr>
          <p:cNvPr id="326" name="Google Shape;326;p100"/>
          <p:cNvSpPr txBox="1"/>
          <p:nvPr/>
        </p:nvSpPr>
        <p:spPr>
          <a:xfrm>
            <a:off x="936813" y="5719885"/>
            <a:ext cx="3126140"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chemeClr val="lt1"/>
                </a:solidFill>
                <a:latin typeface="Arial"/>
                <a:ea typeface="Arial"/>
                <a:cs typeface="Arial"/>
                <a:sym typeface="Arial"/>
              </a:rPr>
              <a:t>Last update   2023. 01. 27</a:t>
            </a:r>
            <a:endParaRPr b="0" i="0" sz="2400" u="none" cap="none" strike="noStrike">
              <a:solidFill>
                <a:schemeClr val="lt1"/>
              </a:solidFill>
              <a:latin typeface="Arial"/>
              <a:ea typeface="Arial"/>
              <a:cs typeface="Arial"/>
              <a:sym typeface="Arial"/>
            </a:endParaRPr>
          </a:p>
        </p:txBody>
      </p:sp>
      <p:sp>
        <p:nvSpPr>
          <p:cNvPr id="327" name="Google Shape;327;p100"/>
          <p:cNvSpPr txBox="1"/>
          <p:nvPr/>
        </p:nvSpPr>
        <p:spPr>
          <a:xfrm>
            <a:off x="936812" y="5966106"/>
            <a:ext cx="1664996"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chemeClr val="lt1"/>
                </a:solidFill>
                <a:latin typeface="Arial"/>
                <a:ea typeface="Arial"/>
                <a:cs typeface="Arial"/>
                <a:sym typeface="Arial"/>
              </a:rPr>
              <a:t>Version   0.2</a:t>
            </a:r>
            <a:endParaRPr b="0" i="0" sz="2400" u="none" cap="none" strike="noStrike">
              <a:solidFill>
                <a:schemeClr val="lt1"/>
              </a:solidFill>
              <a:latin typeface="Arial"/>
              <a:ea typeface="Arial"/>
              <a:cs typeface="Arial"/>
              <a:sym typeface="Arial"/>
            </a:endParaRPr>
          </a:p>
        </p:txBody>
      </p:sp>
      <p:pic>
        <p:nvPicPr>
          <p:cNvPr id="328" name="Google Shape;328;p100"/>
          <p:cNvPicPr preferRelativeResize="0"/>
          <p:nvPr/>
        </p:nvPicPr>
        <p:blipFill>
          <a:blip r:embed="rId3">
            <a:alphaModFix/>
          </a:blip>
          <a:stretch>
            <a:fillRect/>
          </a:stretch>
        </p:blipFill>
        <p:spPr>
          <a:xfrm>
            <a:off x="5447398" y="1796422"/>
            <a:ext cx="6034400" cy="3265150"/>
          </a:xfrm>
          <a:prstGeom prst="rect">
            <a:avLst/>
          </a:prstGeom>
          <a:noFill/>
          <a:ln>
            <a:noFill/>
          </a:ln>
        </p:spPr>
      </p:pic>
      <p:pic>
        <p:nvPicPr>
          <p:cNvPr id="329" name="Google Shape;329;p100"/>
          <p:cNvPicPr preferRelativeResize="0"/>
          <p:nvPr/>
        </p:nvPicPr>
        <p:blipFill rotWithShape="1">
          <a:blip r:embed="rId4">
            <a:alphaModFix/>
          </a:blip>
          <a:srcRect b="0" l="0" r="0" t="0"/>
          <a:stretch/>
        </p:blipFill>
        <p:spPr>
          <a:xfrm>
            <a:off x="8088840" y="2176305"/>
            <a:ext cx="866731" cy="83376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
          <p:cNvSpPr txBox="1"/>
          <p:nvPr/>
        </p:nvSpPr>
        <p:spPr>
          <a:xfrm>
            <a:off x="6334700" y="2074200"/>
            <a:ext cx="5337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ko-KR" sz="1600" u="none" cap="none" strike="noStrike">
                <a:solidFill>
                  <a:srgbClr val="595959"/>
                </a:solidFill>
                <a:latin typeface="Arial"/>
                <a:ea typeface="Arial"/>
                <a:cs typeface="Arial"/>
                <a:sym typeface="Arial"/>
              </a:rPr>
              <a:t>지역적 시간적 한계 없이 다양한 주제로 다양한 사람들과 화상 토론을 할 수 있는 온라인 커뮤니티 플랫폼</a:t>
            </a:r>
            <a:endParaRPr b="0" i="0" sz="1600" u="none" cap="none" strike="noStrike">
              <a:solidFill>
                <a:srgbClr val="595959"/>
              </a:solidFill>
              <a:latin typeface="Arial"/>
              <a:ea typeface="Arial"/>
              <a:cs typeface="Arial"/>
              <a:sym typeface="Arial"/>
            </a:endParaRPr>
          </a:p>
        </p:txBody>
      </p:sp>
      <p:sp>
        <p:nvSpPr>
          <p:cNvPr id="335" name="Google Shape;335;p6"/>
          <p:cNvSpPr txBox="1"/>
          <p:nvPr/>
        </p:nvSpPr>
        <p:spPr>
          <a:xfrm>
            <a:off x="6334693" y="1690217"/>
            <a:ext cx="297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800" u="none" cap="none" strike="noStrike">
                <a:solidFill>
                  <a:srgbClr val="F26640"/>
                </a:solidFill>
                <a:latin typeface="Arial"/>
                <a:ea typeface="Arial"/>
                <a:cs typeface="Arial"/>
                <a:sym typeface="Arial"/>
              </a:rPr>
              <a:t>1. 개요</a:t>
            </a:r>
            <a:endParaRPr b="0" i="0" sz="1800" u="none" cap="none" strike="noStrike">
              <a:solidFill>
                <a:srgbClr val="000000"/>
              </a:solidFill>
              <a:latin typeface="Arial"/>
              <a:ea typeface="Arial"/>
              <a:cs typeface="Arial"/>
              <a:sym typeface="Arial"/>
            </a:endParaRPr>
          </a:p>
        </p:txBody>
      </p:sp>
      <p:sp>
        <p:nvSpPr>
          <p:cNvPr id="336" name="Google Shape;336;p6"/>
          <p:cNvSpPr txBox="1"/>
          <p:nvPr/>
        </p:nvSpPr>
        <p:spPr>
          <a:xfrm>
            <a:off x="6334694" y="2937457"/>
            <a:ext cx="297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800" u="none" cap="none" strike="noStrike">
                <a:solidFill>
                  <a:srgbClr val="F26640"/>
                </a:solidFill>
                <a:latin typeface="Arial"/>
                <a:ea typeface="Arial"/>
                <a:cs typeface="Arial"/>
                <a:sym typeface="Arial"/>
              </a:rPr>
              <a:t>2. 핵심가치</a:t>
            </a:r>
            <a:endParaRPr b="0" i="0" sz="1800" u="none" cap="none" strike="noStrike">
              <a:solidFill>
                <a:srgbClr val="000000"/>
              </a:solidFill>
              <a:latin typeface="Arial"/>
              <a:ea typeface="Arial"/>
              <a:cs typeface="Arial"/>
              <a:sym typeface="Arial"/>
            </a:endParaRPr>
          </a:p>
        </p:txBody>
      </p:sp>
      <p:sp>
        <p:nvSpPr>
          <p:cNvPr id="337" name="Google Shape;337;p6"/>
          <p:cNvSpPr txBox="1"/>
          <p:nvPr/>
        </p:nvSpPr>
        <p:spPr>
          <a:xfrm>
            <a:off x="6334693" y="3321434"/>
            <a:ext cx="54645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ko-KR" sz="1600" u="none" cap="none" strike="noStrike">
                <a:solidFill>
                  <a:srgbClr val="595959"/>
                </a:solidFill>
                <a:latin typeface="Arial"/>
                <a:ea typeface="Arial"/>
                <a:cs typeface="Arial"/>
                <a:sym typeface="Arial"/>
              </a:rPr>
              <a:t>서비스 사용자들이 상황에 구애받지 않고 다양한 토론 경험을 할 수 있는 것.</a:t>
            </a:r>
            <a:endParaRPr b="0" i="0" sz="1600" u="none" cap="none" strike="noStrike">
              <a:solidFill>
                <a:srgbClr val="595959"/>
              </a:solidFill>
              <a:latin typeface="Arial"/>
              <a:ea typeface="Arial"/>
              <a:cs typeface="Arial"/>
              <a:sym typeface="Arial"/>
            </a:endParaRPr>
          </a:p>
        </p:txBody>
      </p:sp>
      <p:sp>
        <p:nvSpPr>
          <p:cNvPr id="338" name="Google Shape;338;p6"/>
          <p:cNvSpPr txBox="1"/>
          <p:nvPr/>
        </p:nvSpPr>
        <p:spPr>
          <a:xfrm>
            <a:off x="6334693" y="4288698"/>
            <a:ext cx="297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800" u="none" cap="none" strike="noStrike">
                <a:solidFill>
                  <a:srgbClr val="F26640"/>
                </a:solidFill>
                <a:latin typeface="Arial"/>
                <a:ea typeface="Arial"/>
                <a:cs typeface="Arial"/>
                <a:sym typeface="Arial"/>
              </a:rPr>
              <a:t>3. 핵심기능 / 서비스</a:t>
            </a:r>
            <a:endParaRPr b="0" i="0" sz="1800" u="none" cap="none" strike="noStrike">
              <a:solidFill>
                <a:srgbClr val="000000"/>
              </a:solidFill>
              <a:latin typeface="Arial"/>
              <a:ea typeface="Arial"/>
              <a:cs typeface="Arial"/>
              <a:sym typeface="Arial"/>
            </a:endParaRPr>
          </a:p>
        </p:txBody>
      </p:sp>
      <p:sp>
        <p:nvSpPr>
          <p:cNvPr id="339" name="Google Shape;339;p6"/>
          <p:cNvSpPr txBox="1"/>
          <p:nvPr/>
        </p:nvSpPr>
        <p:spPr>
          <a:xfrm>
            <a:off x="6405025" y="4672675"/>
            <a:ext cx="5201700" cy="1362300"/>
          </a:xfrm>
          <a:prstGeom prst="rect">
            <a:avLst/>
          </a:prstGeom>
          <a:noFill/>
          <a:ln>
            <a:noFill/>
          </a:ln>
        </p:spPr>
        <p:txBody>
          <a:bodyPr anchorCtr="0" anchor="t" bIns="45700" lIns="91425" spcFirstLastPara="1" rIns="91425" wrap="square" tIns="45700">
            <a:spAutoFit/>
          </a:bodyPr>
          <a:lstStyle/>
          <a:p>
            <a:pPr indent="-304800" lvl="0" marL="285750" marR="0" rtl="0" algn="l">
              <a:lnSpc>
                <a:spcPct val="150000"/>
              </a:lnSpc>
              <a:spcBef>
                <a:spcPts val="0"/>
              </a:spcBef>
              <a:spcAft>
                <a:spcPts val="0"/>
              </a:spcAft>
              <a:buClr>
                <a:srgbClr val="595959"/>
              </a:buClr>
              <a:buSzPts val="1500"/>
              <a:buFont typeface="Arial"/>
              <a:buChar char="-"/>
            </a:pPr>
            <a:r>
              <a:rPr b="0" i="0" lang="ko-KR" sz="1500" u="none" cap="none" strike="noStrike">
                <a:solidFill>
                  <a:srgbClr val="595959"/>
                </a:solidFill>
                <a:latin typeface="Arial"/>
                <a:ea typeface="Arial"/>
                <a:cs typeface="Arial"/>
                <a:sym typeface="Arial"/>
              </a:rPr>
              <a:t>원하는 주제에 대한 화상 토론방 생성 및 인원 설정</a:t>
            </a:r>
            <a:endParaRPr b="0" i="0" sz="1500" u="none" cap="none" strike="noStrike">
              <a:solidFill>
                <a:srgbClr val="595959"/>
              </a:solidFill>
              <a:latin typeface="Arial"/>
              <a:ea typeface="Arial"/>
              <a:cs typeface="Arial"/>
              <a:sym typeface="Arial"/>
            </a:endParaRPr>
          </a:p>
          <a:p>
            <a:pPr indent="-304800" lvl="0" marL="285750" marR="0" rtl="0" algn="l">
              <a:lnSpc>
                <a:spcPct val="150000"/>
              </a:lnSpc>
              <a:spcBef>
                <a:spcPts val="0"/>
              </a:spcBef>
              <a:spcAft>
                <a:spcPts val="0"/>
              </a:spcAft>
              <a:buClr>
                <a:srgbClr val="595959"/>
              </a:buClr>
              <a:buSzPts val="1500"/>
              <a:buFont typeface="Arial"/>
              <a:buChar char="-"/>
            </a:pPr>
            <a:r>
              <a:rPr b="0" i="0" lang="ko-KR" sz="1500" u="none" cap="none" strike="noStrike">
                <a:solidFill>
                  <a:srgbClr val="595959"/>
                </a:solidFill>
                <a:latin typeface="Arial"/>
                <a:ea typeface="Arial"/>
                <a:cs typeface="Arial"/>
                <a:sym typeface="Arial"/>
              </a:rPr>
              <a:t>토론 결과에 대한 학습 평가 결과 제공</a:t>
            </a:r>
            <a:endParaRPr b="0" i="0" sz="1500" u="none" cap="none" strike="noStrike">
              <a:solidFill>
                <a:srgbClr val="595959"/>
              </a:solidFill>
              <a:latin typeface="Arial"/>
              <a:ea typeface="Arial"/>
              <a:cs typeface="Arial"/>
              <a:sym typeface="Arial"/>
            </a:endParaRPr>
          </a:p>
          <a:p>
            <a:pPr indent="-304800" lvl="0" marL="285750" marR="0" rtl="0" algn="l">
              <a:lnSpc>
                <a:spcPct val="150000"/>
              </a:lnSpc>
              <a:spcBef>
                <a:spcPts val="0"/>
              </a:spcBef>
              <a:spcAft>
                <a:spcPts val="0"/>
              </a:spcAft>
              <a:buClr>
                <a:srgbClr val="595959"/>
              </a:buClr>
              <a:buSzPts val="1500"/>
              <a:buFont typeface="Arial"/>
              <a:buChar char="-"/>
            </a:pPr>
            <a:r>
              <a:rPr b="0" i="0" lang="ko-KR" sz="1500" u="none" cap="none" strike="noStrike">
                <a:solidFill>
                  <a:srgbClr val="595959"/>
                </a:solidFill>
                <a:latin typeface="Arial"/>
                <a:ea typeface="Arial"/>
                <a:cs typeface="Arial"/>
                <a:sym typeface="Arial"/>
              </a:rPr>
              <a:t>사용자에 학습 성취도 고취를 위한 학습자 참여 통계 정보 제공</a:t>
            </a:r>
            <a:endParaRPr b="0" i="0" sz="1500" u="none" cap="none" strike="noStrike">
              <a:solidFill>
                <a:srgbClr val="595959"/>
              </a:solidFill>
              <a:latin typeface="Arial"/>
              <a:ea typeface="Arial"/>
              <a:cs typeface="Arial"/>
              <a:sym typeface="Arial"/>
            </a:endParaRPr>
          </a:p>
        </p:txBody>
      </p:sp>
      <p:pic>
        <p:nvPicPr>
          <p:cNvPr id="340" name="Google Shape;340;p6"/>
          <p:cNvPicPr preferRelativeResize="0"/>
          <p:nvPr/>
        </p:nvPicPr>
        <p:blipFill rotWithShape="1">
          <a:blip r:embed="rId3">
            <a:alphaModFix/>
          </a:blip>
          <a:srcRect b="0" l="0" r="0" t="0"/>
          <a:stretch/>
        </p:blipFill>
        <p:spPr>
          <a:xfrm>
            <a:off x="228274" y="1634330"/>
            <a:ext cx="6059499" cy="4034569"/>
          </a:xfrm>
          <a:prstGeom prst="rect">
            <a:avLst/>
          </a:prstGeom>
          <a:noFill/>
          <a:ln>
            <a:noFill/>
          </a:ln>
        </p:spPr>
      </p:pic>
      <p:sp>
        <p:nvSpPr>
          <p:cNvPr id="341" name="Google Shape;341;p6"/>
          <p:cNvSpPr txBox="1"/>
          <p:nvPr/>
        </p:nvSpPr>
        <p:spPr>
          <a:xfrm>
            <a:off x="2564091" y="255712"/>
            <a:ext cx="6096000" cy="415627"/>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주제 선정 목적</a:t>
            </a:r>
            <a:endParaRPr/>
          </a:p>
        </p:txBody>
      </p:sp>
      <p:sp>
        <p:nvSpPr>
          <p:cNvPr id="342" name="Google Shape;342;p6"/>
          <p:cNvSpPr txBox="1"/>
          <p:nvPr/>
        </p:nvSpPr>
        <p:spPr>
          <a:xfrm>
            <a:off x="323273" y="215253"/>
            <a:ext cx="2240818" cy="496546"/>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01. 프로젝트 개요</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nvSpPr>
        <p:spPr>
          <a:xfrm>
            <a:off x="836966" y="2440778"/>
            <a:ext cx="3652062"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ko-KR" sz="3200" u="none" cap="none" strike="noStrike">
                <a:solidFill>
                  <a:schemeClr val="lt1"/>
                </a:solidFill>
                <a:latin typeface="Arial"/>
                <a:ea typeface="Arial"/>
                <a:cs typeface="Arial"/>
                <a:sym typeface="Arial"/>
              </a:rPr>
              <a:t>01</a:t>
            </a:r>
            <a:r>
              <a:rPr b="0" i="0" lang="ko-KR" sz="2800" u="none" cap="none" strike="noStrike">
                <a:solidFill>
                  <a:schemeClr val="lt1"/>
                </a:solidFill>
                <a:latin typeface="Arial"/>
                <a:ea typeface="Arial"/>
                <a:cs typeface="Arial"/>
                <a:sym typeface="Arial"/>
              </a:rPr>
              <a:t>. 프로젝트 개요</a:t>
            </a:r>
            <a:endParaRPr b="0" i="0" sz="1800" u="none" cap="none" strike="noStrike">
              <a:solidFill>
                <a:srgbClr val="000000"/>
              </a:solidFill>
              <a:latin typeface="Arial"/>
              <a:ea typeface="Arial"/>
              <a:cs typeface="Arial"/>
              <a:sym typeface="Arial"/>
            </a:endParaRPr>
          </a:p>
        </p:txBody>
      </p:sp>
      <p:sp>
        <p:nvSpPr>
          <p:cNvPr id="65" name="Google Shape;65;p3"/>
          <p:cNvSpPr txBox="1"/>
          <p:nvPr/>
        </p:nvSpPr>
        <p:spPr>
          <a:xfrm>
            <a:off x="854100" y="3171246"/>
            <a:ext cx="3180600" cy="1169700"/>
          </a:xfrm>
          <a:prstGeom prst="rect">
            <a:avLst/>
          </a:prstGeom>
          <a:noFill/>
          <a:ln>
            <a:noFill/>
          </a:ln>
        </p:spPr>
        <p:txBody>
          <a:bodyPr anchorCtr="0" anchor="t" bIns="45700" lIns="91425" spcFirstLastPara="1" rIns="91425" wrap="square" tIns="45700">
            <a:spAutoFit/>
          </a:bodyPr>
          <a:lstStyle/>
          <a:p>
            <a:pPr indent="-240858" lvl="0" marL="240858" marR="0" rtl="0" algn="l">
              <a:lnSpc>
                <a:spcPct val="200000"/>
              </a:lnSpc>
              <a:spcBef>
                <a:spcPts val="0"/>
              </a:spcBef>
              <a:spcAft>
                <a:spcPts val="0"/>
              </a:spcAft>
              <a:buClr>
                <a:schemeClr val="lt1"/>
              </a:buClr>
              <a:buSzPts val="1180"/>
              <a:buFont typeface="Arial"/>
              <a:buChar char="-"/>
            </a:pPr>
            <a:r>
              <a:rPr b="0" i="0" lang="ko-KR" sz="1400" u="none" cap="none" strike="noStrike">
                <a:solidFill>
                  <a:schemeClr val="lt1"/>
                </a:solidFill>
                <a:latin typeface="Arial"/>
                <a:ea typeface="Arial"/>
                <a:cs typeface="Arial"/>
                <a:sym typeface="Arial"/>
              </a:rPr>
              <a:t>주제 선정 배경</a:t>
            </a:r>
            <a:endParaRPr b="0" i="0" sz="1400" u="none" cap="none" strike="noStrike">
              <a:solidFill>
                <a:schemeClr val="lt1"/>
              </a:solidFill>
              <a:latin typeface="Arial"/>
              <a:ea typeface="Arial"/>
              <a:cs typeface="Arial"/>
              <a:sym typeface="Arial"/>
            </a:endParaRPr>
          </a:p>
          <a:p>
            <a:pPr indent="-240858" lvl="0" marL="240858" marR="0" rtl="0" algn="l">
              <a:lnSpc>
                <a:spcPct val="200000"/>
              </a:lnSpc>
              <a:spcBef>
                <a:spcPts val="0"/>
              </a:spcBef>
              <a:spcAft>
                <a:spcPts val="0"/>
              </a:spcAft>
              <a:buClr>
                <a:schemeClr val="lt1"/>
              </a:buClr>
              <a:buSzPts val="1180"/>
              <a:buFont typeface="Arial"/>
              <a:buChar char="-"/>
            </a:pPr>
            <a:r>
              <a:rPr b="0" i="0" lang="ko-KR" sz="1400" u="none" cap="none" strike="noStrike">
                <a:solidFill>
                  <a:schemeClr val="lt1"/>
                </a:solidFill>
                <a:latin typeface="Arial"/>
                <a:ea typeface="Arial"/>
                <a:cs typeface="Arial"/>
                <a:sym typeface="Arial"/>
              </a:rPr>
              <a:t>시장 현황</a:t>
            </a:r>
            <a:endParaRPr b="0" i="0" sz="1400" u="none" cap="none" strike="noStrike">
              <a:solidFill>
                <a:schemeClr val="lt1"/>
              </a:solidFill>
              <a:latin typeface="Arial"/>
              <a:ea typeface="Arial"/>
              <a:cs typeface="Arial"/>
              <a:sym typeface="Arial"/>
            </a:endParaRPr>
          </a:p>
          <a:p>
            <a:pPr indent="-240858" lvl="0" marL="240858" marR="0" rtl="0" algn="l">
              <a:lnSpc>
                <a:spcPct val="200000"/>
              </a:lnSpc>
              <a:spcBef>
                <a:spcPts val="0"/>
              </a:spcBef>
              <a:spcAft>
                <a:spcPts val="0"/>
              </a:spcAft>
              <a:buClr>
                <a:schemeClr val="lt1"/>
              </a:buClr>
              <a:buSzPts val="1180"/>
              <a:buFont typeface="Arial"/>
              <a:buChar char="-"/>
            </a:pPr>
            <a:r>
              <a:rPr b="0" i="0" lang="ko-KR" sz="1400" u="none" cap="none" strike="noStrike">
                <a:solidFill>
                  <a:schemeClr val="lt1"/>
                </a:solidFill>
                <a:latin typeface="Arial"/>
                <a:ea typeface="Arial"/>
                <a:cs typeface="Arial"/>
                <a:sym typeface="Arial"/>
              </a:rPr>
              <a:t>주제 선정 목적</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2"/>
          <p:cNvSpPr/>
          <p:nvPr/>
        </p:nvSpPr>
        <p:spPr>
          <a:xfrm>
            <a:off x="5644055" y="1562704"/>
            <a:ext cx="31130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rgbClr val="F26640"/>
                </a:solidFill>
                <a:latin typeface="Arial"/>
                <a:ea typeface="Arial"/>
                <a:cs typeface="Arial"/>
                <a:sym typeface="Arial"/>
              </a:rPr>
              <a:t>S</a:t>
            </a:r>
            <a:endParaRPr b="0" i="0" sz="1600" u="none" cap="none" strike="noStrike">
              <a:solidFill>
                <a:srgbClr val="F26640"/>
              </a:solidFill>
              <a:latin typeface="Arial"/>
              <a:ea typeface="Arial"/>
              <a:cs typeface="Arial"/>
              <a:sym typeface="Arial"/>
            </a:endParaRPr>
          </a:p>
        </p:txBody>
      </p:sp>
      <p:sp>
        <p:nvSpPr>
          <p:cNvPr id="348" name="Google Shape;348;p32"/>
          <p:cNvSpPr/>
          <p:nvPr/>
        </p:nvSpPr>
        <p:spPr>
          <a:xfrm>
            <a:off x="9016596" y="1562704"/>
            <a:ext cx="38504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rgbClr val="F26640"/>
                </a:solidFill>
                <a:latin typeface="Arial"/>
                <a:ea typeface="Arial"/>
                <a:cs typeface="Arial"/>
                <a:sym typeface="Arial"/>
              </a:rPr>
              <a:t>W</a:t>
            </a:r>
            <a:endParaRPr b="0" i="0" sz="1600" u="none" cap="none" strike="noStrike">
              <a:solidFill>
                <a:srgbClr val="F26640"/>
              </a:solidFill>
              <a:latin typeface="Arial"/>
              <a:ea typeface="Arial"/>
              <a:cs typeface="Arial"/>
              <a:sym typeface="Arial"/>
            </a:endParaRPr>
          </a:p>
        </p:txBody>
      </p:sp>
      <p:sp>
        <p:nvSpPr>
          <p:cNvPr id="349" name="Google Shape;349;p32"/>
          <p:cNvSpPr/>
          <p:nvPr/>
        </p:nvSpPr>
        <p:spPr>
          <a:xfrm>
            <a:off x="2315034" y="2920454"/>
            <a:ext cx="32893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rgbClr val="F26640"/>
                </a:solidFill>
                <a:latin typeface="Arial"/>
                <a:ea typeface="Arial"/>
                <a:cs typeface="Arial"/>
                <a:sym typeface="Arial"/>
              </a:rPr>
              <a:t>O</a:t>
            </a:r>
            <a:endParaRPr b="0" i="0" sz="1600" u="none" cap="none" strike="noStrike">
              <a:solidFill>
                <a:srgbClr val="F26640"/>
              </a:solidFill>
              <a:latin typeface="Arial"/>
              <a:ea typeface="Arial"/>
              <a:cs typeface="Arial"/>
              <a:sym typeface="Arial"/>
            </a:endParaRPr>
          </a:p>
        </p:txBody>
      </p:sp>
      <p:sp>
        <p:nvSpPr>
          <p:cNvPr id="350" name="Google Shape;350;p32"/>
          <p:cNvSpPr/>
          <p:nvPr/>
        </p:nvSpPr>
        <p:spPr>
          <a:xfrm>
            <a:off x="2342284" y="4523392"/>
            <a:ext cx="30168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rgbClr val="F26640"/>
                </a:solidFill>
                <a:latin typeface="Arial"/>
                <a:ea typeface="Arial"/>
                <a:cs typeface="Arial"/>
                <a:sym typeface="Arial"/>
              </a:rPr>
              <a:t>T</a:t>
            </a:r>
            <a:endParaRPr b="0" i="0" sz="1600" u="none" cap="none" strike="noStrike">
              <a:solidFill>
                <a:srgbClr val="F26640"/>
              </a:solidFill>
              <a:latin typeface="Arial"/>
              <a:ea typeface="Arial"/>
              <a:cs typeface="Arial"/>
              <a:sym typeface="Arial"/>
            </a:endParaRPr>
          </a:p>
        </p:txBody>
      </p:sp>
      <p:cxnSp>
        <p:nvCxnSpPr>
          <p:cNvPr id="351" name="Google Shape;351;p32"/>
          <p:cNvCxnSpPr/>
          <p:nvPr/>
        </p:nvCxnSpPr>
        <p:spPr>
          <a:xfrm>
            <a:off x="1030015" y="2920454"/>
            <a:ext cx="10121462" cy="0"/>
          </a:xfrm>
          <a:prstGeom prst="straightConnector1">
            <a:avLst/>
          </a:prstGeom>
          <a:noFill/>
          <a:ln cap="flat" cmpd="sng" w="9525">
            <a:solidFill>
              <a:srgbClr val="BCB8B8"/>
            </a:solidFill>
            <a:prstDash val="solid"/>
            <a:miter lim="800000"/>
            <a:headEnd len="sm" w="sm" type="none"/>
            <a:tailEnd len="sm" w="sm" type="none"/>
          </a:ln>
        </p:spPr>
      </p:cxnSp>
      <p:cxnSp>
        <p:nvCxnSpPr>
          <p:cNvPr id="352" name="Google Shape;352;p32"/>
          <p:cNvCxnSpPr/>
          <p:nvPr/>
        </p:nvCxnSpPr>
        <p:spPr>
          <a:xfrm>
            <a:off x="3934244" y="1562599"/>
            <a:ext cx="0" cy="4616775"/>
          </a:xfrm>
          <a:prstGeom prst="straightConnector1">
            <a:avLst/>
          </a:prstGeom>
          <a:noFill/>
          <a:ln cap="flat" cmpd="sng" w="9525">
            <a:solidFill>
              <a:srgbClr val="BCB8B8"/>
            </a:solidFill>
            <a:prstDash val="solid"/>
            <a:miter lim="800000"/>
            <a:headEnd len="sm" w="sm" type="none"/>
            <a:tailEnd len="sm" w="sm" type="none"/>
          </a:ln>
        </p:spPr>
      </p:cxnSp>
      <p:cxnSp>
        <p:nvCxnSpPr>
          <p:cNvPr id="353" name="Google Shape;353;p32"/>
          <p:cNvCxnSpPr/>
          <p:nvPr/>
        </p:nvCxnSpPr>
        <p:spPr>
          <a:xfrm>
            <a:off x="1024759" y="4515347"/>
            <a:ext cx="10121462" cy="0"/>
          </a:xfrm>
          <a:prstGeom prst="straightConnector1">
            <a:avLst/>
          </a:prstGeom>
          <a:noFill/>
          <a:ln cap="flat" cmpd="sng" w="9525">
            <a:solidFill>
              <a:srgbClr val="BCB8B8"/>
            </a:solidFill>
            <a:prstDash val="solid"/>
            <a:miter lim="800000"/>
            <a:headEnd len="sm" w="sm" type="none"/>
            <a:tailEnd len="sm" w="sm" type="none"/>
          </a:ln>
        </p:spPr>
      </p:cxnSp>
      <p:sp>
        <p:nvSpPr>
          <p:cNvPr id="354" name="Google Shape;354;p32"/>
          <p:cNvSpPr/>
          <p:nvPr/>
        </p:nvSpPr>
        <p:spPr>
          <a:xfrm>
            <a:off x="5589297" y="2920450"/>
            <a:ext cx="707100" cy="33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rgbClr val="F26640"/>
                </a:solidFill>
                <a:latin typeface="Arial"/>
                <a:ea typeface="Arial"/>
                <a:cs typeface="Arial"/>
                <a:sym typeface="Arial"/>
              </a:rPr>
              <a:t>SO</a:t>
            </a:r>
            <a:endParaRPr b="0" i="0" sz="1600" u="none" cap="none" strike="noStrike">
              <a:solidFill>
                <a:srgbClr val="F26640"/>
              </a:solidFill>
              <a:latin typeface="Arial"/>
              <a:ea typeface="Arial"/>
              <a:cs typeface="Arial"/>
              <a:sym typeface="Arial"/>
            </a:endParaRPr>
          </a:p>
        </p:txBody>
      </p:sp>
      <p:sp>
        <p:nvSpPr>
          <p:cNvPr id="355" name="Google Shape;355;p32"/>
          <p:cNvSpPr/>
          <p:nvPr/>
        </p:nvSpPr>
        <p:spPr>
          <a:xfrm>
            <a:off x="8961851" y="2920450"/>
            <a:ext cx="707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rgbClr val="F26640"/>
                </a:solidFill>
                <a:latin typeface="Arial"/>
                <a:ea typeface="Arial"/>
                <a:cs typeface="Arial"/>
                <a:sym typeface="Arial"/>
              </a:rPr>
              <a:t>WO</a:t>
            </a:r>
            <a:endParaRPr b="0" i="0" sz="1600" u="none" cap="none" strike="noStrike">
              <a:solidFill>
                <a:srgbClr val="F26640"/>
              </a:solidFill>
              <a:latin typeface="Arial"/>
              <a:ea typeface="Arial"/>
              <a:cs typeface="Arial"/>
              <a:sym typeface="Arial"/>
            </a:endParaRPr>
          </a:p>
        </p:txBody>
      </p:sp>
      <p:sp>
        <p:nvSpPr>
          <p:cNvPr id="356" name="Google Shape;356;p32"/>
          <p:cNvSpPr/>
          <p:nvPr/>
        </p:nvSpPr>
        <p:spPr>
          <a:xfrm>
            <a:off x="5589297" y="4518150"/>
            <a:ext cx="608400" cy="33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rgbClr val="F26640"/>
                </a:solidFill>
                <a:latin typeface="Arial"/>
                <a:ea typeface="Arial"/>
                <a:cs typeface="Arial"/>
                <a:sym typeface="Arial"/>
              </a:rPr>
              <a:t>ST</a:t>
            </a:r>
            <a:endParaRPr b="0" i="0" sz="1600" u="none" cap="none" strike="noStrike">
              <a:solidFill>
                <a:srgbClr val="F26640"/>
              </a:solidFill>
              <a:latin typeface="Arial"/>
              <a:ea typeface="Arial"/>
              <a:cs typeface="Arial"/>
              <a:sym typeface="Arial"/>
            </a:endParaRPr>
          </a:p>
        </p:txBody>
      </p:sp>
      <p:sp>
        <p:nvSpPr>
          <p:cNvPr id="357" name="Google Shape;357;p32"/>
          <p:cNvSpPr/>
          <p:nvPr/>
        </p:nvSpPr>
        <p:spPr>
          <a:xfrm>
            <a:off x="8961847" y="4518154"/>
            <a:ext cx="50206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rgbClr val="F26640"/>
                </a:solidFill>
                <a:latin typeface="Arial"/>
                <a:ea typeface="Arial"/>
                <a:cs typeface="Arial"/>
                <a:sym typeface="Arial"/>
              </a:rPr>
              <a:t>WT</a:t>
            </a:r>
            <a:endParaRPr b="0" i="0" sz="1600" u="none" cap="none" strike="noStrike">
              <a:solidFill>
                <a:srgbClr val="F26640"/>
              </a:solidFill>
              <a:latin typeface="Arial"/>
              <a:ea typeface="Arial"/>
              <a:cs typeface="Arial"/>
              <a:sym typeface="Arial"/>
            </a:endParaRPr>
          </a:p>
        </p:txBody>
      </p:sp>
      <p:sp>
        <p:nvSpPr>
          <p:cNvPr id="358" name="Google Shape;358;p32"/>
          <p:cNvSpPr txBox="1"/>
          <p:nvPr/>
        </p:nvSpPr>
        <p:spPr>
          <a:xfrm>
            <a:off x="4109350" y="1970525"/>
            <a:ext cx="34227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100"/>
              <a:buFont typeface="Arial"/>
              <a:buNone/>
            </a:pPr>
            <a:r>
              <a:rPr b="0" i="0" lang="ko-KR" sz="1200" u="none" cap="none" strike="noStrike">
                <a:solidFill>
                  <a:srgbClr val="595959"/>
                </a:solidFill>
                <a:latin typeface="Arial"/>
                <a:ea typeface="Arial"/>
                <a:cs typeface="Arial"/>
                <a:sym typeface="Arial"/>
              </a:rPr>
              <a:t>- 시간과 공간에 제약</a:t>
            </a:r>
            <a:endParaRPr sz="1200">
              <a:solidFill>
                <a:srgbClr val="595959"/>
              </a:solidFill>
            </a:endParaRPr>
          </a:p>
          <a:p>
            <a:pPr indent="0" lvl="0" marL="0" marR="0" rtl="0" algn="ctr">
              <a:lnSpc>
                <a:spcPct val="150000"/>
              </a:lnSpc>
              <a:spcBef>
                <a:spcPts val="0"/>
              </a:spcBef>
              <a:spcAft>
                <a:spcPts val="0"/>
              </a:spcAft>
              <a:buClr>
                <a:srgbClr val="000000"/>
              </a:buClr>
              <a:buSzPts val="1100"/>
              <a:buFont typeface="Arial"/>
              <a:buNone/>
            </a:pPr>
            <a:r>
              <a:rPr lang="ko-KR" sz="1200">
                <a:solidFill>
                  <a:srgbClr val="595959"/>
                </a:solidFill>
              </a:rPr>
              <a:t>- </a:t>
            </a:r>
            <a:r>
              <a:rPr b="0" i="0" lang="ko-KR" sz="1200" u="none" cap="none" strike="noStrike">
                <a:solidFill>
                  <a:srgbClr val="595959"/>
                </a:solidFill>
                <a:latin typeface="Arial"/>
                <a:ea typeface="Arial"/>
                <a:cs typeface="Arial"/>
                <a:sym typeface="Arial"/>
              </a:rPr>
              <a:t>사회자가 없더라도</a:t>
            </a:r>
            <a:endParaRPr b="0" i="0" sz="1200" u="none" cap="none" strike="noStrike">
              <a:solidFill>
                <a:srgbClr val="595959"/>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100"/>
              <a:buFont typeface="Arial"/>
              <a:buNone/>
            </a:pPr>
            <a:r>
              <a:rPr b="0" i="0" lang="ko-KR" sz="1200" u="none" cap="none" strike="noStrike">
                <a:solidFill>
                  <a:srgbClr val="595959"/>
                </a:solidFill>
                <a:latin typeface="Arial"/>
                <a:ea typeface="Arial"/>
                <a:cs typeface="Arial"/>
                <a:sym typeface="Arial"/>
              </a:rPr>
              <a:t>시스템 모드로 토론을 진행할수 있음</a:t>
            </a:r>
            <a:endParaRPr b="0" i="0" sz="1200" u="none" cap="none" strike="noStrike">
              <a:solidFill>
                <a:srgbClr val="595959"/>
              </a:solidFill>
              <a:latin typeface="Arial"/>
              <a:ea typeface="Arial"/>
              <a:cs typeface="Arial"/>
              <a:sym typeface="Arial"/>
            </a:endParaRPr>
          </a:p>
        </p:txBody>
      </p:sp>
      <p:cxnSp>
        <p:nvCxnSpPr>
          <p:cNvPr id="359" name="Google Shape;359;p32"/>
          <p:cNvCxnSpPr/>
          <p:nvPr/>
        </p:nvCxnSpPr>
        <p:spPr>
          <a:xfrm>
            <a:off x="3934244" y="1898043"/>
            <a:ext cx="7222500" cy="0"/>
          </a:xfrm>
          <a:prstGeom prst="straightConnector1">
            <a:avLst/>
          </a:prstGeom>
          <a:noFill/>
          <a:ln cap="flat" cmpd="sng" w="9525">
            <a:solidFill>
              <a:srgbClr val="BCB8B8"/>
            </a:solidFill>
            <a:prstDash val="solid"/>
            <a:miter lim="800000"/>
            <a:headEnd len="sm" w="sm" type="none"/>
            <a:tailEnd len="sm" w="sm" type="none"/>
          </a:ln>
        </p:spPr>
      </p:cxnSp>
      <p:cxnSp>
        <p:nvCxnSpPr>
          <p:cNvPr id="360" name="Google Shape;360;p32"/>
          <p:cNvCxnSpPr/>
          <p:nvPr/>
        </p:nvCxnSpPr>
        <p:spPr>
          <a:xfrm flipH="1" rot="10800000">
            <a:off x="1024759" y="3249615"/>
            <a:ext cx="10121462" cy="9393"/>
          </a:xfrm>
          <a:prstGeom prst="straightConnector1">
            <a:avLst/>
          </a:prstGeom>
          <a:noFill/>
          <a:ln cap="flat" cmpd="sng" w="9525">
            <a:solidFill>
              <a:srgbClr val="BCB8B8"/>
            </a:solidFill>
            <a:prstDash val="solid"/>
            <a:miter lim="800000"/>
            <a:headEnd len="sm" w="sm" type="none"/>
            <a:tailEnd len="sm" w="sm" type="none"/>
          </a:ln>
        </p:spPr>
      </p:cxnSp>
      <p:cxnSp>
        <p:nvCxnSpPr>
          <p:cNvPr id="361" name="Google Shape;361;p32"/>
          <p:cNvCxnSpPr/>
          <p:nvPr/>
        </p:nvCxnSpPr>
        <p:spPr>
          <a:xfrm>
            <a:off x="1024759" y="4856708"/>
            <a:ext cx="10121462" cy="0"/>
          </a:xfrm>
          <a:prstGeom prst="straightConnector1">
            <a:avLst/>
          </a:prstGeom>
          <a:noFill/>
          <a:ln cap="flat" cmpd="sng" w="9525">
            <a:solidFill>
              <a:srgbClr val="BCB8B8"/>
            </a:solidFill>
            <a:prstDash val="solid"/>
            <a:miter lim="800000"/>
            <a:headEnd len="sm" w="sm" type="none"/>
            <a:tailEnd len="sm" w="sm" type="none"/>
          </a:ln>
        </p:spPr>
      </p:cxnSp>
      <p:cxnSp>
        <p:nvCxnSpPr>
          <p:cNvPr id="362" name="Google Shape;362;p32"/>
          <p:cNvCxnSpPr/>
          <p:nvPr/>
        </p:nvCxnSpPr>
        <p:spPr>
          <a:xfrm>
            <a:off x="3928814" y="1562599"/>
            <a:ext cx="7222500" cy="0"/>
          </a:xfrm>
          <a:prstGeom prst="straightConnector1">
            <a:avLst/>
          </a:prstGeom>
          <a:noFill/>
          <a:ln cap="flat" cmpd="sng" w="9525">
            <a:solidFill>
              <a:srgbClr val="BCB8B8"/>
            </a:solidFill>
            <a:prstDash val="solid"/>
            <a:miter lim="800000"/>
            <a:headEnd len="sm" w="sm" type="none"/>
            <a:tailEnd len="sm" w="sm" type="none"/>
          </a:ln>
        </p:spPr>
      </p:cxnSp>
      <p:sp>
        <p:nvSpPr>
          <p:cNvPr id="363" name="Google Shape;363;p32"/>
          <p:cNvSpPr txBox="1"/>
          <p:nvPr/>
        </p:nvSpPr>
        <p:spPr>
          <a:xfrm>
            <a:off x="7975645" y="2042091"/>
            <a:ext cx="26520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100"/>
              <a:buFont typeface="Arial"/>
              <a:buNone/>
            </a:pPr>
            <a:r>
              <a:rPr b="0" i="0" lang="ko-KR" sz="1200" u="none" cap="none" strike="noStrike">
                <a:solidFill>
                  <a:srgbClr val="595959"/>
                </a:solidFill>
                <a:latin typeface="Arial"/>
                <a:ea typeface="Arial"/>
                <a:cs typeface="Arial"/>
                <a:sym typeface="Arial"/>
              </a:rPr>
              <a:t>- 토론 경험이 많지 않은 학생들은 사회자 없이 자동으로 진행되는 시스템 모드를 사용하기 어려움</a:t>
            </a:r>
            <a:endParaRPr b="0" i="0" sz="1200" u="none" cap="none" strike="noStrike">
              <a:solidFill>
                <a:srgbClr val="595959"/>
              </a:solidFill>
              <a:latin typeface="Arial"/>
              <a:ea typeface="Arial"/>
              <a:cs typeface="Arial"/>
              <a:sym typeface="Arial"/>
            </a:endParaRPr>
          </a:p>
        </p:txBody>
      </p:sp>
      <p:sp>
        <p:nvSpPr>
          <p:cNvPr id="364" name="Google Shape;364;p32"/>
          <p:cNvSpPr txBox="1"/>
          <p:nvPr/>
        </p:nvSpPr>
        <p:spPr>
          <a:xfrm>
            <a:off x="4249050" y="3394675"/>
            <a:ext cx="29730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100"/>
              <a:buFont typeface="Arial"/>
              <a:buNone/>
            </a:pPr>
            <a:r>
              <a:rPr b="0" i="0" lang="ko-KR" sz="1200" u="none" cap="none" strike="noStrike">
                <a:solidFill>
                  <a:srgbClr val="595959"/>
                </a:solidFill>
                <a:latin typeface="Arial"/>
                <a:ea typeface="Arial"/>
                <a:cs typeface="Arial"/>
                <a:sym typeface="Arial"/>
              </a:rPr>
              <a:t>- 온라인 기반의 교육 시스템에 거부감이 없는 알파세대를 대상으로 쉽고 간단하게 토론을 체험하게 하여,</a:t>
            </a:r>
            <a:br>
              <a:rPr b="0" i="0" lang="ko-KR" sz="1200" u="none" cap="none" strike="noStrike">
                <a:solidFill>
                  <a:srgbClr val="595959"/>
                </a:solidFill>
                <a:latin typeface="Arial"/>
                <a:ea typeface="Arial"/>
                <a:cs typeface="Arial"/>
                <a:sym typeface="Arial"/>
              </a:rPr>
            </a:br>
            <a:r>
              <a:rPr b="0" i="0" lang="ko-KR" sz="1200" u="none" cap="none" strike="noStrike">
                <a:solidFill>
                  <a:srgbClr val="595959"/>
                </a:solidFill>
                <a:latin typeface="Arial"/>
                <a:ea typeface="Arial"/>
                <a:cs typeface="Arial"/>
                <a:sym typeface="Arial"/>
              </a:rPr>
              <a:t>이를 포트폴리오에 사용할 수 있게 함.</a:t>
            </a:r>
            <a:endParaRPr b="0" i="0" sz="1200" u="none" cap="none" strike="noStrike">
              <a:solidFill>
                <a:srgbClr val="595959"/>
              </a:solidFill>
              <a:latin typeface="Arial"/>
              <a:ea typeface="Arial"/>
              <a:cs typeface="Arial"/>
              <a:sym typeface="Arial"/>
            </a:endParaRPr>
          </a:p>
        </p:txBody>
      </p:sp>
      <p:sp>
        <p:nvSpPr>
          <p:cNvPr id="365" name="Google Shape;365;p32"/>
          <p:cNvSpPr txBox="1"/>
          <p:nvPr/>
        </p:nvSpPr>
        <p:spPr>
          <a:xfrm>
            <a:off x="7681200" y="3376850"/>
            <a:ext cx="31242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100"/>
              <a:buFont typeface="Arial"/>
              <a:buNone/>
            </a:pPr>
            <a:r>
              <a:rPr b="0" i="0" lang="ko-KR" sz="1200" u="none" cap="none" strike="noStrike">
                <a:solidFill>
                  <a:srgbClr val="595959"/>
                </a:solidFill>
                <a:latin typeface="Arial"/>
                <a:ea typeface="Arial"/>
                <a:cs typeface="Arial"/>
                <a:sym typeface="Arial"/>
              </a:rPr>
              <a:t>- 어린 학생들은 온라인 기반 교육시스템에 익숙하지만 토론 경험이 부족함.  </a:t>
            </a:r>
            <a:endParaRPr b="0" i="0" sz="1200" u="none" cap="none" strike="noStrike">
              <a:solidFill>
                <a:srgbClr val="595959"/>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100"/>
              <a:buFont typeface="Arial"/>
              <a:buNone/>
            </a:pPr>
            <a:r>
              <a:rPr b="0" i="0" lang="ko-KR" sz="1200" u="none" cap="none" strike="noStrike">
                <a:solidFill>
                  <a:srgbClr val="595959"/>
                </a:solidFill>
                <a:latin typeface="Arial"/>
                <a:ea typeface="Arial"/>
                <a:cs typeface="Arial"/>
                <a:sym typeface="Arial"/>
              </a:rPr>
              <a:t>이것을 사회자 모드로 원활하게 진행을 유도할수 있음</a:t>
            </a:r>
            <a:endParaRPr b="0" i="0" sz="1200" u="none" cap="none" strike="noStrike">
              <a:solidFill>
                <a:srgbClr val="595959"/>
              </a:solidFill>
              <a:latin typeface="Arial"/>
              <a:ea typeface="Arial"/>
              <a:cs typeface="Arial"/>
              <a:sym typeface="Arial"/>
            </a:endParaRPr>
          </a:p>
        </p:txBody>
      </p:sp>
      <p:sp>
        <p:nvSpPr>
          <p:cNvPr id="366" name="Google Shape;366;p32"/>
          <p:cNvSpPr txBox="1"/>
          <p:nvPr/>
        </p:nvSpPr>
        <p:spPr>
          <a:xfrm>
            <a:off x="1246034" y="3492181"/>
            <a:ext cx="24669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100"/>
              <a:buFont typeface="Arial"/>
              <a:buNone/>
            </a:pPr>
            <a:r>
              <a:rPr b="0" i="0" lang="ko-KR" sz="1200" u="none" cap="none" strike="noStrike">
                <a:solidFill>
                  <a:srgbClr val="595959"/>
                </a:solidFill>
                <a:latin typeface="Arial"/>
                <a:ea typeface="Arial"/>
                <a:cs typeface="Arial"/>
                <a:sym typeface="Arial"/>
              </a:rPr>
              <a:t>- 코로나 환경으로 인해 온라인기반의 교육 시스템에 대한 거부감이 없음                                            </a:t>
            </a:r>
            <a:endParaRPr b="0" i="0" sz="1200" u="none" cap="none" strike="noStrike">
              <a:solidFill>
                <a:srgbClr val="595959"/>
              </a:solidFill>
              <a:latin typeface="Arial"/>
              <a:ea typeface="Arial"/>
              <a:cs typeface="Arial"/>
              <a:sym typeface="Arial"/>
            </a:endParaRPr>
          </a:p>
        </p:txBody>
      </p:sp>
      <p:sp>
        <p:nvSpPr>
          <p:cNvPr id="367" name="Google Shape;367;p32"/>
          <p:cNvSpPr txBox="1"/>
          <p:nvPr/>
        </p:nvSpPr>
        <p:spPr>
          <a:xfrm>
            <a:off x="1142209" y="5072876"/>
            <a:ext cx="27018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100"/>
              <a:buFont typeface="Arial"/>
              <a:buNone/>
            </a:pPr>
            <a:r>
              <a:rPr b="0" i="0" lang="ko-KR" sz="1200" u="none" cap="none" strike="noStrike">
                <a:solidFill>
                  <a:srgbClr val="595959"/>
                </a:solidFill>
                <a:latin typeface="Arial"/>
                <a:ea typeface="Arial"/>
                <a:cs typeface="Arial"/>
                <a:sym typeface="Arial"/>
              </a:rPr>
              <a:t>- 코로나가 종식되어 가고 있는 상황에서 교육상황이 비대면에서 대면으로 바뀌어가고 있음</a:t>
            </a:r>
            <a:endParaRPr b="0" i="0" sz="1200" u="none" cap="none" strike="noStrike">
              <a:solidFill>
                <a:srgbClr val="595959"/>
              </a:solidFill>
              <a:latin typeface="Arial"/>
              <a:ea typeface="Arial"/>
              <a:cs typeface="Arial"/>
              <a:sym typeface="Arial"/>
            </a:endParaRPr>
          </a:p>
        </p:txBody>
      </p:sp>
      <p:sp>
        <p:nvSpPr>
          <p:cNvPr id="368" name="Google Shape;368;p32"/>
          <p:cNvSpPr txBox="1"/>
          <p:nvPr/>
        </p:nvSpPr>
        <p:spPr>
          <a:xfrm>
            <a:off x="4448787" y="5072875"/>
            <a:ext cx="27018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100"/>
              <a:buFont typeface="Arial"/>
              <a:buNone/>
            </a:pPr>
            <a:r>
              <a:rPr b="0" i="0" lang="ko-KR" sz="1200" u="none" cap="none" strike="noStrike">
                <a:solidFill>
                  <a:srgbClr val="595959"/>
                </a:solidFill>
                <a:latin typeface="Arial"/>
                <a:ea typeface="Arial"/>
                <a:cs typeface="Arial"/>
                <a:sym typeface="Arial"/>
              </a:rPr>
              <a:t>- 사회자가 없이 토론을 진행할수 있는 시스템모드를 대면에서도 사용할수 있게 오프라인 시스템을 도입</a:t>
            </a:r>
            <a:endParaRPr b="0" i="0" sz="1200" u="none" cap="none" strike="noStrike">
              <a:solidFill>
                <a:srgbClr val="595959"/>
              </a:solidFill>
              <a:latin typeface="Arial"/>
              <a:ea typeface="Arial"/>
              <a:cs typeface="Arial"/>
              <a:sym typeface="Arial"/>
            </a:endParaRPr>
          </a:p>
        </p:txBody>
      </p:sp>
      <p:sp>
        <p:nvSpPr>
          <p:cNvPr id="369" name="Google Shape;369;p32"/>
          <p:cNvSpPr txBox="1"/>
          <p:nvPr/>
        </p:nvSpPr>
        <p:spPr>
          <a:xfrm>
            <a:off x="7916823" y="5072875"/>
            <a:ext cx="28125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100"/>
              <a:buFont typeface="Arial"/>
              <a:buNone/>
            </a:pPr>
            <a:r>
              <a:rPr b="0" i="0" lang="ko-KR" sz="1200" u="none" cap="none" strike="noStrike">
                <a:solidFill>
                  <a:srgbClr val="595959"/>
                </a:solidFill>
                <a:latin typeface="Arial"/>
                <a:ea typeface="Arial"/>
                <a:cs typeface="Arial"/>
                <a:sym typeface="Arial"/>
              </a:rPr>
              <a:t>- 대면 상황에서 어린학생들의 토론 수업을 이끌어가기 힘든 선생님들의 고충을 덜어주기 위하여 사회자 모드와 시스템 모드를 결합한 시스템을 도입 </a:t>
            </a:r>
            <a:endParaRPr b="0" i="0" sz="1500" u="none" cap="none" strike="noStrike">
              <a:solidFill>
                <a:srgbClr val="000000"/>
              </a:solidFill>
              <a:latin typeface="Arial"/>
              <a:ea typeface="Arial"/>
              <a:cs typeface="Arial"/>
              <a:sym typeface="Arial"/>
            </a:endParaRPr>
          </a:p>
        </p:txBody>
      </p:sp>
      <p:sp>
        <p:nvSpPr>
          <p:cNvPr id="370" name="Google Shape;370;p32"/>
          <p:cNvSpPr txBox="1"/>
          <p:nvPr/>
        </p:nvSpPr>
        <p:spPr>
          <a:xfrm>
            <a:off x="2313803" y="252807"/>
            <a:ext cx="6096000" cy="415627"/>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SWOT 분석</a:t>
            </a:r>
            <a:endParaRPr b="0" i="0" sz="1600" u="none" cap="none" strike="noStrike">
              <a:solidFill>
                <a:srgbClr val="595959"/>
              </a:solidFill>
              <a:latin typeface="Arial"/>
              <a:ea typeface="Arial"/>
              <a:cs typeface="Arial"/>
              <a:sym typeface="Arial"/>
            </a:endParaRPr>
          </a:p>
        </p:txBody>
      </p:sp>
      <p:sp>
        <p:nvSpPr>
          <p:cNvPr id="371" name="Google Shape;371;p32"/>
          <p:cNvSpPr txBox="1"/>
          <p:nvPr/>
        </p:nvSpPr>
        <p:spPr>
          <a:xfrm>
            <a:off x="323273" y="215254"/>
            <a:ext cx="1948872" cy="496546"/>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02. 서비스 기획</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1fdefaf53a3_8_6"/>
          <p:cNvSpPr txBox="1"/>
          <p:nvPr/>
        </p:nvSpPr>
        <p:spPr>
          <a:xfrm>
            <a:off x="836966" y="2440779"/>
            <a:ext cx="3002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ko-KR" sz="3200" u="none" cap="none" strike="noStrike">
                <a:solidFill>
                  <a:schemeClr val="lt1"/>
                </a:solidFill>
                <a:latin typeface="Arial"/>
                <a:ea typeface="Arial"/>
                <a:cs typeface="Arial"/>
                <a:sym typeface="Arial"/>
              </a:rPr>
              <a:t>03</a:t>
            </a:r>
            <a:r>
              <a:rPr b="0" i="0" lang="ko-KR" sz="2800" u="none" cap="none" strike="noStrike">
                <a:solidFill>
                  <a:schemeClr val="lt1"/>
                </a:solidFill>
                <a:latin typeface="Arial"/>
                <a:ea typeface="Arial"/>
                <a:cs typeface="Arial"/>
                <a:sym typeface="Arial"/>
              </a:rPr>
              <a:t>. 사용자 정의</a:t>
            </a:r>
            <a:endParaRPr b="0" i="0" sz="1800" u="none" cap="none" strike="noStrike">
              <a:solidFill>
                <a:srgbClr val="000000"/>
              </a:solidFill>
              <a:latin typeface="Arial"/>
              <a:ea typeface="Arial"/>
              <a:cs typeface="Arial"/>
              <a:sym typeface="Arial"/>
            </a:endParaRPr>
          </a:p>
        </p:txBody>
      </p:sp>
      <p:sp>
        <p:nvSpPr>
          <p:cNvPr id="377" name="Google Shape;377;g1fdefaf53a3_8_6"/>
          <p:cNvSpPr txBox="1"/>
          <p:nvPr/>
        </p:nvSpPr>
        <p:spPr>
          <a:xfrm>
            <a:off x="854094" y="3171258"/>
            <a:ext cx="2615100" cy="738900"/>
          </a:xfrm>
          <a:prstGeom prst="rect">
            <a:avLst/>
          </a:prstGeom>
          <a:noFill/>
          <a:ln>
            <a:noFill/>
          </a:ln>
        </p:spPr>
        <p:txBody>
          <a:bodyPr anchorCtr="0" anchor="t" bIns="45700" lIns="91425" spcFirstLastPara="1" rIns="91425" wrap="square" tIns="45700">
            <a:spAutoFit/>
          </a:bodyPr>
          <a:lstStyle/>
          <a:p>
            <a:pPr indent="-240858" lvl="0" marL="240858" marR="0" rtl="0" algn="l">
              <a:lnSpc>
                <a:spcPct val="200000"/>
              </a:lnSpc>
              <a:spcBef>
                <a:spcPts val="0"/>
              </a:spcBef>
              <a:spcAft>
                <a:spcPts val="0"/>
              </a:spcAft>
              <a:buClr>
                <a:schemeClr val="lt1"/>
              </a:buClr>
              <a:buSzPts val="1180"/>
              <a:buFont typeface="Arial"/>
              <a:buChar char="-"/>
            </a:pPr>
            <a:r>
              <a:rPr b="0" i="0" lang="ko-KR" sz="1400" u="none" cap="none" strike="noStrike">
                <a:solidFill>
                  <a:schemeClr val="lt1"/>
                </a:solidFill>
                <a:latin typeface="Arial"/>
                <a:ea typeface="Arial"/>
                <a:cs typeface="Arial"/>
                <a:sym typeface="Arial"/>
              </a:rPr>
              <a:t>페르소나</a:t>
            </a:r>
            <a:endParaRPr b="0" i="0" sz="1400" u="none" cap="none" strike="noStrike">
              <a:solidFill>
                <a:schemeClr val="lt1"/>
              </a:solidFill>
              <a:latin typeface="Arial"/>
              <a:ea typeface="Arial"/>
              <a:cs typeface="Arial"/>
              <a:sym typeface="Arial"/>
            </a:endParaRPr>
          </a:p>
          <a:p>
            <a:pPr indent="-240859" lvl="0" marL="240859" marR="0" rtl="0" algn="l">
              <a:lnSpc>
                <a:spcPct val="200000"/>
              </a:lnSpc>
              <a:spcBef>
                <a:spcPts val="0"/>
              </a:spcBef>
              <a:spcAft>
                <a:spcPts val="0"/>
              </a:spcAft>
              <a:buClr>
                <a:schemeClr val="lt1"/>
              </a:buClr>
              <a:buSzPts val="1180"/>
              <a:buFont typeface="Arial"/>
              <a:buChar char="-"/>
            </a:pPr>
            <a:r>
              <a:rPr b="0" i="0" lang="ko-KR" sz="1400" u="none" cap="none" strike="noStrike">
                <a:solidFill>
                  <a:schemeClr val="lt1"/>
                </a:solidFill>
                <a:latin typeface="Arial"/>
                <a:ea typeface="Arial"/>
                <a:cs typeface="Arial"/>
                <a:sym typeface="Arial"/>
              </a:rPr>
              <a:t>사용자 여정 지도</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1fdefaf53a3_7_13"/>
          <p:cNvSpPr txBox="1"/>
          <p:nvPr/>
        </p:nvSpPr>
        <p:spPr>
          <a:xfrm>
            <a:off x="947159" y="2129221"/>
            <a:ext cx="6314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자유로운 토론 학습을 위한 </a:t>
            </a:r>
            <a:r>
              <a:rPr b="1" i="0" lang="ko-KR" sz="2000" u="none" cap="none" strike="noStrike">
                <a:solidFill>
                  <a:srgbClr val="F26640"/>
                </a:solidFill>
                <a:latin typeface="Arial"/>
                <a:ea typeface="Arial"/>
                <a:cs typeface="Arial"/>
                <a:sym typeface="Arial"/>
              </a:rPr>
              <a:t>온라인 화상 토론</a:t>
            </a:r>
            <a:r>
              <a:rPr b="0" i="0" lang="ko-KR" sz="2000" u="none" cap="none" strike="noStrike">
                <a:solidFill>
                  <a:srgbClr val="F26640"/>
                </a:solidFill>
                <a:latin typeface="Arial"/>
                <a:ea typeface="Arial"/>
                <a:cs typeface="Arial"/>
                <a:sym typeface="Arial"/>
              </a:rPr>
              <a:t> 플랫폼</a:t>
            </a:r>
            <a:endParaRPr b="0" i="0" sz="1800" u="none" cap="none" strike="noStrike">
              <a:solidFill>
                <a:srgbClr val="000000"/>
              </a:solidFill>
              <a:latin typeface="Arial"/>
              <a:ea typeface="Arial"/>
              <a:cs typeface="Arial"/>
              <a:sym typeface="Arial"/>
            </a:endParaRPr>
          </a:p>
        </p:txBody>
      </p:sp>
      <p:sp>
        <p:nvSpPr>
          <p:cNvPr id="383" name="Google Shape;383;g1fdefaf53a3_7_13"/>
          <p:cNvSpPr txBox="1"/>
          <p:nvPr/>
        </p:nvSpPr>
        <p:spPr>
          <a:xfrm>
            <a:off x="964738" y="1788539"/>
            <a:ext cx="3892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rgbClr val="F26640"/>
                </a:solidFill>
                <a:latin typeface="Arial"/>
                <a:ea typeface="Arial"/>
                <a:cs typeface="Arial"/>
                <a:sym typeface="Arial"/>
              </a:rPr>
              <a:t>About service</a:t>
            </a:r>
            <a:endParaRPr b="0" i="0" sz="1600" u="none" cap="none" strike="noStrike">
              <a:solidFill>
                <a:srgbClr val="F26640"/>
              </a:solidFill>
              <a:latin typeface="Arial"/>
              <a:ea typeface="Arial"/>
              <a:cs typeface="Arial"/>
              <a:sym typeface="Arial"/>
            </a:endParaRPr>
          </a:p>
        </p:txBody>
      </p:sp>
      <p:pic>
        <p:nvPicPr>
          <p:cNvPr id="384" name="Google Shape;384;g1fdefaf53a3_7_13"/>
          <p:cNvPicPr preferRelativeResize="0"/>
          <p:nvPr/>
        </p:nvPicPr>
        <p:blipFill rotWithShape="1">
          <a:blip r:embed="rId3">
            <a:alphaModFix/>
          </a:blip>
          <a:srcRect b="8696" l="9947" r="8916" t="8080"/>
          <a:stretch/>
        </p:blipFill>
        <p:spPr>
          <a:xfrm>
            <a:off x="6938512" y="2677795"/>
            <a:ext cx="4674634" cy="2817058"/>
          </a:xfrm>
          <a:prstGeom prst="rect">
            <a:avLst/>
          </a:prstGeom>
          <a:noFill/>
          <a:ln>
            <a:noFill/>
          </a:ln>
        </p:spPr>
      </p:pic>
      <p:sp>
        <p:nvSpPr>
          <p:cNvPr id="385" name="Google Shape;385;g1fdefaf53a3_7_13"/>
          <p:cNvSpPr txBox="1"/>
          <p:nvPr/>
        </p:nvSpPr>
        <p:spPr>
          <a:xfrm>
            <a:off x="2564091" y="255712"/>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주제 선정 목적</a:t>
            </a:r>
            <a:endParaRPr/>
          </a:p>
        </p:txBody>
      </p:sp>
      <p:sp>
        <p:nvSpPr>
          <p:cNvPr id="386" name="Google Shape;386;g1fdefaf53a3_7_13"/>
          <p:cNvSpPr txBox="1"/>
          <p:nvPr/>
        </p:nvSpPr>
        <p:spPr>
          <a:xfrm>
            <a:off x="323273" y="215253"/>
            <a:ext cx="22407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01. 프로젝트 개요</a:t>
            </a:r>
            <a:endParaRPr/>
          </a:p>
        </p:txBody>
      </p:sp>
      <p:sp>
        <p:nvSpPr>
          <p:cNvPr id="387" name="Google Shape;387;g1fdefaf53a3_7_13"/>
          <p:cNvSpPr txBox="1"/>
          <p:nvPr/>
        </p:nvSpPr>
        <p:spPr>
          <a:xfrm>
            <a:off x="669550" y="3162775"/>
            <a:ext cx="6314700" cy="1847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Clr>
                <a:schemeClr val="dk1"/>
              </a:buClr>
              <a:buSzPts val="1100"/>
              <a:buFont typeface="Arial"/>
              <a:buNone/>
            </a:pPr>
            <a:r>
              <a:rPr lang="ko-KR" sz="1200">
                <a:solidFill>
                  <a:srgbClr val="595959"/>
                </a:solidFill>
              </a:rPr>
              <a:t>기존의 서비스는 텍스트로의 한정된 방법으로 토론을 하거나,</a:t>
            </a:r>
            <a:endParaRPr sz="1200">
              <a:solidFill>
                <a:srgbClr val="595959"/>
              </a:solidFill>
            </a:endParaRPr>
          </a:p>
          <a:p>
            <a:pPr indent="0" lvl="0" marL="0" rtl="0" algn="l">
              <a:lnSpc>
                <a:spcPct val="200000"/>
              </a:lnSpc>
              <a:spcBef>
                <a:spcPts val="0"/>
              </a:spcBef>
              <a:spcAft>
                <a:spcPts val="0"/>
              </a:spcAft>
              <a:buClr>
                <a:schemeClr val="dk1"/>
              </a:buClr>
              <a:buSzPts val="1100"/>
              <a:buFont typeface="Arial"/>
              <a:buNone/>
            </a:pPr>
            <a:r>
              <a:rPr lang="ko-KR" sz="1200">
                <a:solidFill>
                  <a:srgbClr val="595959"/>
                </a:solidFill>
              </a:rPr>
              <a:t>지역적 인적 한계 상황에서 토론이 어려웠습니다.</a:t>
            </a:r>
            <a:endParaRPr sz="1200">
              <a:solidFill>
                <a:srgbClr val="595959"/>
              </a:solidFill>
            </a:endParaRPr>
          </a:p>
          <a:p>
            <a:pPr indent="0" lvl="0" marL="0" rtl="0" algn="l">
              <a:lnSpc>
                <a:spcPct val="200000"/>
              </a:lnSpc>
              <a:spcBef>
                <a:spcPts val="0"/>
              </a:spcBef>
              <a:spcAft>
                <a:spcPts val="0"/>
              </a:spcAft>
              <a:buClr>
                <a:schemeClr val="dk1"/>
              </a:buClr>
              <a:buSzPts val="1100"/>
              <a:buFont typeface="Arial"/>
              <a:buNone/>
            </a:pPr>
            <a:r>
              <a:rPr lang="ko-KR" sz="1200">
                <a:solidFill>
                  <a:srgbClr val="595959"/>
                </a:solidFill>
              </a:rPr>
              <a:t>우리는 이러한 한계를 넘어 다양한 주제, 사람, 시간 속에서 자유로운</a:t>
            </a:r>
            <a:endParaRPr sz="1200">
              <a:solidFill>
                <a:srgbClr val="595959"/>
              </a:solidFill>
            </a:endParaRPr>
          </a:p>
          <a:p>
            <a:pPr indent="0" lvl="0" marL="0" rtl="0" algn="l">
              <a:lnSpc>
                <a:spcPct val="200000"/>
              </a:lnSpc>
              <a:spcBef>
                <a:spcPts val="0"/>
              </a:spcBef>
              <a:spcAft>
                <a:spcPts val="0"/>
              </a:spcAft>
              <a:buClr>
                <a:schemeClr val="dk1"/>
              </a:buClr>
              <a:buSzPts val="1100"/>
              <a:buFont typeface="Arial"/>
              <a:buNone/>
            </a:pPr>
            <a:r>
              <a:rPr lang="ko-KR" sz="1200">
                <a:solidFill>
                  <a:srgbClr val="595959"/>
                </a:solidFill>
              </a:rPr>
              <a:t>토론 경험을 제공한다는 차별점을 바탕으로</a:t>
            </a:r>
            <a:endParaRPr sz="1200">
              <a:solidFill>
                <a:srgbClr val="595959"/>
              </a:solidFill>
            </a:endParaRPr>
          </a:p>
          <a:p>
            <a:pPr indent="0" lvl="0" marL="0" rtl="0" algn="l">
              <a:spcBef>
                <a:spcPts val="0"/>
              </a:spcBef>
              <a:spcAft>
                <a:spcPts val="0"/>
              </a:spcAft>
              <a:buNone/>
            </a:pPr>
            <a:r>
              <a:rPr lang="ko-KR" sz="1200">
                <a:solidFill>
                  <a:srgbClr val="595959"/>
                </a:solidFill>
              </a:rPr>
              <a:t>자유롭고 편리한 토론 서비스를 제공하려고 합니다.</a:t>
            </a:r>
            <a:endParaRPr>
              <a:latin typeface="Malgun Gothic"/>
              <a:ea typeface="Malgun Gothic"/>
              <a:cs typeface="Malgun Gothic"/>
              <a:sym typeface="Malgun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fdefaf53a3_8_11"/>
          <p:cNvSpPr/>
          <p:nvPr/>
        </p:nvSpPr>
        <p:spPr>
          <a:xfrm>
            <a:off x="512348" y="3695237"/>
            <a:ext cx="2371500" cy="8673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chemeClr val="dk1"/>
                </a:solidFill>
                <a:latin typeface="Arial"/>
                <a:ea typeface="Arial"/>
                <a:cs typeface="Arial"/>
                <a:sym typeface="Arial"/>
              </a:rPr>
              <a:t>선생님 없이도 학생들 자체적으로 진행할 수 있는 토론 시스템을 원한다</a:t>
            </a:r>
            <a:endParaRPr b="0" i="0" sz="1400" u="none" cap="none" strike="noStrike">
              <a:solidFill>
                <a:srgbClr val="000000"/>
              </a:solidFill>
              <a:latin typeface="Arial"/>
              <a:ea typeface="Arial"/>
              <a:cs typeface="Arial"/>
              <a:sym typeface="Arial"/>
            </a:endParaRPr>
          </a:p>
        </p:txBody>
      </p:sp>
      <p:sp>
        <p:nvSpPr>
          <p:cNvPr id="393" name="Google Shape;393;g1fdefaf53a3_8_11"/>
          <p:cNvSpPr txBox="1"/>
          <p:nvPr/>
        </p:nvSpPr>
        <p:spPr>
          <a:xfrm>
            <a:off x="3309375" y="1086046"/>
            <a:ext cx="463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Arial"/>
                <a:ea typeface="Arial"/>
                <a:cs typeface="Arial"/>
                <a:sym typeface="Arial"/>
              </a:rPr>
              <a:t>정인수 ( 남 35세, 교사)</a:t>
            </a:r>
            <a:endParaRPr b="0" i="0" sz="1400" u="none" cap="none" strike="noStrike">
              <a:solidFill>
                <a:srgbClr val="000000"/>
              </a:solidFill>
              <a:latin typeface="Arial"/>
              <a:ea typeface="Arial"/>
              <a:cs typeface="Arial"/>
              <a:sym typeface="Arial"/>
            </a:endParaRPr>
          </a:p>
        </p:txBody>
      </p:sp>
      <p:sp>
        <p:nvSpPr>
          <p:cNvPr id="394" name="Google Shape;394;g1fdefaf53a3_8_11"/>
          <p:cNvSpPr txBox="1"/>
          <p:nvPr/>
        </p:nvSpPr>
        <p:spPr>
          <a:xfrm>
            <a:off x="3458175" y="5288075"/>
            <a:ext cx="82503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ko-KR" sz="1200" u="none" cap="none" strike="noStrike">
                <a:solidFill>
                  <a:schemeClr val="dk1"/>
                </a:solidFill>
                <a:latin typeface="Arial"/>
                <a:ea typeface="Arial"/>
                <a:cs typeface="Arial"/>
                <a:sym typeface="Arial"/>
              </a:rPr>
              <a:t>Needs :. </a:t>
            </a:r>
            <a:endParaRPr b="0" i="0" sz="12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ko-KR" sz="1200" u="none" cap="none" strike="noStrike">
                <a:solidFill>
                  <a:schemeClr val="dk1"/>
                </a:solidFill>
                <a:latin typeface="Arial"/>
                <a:ea typeface="Arial"/>
                <a:cs typeface="Arial"/>
                <a:sym typeface="Arial"/>
              </a:rPr>
              <a:t>Business Goal :</a:t>
            </a:r>
            <a:endParaRPr b="0" i="0" sz="1200" u="none" cap="none" strike="noStrike">
              <a:solidFill>
                <a:schemeClr val="dk1"/>
              </a:solidFill>
              <a:latin typeface="Arial"/>
              <a:ea typeface="Arial"/>
              <a:cs typeface="Arial"/>
              <a:sym typeface="Arial"/>
            </a:endParaRPr>
          </a:p>
        </p:txBody>
      </p:sp>
      <p:sp>
        <p:nvSpPr>
          <p:cNvPr id="395" name="Google Shape;395;g1fdefaf53a3_8_11"/>
          <p:cNvSpPr txBox="1"/>
          <p:nvPr/>
        </p:nvSpPr>
        <p:spPr>
          <a:xfrm>
            <a:off x="3312075" y="2206054"/>
            <a:ext cx="8799000" cy="2039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정인수씨는 양재중학교에서 국어 선생님으로 근무하는 중이다.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토론은 학생들의 논리력과  소통능력을 키워줘 매주 목요일 오전에 토론수업을 진행하려고 한다.</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하지만 매주 토론을 열기에는 준비할 것이 너무 많다. 우선 학생들의 수준, 성향, 주제, 역할 등을 고려하여 여러 그룹으로 나눠야 한다. 무엇보다 아직 토론 경험이 없는 학생들을 이끌어 주기 위해서 사회자도 필요한데 적절한 사람을 찾기도 어렵다.</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또한 선생님이 모든 토론을 지켜보며 동시에 평가하는 것도 어려워서 고민이다.</a:t>
            </a:r>
            <a:endParaRPr b="0" i="0" sz="1100" u="none" cap="none" strike="noStrike">
              <a:solidFill>
                <a:schemeClr val="dk1"/>
              </a:solidFill>
              <a:latin typeface="Arial"/>
              <a:ea typeface="Arial"/>
              <a:cs typeface="Arial"/>
              <a:sym typeface="Arial"/>
            </a:endParaRPr>
          </a:p>
        </p:txBody>
      </p:sp>
      <p:sp>
        <p:nvSpPr>
          <p:cNvPr id="396" name="Google Shape;396;g1fdefaf53a3_8_11"/>
          <p:cNvSpPr txBox="1"/>
          <p:nvPr/>
        </p:nvSpPr>
        <p:spPr>
          <a:xfrm>
            <a:off x="3242175" y="1419817"/>
            <a:ext cx="89388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595959"/>
                </a:solidFill>
                <a:latin typeface="Arial"/>
                <a:ea typeface="Arial"/>
                <a:cs typeface="Arial"/>
                <a:sym typeface="Arial"/>
              </a:rPr>
              <a:t>“ 토론은 중요하나 매번 토론 수업을 준비하기 어려워요 </a:t>
            </a:r>
            <a:endParaRPr b="0" i="0" sz="14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595959"/>
                </a:solidFill>
                <a:latin typeface="Arial"/>
                <a:ea typeface="Arial"/>
                <a:cs typeface="Arial"/>
                <a:sym typeface="Arial"/>
              </a:rPr>
              <a:t>  학생들의 수준을 고려하여 여러 그룹을 만들고, 또 그에 따른 평가도 해야 하는데 한번에 모든 토론을    </a:t>
            </a:r>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595959"/>
                </a:solidFill>
                <a:latin typeface="Arial"/>
                <a:ea typeface="Arial"/>
                <a:cs typeface="Arial"/>
                <a:sym typeface="Arial"/>
              </a:rPr>
              <a:t>  진행하기에도 한계가 있어요 “</a:t>
            </a:r>
            <a:r>
              <a:rPr b="0" i="0" lang="ko-KR" sz="1400" u="none" cap="none" strike="noStrike">
                <a:solidFill>
                  <a:schemeClr val="lt1"/>
                </a:solidFill>
                <a:latin typeface="Arial"/>
                <a:ea typeface="Arial"/>
                <a:cs typeface="Arial"/>
                <a:sym typeface="Arial"/>
              </a:rPr>
              <a:t>ㄴ</a:t>
            </a:r>
            <a:endParaRPr b="0" i="0" sz="1400" u="none" cap="none" strike="noStrike">
              <a:solidFill>
                <a:schemeClr val="dk1"/>
              </a:solidFill>
              <a:latin typeface="Arial"/>
              <a:ea typeface="Arial"/>
              <a:cs typeface="Arial"/>
              <a:sym typeface="Arial"/>
            </a:endParaRPr>
          </a:p>
        </p:txBody>
      </p:sp>
      <p:pic>
        <p:nvPicPr>
          <p:cNvPr id="397" name="Google Shape;397;g1fdefaf53a3_8_11"/>
          <p:cNvPicPr preferRelativeResize="0"/>
          <p:nvPr/>
        </p:nvPicPr>
        <p:blipFill rotWithShape="1">
          <a:blip r:embed="rId3">
            <a:alphaModFix/>
          </a:blip>
          <a:srcRect b="0" l="0" r="0" t="0"/>
          <a:stretch/>
        </p:blipFill>
        <p:spPr>
          <a:xfrm>
            <a:off x="512348" y="1057525"/>
            <a:ext cx="2371450" cy="2371475"/>
          </a:xfrm>
          <a:prstGeom prst="rect">
            <a:avLst/>
          </a:prstGeom>
          <a:noFill/>
          <a:ln>
            <a:noFill/>
          </a:ln>
        </p:spPr>
      </p:pic>
      <p:sp>
        <p:nvSpPr>
          <p:cNvPr id="398" name="Google Shape;398;g1fdefaf53a3_8_11"/>
          <p:cNvSpPr txBox="1"/>
          <p:nvPr/>
        </p:nvSpPr>
        <p:spPr>
          <a:xfrm>
            <a:off x="2313803" y="252807"/>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페르소나</a:t>
            </a:r>
            <a:endParaRPr b="0" i="0" sz="1600" u="none" cap="none" strike="noStrike">
              <a:solidFill>
                <a:srgbClr val="595959"/>
              </a:solidFill>
              <a:latin typeface="Arial"/>
              <a:ea typeface="Arial"/>
              <a:cs typeface="Arial"/>
              <a:sym typeface="Arial"/>
            </a:endParaRPr>
          </a:p>
        </p:txBody>
      </p:sp>
      <p:sp>
        <p:nvSpPr>
          <p:cNvPr id="399" name="Google Shape;399;g1fdefaf53a3_8_11"/>
          <p:cNvSpPr txBox="1"/>
          <p:nvPr/>
        </p:nvSpPr>
        <p:spPr>
          <a:xfrm>
            <a:off x="323273" y="215254"/>
            <a:ext cx="19488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03. 사용자 정의</a:t>
            </a:r>
            <a:endParaRPr/>
          </a:p>
        </p:txBody>
      </p:sp>
      <p:sp>
        <p:nvSpPr>
          <p:cNvPr id="400" name="Google Shape;400;g1fdefaf53a3_8_11"/>
          <p:cNvSpPr/>
          <p:nvPr/>
        </p:nvSpPr>
        <p:spPr>
          <a:xfrm>
            <a:off x="512348" y="5099900"/>
            <a:ext cx="2371500" cy="8673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ko-KR" sz="1400" u="none" cap="none" strike="noStrike">
                <a:solidFill>
                  <a:schemeClr val="dk1"/>
                </a:solidFill>
                <a:latin typeface="Arial"/>
                <a:ea typeface="Arial"/>
                <a:cs typeface="Arial"/>
                <a:sym typeface="Arial"/>
              </a:rPr>
              <a:t>사회자 개입없이도 토론을 진행하고, 자체 평가도 할 수 있는 토론 서비스를 제공한다.</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1fdefaf53a3_8_23"/>
          <p:cNvSpPr/>
          <p:nvPr/>
        </p:nvSpPr>
        <p:spPr>
          <a:xfrm>
            <a:off x="2387589" y="2344930"/>
            <a:ext cx="1744800" cy="28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06" name="Google Shape;406;g1fdefaf53a3_8_23"/>
          <p:cNvSpPr/>
          <p:nvPr/>
        </p:nvSpPr>
        <p:spPr>
          <a:xfrm>
            <a:off x="4164709" y="2344930"/>
            <a:ext cx="3974400" cy="288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07" name="Google Shape;407;g1fdefaf53a3_8_23"/>
          <p:cNvSpPr/>
          <p:nvPr/>
        </p:nvSpPr>
        <p:spPr>
          <a:xfrm>
            <a:off x="8170065" y="2344930"/>
            <a:ext cx="1744800" cy="2880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08" name="Google Shape;408;g1fdefaf53a3_8_23"/>
          <p:cNvSpPr txBox="1"/>
          <p:nvPr/>
        </p:nvSpPr>
        <p:spPr>
          <a:xfrm>
            <a:off x="2753798" y="2298293"/>
            <a:ext cx="7194600" cy="517800"/>
          </a:xfrm>
          <a:prstGeom prst="rect">
            <a:avLst/>
          </a:prstGeom>
          <a:noFill/>
          <a:ln>
            <a:noFill/>
          </a:ln>
        </p:spPr>
        <p:txBody>
          <a:bodyPr anchorCtr="0" anchor="t" bIns="46800" lIns="90000" spcFirstLastPara="1" rIns="90000" wrap="square" tIns="46800">
            <a:spAutoFit/>
          </a:bodyPr>
          <a:lstStyle/>
          <a:p>
            <a:pPr indent="-228600" lvl="0" marL="228600" marR="0" rtl="0" algn="l">
              <a:lnSpc>
                <a:spcPct val="15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서비스 이용 전                                                       서비스 이용 중                                                         서비스 이용 후</a:t>
            </a:r>
            <a:endParaRPr b="0" i="0" sz="1100" u="none" cap="none" strike="noStrike">
              <a:solidFill>
                <a:schemeClr val="dk1"/>
              </a:solidFill>
              <a:latin typeface="Malgun Gothic"/>
              <a:ea typeface="Malgun Gothic"/>
              <a:cs typeface="Malgun Gothic"/>
              <a:sym typeface="Malgun Gothic"/>
            </a:endParaRPr>
          </a:p>
        </p:txBody>
      </p:sp>
      <p:cxnSp>
        <p:nvCxnSpPr>
          <p:cNvPr id="409" name="Google Shape;409;g1fdefaf53a3_8_23"/>
          <p:cNvCxnSpPr/>
          <p:nvPr/>
        </p:nvCxnSpPr>
        <p:spPr>
          <a:xfrm>
            <a:off x="2387588" y="3522429"/>
            <a:ext cx="7560900" cy="0"/>
          </a:xfrm>
          <a:prstGeom prst="straightConnector1">
            <a:avLst/>
          </a:prstGeom>
          <a:noFill/>
          <a:ln cap="flat" cmpd="sng" w="9525">
            <a:solidFill>
              <a:srgbClr val="A5A5A5"/>
            </a:solidFill>
            <a:prstDash val="dash"/>
            <a:miter lim="800000"/>
            <a:headEnd len="sm" w="sm" type="none"/>
            <a:tailEnd len="sm" w="sm" type="none"/>
          </a:ln>
        </p:spPr>
      </p:cxnSp>
      <p:cxnSp>
        <p:nvCxnSpPr>
          <p:cNvPr id="410" name="Google Shape;410;g1fdefaf53a3_8_23"/>
          <p:cNvCxnSpPr/>
          <p:nvPr/>
        </p:nvCxnSpPr>
        <p:spPr>
          <a:xfrm>
            <a:off x="2387588" y="5585144"/>
            <a:ext cx="7560900" cy="0"/>
          </a:xfrm>
          <a:prstGeom prst="straightConnector1">
            <a:avLst/>
          </a:prstGeom>
          <a:noFill/>
          <a:ln cap="flat" cmpd="sng" w="9525">
            <a:solidFill>
              <a:srgbClr val="A5A5A5"/>
            </a:solidFill>
            <a:prstDash val="dash"/>
            <a:miter lim="800000"/>
            <a:headEnd len="sm" w="sm" type="none"/>
            <a:tailEnd len="sm" w="sm" type="none"/>
          </a:ln>
        </p:spPr>
      </p:cxnSp>
      <p:cxnSp>
        <p:nvCxnSpPr>
          <p:cNvPr id="411" name="Google Shape;411;g1fdefaf53a3_8_23"/>
          <p:cNvCxnSpPr/>
          <p:nvPr/>
        </p:nvCxnSpPr>
        <p:spPr>
          <a:xfrm>
            <a:off x="2387588" y="4600460"/>
            <a:ext cx="7560900" cy="0"/>
          </a:xfrm>
          <a:prstGeom prst="straightConnector1">
            <a:avLst/>
          </a:prstGeom>
          <a:noFill/>
          <a:ln cap="flat" cmpd="sng" w="9525">
            <a:solidFill>
              <a:srgbClr val="A5A5A5"/>
            </a:solidFill>
            <a:prstDash val="dash"/>
            <a:miter lim="800000"/>
            <a:headEnd len="sm" w="sm" type="none"/>
            <a:tailEnd len="sm" w="sm" type="none"/>
          </a:ln>
        </p:spPr>
      </p:cxnSp>
      <p:pic>
        <p:nvPicPr>
          <p:cNvPr id="412" name="Google Shape;412;g1fdefaf53a3_8_23"/>
          <p:cNvPicPr preferRelativeResize="0"/>
          <p:nvPr/>
        </p:nvPicPr>
        <p:blipFill rotWithShape="1">
          <a:blip r:embed="rId3">
            <a:alphaModFix/>
          </a:blip>
          <a:srcRect b="0" l="0" r="0" t="0"/>
          <a:stretch/>
        </p:blipFill>
        <p:spPr>
          <a:xfrm>
            <a:off x="1812032" y="3306405"/>
            <a:ext cx="431540" cy="425002"/>
          </a:xfrm>
          <a:prstGeom prst="rect">
            <a:avLst/>
          </a:prstGeom>
          <a:noFill/>
          <a:ln>
            <a:noFill/>
          </a:ln>
        </p:spPr>
      </p:pic>
      <p:pic>
        <p:nvPicPr>
          <p:cNvPr id="413" name="Google Shape;413;g1fdefaf53a3_8_23"/>
          <p:cNvPicPr preferRelativeResize="0"/>
          <p:nvPr/>
        </p:nvPicPr>
        <p:blipFill rotWithShape="1">
          <a:blip r:embed="rId4">
            <a:alphaModFix/>
          </a:blip>
          <a:srcRect b="0" l="0" r="0" t="0"/>
          <a:stretch/>
        </p:blipFill>
        <p:spPr>
          <a:xfrm>
            <a:off x="1812032" y="4386525"/>
            <a:ext cx="431540" cy="425002"/>
          </a:xfrm>
          <a:prstGeom prst="rect">
            <a:avLst/>
          </a:prstGeom>
          <a:noFill/>
          <a:ln>
            <a:noFill/>
          </a:ln>
        </p:spPr>
      </p:pic>
      <p:pic>
        <p:nvPicPr>
          <p:cNvPr id="414" name="Google Shape;414;g1fdefaf53a3_8_23"/>
          <p:cNvPicPr preferRelativeResize="0"/>
          <p:nvPr/>
        </p:nvPicPr>
        <p:blipFill rotWithShape="1">
          <a:blip r:embed="rId5">
            <a:alphaModFix/>
          </a:blip>
          <a:srcRect b="0" l="0" r="0" t="0"/>
          <a:stretch/>
        </p:blipFill>
        <p:spPr>
          <a:xfrm>
            <a:off x="1812032" y="5394637"/>
            <a:ext cx="431540" cy="425002"/>
          </a:xfrm>
          <a:prstGeom prst="rect">
            <a:avLst/>
          </a:prstGeom>
          <a:noFill/>
          <a:ln>
            <a:noFill/>
          </a:ln>
        </p:spPr>
      </p:pic>
      <p:sp>
        <p:nvSpPr>
          <p:cNvPr id="415" name="Google Shape;415;g1fdefaf53a3_8_23"/>
          <p:cNvSpPr/>
          <p:nvPr/>
        </p:nvSpPr>
        <p:spPr>
          <a:xfrm>
            <a:off x="2387589" y="1474177"/>
            <a:ext cx="1744800" cy="824100"/>
          </a:xfrm>
          <a:prstGeom prst="roundRect">
            <a:avLst>
              <a:gd fmla="val 16667" name="adj"/>
            </a:avLst>
          </a:prstGeom>
          <a:noFill/>
          <a:ln cap="flat" cmpd="sng" w="12700">
            <a:solidFill>
              <a:srgbClr val="F2664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16" name="Google Shape;416;g1fdefaf53a3_8_23"/>
          <p:cNvSpPr/>
          <p:nvPr/>
        </p:nvSpPr>
        <p:spPr>
          <a:xfrm>
            <a:off x="4164710" y="1474177"/>
            <a:ext cx="3974400" cy="824100"/>
          </a:xfrm>
          <a:prstGeom prst="roundRect">
            <a:avLst>
              <a:gd fmla="val 16667" name="adj"/>
            </a:avLst>
          </a:prstGeom>
          <a:noFill/>
          <a:ln cap="flat" cmpd="sng" w="12700">
            <a:solidFill>
              <a:srgbClr val="F2664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17" name="Google Shape;417;g1fdefaf53a3_8_23"/>
          <p:cNvSpPr/>
          <p:nvPr/>
        </p:nvSpPr>
        <p:spPr>
          <a:xfrm>
            <a:off x="8170065" y="1474177"/>
            <a:ext cx="1744800" cy="824100"/>
          </a:xfrm>
          <a:prstGeom prst="roundRect">
            <a:avLst>
              <a:gd fmla="val 16667" name="adj"/>
            </a:avLst>
          </a:prstGeom>
          <a:noFill/>
          <a:ln cap="flat" cmpd="sng" w="12700">
            <a:solidFill>
              <a:srgbClr val="F2664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18" name="Google Shape;418;g1fdefaf53a3_8_23"/>
          <p:cNvSpPr/>
          <p:nvPr/>
        </p:nvSpPr>
        <p:spPr>
          <a:xfrm>
            <a:off x="2547226" y="5513561"/>
            <a:ext cx="142500" cy="142500"/>
          </a:xfrm>
          <a:prstGeom prst="ellipse">
            <a:avLst/>
          </a:prstGeom>
          <a:solidFill>
            <a:schemeClr val="lt1"/>
          </a:solidFill>
          <a:ln cap="flat" cmpd="sng" w="19050">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cxnSp>
        <p:nvCxnSpPr>
          <p:cNvPr id="419" name="Google Shape;419;g1fdefaf53a3_8_23"/>
          <p:cNvCxnSpPr>
            <a:stCxn id="418" idx="7"/>
          </p:cNvCxnSpPr>
          <p:nvPr/>
        </p:nvCxnSpPr>
        <p:spPr>
          <a:xfrm flipH="1" rot="10800000">
            <a:off x="2668857" y="4599030"/>
            <a:ext cx="950400" cy="935400"/>
          </a:xfrm>
          <a:prstGeom prst="straightConnector1">
            <a:avLst/>
          </a:prstGeom>
          <a:noFill/>
          <a:ln cap="flat" cmpd="sng" w="28575">
            <a:solidFill>
              <a:srgbClr val="F26640"/>
            </a:solidFill>
            <a:prstDash val="solid"/>
            <a:miter lim="800000"/>
            <a:headEnd len="sm" w="sm" type="none"/>
            <a:tailEnd len="sm" w="sm" type="none"/>
          </a:ln>
        </p:spPr>
      </p:cxnSp>
      <p:sp>
        <p:nvSpPr>
          <p:cNvPr id="420" name="Google Shape;420;g1fdefaf53a3_8_23"/>
          <p:cNvSpPr/>
          <p:nvPr/>
        </p:nvSpPr>
        <p:spPr>
          <a:xfrm>
            <a:off x="3551721" y="4545740"/>
            <a:ext cx="142500" cy="142500"/>
          </a:xfrm>
          <a:prstGeom prst="ellipse">
            <a:avLst/>
          </a:prstGeom>
          <a:solidFill>
            <a:schemeClr val="lt1"/>
          </a:solidFill>
          <a:ln cap="flat" cmpd="sng" w="19050">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cxnSp>
        <p:nvCxnSpPr>
          <p:cNvPr id="421" name="Google Shape;421;g1fdefaf53a3_8_23"/>
          <p:cNvCxnSpPr/>
          <p:nvPr/>
        </p:nvCxnSpPr>
        <p:spPr>
          <a:xfrm flipH="1" rot="10800000">
            <a:off x="3676771" y="3543347"/>
            <a:ext cx="1241700" cy="1026900"/>
          </a:xfrm>
          <a:prstGeom prst="straightConnector1">
            <a:avLst/>
          </a:prstGeom>
          <a:noFill/>
          <a:ln cap="flat" cmpd="sng" w="28575">
            <a:solidFill>
              <a:srgbClr val="F26640"/>
            </a:solidFill>
            <a:prstDash val="solid"/>
            <a:miter lim="800000"/>
            <a:headEnd len="sm" w="sm" type="none"/>
            <a:tailEnd len="sm" w="sm" type="none"/>
          </a:ln>
        </p:spPr>
      </p:cxnSp>
      <p:sp>
        <p:nvSpPr>
          <p:cNvPr id="422" name="Google Shape;422;g1fdefaf53a3_8_23"/>
          <p:cNvSpPr txBox="1"/>
          <p:nvPr/>
        </p:nvSpPr>
        <p:spPr>
          <a:xfrm>
            <a:off x="2618543" y="5675622"/>
            <a:ext cx="14067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토론수업은 중요한데, 대규모로 토론을 진행하기에는 어려워</a:t>
            </a:r>
            <a:endParaRPr b="0" i="0" sz="1000" u="none" cap="none" strike="noStrike">
              <a:solidFill>
                <a:srgbClr val="595959"/>
              </a:solidFill>
              <a:latin typeface="Arial"/>
              <a:ea typeface="Arial"/>
              <a:cs typeface="Arial"/>
              <a:sym typeface="Arial"/>
            </a:endParaRPr>
          </a:p>
        </p:txBody>
      </p:sp>
      <p:sp>
        <p:nvSpPr>
          <p:cNvPr id="423" name="Google Shape;423;g1fdefaf53a3_8_23"/>
          <p:cNvSpPr/>
          <p:nvPr/>
        </p:nvSpPr>
        <p:spPr>
          <a:xfrm>
            <a:off x="4918439" y="3441963"/>
            <a:ext cx="142500" cy="142500"/>
          </a:xfrm>
          <a:prstGeom prst="ellipse">
            <a:avLst/>
          </a:prstGeom>
          <a:solidFill>
            <a:schemeClr val="lt1"/>
          </a:solidFill>
          <a:ln cap="flat" cmpd="sng" w="19050">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24" name="Google Shape;424;g1fdefaf53a3_8_23"/>
          <p:cNvSpPr txBox="1"/>
          <p:nvPr/>
        </p:nvSpPr>
        <p:spPr>
          <a:xfrm>
            <a:off x="3329900" y="4630647"/>
            <a:ext cx="14067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선생님없이도 시스템이 토론을 이끌어 나가는 서비스가 있다고?</a:t>
            </a:r>
            <a:endParaRPr b="0" i="0" sz="1000" u="none" cap="none" strike="noStrike">
              <a:solidFill>
                <a:srgbClr val="595959"/>
              </a:solidFill>
              <a:latin typeface="Arial"/>
              <a:ea typeface="Arial"/>
              <a:cs typeface="Arial"/>
              <a:sym typeface="Arial"/>
            </a:endParaRPr>
          </a:p>
        </p:txBody>
      </p:sp>
      <p:sp>
        <p:nvSpPr>
          <p:cNvPr id="425" name="Google Shape;425;g1fdefaf53a3_8_23"/>
          <p:cNvSpPr txBox="1"/>
          <p:nvPr/>
        </p:nvSpPr>
        <p:spPr>
          <a:xfrm>
            <a:off x="4292201" y="3708425"/>
            <a:ext cx="17448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선생님없이도 토론을 할 수 있다니! 청중으로 학생들 토론도 참관 가능하네?</a:t>
            </a:r>
            <a:endParaRPr b="0" i="0" sz="1000" u="none" cap="none" strike="noStrike">
              <a:solidFill>
                <a:srgbClr val="595959"/>
              </a:solidFill>
              <a:latin typeface="Arial"/>
              <a:ea typeface="Arial"/>
              <a:cs typeface="Arial"/>
              <a:sym typeface="Arial"/>
            </a:endParaRPr>
          </a:p>
        </p:txBody>
      </p:sp>
      <p:cxnSp>
        <p:nvCxnSpPr>
          <p:cNvPr id="426" name="Google Shape;426;g1fdefaf53a3_8_23"/>
          <p:cNvCxnSpPr/>
          <p:nvPr/>
        </p:nvCxnSpPr>
        <p:spPr>
          <a:xfrm>
            <a:off x="5061660" y="3518544"/>
            <a:ext cx="1875600" cy="522000"/>
          </a:xfrm>
          <a:prstGeom prst="straightConnector1">
            <a:avLst/>
          </a:prstGeom>
          <a:noFill/>
          <a:ln cap="flat" cmpd="sng" w="28575">
            <a:solidFill>
              <a:srgbClr val="F26640"/>
            </a:solidFill>
            <a:prstDash val="solid"/>
            <a:miter lim="800000"/>
            <a:headEnd len="sm" w="sm" type="none"/>
            <a:tailEnd len="sm" w="sm" type="none"/>
          </a:ln>
        </p:spPr>
      </p:cxnSp>
      <p:sp>
        <p:nvSpPr>
          <p:cNvPr id="427" name="Google Shape;427;g1fdefaf53a3_8_23"/>
          <p:cNvSpPr/>
          <p:nvPr/>
        </p:nvSpPr>
        <p:spPr>
          <a:xfrm>
            <a:off x="6928520" y="3999501"/>
            <a:ext cx="142500" cy="142500"/>
          </a:xfrm>
          <a:prstGeom prst="ellipse">
            <a:avLst/>
          </a:prstGeom>
          <a:solidFill>
            <a:schemeClr val="lt1"/>
          </a:solidFill>
          <a:ln cap="flat" cmpd="sng" w="19050">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28" name="Google Shape;428;g1fdefaf53a3_8_23"/>
          <p:cNvSpPr txBox="1"/>
          <p:nvPr/>
        </p:nvSpPr>
        <p:spPr>
          <a:xfrm>
            <a:off x="6296427" y="4171190"/>
            <a:ext cx="14067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그런데 평가나 피드백은 어떡하지?</a:t>
            </a:r>
            <a:endParaRPr b="0" i="0" sz="1000" u="none" cap="none" strike="noStrike">
              <a:solidFill>
                <a:srgbClr val="595959"/>
              </a:solidFill>
              <a:latin typeface="Arial"/>
              <a:ea typeface="Arial"/>
              <a:cs typeface="Arial"/>
              <a:sym typeface="Arial"/>
            </a:endParaRPr>
          </a:p>
        </p:txBody>
      </p:sp>
      <p:cxnSp>
        <p:nvCxnSpPr>
          <p:cNvPr id="429" name="Google Shape;429;g1fdefaf53a3_8_23"/>
          <p:cNvCxnSpPr/>
          <p:nvPr/>
        </p:nvCxnSpPr>
        <p:spPr>
          <a:xfrm flipH="1" rot="10800000">
            <a:off x="7062362" y="3520628"/>
            <a:ext cx="976500" cy="508500"/>
          </a:xfrm>
          <a:prstGeom prst="straightConnector1">
            <a:avLst/>
          </a:prstGeom>
          <a:noFill/>
          <a:ln cap="flat" cmpd="sng" w="28575">
            <a:solidFill>
              <a:srgbClr val="F26640"/>
            </a:solidFill>
            <a:prstDash val="solid"/>
            <a:miter lim="800000"/>
            <a:headEnd len="sm" w="sm" type="none"/>
            <a:tailEnd len="sm" w="sm" type="none"/>
          </a:ln>
        </p:spPr>
      </p:cxnSp>
      <p:sp>
        <p:nvSpPr>
          <p:cNvPr id="430" name="Google Shape;430;g1fdefaf53a3_8_23"/>
          <p:cNvSpPr/>
          <p:nvPr/>
        </p:nvSpPr>
        <p:spPr>
          <a:xfrm>
            <a:off x="7996363" y="3438902"/>
            <a:ext cx="142500" cy="142500"/>
          </a:xfrm>
          <a:prstGeom prst="ellipse">
            <a:avLst/>
          </a:prstGeom>
          <a:solidFill>
            <a:schemeClr val="lt1"/>
          </a:solidFill>
          <a:ln cap="flat" cmpd="sng" w="19050">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cxnSp>
        <p:nvCxnSpPr>
          <p:cNvPr id="431" name="Google Shape;431;g1fdefaf53a3_8_23"/>
          <p:cNvCxnSpPr/>
          <p:nvPr/>
        </p:nvCxnSpPr>
        <p:spPr>
          <a:xfrm flipH="1" rot="10800000">
            <a:off x="8138997" y="3517511"/>
            <a:ext cx="1189500" cy="1500"/>
          </a:xfrm>
          <a:prstGeom prst="straightConnector1">
            <a:avLst/>
          </a:prstGeom>
          <a:noFill/>
          <a:ln cap="flat" cmpd="sng" w="28575">
            <a:solidFill>
              <a:srgbClr val="F26640"/>
            </a:solidFill>
            <a:prstDash val="solid"/>
            <a:miter lim="800000"/>
            <a:headEnd len="sm" w="sm" type="none"/>
            <a:tailEnd len="sm" w="sm" type="none"/>
          </a:ln>
        </p:spPr>
      </p:cxnSp>
      <p:sp>
        <p:nvSpPr>
          <p:cNvPr id="432" name="Google Shape;432;g1fdefaf53a3_8_23"/>
          <p:cNvSpPr/>
          <p:nvPr/>
        </p:nvSpPr>
        <p:spPr>
          <a:xfrm>
            <a:off x="9328638" y="3436447"/>
            <a:ext cx="142500" cy="142500"/>
          </a:xfrm>
          <a:prstGeom prst="ellipse">
            <a:avLst/>
          </a:prstGeom>
          <a:solidFill>
            <a:schemeClr val="lt1"/>
          </a:solidFill>
          <a:ln cap="flat" cmpd="sng" w="19050">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33" name="Google Shape;433;g1fdefaf53a3_8_23"/>
          <p:cNvSpPr txBox="1"/>
          <p:nvPr/>
        </p:nvSpPr>
        <p:spPr>
          <a:xfrm>
            <a:off x="7364295" y="2995801"/>
            <a:ext cx="14067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학생들 자체적으로 평가를 할 수 있잖아?</a:t>
            </a:r>
            <a:endParaRPr b="0" i="0" sz="1000" u="none" cap="none" strike="noStrike">
              <a:solidFill>
                <a:srgbClr val="595959"/>
              </a:solidFill>
              <a:latin typeface="Arial"/>
              <a:ea typeface="Arial"/>
              <a:cs typeface="Arial"/>
              <a:sym typeface="Arial"/>
            </a:endParaRPr>
          </a:p>
        </p:txBody>
      </p:sp>
      <p:sp>
        <p:nvSpPr>
          <p:cNvPr id="434" name="Google Shape;434;g1fdefaf53a3_8_23"/>
          <p:cNvSpPr txBox="1"/>
          <p:nvPr/>
        </p:nvSpPr>
        <p:spPr>
          <a:xfrm>
            <a:off x="8771064" y="3683043"/>
            <a:ext cx="15342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앞으로 이렇게 토론 수업을 진행하면 되겠다!</a:t>
            </a:r>
            <a:endParaRPr b="0" i="0" sz="1000" u="none" cap="none" strike="noStrike">
              <a:solidFill>
                <a:srgbClr val="595959"/>
              </a:solidFill>
              <a:latin typeface="Arial"/>
              <a:ea typeface="Arial"/>
              <a:cs typeface="Arial"/>
              <a:sym typeface="Arial"/>
            </a:endParaRPr>
          </a:p>
        </p:txBody>
      </p:sp>
      <p:sp>
        <p:nvSpPr>
          <p:cNvPr id="435" name="Google Shape;435;g1fdefaf53a3_8_23"/>
          <p:cNvSpPr txBox="1"/>
          <p:nvPr/>
        </p:nvSpPr>
        <p:spPr>
          <a:xfrm>
            <a:off x="2468870" y="1705554"/>
            <a:ext cx="15744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토론수업을 하고 싶은데, 준비과정부터 쉽지 않음. </a:t>
            </a:r>
            <a:endParaRPr b="0" i="0" sz="1400" u="none" cap="none" strike="noStrike">
              <a:solidFill>
                <a:srgbClr val="000000"/>
              </a:solidFill>
              <a:latin typeface="Arial"/>
              <a:ea typeface="Arial"/>
              <a:cs typeface="Arial"/>
              <a:sym typeface="Arial"/>
            </a:endParaRPr>
          </a:p>
        </p:txBody>
      </p:sp>
      <p:sp>
        <p:nvSpPr>
          <p:cNvPr id="436" name="Google Shape;436;g1fdefaf53a3_8_23"/>
          <p:cNvSpPr txBox="1"/>
          <p:nvPr/>
        </p:nvSpPr>
        <p:spPr>
          <a:xfrm>
            <a:off x="4385280" y="1628597"/>
            <a:ext cx="15744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학생들 자율적으로 토론을 할 수 있는 서비스를 발견함 </a:t>
            </a:r>
            <a:endParaRPr b="0" i="0" sz="1400" u="none" cap="none" strike="noStrike">
              <a:solidFill>
                <a:srgbClr val="000000"/>
              </a:solidFill>
              <a:latin typeface="Arial"/>
              <a:ea typeface="Arial"/>
              <a:cs typeface="Arial"/>
              <a:sym typeface="Arial"/>
            </a:endParaRPr>
          </a:p>
        </p:txBody>
      </p:sp>
      <p:sp>
        <p:nvSpPr>
          <p:cNvPr id="437" name="Google Shape;437;g1fdefaf53a3_8_23"/>
          <p:cNvSpPr txBox="1"/>
          <p:nvPr/>
        </p:nvSpPr>
        <p:spPr>
          <a:xfrm>
            <a:off x="6212538" y="1628593"/>
            <a:ext cx="15744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학생들이 선생님없이도 시스템이 토론을 이끌어나감</a:t>
            </a:r>
            <a:endParaRPr b="0" i="0" sz="1400" u="none" cap="none" strike="noStrike">
              <a:solidFill>
                <a:srgbClr val="000000"/>
              </a:solidFill>
              <a:latin typeface="Arial"/>
              <a:ea typeface="Arial"/>
              <a:cs typeface="Arial"/>
              <a:sym typeface="Arial"/>
            </a:endParaRPr>
          </a:p>
        </p:txBody>
      </p:sp>
      <p:sp>
        <p:nvSpPr>
          <p:cNvPr id="438" name="Google Shape;438;g1fdefaf53a3_8_23"/>
          <p:cNvSpPr txBox="1"/>
          <p:nvPr/>
        </p:nvSpPr>
        <p:spPr>
          <a:xfrm>
            <a:off x="8260416" y="1551658"/>
            <a:ext cx="1574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토론 후 학생들 자체적으로 평가를 할 수 있고, 이를 통해 피드백이 원활해짐</a:t>
            </a:r>
            <a:endParaRPr b="0" i="0" sz="1400" u="none" cap="none" strike="noStrike">
              <a:solidFill>
                <a:srgbClr val="000000"/>
              </a:solidFill>
              <a:latin typeface="Arial"/>
              <a:ea typeface="Arial"/>
              <a:cs typeface="Arial"/>
              <a:sym typeface="Arial"/>
            </a:endParaRPr>
          </a:p>
        </p:txBody>
      </p:sp>
      <p:sp>
        <p:nvSpPr>
          <p:cNvPr id="439" name="Google Shape;439;g1fdefaf53a3_8_23"/>
          <p:cNvSpPr txBox="1"/>
          <p:nvPr/>
        </p:nvSpPr>
        <p:spPr>
          <a:xfrm>
            <a:off x="2313803" y="252807"/>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사용자 여정 지도</a:t>
            </a:r>
            <a:endParaRPr b="0" i="0" sz="1600" u="none" cap="none" strike="noStrike">
              <a:solidFill>
                <a:srgbClr val="595959"/>
              </a:solidFill>
              <a:latin typeface="Arial"/>
              <a:ea typeface="Arial"/>
              <a:cs typeface="Arial"/>
              <a:sym typeface="Arial"/>
            </a:endParaRPr>
          </a:p>
        </p:txBody>
      </p:sp>
      <p:sp>
        <p:nvSpPr>
          <p:cNvPr id="440" name="Google Shape;440;g1fdefaf53a3_8_23"/>
          <p:cNvSpPr txBox="1"/>
          <p:nvPr/>
        </p:nvSpPr>
        <p:spPr>
          <a:xfrm>
            <a:off x="323273" y="215254"/>
            <a:ext cx="19488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03. 사용자 정의</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1fdefaf53a3_8_62"/>
          <p:cNvSpPr/>
          <p:nvPr/>
        </p:nvSpPr>
        <p:spPr>
          <a:xfrm>
            <a:off x="3309375" y="5094125"/>
            <a:ext cx="8639400" cy="12189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6" name="Google Shape;446;g1fdefaf53a3_8_62"/>
          <p:cNvPicPr preferRelativeResize="0"/>
          <p:nvPr/>
        </p:nvPicPr>
        <p:blipFill rotWithShape="1">
          <a:blip r:embed="rId3">
            <a:alphaModFix/>
          </a:blip>
          <a:srcRect b="0" l="0" r="0" t="0"/>
          <a:stretch/>
        </p:blipFill>
        <p:spPr>
          <a:xfrm>
            <a:off x="521775" y="1520600"/>
            <a:ext cx="2372400" cy="2372400"/>
          </a:xfrm>
          <a:prstGeom prst="rect">
            <a:avLst/>
          </a:prstGeom>
          <a:noFill/>
          <a:ln>
            <a:noFill/>
          </a:ln>
        </p:spPr>
      </p:pic>
      <p:sp>
        <p:nvSpPr>
          <p:cNvPr id="447" name="Google Shape;447;g1fdefaf53a3_8_62"/>
          <p:cNvSpPr txBox="1"/>
          <p:nvPr/>
        </p:nvSpPr>
        <p:spPr>
          <a:xfrm>
            <a:off x="3312079" y="1520609"/>
            <a:ext cx="463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ko-KR" sz="1200" u="none" cap="none" strike="noStrike">
                <a:solidFill>
                  <a:schemeClr val="dk1"/>
                </a:solidFill>
                <a:latin typeface="Arial"/>
                <a:ea typeface="Arial"/>
                <a:cs typeface="Arial"/>
                <a:sym typeface="Arial"/>
              </a:rPr>
              <a:t>신새미 ( 여 18세, 학생 )</a:t>
            </a:r>
            <a:endParaRPr b="0" i="0" sz="1400" u="none" cap="none" strike="noStrike">
              <a:solidFill>
                <a:srgbClr val="000000"/>
              </a:solidFill>
              <a:latin typeface="Arial"/>
              <a:ea typeface="Arial"/>
              <a:cs typeface="Arial"/>
              <a:sym typeface="Arial"/>
            </a:endParaRPr>
          </a:p>
        </p:txBody>
      </p:sp>
      <p:sp>
        <p:nvSpPr>
          <p:cNvPr id="448" name="Google Shape;448;g1fdefaf53a3_8_62"/>
          <p:cNvSpPr txBox="1"/>
          <p:nvPr/>
        </p:nvSpPr>
        <p:spPr>
          <a:xfrm>
            <a:off x="3312072" y="1827618"/>
            <a:ext cx="8938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ko-KR" sz="1400" u="none" cap="none" strike="noStrike">
                <a:solidFill>
                  <a:srgbClr val="595959"/>
                </a:solidFill>
                <a:latin typeface="Arial"/>
                <a:ea typeface="Arial"/>
                <a:cs typeface="Arial"/>
                <a:sym typeface="Arial"/>
              </a:rPr>
              <a:t>“ COVID19 로 비대면 수업을 통해서 동아리에서 진행하던 토론 활동을 하기가 어렵습니다. 비대면으로 안전하면서도 원활한 진행 하에 토론 활동을 할 수 있는 방법이 없을까요?“</a:t>
            </a:r>
            <a:endParaRPr b="0" i="0" sz="1400" u="none" cap="none" strike="noStrike">
              <a:solidFill>
                <a:schemeClr val="dk1"/>
              </a:solidFill>
              <a:latin typeface="Arial"/>
              <a:ea typeface="Arial"/>
              <a:cs typeface="Arial"/>
              <a:sym typeface="Arial"/>
            </a:endParaRPr>
          </a:p>
        </p:txBody>
      </p:sp>
      <p:sp>
        <p:nvSpPr>
          <p:cNvPr id="449" name="Google Shape;449;g1fdefaf53a3_8_62"/>
          <p:cNvSpPr txBox="1"/>
          <p:nvPr/>
        </p:nvSpPr>
        <p:spPr>
          <a:xfrm>
            <a:off x="3312075" y="2523088"/>
            <a:ext cx="8799000" cy="2293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100"/>
              <a:buFont typeface="Arial"/>
              <a:buNone/>
            </a:pPr>
            <a:r>
              <a:rPr b="0" i="0" lang="ko-KR" sz="1100" u="none" cap="none" strike="noStrike">
                <a:solidFill>
                  <a:schemeClr val="dk1"/>
                </a:solidFill>
                <a:latin typeface="Arial"/>
                <a:ea typeface="Arial"/>
                <a:cs typeface="Arial"/>
                <a:sym typeface="Arial"/>
              </a:rPr>
              <a:t>신새미양은 정치외교학과에 진학하길 희망하는 고등학생이다.</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ko-KR" sz="1100" u="none" cap="none" strike="noStrike">
                <a:solidFill>
                  <a:schemeClr val="dk1"/>
                </a:solidFill>
                <a:latin typeface="Arial"/>
                <a:ea typeface="Arial"/>
                <a:cs typeface="Arial"/>
                <a:sym typeface="Arial"/>
              </a:rPr>
              <a:t>정치외교학 진학에 필요한 생기부 활동을 위해 교내 토론 동아리 콜로세움의 회장을 맡고 있다.</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ko-KR" sz="1100" u="none" cap="none" strike="noStrike">
                <a:solidFill>
                  <a:schemeClr val="dk1"/>
                </a:solidFill>
                <a:latin typeface="Arial"/>
                <a:ea typeface="Arial"/>
                <a:cs typeface="Arial"/>
                <a:sym typeface="Arial"/>
              </a:rPr>
              <a:t>다음 달에는 옆 동네 태호고등학교 학생들과 교류하여 토론 활동을 진행하기로 예정이 되어 있었는데 COVID19로 동아리 활동을 자제하라는 학교의 지침이 내려온 상황이라 동아리를 활동을 계획하는데 고민이 많다.</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ko-KR" sz="1100" u="none" cap="none" strike="noStrike">
                <a:solidFill>
                  <a:schemeClr val="dk1"/>
                </a:solidFill>
                <a:latin typeface="Arial"/>
                <a:ea typeface="Arial"/>
                <a:cs typeface="Arial"/>
                <a:sym typeface="Arial"/>
              </a:rPr>
              <a:t>중립적인 태도로 토론을 진행할 사회자 역할을 구하기에도 마땅치 않다.</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450" name="Google Shape;450;g1fdefaf53a3_8_62"/>
          <p:cNvSpPr txBox="1"/>
          <p:nvPr/>
        </p:nvSpPr>
        <p:spPr>
          <a:xfrm>
            <a:off x="3458175" y="5288075"/>
            <a:ext cx="82503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200"/>
              <a:buFont typeface="Arial"/>
              <a:buNone/>
            </a:pPr>
            <a:r>
              <a:rPr b="0" i="0" lang="ko-KR" sz="1200" u="none" cap="none" strike="noStrike">
                <a:solidFill>
                  <a:schemeClr val="dk1"/>
                </a:solidFill>
                <a:latin typeface="Arial"/>
                <a:ea typeface="Arial"/>
                <a:cs typeface="Arial"/>
                <a:sym typeface="Arial"/>
              </a:rPr>
              <a:t>Needs : 시간과 장소에 제한되지 않고 토론 활동을 하길 원한다.</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ko-KR" sz="1200" u="none" cap="none" strike="noStrike">
                <a:solidFill>
                  <a:schemeClr val="dk1"/>
                </a:solidFill>
                <a:latin typeface="Arial"/>
                <a:ea typeface="Arial"/>
                <a:cs typeface="Arial"/>
                <a:sym typeface="Arial"/>
              </a:rPr>
              <a:t>Business Goal : 비대면으로도 원활한 토론 활동을 자유롭게 할 수 있는 서비스를 제공한다.</a:t>
            </a:r>
            <a:endParaRPr b="0" i="0" sz="1200" u="none" cap="none" strike="noStrike">
              <a:solidFill>
                <a:schemeClr val="dk1"/>
              </a:solidFill>
              <a:latin typeface="Arial"/>
              <a:ea typeface="Arial"/>
              <a:cs typeface="Arial"/>
              <a:sym typeface="Arial"/>
            </a:endParaRPr>
          </a:p>
        </p:txBody>
      </p:sp>
      <p:sp>
        <p:nvSpPr>
          <p:cNvPr id="451" name="Google Shape;451;g1fdefaf53a3_8_62"/>
          <p:cNvSpPr txBox="1"/>
          <p:nvPr/>
        </p:nvSpPr>
        <p:spPr>
          <a:xfrm>
            <a:off x="2313803" y="252807"/>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페르소나</a:t>
            </a:r>
            <a:endParaRPr b="0" i="0" sz="1600" u="none" cap="none" strike="noStrike">
              <a:solidFill>
                <a:srgbClr val="595959"/>
              </a:solidFill>
              <a:latin typeface="Arial"/>
              <a:ea typeface="Arial"/>
              <a:cs typeface="Arial"/>
              <a:sym typeface="Arial"/>
            </a:endParaRPr>
          </a:p>
        </p:txBody>
      </p:sp>
      <p:sp>
        <p:nvSpPr>
          <p:cNvPr id="452" name="Google Shape;452;g1fdefaf53a3_8_62"/>
          <p:cNvSpPr txBox="1"/>
          <p:nvPr/>
        </p:nvSpPr>
        <p:spPr>
          <a:xfrm>
            <a:off x="323273" y="215254"/>
            <a:ext cx="19488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03. 사용자 정의</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1fdefaf53a3_8_73"/>
          <p:cNvSpPr/>
          <p:nvPr/>
        </p:nvSpPr>
        <p:spPr>
          <a:xfrm>
            <a:off x="2387589" y="2292176"/>
            <a:ext cx="1744800" cy="28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58" name="Google Shape;458;g1fdefaf53a3_8_73"/>
          <p:cNvSpPr/>
          <p:nvPr/>
        </p:nvSpPr>
        <p:spPr>
          <a:xfrm>
            <a:off x="4164709" y="2292176"/>
            <a:ext cx="3974400" cy="288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59" name="Google Shape;459;g1fdefaf53a3_8_73"/>
          <p:cNvSpPr/>
          <p:nvPr/>
        </p:nvSpPr>
        <p:spPr>
          <a:xfrm>
            <a:off x="8170065" y="2292176"/>
            <a:ext cx="1744800" cy="2880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60" name="Google Shape;460;g1fdefaf53a3_8_73"/>
          <p:cNvSpPr txBox="1"/>
          <p:nvPr/>
        </p:nvSpPr>
        <p:spPr>
          <a:xfrm>
            <a:off x="2753798" y="2245539"/>
            <a:ext cx="7194600" cy="264000"/>
          </a:xfrm>
          <a:prstGeom prst="rect">
            <a:avLst/>
          </a:prstGeom>
          <a:noFill/>
          <a:ln>
            <a:noFill/>
          </a:ln>
        </p:spPr>
        <p:txBody>
          <a:bodyPr anchorCtr="0" anchor="t" bIns="46800" lIns="90000" spcFirstLastPara="1" rIns="90000" wrap="square" tIns="46800">
            <a:spAutoFit/>
          </a:bodyPr>
          <a:lstStyle/>
          <a:p>
            <a:pPr indent="-228600" lvl="0" marL="228600" marR="0" rtl="0" algn="l">
              <a:lnSpc>
                <a:spcPct val="15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서비스 이용 전                                                       서비스 이용 중                       서비스 이용 후</a:t>
            </a:r>
            <a:endParaRPr b="0" i="0" sz="1100" u="none" cap="none" strike="noStrike">
              <a:solidFill>
                <a:schemeClr val="dk1"/>
              </a:solidFill>
              <a:latin typeface="Malgun Gothic"/>
              <a:ea typeface="Malgun Gothic"/>
              <a:cs typeface="Malgun Gothic"/>
              <a:sym typeface="Malgun Gothic"/>
            </a:endParaRPr>
          </a:p>
        </p:txBody>
      </p:sp>
      <p:cxnSp>
        <p:nvCxnSpPr>
          <p:cNvPr id="461" name="Google Shape;461;g1fdefaf53a3_8_73"/>
          <p:cNvCxnSpPr/>
          <p:nvPr/>
        </p:nvCxnSpPr>
        <p:spPr>
          <a:xfrm>
            <a:off x="2387588" y="3469675"/>
            <a:ext cx="7560900" cy="0"/>
          </a:xfrm>
          <a:prstGeom prst="straightConnector1">
            <a:avLst/>
          </a:prstGeom>
          <a:noFill/>
          <a:ln cap="flat" cmpd="sng" w="9525">
            <a:solidFill>
              <a:srgbClr val="A5A5A5"/>
            </a:solidFill>
            <a:prstDash val="dash"/>
            <a:miter lim="800000"/>
            <a:headEnd len="sm" w="sm" type="none"/>
            <a:tailEnd len="sm" w="sm" type="none"/>
          </a:ln>
        </p:spPr>
      </p:cxnSp>
      <p:cxnSp>
        <p:nvCxnSpPr>
          <p:cNvPr id="462" name="Google Shape;462;g1fdefaf53a3_8_73"/>
          <p:cNvCxnSpPr/>
          <p:nvPr/>
        </p:nvCxnSpPr>
        <p:spPr>
          <a:xfrm>
            <a:off x="2387588" y="5532390"/>
            <a:ext cx="7560900" cy="0"/>
          </a:xfrm>
          <a:prstGeom prst="straightConnector1">
            <a:avLst/>
          </a:prstGeom>
          <a:noFill/>
          <a:ln cap="flat" cmpd="sng" w="9525">
            <a:solidFill>
              <a:srgbClr val="A5A5A5"/>
            </a:solidFill>
            <a:prstDash val="dash"/>
            <a:miter lim="800000"/>
            <a:headEnd len="sm" w="sm" type="none"/>
            <a:tailEnd len="sm" w="sm" type="none"/>
          </a:ln>
        </p:spPr>
      </p:cxnSp>
      <p:cxnSp>
        <p:nvCxnSpPr>
          <p:cNvPr id="463" name="Google Shape;463;g1fdefaf53a3_8_73"/>
          <p:cNvCxnSpPr/>
          <p:nvPr/>
        </p:nvCxnSpPr>
        <p:spPr>
          <a:xfrm>
            <a:off x="2387588" y="4547706"/>
            <a:ext cx="7560900" cy="0"/>
          </a:xfrm>
          <a:prstGeom prst="straightConnector1">
            <a:avLst/>
          </a:prstGeom>
          <a:noFill/>
          <a:ln cap="flat" cmpd="sng" w="9525">
            <a:solidFill>
              <a:srgbClr val="A5A5A5"/>
            </a:solidFill>
            <a:prstDash val="dash"/>
            <a:miter lim="800000"/>
            <a:headEnd len="sm" w="sm" type="none"/>
            <a:tailEnd len="sm" w="sm" type="none"/>
          </a:ln>
        </p:spPr>
      </p:cxnSp>
      <p:pic>
        <p:nvPicPr>
          <p:cNvPr id="464" name="Google Shape;464;g1fdefaf53a3_8_73"/>
          <p:cNvPicPr preferRelativeResize="0"/>
          <p:nvPr/>
        </p:nvPicPr>
        <p:blipFill rotWithShape="1">
          <a:blip r:embed="rId3">
            <a:alphaModFix/>
          </a:blip>
          <a:srcRect b="0" l="0" r="0" t="0"/>
          <a:stretch/>
        </p:blipFill>
        <p:spPr>
          <a:xfrm>
            <a:off x="1812032" y="3253651"/>
            <a:ext cx="431540" cy="425002"/>
          </a:xfrm>
          <a:prstGeom prst="rect">
            <a:avLst/>
          </a:prstGeom>
          <a:noFill/>
          <a:ln>
            <a:noFill/>
          </a:ln>
        </p:spPr>
      </p:pic>
      <p:pic>
        <p:nvPicPr>
          <p:cNvPr id="465" name="Google Shape;465;g1fdefaf53a3_8_73"/>
          <p:cNvPicPr preferRelativeResize="0"/>
          <p:nvPr/>
        </p:nvPicPr>
        <p:blipFill rotWithShape="1">
          <a:blip r:embed="rId4">
            <a:alphaModFix/>
          </a:blip>
          <a:srcRect b="0" l="0" r="0" t="0"/>
          <a:stretch/>
        </p:blipFill>
        <p:spPr>
          <a:xfrm>
            <a:off x="1812032" y="4333771"/>
            <a:ext cx="431540" cy="425002"/>
          </a:xfrm>
          <a:prstGeom prst="rect">
            <a:avLst/>
          </a:prstGeom>
          <a:noFill/>
          <a:ln>
            <a:noFill/>
          </a:ln>
        </p:spPr>
      </p:pic>
      <p:pic>
        <p:nvPicPr>
          <p:cNvPr id="466" name="Google Shape;466;g1fdefaf53a3_8_73"/>
          <p:cNvPicPr preferRelativeResize="0"/>
          <p:nvPr/>
        </p:nvPicPr>
        <p:blipFill rotWithShape="1">
          <a:blip r:embed="rId5">
            <a:alphaModFix/>
          </a:blip>
          <a:srcRect b="0" l="0" r="0" t="0"/>
          <a:stretch/>
        </p:blipFill>
        <p:spPr>
          <a:xfrm>
            <a:off x="1812032" y="5341883"/>
            <a:ext cx="431540" cy="425002"/>
          </a:xfrm>
          <a:prstGeom prst="rect">
            <a:avLst/>
          </a:prstGeom>
          <a:noFill/>
          <a:ln>
            <a:noFill/>
          </a:ln>
        </p:spPr>
      </p:pic>
      <p:sp>
        <p:nvSpPr>
          <p:cNvPr id="467" name="Google Shape;467;g1fdefaf53a3_8_73"/>
          <p:cNvSpPr/>
          <p:nvPr/>
        </p:nvSpPr>
        <p:spPr>
          <a:xfrm>
            <a:off x="2387589" y="1421423"/>
            <a:ext cx="1744800" cy="824100"/>
          </a:xfrm>
          <a:prstGeom prst="roundRect">
            <a:avLst>
              <a:gd fmla="val 16667" name="adj"/>
            </a:avLst>
          </a:prstGeom>
          <a:noFill/>
          <a:ln cap="flat" cmpd="sng" w="12700">
            <a:solidFill>
              <a:srgbClr val="F2664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68" name="Google Shape;468;g1fdefaf53a3_8_73"/>
          <p:cNvSpPr/>
          <p:nvPr/>
        </p:nvSpPr>
        <p:spPr>
          <a:xfrm>
            <a:off x="4164710" y="1421423"/>
            <a:ext cx="3974400" cy="824100"/>
          </a:xfrm>
          <a:prstGeom prst="roundRect">
            <a:avLst>
              <a:gd fmla="val 16667" name="adj"/>
            </a:avLst>
          </a:prstGeom>
          <a:noFill/>
          <a:ln cap="flat" cmpd="sng" w="12700">
            <a:solidFill>
              <a:srgbClr val="F2664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69" name="Google Shape;469;g1fdefaf53a3_8_73"/>
          <p:cNvSpPr/>
          <p:nvPr/>
        </p:nvSpPr>
        <p:spPr>
          <a:xfrm>
            <a:off x="8170065" y="1421423"/>
            <a:ext cx="1744800" cy="824100"/>
          </a:xfrm>
          <a:prstGeom prst="roundRect">
            <a:avLst>
              <a:gd fmla="val 16667" name="adj"/>
            </a:avLst>
          </a:prstGeom>
          <a:noFill/>
          <a:ln cap="flat" cmpd="sng" w="12700">
            <a:solidFill>
              <a:srgbClr val="F2664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70" name="Google Shape;470;g1fdefaf53a3_8_73"/>
          <p:cNvSpPr/>
          <p:nvPr/>
        </p:nvSpPr>
        <p:spPr>
          <a:xfrm>
            <a:off x="2547226" y="5460807"/>
            <a:ext cx="142500" cy="142500"/>
          </a:xfrm>
          <a:prstGeom prst="ellipse">
            <a:avLst/>
          </a:prstGeom>
          <a:solidFill>
            <a:schemeClr val="lt1"/>
          </a:solidFill>
          <a:ln cap="flat" cmpd="sng" w="19050">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cxnSp>
        <p:nvCxnSpPr>
          <p:cNvPr id="471" name="Google Shape;471;g1fdefaf53a3_8_73"/>
          <p:cNvCxnSpPr>
            <a:stCxn id="470" idx="7"/>
          </p:cNvCxnSpPr>
          <p:nvPr/>
        </p:nvCxnSpPr>
        <p:spPr>
          <a:xfrm flipH="1" rot="10800000">
            <a:off x="2668857" y="4546276"/>
            <a:ext cx="950400" cy="935400"/>
          </a:xfrm>
          <a:prstGeom prst="straightConnector1">
            <a:avLst/>
          </a:prstGeom>
          <a:noFill/>
          <a:ln cap="flat" cmpd="sng" w="28575">
            <a:solidFill>
              <a:srgbClr val="F26640"/>
            </a:solidFill>
            <a:prstDash val="solid"/>
            <a:miter lim="800000"/>
            <a:headEnd len="sm" w="sm" type="none"/>
            <a:tailEnd len="sm" w="sm" type="none"/>
          </a:ln>
        </p:spPr>
      </p:cxnSp>
      <p:sp>
        <p:nvSpPr>
          <p:cNvPr id="472" name="Google Shape;472;g1fdefaf53a3_8_73"/>
          <p:cNvSpPr/>
          <p:nvPr/>
        </p:nvSpPr>
        <p:spPr>
          <a:xfrm>
            <a:off x="3551726" y="4492975"/>
            <a:ext cx="142500" cy="142800"/>
          </a:xfrm>
          <a:prstGeom prst="ellipse">
            <a:avLst/>
          </a:prstGeom>
          <a:solidFill>
            <a:schemeClr val="lt1"/>
          </a:solidFill>
          <a:ln cap="flat" cmpd="sng" w="19050">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cxnSp>
        <p:nvCxnSpPr>
          <p:cNvPr id="473" name="Google Shape;473;g1fdefaf53a3_8_73"/>
          <p:cNvCxnSpPr/>
          <p:nvPr/>
        </p:nvCxnSpPr>
        <p:spPr>
          <a:xfrm>
            <a:off x="3676771" y="4517493"/>
            <a:ext cx="1632900" cy="136500"/>
          </a:xfrm>
          <a:prstGeom prst="straightConnector1">
            <a:avLst/>
          </a:prstGeom>
          <a:noFill/>
          <a:ln cap="flat" cmpd="sng" w="28575">
            <a:solidFill>
              <a:srgbClr val="F26640"/>
            </a:solidFill>
            <a:prstDash val="solid"/>
            <a:miter lim="800000"/>
            <a:headEnd len="sm" w="sm" type="none"/>
            <a:tailEnd len="sm" w="sm" type="none"/>
          </a:ln>
        </p:spPr>
      </p:cxnSp>
      <p:sp>
        <p:nvSpPr>
          <p:cNvPr id="474" name="Google Shape;474;g1fdefaf53a3_8_73"/>
          <p:cNvSpPr txBox="1"/>
          <p:nvPr/>
        </p:nvSpPr>
        <p:spPr>
          <a:xfrm>
            <a:off x="2547226" y="5621708"/>
            <a:ext cx="14067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직접 만날 수 없으니 토론 활동을 할 수가 없네…</a:t>
            </a:r>
            <a:endParaRPr b="0" i="0" sz="1000" u="none" cap="none" strike="noStrike">
              <a:solidFill>
                <a:srgbClr val="595959"/>
              </a:solidFill>
              <a:latin typeface="Arial"/>
              <a:ea typeface="Arial"/>
              <a:cs typeface="Arial"/>
              <a:sym typeface="Arial"/>
            </a:endParaRPr>
          </a:p>
        </p:txBody>
      </p:sp>
      <p:sp>
        <p:nvSpPr>
          <p:cNvPr id="475" name="Google Shape;475;g1fdefaf53a3_8_73"/>
          <p:cNvSpPr/>
          <p:nvPr/>
        </p:nvSpPr>
        <p:spPr>
          <a:xfrm>
            <a:off x="5238241" y="4589752"/>
            <a:ext cx="142500" cy="142500"/>
          </a:xfrm>
          <a:prstGeom prst="ellipse">
            <a:avLst/>
          </a:prstGeom>
          <a:solidFill>
            <a:schemeClr val="lt1"/>
          </a:solidFill>
          <a:ln cap="flat" cmpd="sng" w="19050">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76" name="Google Shape;476;g1fdefaf53a3_8_73"/>
          <p:cNvSpPr txBox="1"/>
          <p:nvPr/>
        </p:nvSpPr>
        <p:spPr>
          <a:xfrm>
            <a:off x="3619500" y="4641393"/>
            <a:ext cx="14067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zoom으로 시도해봤지만</a:t>
            </a:r>
            <a:endParaRPr b="0" i="0" sz="1000" u="none" cap="none" strike="noStrike">
              <a:solidFill>
                <a:srgbClr val="595959"/>
              </a:solidFill>
              <a:latin typeface="Arial"/>
              <a:ea typeface="Arial"/>
              <a:cs typeface="Arial"/>
              <a:sym typeface="Arial"/>
            </a:endParaRPr>
          </a:p>
        </p:txBody>
      </p:sp>
      <p:sp>
        <p:nvSpPr>
          <p:cNvPr id="477" name="Google Shape;477;g1fdefaf53a3_8_73"/>
          <p:cNvSpPr txBox="1"/>
          <p:nvPr/>
        </p:nvSpPr>
        <p:spPr>
          <a:xfrm>
            <a:off x="4523622" y="3912751"/>
            <a:ext cx="14067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근데 이거 믿고 맡길 수 있는 거야? 누가 가져가는 거 아니야?</a:t>
            </a:r>
            <a:endParaRPr b="0" i="0" sz="1000" u="none" cap="none" strike="noStrike">
              <a:solidFill>
                <a:srgbClr val="595959"/>
              </a:solidFill>
              <a:latin typeface="Arial"/>
              <a:ea typeface="Arial"/>
              <a:cs typeface="Arial"/>
              <a:sym typeface="Arial"/>
            </a:endParaRPr>
          </a:p>
        </p:txBody>
      </p:sp>
      <p:cxnSp>
        <p:nvCxnSpPr>
          <p:cNvPr id="478" name="Google Shape;478;g1fdefaf53a3_8_73"/>
          <p:cNvCxnSpPr>
            <a:stCxn id="475" idx="7"/>
            <a:endCxn id="479" idx="2"/>
          </p:cNvCxnSpPr>
          <p:nvPr/>
        </p:nvCxnSpPr>
        <p:spPr>
          <a:xfrm flipH="1" rot="10800000">
            <a:off x="5359872" y="4009121"/>
            <a:ext cx="1568700" cy="601500"/>
          </a:xfrm>
          <a:prstGeom prst="straightConnector1">
            <a:avLst/>
          </a:prstGeom>
          <a:noFill/>
          <a:ln cap="flat" cmpd="sng" w="28575">
            <a:solidFill>
              <a:srgbClr val="F26640"/>
            </a:solidFill>
            <a:prstDash val="solid"/>
            <a:miter lim="800000"/>
            <a:headEnd len="sm" w="sm" type="none"/>
            <a:tailEnd len="sm" w="sm" type="none"/>
          </a:ln>
        </p:spPr>
      </p:cxnSp>
      <p:sp>
        <p:nvSpPr>
          <p:cNvPr id="479" name="Google Shape;479;g1fdefaf53a3_8_73"/>
          <p:cNvSpPr/>
          <p:nvPr/>
        </p:nvSpPr>
        <p:spPr>
          <a:xfrm>
            <a:off x="6928520" y="3937955"/>
            <a:ext cx="142500" cy="142500"/>
          </a:xfrm>
          <a:prstGeom prst="ellipse">
            <a:avLst/>
          </a:prstGeom>
          <a:solidFill>
            <a:schemeClr val="lt1"/>
          </a:solidFill>
          <a:ln cap="flat" cmpd="sng" w="19050">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80" name="Google Shape;480;g1fdefaf53a3_8_73"/>
          <p:cNvSpPr txBox="1"/>
          <p:nvPr/>
        </p:nvSpPr>
        <p:spPr>
          <a:xfrm>
            <a:off x="6296452" y="4187923"/>
            <a:ext cx="14067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아 누가 보관함에 접근하면 알림을 해주는구나!</a:t>
            </a:r>
            <a:endParaRPr b="0" i="0" sz="1000" u="none" cap="none" strike="noStrike">
              <a:solidFill>
                <a:srgbClr val="595959"/>
              </a:solidFill>
              <a:latin typeface="Arial"/>
              <a:ea typeface="Arial"/>
              <a:cs typeface="Arial"/>
              <a:sym typeface="Arial"/>
            </a:endParaRPr>
          </a:p>
        </p:txBody>
      </p:sp>
      <p:cxnSp>
        <p:nvCxnSpPr>
          <p:cNvPr id="481" name="Google Shape;481;g1fdefaf53a3_8_73"/>
          <p:cNvCxnSpPr/>
          <p:nvPr/>
        </p:nvCxnSpPr>
        <p:spPr>
          <a:xfrm flipH="1" rot="10800000">
            <a:off x="7062362" y="3467874"/>
            <a:ext cx="976500" cy="508500"/>
          </a:xfrm>
          <a:prstGeom prst="straightConnector1">
            <a:avLst/>
          </a:prstGeom>
          <a:noFill/>
          <a:ln cap="flat" cmpd="sng" w="28575">
            <a:solidFill>
              <a:srgbClr val="F26640"/>
            </a:solidFill>
            <a:prstDash val="solid"/>
            <a:miter lim="800000"/>
            <a:headEnd len="sm" w="sm" type="none"/>
            <a:tailEnd len="sm" w="sm" type="none"/>
          </a:ln>
        </p:spPr>
      </p:cxnSp>
      <p:sp>
        <p:nvSpPr>
          <p:cNvPr id="482" name="Google Shape;482;g1fdefaf53a3_8_73"/>
          <p:cNvSpPr/>
          <p:nvPr/>
        </p:nvSpPr>
        <p:spPr>
          <a:xfrm>
            <a:off x="7996363" y="3386148"/>
            <a:ext cx="142500" cy="142500"/>
          </a:xfrm>
          <a:prstGeom prst="ellipse">
            <a:avLst/>
          </a:prstGeom>
          <a:solidFill>
            <a:schemeClr val="lt1"/>
          </a:solidFill>
          <a:ln cap="flat" cmpd="sng" w="19050">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cxnSp>
        <p:nvCxnSpPr>
          <p:cNvPr id="483" name="Google Shape;483;g1fdefaf53a3_8_73"/>
          <p:cNvCxnSpPr/>
          <p:nvPr/>
        </p:nvCxnSpPr>
        <p:spPr>
          <a:xfrm flipH="1" rot="10800000">
            <a:off x="8138997" y="3464757"/>
            <a:ext cx="1189500" cy="1500"/>
          </a:xfrm>
          <a:prstGeom prst="straightConnector1">
            <a:avLst/>
          </a:prstGeom>
          <a:noFill/>
          <a:ln cap="flat" cmpd="sng" w="28575">
            <a:solidFill>
              <a:srgbClr val="F26640"/>
            </a:solidFill>
            <a:prstDash val="solid"/>
            <a:miter lim="800000"/>
            <a:headEnd len="sm" w="sm" type="none"/>
            <a:tailEnd len="sm" w="sm" type="none"/>
          </a:ln>
        </p:spPr>
      </p:cxnSp>
      <p:sp>
        <p:nvSpPr>
          <p:cNvPr id="484" name="Google Shape;484;g1fdefaf53a3_8_73"/>
          <p:cNvSpPr/>
          <p:nvPr/>
        </p:nvSpPr>
        <p:spPr>
          <a:xfrm>
            <a:off x="9328638" y="3383693"/>
            <a:ext cx="142500" cy="142500"/>
          </a:xfrm>
          <a:prstGeom prst="ellipse">
            <a:avLst/>
          </a:prstGeom>
          <a:solidFill>
            <a:schemeClr val="lt1"/>
          </a:solidFill>
          <a:ln cap="flat" cmpd="sng" w="19050">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85" name="Google Shape;485;g1fdefaf53a3_8_73"/>
          <p:cNvSpPr txBox="1"/>
          <p:nvPr/>
        </p:nvSpPr>
        <p:spPr>
          <a:xfrm>
            <a:off x="7364295" y="2943047"/>
            <a:ext cx="14067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안전도 확인 됐으니 </a:t>
            </a:r>
            <a:endParaRPr b="0" i="0" sz="1000" u="none" cap="none" strike="noStrike">
              <a:solidFill>
                <a:srgbClr val="59595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이젠 믿고 쓸 수 있겠어!</a:t>
            </a:r>
            <a:endParaRPr b="0" i="0" sz="1000" u="none" cap="none" strike="noStrike">
              <a:solidFill>
                <a:srgbClr val="595959"/>
              </a:solidFill>
              <a:latin typeface="Arial"/>
              <a:ea typeface="Arial"/>
              <a:cs typeface="Arial"/>
              <a:sym typeface="Arial"/>
            </a:endParaRPr>
          </a:p>
        </p:txBody>
      </p:sp>
      <p:sp>
        <p:nvSpPr>
          <p:cNvPr id="486" name="Google Shape;486;g1fdefaf53a3_8_73"/>
          <p:cNvSpPr txBox="1"/>
          <p:nvPr/>
        </p:nvSpPr>
        <p:spPr>
          <a:xfrm>
            <a:off x="8771064" y="3630289"/>
            <a:ext cx="15342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덕분에 편하게 고궁 </a:t>
            </a:r>
            <a:endParaRPr b="0" i="0" sz="1000" u="none" cap="none" strike="noStrike">
              <a:solidFill>
                <a:srgbClr val="59595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투어를 할 수 있었어!</a:t>
            </a:r>
            <a:endParaRPr b="0" i="0" sz="1000" u="none" cap="none" strike="noStrike">
              <a:solidFill>
                <a:srgbClr val="595959"/>
              </a:solidFill>
              <a:latin typeface="Arial"/>
              <a:ea typeface="Arial"/>
              <a:cs typeface="Arial"/>
              <a:sym typeface="Arial"/>
            </a:endParaRPr>
          </a:p>
        </p:txBody>
      </p:sp>
      <p:sp>
        <p:nvSpPr>
          <p:cNvPr id="487" name="Google Shape;487;g1fdefaf53a3_8_73"/>
          <p:cNvSpPr txBox="1"/>
          <p:nvPr/>
        </p:nvSpPr>
        <p:spPr>
          <a:xfrm>
            <a:off x="2468873" y="1563638"/>
            <a:ext cx="15744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토론 활동을 하고 싶은데 시간적, 공간적인 제한이 많다.</a:t>
            </a:r>
            <a:endParaRPr b="0" i="0" sz="1000" u="none" cap="none" strike="noStrike">
              <a:solidFill>
                <a:srgbClr val="595959"/>
              </a:solidFill>
              <a:latin typeface="Arial"/>
              <a:ea typeface="Arial"/>
              <a:cs typeface="Arial"/>
              <a:sym typeface="Arial"/>
            </a:endParaRPr>
          </a:p>
        </p:txBody>
      </p:sp>
      <p:sp>
        <p:nvSpPr>
          <p:cNvPr id="488" name="Google Shape;488;g1fdefaf53a3_8_73"/>
          <p:cNvSpPr txBox="1"/>
          <p:nvPr/>
        </p:nvSpPr>
        <p:spPr>
          <a:xfrm>
            <a:off x="4377392" y="1630268"/>
            <a:ext cx="15744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비대면으로 토론 진행이 가능해짐</a:t>
            </a:r>
            <a:endParaRPr b="0" i="0" sz="1400" u="none" cap="none" strike="noStrike">
              <a:solidFill>
                <a:srgbClr val="000000"/>
              </a:solidFill>
              <a:latin typeface="Arial"/>
              <a:ea typeface="Arial"/>
              <a:cs typeface="Arial"/>
              <a:sym typeface="Arial"/>
            </a:endParaRPr>
          </a:p>
        </p:txBody>
      </p:sp>
      <p:sp>
        <p:nvSpPr>
          <p:cNvPr id="489" name="Google Shape;489;g1fdefaf53a3_8_73"/>
          <p:cNvSpPr txBox="1"/>
          <p:nvPr/>
        </p:nvSpPr>
        <p:spPr>
          <a:xfrm>
            <a:off x="6212563" y="1563639"/>
            <a:ext cx="15744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시스템에 의해 토론이 진행되어 사회자 없이도 토론이 가능해짐</a:t>
            </a:r>
            <a:endParaRPr b="0" i="0" sz="1000" u="none" cap="none" strike="noStrike">
              <a:solidFill>
                <a:srgbClr val="595959"/>
              </a:solidFill>
              <a:latin typeface="Arial"/>
              <a:ea typeface="Arial"/>
              <a:cs typeface="Arial"/>
              <a:sym typeface="Arial"/>
            </a:endParaRPr>
          </a:p>
        </p:txBody>
      </p:sp>
      <p:sp>
        <p:nvSpPr>
          <p:cNvPr id="490" name="Google Shape;490;g1fdefaf53a3_8_73"/>
          <p:cNvSpPr txBox="1"/>
          <p:nvPr/>
        </p:nvSpPr>
        <p:spPr>
          <a:xfrm>
            <a:off x="8260416" y="1574204"/>
            <a:ext cx="15744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595959"/>
                </a:solidFill>
                <a:latin typeface="Arial"/>
                <a:ea typeface="Arial"/>
                <a:cs typeface="Arial"/>
                <a:sym typeface="Arial"/>
              </a:rPr>
              <a:t>토론 참가자들과 대면하지 않더라도 토론 활동을 할 수 있다. </a:t>
            </a:r>
            <a:endParaRPr b="0" i="0" sz="1000" u="none" cap="none" strike="noStrike">
              <a:solidFill>
                <a:srgbClr val="595959"/>
              </a:solidFill>
              <a:latin typeface="Arial"/>
              <a:ea typeface="Arial"/>
              <a:cs typeface="Arial"/>
              <a:sym typeface="Arial"/>
            </a:endParaRPr>
          </a:p>
        </p:txBody>
      </p:sp>
      <p:sp>
        <p:nvSpPr>
          <p:cNvPr id="491" name="Google Shape;491;g1fdefaf53a3_8_73"/>
          <p:cNvSpPr txBox="1"/>
          <p:nvPr/>
        </p:nvSpPr>
        <p:spPr>
          <a:xfrm>
            <a:off x="2313803" y="252807"/>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사용자 여정 지도</a:t>
            </a:r>
            <a:endParaRPr b="0" i="0" sz="1600" u="none" cap="none" strike="noStrike">
              <a:solidFill>
                <a:srgbClr val="595959"/>
              </a:solidFill>
              <a:latin typeface="Arial"/>
              <a:ea typeface="Arial"/>
              <a:cs typeface="Arial"/>
              <a:sym typeface="Arial"/>
            </a:endParaRPr>
          </a:p>
        </p:txBody>
      </p:sp>
      <p:sp>
        <p:nvSpPr>
          <p:cNvPr id="492" name="Google Shape;492;g1fdefaf53a3_8_73"/>
          <p:cNvSpPr txBox="1"/>
          <p:nvPr/>
        </p:nvSpPr>
        <p:spPr>
          <a:xfrm>
            <a:off x="323273" y="215254"/>
            <a:ext cx="19488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03. 사용자 정의</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
          <p:cNvSpPr txBox="1"/>
          <p:nvPr/>
        </p:nvSpPr>
        <p:spPr>
          <a:xfrm>
            <a:off x="947159" y="2129221"/>
            <a:ext cx="6314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자유로운 토론 학습을 위한 </a:t>
            </a:r>
            <a:r>
              <a:rPr b="1" i="0" lang="ko-KR" sz="2000" u="none" cap="none" strike="noStrike">
                <a:solidFill>
                  <a:srgbClr val="F26640"/>
                </a:solidFill>
                <a:latin typeface="Arial"/>
                <a:ea typeface="Arial"/>
                <a:cs typeface="Arial"/>
                <a:sym typeface="Arial"/>
              </a:rPr>
              <a:t>온라인 화상 토론</a:t>
            </a:r>
            <a:r>
              <a:rPr b="0" i="0" lang="ko-KR" sz="2000" u="none" cap="none" strike="noStrike">
                <a:solidFill>
                  <a:srgbClr val="F26640"/>
                </a:solidFill>
                <a:latin typeface="Arial"/>
                <a:ea typeface="Arial"/>
                <a:cs typeface="Arial"/>
                <a:sym typeface="Arial"/>
              </a:rPr>
              <a:t> 플랫폼</a:t>
            </a:r>
            <a:endParaRPr b="0" i="0" sz="1800" u="none" cap="none" strike="noStrike">
              <a:solidFill>
                <a:srgbClr val="000000"/>
              </a:solidFill>
              <a:latin typeface="Arial"/>
              <a:ea typeface="Arial"/>
              <a:cs typeface="Arial"/>
              <a:sym typeface="Arial"/>
            </a:endParaRPr>
          </a:p>
        </p:txBody>
      </p:sp>
      <p:sp>
        <p:nvSpPr>
          <p:cNvPr id="498" name="Google Shape;498;p5"/>
          <p:cNvSpPr txBox="1"/>
          <p:nvPr/>
        </p:nvSpPr>
        <p:spPr>
          <a:xfrm>
            <a:off x="947159" y="2882232"/>
            <a:ext cx="5991300" cy="32940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rPr b="0" i="0" lang="ko-KR" sz="1600" u="none" cap="none" strike="noStrike">
                <a:solidFill>
                  <a:srgbClr val="595959"/>
                </a:solidFill>
                <a:latin typeface="Arial"/>
                <a:ea typeface="Arial"/>
                <a:cs typeface="Arial"/>
                <a:sym typeface="Arial"/>
              </a:rPr>
              <a:t>기존 온라인 토론 서비스는 텍스트 중심의 한정된 방식으로 참여자와 사회자가 정해져 있지 않고 많은 사람들이 토론에 참가하기 때문에 복잡하고 제대로 된 토론 문화를 배우기 어렵다는 한계가 있습니다. </a:t>
            </a:r>
            <a:endParaRPr b="0" i="0" sz="1600" u="none" cap="none" strike="noStrike">
              <a:solidFill>
                <a:srgbClr val="595959"/>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rPr b="0" i="0" lang="ko-KR" sz="1600" u="none" cap="none" strike="noStrike">
                <a:solidFill>
                  <a:srgbClr val="595959"/>
                </a:solidFill>
                <a:latin typeface="Arial"/>
                <a:ea typeface="Arial"/>
                <a:cs typeface="Arial"/>
                <a:sym typeface="Arial"/>
              </a:rPr>
              <a:t>저희 팀은 이러한 온라인 토론의 한계를 넘어 다양한 사람들과  토론을 </a:t>
            </a:r>
            <a:r>
              <a:rPr b="0" i="0" lang="ko-KR" sz="1400" u="none" cap="none" strike="noStrike">
                <a:solidFill>
                  <a:srgbClr val="595959"/>
                </a:solidFill>
                <a:latin typeface="Arial"/>
                <a:ea typeface="Arial"/>
                <a:cs typeface="Arial"/>
                <a:sym typeface="Arial"/>
              </a:rPr>
              <a:t>경험</a:t>
            </a:r>
            <a:r>
              <a:rPr b="0" i="0" lang="ko-KR" sz="1600" u="none" cap="none" strike="noStrike">
                <a:solidFill>
                  <a:srgbClr val="595959"/>
                </a:solidFill>
                <a:latin typeface="Arial"/>
                <a:ea typeface="Arial"/>
                <a:cs typeface="Arial"/>
                <a:sym typeface="Arial"/>
              </a:rPr>
              <a:t>토론 경험을 제공한다는 차별점을 바탕으로</a:t>
            </a:r>
            <a:endParaRPr b="0" i="0" sz="1600" u="none" cap="none" strike="noStrike">
              <a:solidFill>
                <a:srgbClr val="595959"/>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rPr b="0" i="0" lang="ko-KR" sz="1600" u="none" cap="none" strike="noStrike">
                <a:solidFill>
                  <a:srgbClr val="595959"/>
                </a:solidFill>
                <a:latin typeface="Arial"/>
                <a:ea typeface="Arial"/>
                <a:cs typeface="Arial"/>
                <a:sym typeface="Arial"/>
              </a:rPr>
              <a:t>자유롭고 편리한 토론 서비스를 제공하려고 합니다.</a:t>
            </a:r>
            <a:endParaRPr b="0" i="0" sz="1600" u="none" cap="none" strike="noStrike">
              <a:solidFill>
                <a:srgbClr val="595959"/>
              </a:solidFill>
              <a:latin typeface="Arial"/>
              <a:ea typeface="Arial"/>
              <a:cs typeface="Arial"/>
              <a:sym typeface="Arial"/>
            </a:endParaRPr>
          </a:p>
        </p:txBody>
      </p:sp>
      <p:sp>
        <p:nvSpPr>
          <p:cNvPr id="499" name="Google Shape;499;p5"/>
          <p:cNvSpPr txBox="1"/>
          <p:nvPr/>
        </p:nvSpPr>
        <p:spPr>
          <a:xfrm>
            <a:off x="964738" y="1788539"/>
            <a:ext cx="3892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rgbClr val="F26640"/>
                </a:solidFill>
                <a:latin typeface="Arial"/>
                <a:ea typeface="Arial"/>
                <a:cs typeface="Arial"/>
                <a:sym typeface="Arial"/>
              </a:rPr>
              <a:t>About service</a:t>
            </a:r>
            <a:endParaRPr b="0" i="0" sz="1600" u="none" cap="none" strike="noStrike">
              <a:solidFill>
                <a:srgbClr val="F26640"/>
              </a:solidFill>
              <a:latin typeface="Arial"/>
              <a:ea typeface="Arial"/>
              <a:cs typeface="Arial"/>
              <a:sym typeface="Arial"/>
            </a:endParaRPr>
          </a:p>
        </p:txBody>
      </p:sp>
      <p:pic>
        <p:nvPicPr>
          <p:cNvPr id="500" name="Google Shape;500;p5"/>
          <p:cNvPicPr preferRelativeResize="0"/>
          <p:nvPr/>
        </p:nvPicPr>
        <p:blipFill rotWithShape="1">
          <a:blip r:embed="rId3">
            <a:alphaModFix/>
          </a:blip>
          <a:srcRect b="8690" l="9950" r="8914" t="8085"/>
          <a:stretch/>
        </p:blipFill>
        <p:spPr>
          <a:xfrm>
            <a:off x="6938512" y="2677795"/>
            <a:ext cx="4674634" cy="2817058"/>
          </a:xfrm>
          <a:prstGeom prst="rect">
            <a:avLst/>
          </a:prstGeom>
          <a:noFill/>
          <a:ln>
            <a:noFill/>
          </a:ln>
        </p:spPr>
      </p:pic>
      <p:sp>
        <p:nvSpPr>
          <p:cNvPr id="501" name="Google Shape;501;p5"/>
          <p:cNvSpPr txBox="1"/>
          <p:nvPr/>
        </p:nvSpPr>
        <p:spPr>
          <a:xfrm>
            <a:off x="2564091" y="255712"/>
            <a:ext cx="6096000" cy="415627"/>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주제 선정 목적</a:t>
            </a:r>
            <a:endParaRPr/>
          </a:p>
        </p:txBody>
      </p:sp>
      <p:sp>
        <p:nvSpPr>
          <p:cNvPr id="502" name="Google Shape;502;p5"/>
          <p:cNvSpPr txBox="1"/>
          <p:nvPr/>
        </p:nvSpPr>
        <p:spPr>
          <a:xfrm>
            <a:off x="323273" y="215253"/>
            <a:ext cx="2240818" cy="496546"/>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01. 프로젝트 개요</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3"/>
          <p:cNvSpPr/>
          <p:nvPr/>
        </p:nvSpPr>
        <p:spPr>
          <a:xfrm>
            <a:off x="6096000" y="-1"/>
            <a:ext cx="6096000" cy="6858000"/>
          </a:xfrm>
          <a:prstGeom prst="rect">
            <a:avLst/>
          </a:prstGeom>
          <a:solidFill>
            <a:srgbClr val="F6F6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508" name="Google Shape;508;p33"/>
          <p:cNvSpPr/>
          <p:nvPr/>
        </p:nvSpPr>
        <p:spPr>
          <a:xfrm>
            <a:off x="7060556" y="1286640"/>
            <a:ext cx="4166886" cy="646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3A3838"/>
                </a:solidFill>
                <a:latin typeface="Arial"/>
                <a:ea typeface="Arial"/>
                <a:cs typeface="Arial"/>
                <a:sym typeface="Arial"/>
              </a:rPr>
              <a:t>어떻게 사용자의 유입을 </a:t>
            </a:r>
            <a:r>
              <a:rPr b="0" i="0" lang="ko-KR" sz="1400" u="none" cap="none" strike="noStrike">
                <a:solidFill>
                  <a:srgbClr val="F26640"/>
                </a:solidFill>
                <a:latin typeface="Arial"/>
                <a:ea typeface="Arial"/>
                <a:cs typeface="Arial"/>
                <a:sym typeface="Arial"/>
              </a:rPr>
              <a:t>증대 </a:t>
            </a:r>
            <a:r>
              <a:rPr b="0" i="0" lang="ko-KR" sz="1400" u="none" cap="none" strike="noStrike">
                <a:solidFill>
                  <a:srgbClr val="3A3838"/>
                </a:solidFill>
                <a:latin typeface="Arial"/>
                <a:ea typeface="Arial"/>
                <a:cs typeface="Arial"/>
                <a:sym typeface="Arial"/>
              </a:rPr>
              <a:t>시킬 것인가</a:t>
            </a:r>
            <a:endParaRPr b="0" i="0" sz="1400" u="none" cap="none" strike="noStrike">
              <a:solidFill>
                <a:srgbClr val="000000"/>
              </a:solidFill>
              <a:latin typeface="Arial"/>
              <a:ea typeface="Arial"/>
              <a:cs typeface="Arial"/>
              <a:sym typeface="Arial"/>
            </a:endParaRPr>
          </a:p>
        </p:txBody>
      </p:sp>
      <p:sp>
        <p:nvSpPr>
          <p:cNvPr id="509" name="Google Shape;509;p33"/>
          <p:cNvSpPr/>
          <p:nvPr/>
        </p:nvSpPr>
        <p:spPr>
          <a:xfrm>
            <a:off x="7060556" y="2974545"/>
            <a:ext cx="4166886" cy="646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3A3838"/>
                </a:solidFill>
                <a:latin typeface="Arial"/>
                <a:ea typeface="Arial"/>
                <a:cs typeface="Arial"/>
                <a:sym typeface="Arial"/>
              </a:rPr>
              <a:t>기회를 잡아 강점을 극대화 하는 </a:t>
            </a:r>
            <a:r>
              <a:rPr b="0" i="0" lang="ko-KR" sz="1400" u="none" cap="none" strike="noStrike">
                <a:solidFill>
                  <a:srgbClr val="F26640"/>
                </a:solidFill>
                <a:latin typeface="Arial"/>
                <a:ea typeface="Arial"/>
                <a:cs typeface="Arial"/>
                <a:sym typeface="Arial"/>
              </a:rPr>
              <a:t>SO</a:t>
            </a:r>
            <a:r>
              <a:rPr b="0" i="0" lang="ko-KR" sz="1400" u="none" cap="none" strike="noStrike">
                <a:solidFill>
                  <a:srgbClr val="3A3838"/>
                </a:solidFill>
                <a:latin typeface="Arial"/>
                <a:ea typeface="Arial"/>
                <a:cs typeface="Arial"/>
                <a:sym typeface="Arial"/>
              </a:rPr>
              <a:t> 전략</a:t>
            </a:r>
            <a:endParaRPr b="0" i="0" sz="1400" u="none" cap="none" strike="noStrike">
              <a:solidFill>
                <a:srgbClr val="000000"/>
              </a:solidFill>
              <a:latin typeface="Arial"/>
              <a:ea typeface="Arial"/>
              <a:cs typeface="Arial"/>
              <a:sym typeface="Arial"/>
            </a:endParaRPr>
          </a:p>
        </p:txBody>
      </p:sp>
      <p:sp>
        <p:nvSpPr>
          <p:cNvPr id="510" name="Google Shape;510;p33"/>
          <p:cNvSpPr/>
          <p:nvPr/>
        </p:nvSpPr>
        <p:spPr>
          <a:xfrm>
            <a:off x="7060556" y="4662450"/>
            <a:ext cx="4166886" cy="1710070"/>
          </a:xfrm>
          <a:prstGeom prst="rect">
            <a:avLst/>
          </a:prstGeom>
          <a:solidFill>
            <a:schemeClr val="lt1"/>
          </a:solidFill>
          <a:ln cap="flat" cmpd="sng" w="9525">
            <a:solidFill>
              <a:srgbClr val="F266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400"/>
              <a:buFont typeface="Arial"/>
              <a:buNone/>
            </a:pPr>
            <a:r>
              <a:rPr b="0" i="0" lang="ko-KR" sz="1400" u="none" cap="none" strike="noStrike">
                <a:solidFill>
                  <a:srgbClr val="3A3838"/>
                </a:solidFill>
                <a:latin typeface="Arial"/>
                <a:ea typeface="Arial"/>
                <a:cs typeface="Arial"/>
                <a:sym typeface="Arial"/>
              </a:rPr>
              <a:t>온라인 기반의 교육 시스템에 거부감이 없는 </a:t>
            </a:r>
            <a:endParaRPr b="0" i="0" sz="1400" u="none" cap="none" strike="noStrike">
              <a:solidFill>
                <a:srgbClr val="3A3838"/>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400"/>
              <a:buFont typeface="Arial"/>
              <a:buNone/>
            </a:pPr>
            <a:r>
              <a:rPr b="0" i="0" lang="ko-KR" sz="1400" u="none" cap="none" strike="noStrike">
                <a:solidFill>
                  <a:srgbClr val="3A3838"/>
                </a:solidFill>
                <a:latin typeface="Arial"/>
                <a:ea typeface="Arial"/>
                <a:cs typeface="Arial"/>
                <a:sym typeface="Arial"/>
              </a:rPr>
              <a:t>알파 세대를 대상으로 쉽고 간단하게 </a:t>
            </a:r>
            <a:endParaRPr b="0" i="0" sz="1400" u="none" cap="none" strike="noStrike">
              <a:solidFill>
                <a:srgbClr val="3A3838"/>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400"/>
              <a:buFont typeface="Arial"/>
              <a:buNone/>
            </a:pPr>
            <a:r>
              <a:rPr b="0" i="0" lang="ko-KR" sz="1400" u="none" cap="none" strike="noStrike">
                <a:solidFill>
                  <a:srgbClr val="3A3838"/>
                </a:solidFill>
                <a:latin typeface="Arial"/>
                <a:ea typeface="Arial"/>
                <a:cs typeface="Arial"/>
                <a:sym typeface="Arial"/>
              </a:rPr>
              <a:t>토론 문화에 노출시켜 이를 포트폴리오로 </a:t>
            </a:r>
            <a:endParaRPr b="0" i="0" sz="1400" u="none" cap="none" strike="noStrike">
              <a:solidFill>
                <a:srgbClr val="3A3838"/>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400"/>
              <a:buFont typeface="Arial"/>
              <a:buNone/>
            </a:pPr>
            <a:r>
              <a:rPr b="0" i="0" lang="ko-KR" sz="1400" u="none" cap="none" strike="noStrike">
                <a:solidFill>
                  <a:srgbClr val="3A3838"/>
                </a:solidFill>
                <a:latin typeface="Arial"/>
                <a:ea typeface="Arial"/>
                <a:cs typeface="Arial"/>
                <a:sym typeface="Arial"/>
              </a:rPr>
              <a:t>활용할 수 있는 환경을 제공해</a:t>
            </a:r>
            <a:br>
              <a:rPr b="0" i="0" lang="ko-KR" sz="1400" u="none" cap="none" strike="noStrike">
                <a:solidFill>
                  <a:srgbClr val="3A3838"/>
                </a:solidFill>
                <a:latin typeface="Arial"/>
                <a:ea typeface="Arial"/>
                <a:cs typeface="Arial"/>
                <a:sym typeface="Arial"/>
              </a:rPr>
            </a:br>
            <a:r>
              <a:rPr b="0" i="0" lang="ko-KR" sz="1400" u="none" cap="none" strike="noStrike">
                <a:solidFill>
                  <a:srgbClr val="3A3838"/>
                </a:solidFill>
                <a:latin typeface="Arial"/>
                <a:ea typeface="Arial"/>
                <a:cs typeface="Arial"/>
                <a:sym typeface="Arial"/>
              </a:rPr>
              <a:t>사용자의 유입을 증대 시킨다.</a:t>
            </a:r>
            <a:endParaRPr b="0" i="0" sz="1400" u="none" cap="none" strike="noStrike">
              <a:solidFill>
                <a:srgbClr val="000000"/>
              </a:solidFill>
              <a:latin typeface="Arial"/>
              <a:ea typeface="Arial"/>
              <a:cs typeface="Arial"/>
              <a:sym typeface="Arial"/>
            </a:endParaRPr>
          </a:p>
        </p:txBody>
      </p:sp>
      <p:sp>
        <p:nvSpPr>
          <p:cNvPr id="511" name="Google Shape;511;p33"/>
          <p:cNvSpPr/>
          <p:nvPr/>
        </p:nvSpPr>
        <p:spPr>
          <a:xfrm flipH="1" rot="10800000">
            <a:off x="8976166" y="2285082"/>
            <a:ext cx="341454" cy="204555"/>
          </a:xfrm>
          <a:prstGeom prst="triangle">
            <a:avLst>
              <a:gd fmla="val 50000" name="adj"/>
            </a:avLst>
          </a:prstGeom>
          <a:solidFill>
            <a:srgbClr val="F266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512" name="Google Shape;512;p33"/>
          <p:cNvSpPr/>
          <p:nvPr/>
        </p:nvSpPr>
        <p:spPr>
          <a:xfrm flipH="1" rot="10800000">
            <a:off x="8976166" y="4105785"/>
            <a:ext cx="341454" cy="204555"/>
          </a:xfrm>
          <a:prstGeom prst="triangle">
            <a:avLst>
              <a:gd fmla="val 50000" name="adj"/>
            </a:avLst>
          </a:prstGeom>
          <a:solidFill>
            <a:srgbClr val="F266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grpSp>
        <p:nvGrpSpPr>
          <p:cNvPr id="513" name="Google Shape;513;p33"/>
          <p:cNvGrpSpPr/>
          <p:nvPr/>
        </p:nvGrpSpPr>
        <p:grpSpPr>
          <a:xfrm>
            <a:off x="417591" y="1718060"/>
            <a:ext cx="5340651" cy="3966303"/>
            <a:chOff x="521763" y="1532354"/>
            <a:chExt cx="5340651" cy="3966303"/>
          </a:xfrm>
        </p:grpSpPr>
        <p:grpSp>
          <p:nvGrpSpPr>
            <p:cNvPr id="514" name="Google Shape;514;p33"/>
            <p:cNvGrpSpPr/>
            <p:nvPr/>
          </p:nvGrpSpPr>
          <p:grpSpPr>
            <a:xfrm>
              <a:off x="521763" y="1532354"/>
              <a:ext cx="5340651" cy="3966303"/>
              <a:chOff x="2682948" y="1184988"/>
              <a:chExt cx="6748324" cy="4615986"/>
            </a:xfrm>
          </p:grpSpPr>
          <p:cxnSp>
            <p:nvCxnSpPr>
              <p:cNvPr id="515" name="Google Shape;515;p33"/>
              <p:cNvCxnSpPr/>
              <p:nvPr/>
            </p:nvCxnSpPr>
            <p:spPr>
              <a:xfrm rot="10800000">
                <a:off x="6096000" y="1184988"/>
                <a:ext cx="0" cy="4615986"/>
              </a:xfrm>
              <a:prstGeom prst="straightConnector1">
                <a:avLst/>
              </a:prstGeom>
              <a:noFill/>
              <a:ln cap="flat" cmpd="sng" w="9525">
                <a:solidFill>
                  <a:srgbClr val="BCB8B8"/>
                </a:solidFill>
                <a:prstDash val="solid"/>
                <a:miter lim="800000"/>
                <a:headEnd len="sm" w="sm" type="none"/>
                <a:tailEnd len="sm" w="sm" type="none"/>
              </a:ln>
            </p:spPr>
          </p:cxnSp>
          <p:cxnSp>
            <p:nvCxnSpPr>
              <p:cNvPr id="516" name="Google Shape;516;p33"/>
              <p:cNvCxnSpPr/>
              <p:nvPr/>
            </p:nvCxnSpPr>
            <p:spPr>
              <a:xfrm>
                <a:off x="2682948" y="3415530"/>
                <a:ext cx="6748324" cy="0"/>
              </a:xfrm>
              <a:prstGeom prst="straightConnector1">
                <a:avLst/>
              </a:prstGeom>
              <a:noFill/>
              <a:ln cap="flat" cmpd="sng" w="9525">
                <a:solidFill>
                  <a:srgbClr val="BCB8B8"/>
                </a:solidFill>
                <a:prstDash val="solid"/>
                <a:miter lim="800000"/>
                <a:headEnd len="sm" w="sm" type="none"/>
                <a:tailEnd len="sm" w="sm" type="none"/>
              </a:ln>
            </p:spPr>
          </p:cxnSp>
        </p:grpSp>
        <p:sp>
          <p:nvSpPr>
            <p:cNvPr id="517" name="Google Shape;517;p33"/>
            <p:cNvSpPr/>
            <p:nvPr/>
          </p:nvSpPr>
          <p:spPr>
            <a:xfrm>
              <a:off x="2929196" y="3149052"/>
              <a:ext cx="293670"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F26640"/>
                  </a:solidFill>
                  <a:latin typeface="Arial"/>
                  <a:ea typeface="Arial"/>
                  <a:cs typeface="Arial"/>
                  <a:sym typeface="Arial"/>
                </a:rPr>
                <a:t>S</a:t>
              </a:r>
              <a:endParaRPr b="0" i="0" sz="1400" u="none" cap="none" strike="noStrike">
                <a:solidFill>
                  <a:srgbClr val="F26640"/>
                </a:solidFill>
                <a:latin typeface="Arial"/>
                <a:ea typeface="Arial"/>
                <a:cs typeface="Arial"/>
                <a:sym typeface="Arial"/>
              </a:endParaRPr>
            </a:p>
          </p:txBody>
        </p:sp>
        <p:sp>
          <p:nvSpPr>
            <p:cNvPr id="518" name="Google Shape;518;p33"/>
            <p:cNvSpPr/>
            <p:nvPr/>
          </p:nvSpPr>
          <p:spPr>
            <a:xfrm>
              <a:off x="3222866" y="3149052"/>
              <a:ext cx="356188"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323F4F"/>
                  </a:solidFill>
                  <a:latin typeface="Arial"/>
                  <a:ea typeface="Arial"/>
                  <a:cs typeface="Arial"/>
                  <a:sym typeface="Arial"/>
                </a:rPr>
                <a:t>W</a:t>
              </a:r>
              <a:endParaRPr b="0" i="0" sz="1400" u="none" cap="none" strike="noStrike">
                <a:solidFill>
                  <a:srgbClr val="323F4F"/>
                </a:solidFill>
                <a:latin typeface="Arial"/>
                <a:ea typeface="Arial"/>
                <a:cs typeface="Arial"/>
                <a:sym typeface="Arial"/>
              </a:endParaRPr>
            </a:p>
          </p:txBody>
        </p:sp>
        <p:sp>
          <p:nvSpPr>
            <p:cNvPr id="519" name="Google Shape;519;p33"/>
            <p:cNvSpPr/>
            <p:nvPr/>
          </p:nvSpPr>
          <p:spPr>
            <a:xfrm>
              <a:off x="2929196" y="3466989"/>
              <a:ext cx="309700"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F26640"/>
                  </a:solidFill>
                  <a:latin typeface="Arial"/>
                  <a:ea typeface="Arial"/>
                  <a:cs typeface="Arial"/>
                  <a:sym typeface="Arial"/>
                </a:rPr>
                <a:t>O</a:t>
              </a:r>
              <a:endParaRPr b="0" i="0" sz="1400" u="none" cap="none" strike="noStrike">
                <a:solidFill>
                  <a:srgbClr val="F26640"/>
                </a:solidFill>
                <a:latin typeface="Arial"/>
                <a:ea typeface="Arial"/>
                <a:cs typeface="Arial"/>
                <a:sym typeface="Arial"/>
              </a:endParaRPr>
            </a:p>
          </p:txBody>
        </p:sp>
        <p:sp>
          <p:nvSpPr>
            <p:cNvPr id="520" name="Google Shape;520;p33"/>
            <p:cNvSpPr/>
            <p:nvPr/>
          </p:nvSpPr>
          <p:spPr>
            <a:xfrm>
              <a:off x="3253346" y="3466989"/>
              <a:ext cx="287258"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323F4F"/>
                  </a:solidFill>
                  <a:latin typeface="Arial"/>
                  <a:ea typeface="Arial"/>
                  <a:cs typeface="Arial"/>
                  <a:sym typeface="Arial"/>
                </a:rPr>
                <a:t>T</a:t>
              </a:r>
              <a:endParaRPr b="0" i="0" sz="1400" u="none" cap="none" strike="noStrike">
                <a:solidFill>
                  <a:srgbClr val="323F4F"/>
                </a:solidFill>
                <a:latin typeface="Arial"/>
                <a:ea typeface="Arial"/>
                <a:cs typeface="Arial"/>
                <a:sym typeface="Arial"/>
              </a:endParaRPr>
            </a:p>
          </p:txBody>
        </p:sp>
        <p:sp>
          <p:nvSpPr>
            <p:cNvPr id="521" name="Google Shape;521;p33"/>
            <p:cNvSpPr/>
            <p:nvPr/>
          </p:nvSpPr>
          <p:spPr>
            <a:xfrm>
              <a:off x="583420" y="1705826"/>
              <a:ext cx="2397054" cy="138495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400"/>
                <a:buFont typeface="Arial"/>
                <a:buNone/>
              </a:pPr>
              <a:r>
                <a:rPr b="0" i="0" lang="ko-KR" sz="1400" u="none" cap="none" strike="noStrike">
                  <a:solidFill>
                    <a:srgbClr val="002060"/>
                  </a:solidFill>
                  <a:latin typeface="Arial"/>
                  <a:ea typeface="Arial"/>
                  <a:cs typeface="Arial"/>
                  <a:sym typeface="Arial"/>
                </a:rPr>
                <a:t>시간과 공간 등에 제약이 없고 사회자가 없더라도</a:t>
              </a:r>
              <a:br>
                <a:rPr b="0" i="0" lang="ko-KR" sz="1400" u="none" cap="none" strike="noStrike">
                  <a:solidFill>
                    <a:srgbClr val="002060"/>
                  </a:solidFill>
                  <a:latin typeface="Arial"/>
                  <a:ea typeface="Arial"/>
                  <a:cs typeface="Arial"/>
                  <a:sym typeface="Arial"/>
                </a:rPr>
              </a:br>
              <a:r>
                <a:rPr b="0" i="0" lang="ko-KR" sz="1400" u="none" cap="none" strike="noStrike">
                  <a:solidFill>
                    <a:srgbClr val="002060"/>
                  </a:solidFill>
                  <a:latin typeface="Arial"/>
                  <a:ea typeface="Arial"/>
                  <a:cs typeface="Arial"/>
                  <a:sym typeface="Arial"/>
                </a:rPr>
                <a:t>시스템 모드로 간편하게 토론을 진행할 수 있습니다</a:t>
              </a:r>
              <a:r>
                <a:rPr b="0" i="0" lang="ko-KR" sz="1400" u="none" cap="none" strike="noStrike">
                  <a:solidFill>
                    <a:srgbClr val="00206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22" name="Google Shape;522;p33"/>
            <p:cNvSpPr/>
            <p:nvPr/>
          </p:nvSpPr>
          <p:spPr>
            <a:xfrm>
              <a:off x="586333" y="3814963"/>
              <a:ext cx="2397054" cy="138495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400"/>
                <a:buFont typeface="Arial"/>
                <a:buNone/>
              </a:pPr>
              <a:r>
                <a:rPr b="0" i="0" lang="ko-KR" sz="1400" u="none" cap="none" strike="noStrike">
                  <a:solidFill>
                    <a:srgbClr val="002060"/>
                  </a:solidFill>
                  <a:latin typeface="Arial"/>
                  <a:ea typeface="Arial"/>
                  <a:cs typeface="Arial"/>
                  <a:sym typeface="Arial"/>
                </a:rPr>
                <a:t>코로나 환경으로 인한 온라인 기반에 대한 시스템에 대한 </a:t>
              </a:r>
              <a:endParaRPr b="0" i="0" sz="1400" u="none" cap="none" strike="noStrike">
                <a:solidFill>
                  <a:srgbClr val="00206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400"/>
                <a:buFont typeface="Arial"/>
                <a:buNone/>
              </a:pPr>
              <a:r>
                <a:rPr b="0" i="0" lang="ko-KR" sz="1400" u="none" cap="none" strike="noStrike">
                  <a:solidFill>
                    <a:srgbClr val="002060"/>
                  </a:solidFill>
                  <a:latin typeface="Arial"/>
                  <a:ea typeface="Arial"/>
                  <a:cs typeface="Arial"/>
                  <a:sym typeface="Arial"/>
                </a:rPr>
                <a:t>거부감이 없습니다</a:t>
              </a:r>
              <a:endParaRPr b="0" i="0" sz="1400" u="none" cap="none" strike="noStrike">
                <a:solidFill>
                  <a:srgbClr val="000000"/>
                </a:solidFill>
                <a:latin typeface="Arial"/>
                <a:ea typeface="Arial"/>
                <a:cs typeface="Arial"/>
                <a:sym typeface="Arial"/>
              </a:endParaRPr>
            </a:p>
          </p:txBody>
        </p:sp>
        <p:sp>
          <p:nvSpPr>
            <p:cNvPr id="523" name="Google Shape;523;p33"/>
            <p:cNvSpPr/>
            <p:nvPr/>
          </p:nvSpPr>
          <p:spPr>
            <a:xfrm>
              <a:off x="3325793" y="1625676"/>
              <a:ext cx="2494820" cy="170812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400"/>
                <a:buFont typeface="Arial"/>
                <a:buNone/>
              </a:pPr>
              <a:r>
                <a:rPr b="0" i="0" lang="ko-KR" sz="1400" u="none" cap="none" strike="noStrike">
                  <a:solidFill>
                    <a:srgbClr val="7F7F7F"/>
                  </a:solidFill>
                  <a:latin typeface="Arial"/>
                  <a:ea typeface="Arial"/>
                  <a:cs typeface="Arial"/>
                  <a:sym typeface="Arial"/>
                </a:rPr>
                <a:t>토론 경험이 많지 않은 사용자들은 자동으로 진행되는 비대면 토론 시스템에 처음부터 적응하기 어려울 수 있습니다</a:t>
              </a:r>
              <a:endParaRPr b="0" i="0" sz="1400" u="none" cap="none" strike="noStrike">
                <a:solidFill>
                  <a:srgbClr val="7F7F7F"/>
                </a:solidFill>
                <a:latin typeface="Arial"/>
                <a:ea typeface="Arial"/>
                <a:cs typeface="Arial"/>
                <a:sym typeface="Arial"/>
              </a:endParaRPr>
            </a:p>
          </p:txBody>
        </p:sp>
        <p:sp>
          <p:nvSpPr>
            <p:cNvPr id="524" name="Google Shape;524;p33"/>
            <p:cNvSpPr/>
            <p:nvPr/>
          </p:nvSpPr>
          <p:spPr>
            <a:xfrm>
              <a:off x="3374676" y="3793403"/>
              <a:ext cx="2397054" cy="138495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400"/>
                <a:buFont typeface="Arial"/>
                <a:buNone/>
              </a:pPr>
              <a:r>
                <a:rPr b="0" i="0" lang="ko-KR" sz="1400" u="none" cap="none" strike="noStrike">
                  <a:solidFill>
                    <a:srgbClr val="7F7F7F"/>
                  </a:solidFill>
                  <a:latin typeface="Arial"/>
                  <a:ea typeface="Arial"/>
                  <a:cs typeface="Arial"/>
                  <a:sym typeface="Arial"/>
                </a:rPr>
                <a:t>코로나가 종식되어 가면서  교육상황이 비대면에서 대면으로 변해가고 있습니다</a:t>
              </a:r>
              <a:endParaRPr b="0" i="0" sz="1400" u="none" cap="none" strike="noStrike">
                <a:solidFill>
                  <a:srgbClr val="7F7F7F"/>
                </a:solidFill>
                <a:latin typeface="Arial"/>
                <a:ea typeface="Arial"/>
                <a:cs typeface="Arial"/>
                <a:sym typeface="Arial"/>
              </a:endParaRPr>
            </a:p>
          </p:txBody>
        </p:sp>
      </p:grpSp>
      <p:sp>
        <p:nvSpPr>
          <p:cNvPr id="525" name="Google Shape;525;p33"/>
          <p:cNvSpPr txBox="1"/>
          <p:nvPr/>
        </p:nvSpPr>
        <p:spPr>
          <a:xfrm>
            <a:off x="2313803" y="252807"/>
            <a:ext cx="6096000" cy="415627"/>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SWOT 분석</a:t>
            </a:r>
            <a:endParaRPr b="0" i="0" sz="1600" u="none" cap="none" strike="noStrike">
              <a:solidFill>
                <a:srgbClr val="595959"/>
              </a:solidFill>
              <a:latin typeface="Arial"/>
              <a:ea typeface="Arial"/>
              <a:cs typeface="Arial"/>
              <a:sym typeface="Arial"/>
            </a:endParaRPr>
          </a:p>
        </p:txBody>
      </p:sp>
      <p:sp>
        <p:nvSpPr>
          <p:cNvPr id="526" name="Google Shape;526;p33"/>
          <p:cNvSpPr txBox="1"/>
          <p:nvPr/>
        </p:nvSpPr>
        <p:spPr>
          <a:xfrm>
            <a:off x="323273" y="215254"/>
            <a:ext cx="1948872" cy="496546"/>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02. 서비스 기획</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1fdefaf53a3_6_46"/>
          <p:cNvSpPr txBox="1"/>
          <p:nvPr/>
        </p:nvSpPr>
        <p:spPr>
          <a:xfrm>
            <a:off x="2564091" y="255712"/>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주제 선정 배경</a:t>
            </a:r>
            <a:endParaRPr b="0" i="0" sz="1600" u="none" cap="none" strike="noStrike">
              <a:solidFill>
                <a:srgbClr val="595959"/>
              </a:solidFill>
              <a:latin typeface="Arial"/>
              <a:ea typeface="Arial"/>
              <a:cs typeface="Arial"/>
              <a:sym typeface="Arial"/>
            </a:endParaRPr>
          </a:p>
        </p:txBody>
      </p:sp>
      <p:sp>
        <p:nvSpPr>
          <p:cNvPr id="71" name="Google Shape;71;g1fdefaf53a3_6_46"/>
          <p:cNvSpPr txBox="1"/>
          <p:nvPr/>
        </p:nvSpPr>
        <p:spPr>
          <a:xfrm>
            <a:off x="323273" y="215253"/>
            <a:ext cx="22407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01. 프로젝트 개요</a:t>
            </a:r>
            <a:endParaRPr/>
          </a:p>
        </p:txBody>
      </p:sp>
      <p:sp>
        <p:nvSpPr>
          <p:cNvPr id="72" name="Google Shape;72;g1fdefaf53a3_6_46"/>
          <p:cNvSpPr/>
          <p:nvPr/>
        </p:nvSpPr>
        <p:spPr>
          <a:xfrm>
            <a:off x="-254125" y="6591300"/>
            <a:ext cx="12844200" cy="2150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KR" sz="4200"/>
              <a:t>공감할 수 있는 어트랙 멘트</a:t>
            </a:r>
            <a:endParaRPr sz="4200"/>
          </a:p>
          <a:p>
            <a:pPr indent="-495300" lvl="0" marL="457200" rtl="0" algn="ctr">
              <a:spcBef>
                <a:spcPts val="0"/>
              </a:spcBef>
              <a:spcAft>
                <a:spcPts val="0"/>
              </a:spcAft>
              <a:buSzPts val="4200"/>
              <a:buChar char="-"/>
            </a:pPr>
            <a:r>
              <a:rPr lang="ko-KR" sz="4200"/>
              <a:t>토론에 대한 경험, 유튜브 댓글 등으로 관심유도</a:t>
            </a:r>
            <a:endParaRPr sz="4200"/>
          </a:p>
          <a:p>
            <a:pPr indent="-495300" lvl="0" marL="457200" rtl="0" algn="ctr">
              <a:spcBef>
                <a:spcPts val="0"/>
              </a:spcBef>
              <a:spcAft>
                <a:spcPts val="0"/>
              </a:spcAft>
              <a:buSzPts val="4200"/>
              <a:buChar char="-"/>
            </a:pPr>
            <a:r>
              <a:rPr lang="ko-KR" sz="4200"/>
              <a:t>최근 10대들의 문해력, 어휘력 문제</a:t>
            </a:r>
            <a:endParaRPr sz="4200"/>
          </a:p>
        </p:txBody>
      </p:sp>
      <p:pic>
        <p:nvPicPr>
          <p:cNvPr id="73" name="Google Shape;73;g1fdefaf53a3_6_46"/>
          <p:cNvPicPr preferRelativeResize="0"/>
          <p:nvPr/>
        </p:nvPicPr>
        <p:blipFill>
          <a:blip r:embed="rId3">
            <a:alphaModFix/>
          </a:blip>
          <a:stretch>
            <a:fillRect/>
          </a:stretch>
        </p:blipFill>
        <p:spPr>
          <a:xfrm>
            <a:off x="688225" y="1784575"/>
            <a:ext cx="4972325" cy="3729250"/>
          </a:xfrm>
          <a:prstGeom prst="rect">
            <a:avLst/>
          </a:prstGeom>
          <a:noFill/>
          <a:ln>
            <a:noFill/>
          </a:ln>
        </p:spPr>
      </p:pic>
      <p:pic>
        <p:nvPicPr>
          <p:cNvPr id="74" name="Google Shape;74;g1fdefaf53a3_6_46"/>
          <p:cNvPicPr preferRelativeResize="0"/>
          <p:nvPr/>
        </p:nvPicPr>
        <p:blipFill>
          <a:blip r:embed="rId4">
            <a:alphaModFix/>
          </a:blip>
          <a:stretch>
            <a:fillRect/>
          </a:stretch>
        </p:blipFill>
        <p:spPr>
          <a:xfrm>
            <a:off x="6194400" y="1569164"/>
            <a:ext cx="5440074" cy="402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fdefaf53a3_6_60"/>
          <p:cNvSpPr txBox="1"/>
          <p:nvPr/>
        </p:nvSpPr>
        <p:spPr>
          <a:xfrm>
            <a:off x="2564091" y="255712"/>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주제 선정 배경</a:t>
            </a:r>
            <a:endParaRPr b="0" i="0" sz="1600" u="none" cap="none" strike="noStrike">
              <a:solidFill>
                <a:srgbClr val="595959"/>
              </a:solidFill>
              <a:latin typeface="Arial"/>
              <a:ea typeface="Arial"/>
              <a:cs typeface="Arial"/>
              <a:sym typeface="Arial"/>
            </a:endParaRPr>
          </a:p>
        </p:txBody>
      </p:sp>
      <p:sp>
        <p:nvSpPr>
          <p:cNvPr id="80" name="Google Shape;80;g1fdefaf53a3_6_60"/>
          <p:cNvSpPr txBox="1"/>
          <p:nvPr/>
        </p:nvSpPr>
        <p:spPr>
          <a:xfrm>
            <a:off x="323273" y="215253"/>
            <a:ext cx="22407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01. 프로젝트 개요</a:t>
            </a:r>
            <a:endParaRPr/>
          </a:p>
        </p:txBody>
      </p:sp>
      <p:sp>
        <p:nvSpPr>
          <p:cNvPr id="81" name="Google Shape;81;g1fdefaf53a3_6_60"/>
          <p:cNvSpPr/>
          <p:nvPr/>
        </p:nvSpPr>
        <p:spPr>
          <a:xfrm>
            <a:off x="-254125" y="6591300"/>
            <a:ext cx="12844200" cy="2150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KR" sz="4200"/>
              <a:t>공감할 수 있는 어트랙 멘트</a:t>
            </a:r>
            <a:endParaRPr sz="4200"/>
          </a:p>
          <a:p>
            <a:pPr indent="-495300" lvl="0" marL="457200" rtl="0" algn="ctr">
              <a:spcBef>
                <a:spcPts val="0"/>
              </a:spcBef>
              <a:spcAft>
                <a:spcPts val="0"/>
              </a:spcAft>
              <a:buSzPts val="4200"/>
              <a:buChar char="-"/>
            </a:pPr>
            <a:r>
              <a:rPr lang="ko-KR" sz="4200"/>
              <a:t>토론에 대한 경험, 유튜브 댓글 등으로 관심유도</a:t>
            </a:r>
            <a:endParaRPr sz="4200"/>
          </a:p>
          <a:p>
            <a:pPr indent="-495300" lvl="0" marL="457200" rtl="0" algn="ctr">
              <a:spcBef>
                <a:spcPts val="0"/>
              </a:spcBef>
              <a:spcAft>
                <a:spcPts val="0"/>
              </a:spcAft>
              <a:buSzPts val="4200"/>
              <a:buChar char="-"/>
            </a:pPr>
            <a:r>
              <a:rPr lang="ko-KR" sz="4200"/>
              <a:t>최근 10대들의 문해력, 어휘력 문제</a:t>
            </a:r>
            <a:endParaRPr sz="4200"/>
          </a:p>
        </p:txBody>
      </p:sp>
      <p:pic>
        <p:nvPicPr>
          <p:cNvPr id="82" name="Google Shape;82;g1fdefaf53a3_6_60"/>
          <p:cNvPicPr preferRelativeResize="0"/>
          <p:nvPr/>
        </p:nvPicPr>
        <p:blipFill>
          <a:blip r:embed="rId3">
            <a:alphaModFix/>
          </a:blip>
          <a:stretch>
            <a:fillRect/>
          </a:stretch>
        </p:blipFill>
        <p:spPr>
          <a:xfrm>
            <a:off x="688225" y="1860775"/>
            <a:ext cx="4972325" cy="3729250"/>
          </a:xfrm>
          <a:prstGeom prst="rect">
            <a:avLst/>
          </a:prstGeom>
          <a:noFill/>
          <a:ln>
            <a:noFill/>
          </a:ln>
        </p:spPr>
      </p:pic>
      <p:pic>
        <p:nvPicPr>
          <p:cNvPr id="83" name="Google Shape;83;g1fdefaf53a3_6_60"/>
          <p:cNvPicPr preferRelativeResize="0"/>
          <p:nvPr/>
        </p:nvPicPr>
        <p:blipFill>
          <a:blip r:embed="rId4">
            <a:alphaModFix/>
          </a:blip>
          <a:stretch>
            <a:fillRect/>
          </a:stretch>
        </p:blipFill>
        <p:spPr>
          <a:xfrm>
            <a:off x="6194389" y="1645364"/>
            <a:ext cx="5440085" cy="4024450"/>
          </a:xfrm>
          <a:prstGeom prst="rect">
            <a:avLst/>
          </a:prstGeom>
          <a:noFill/>
          <a:ln>
            <a:noFill/>
          </a:ln>
        </p:spPr>
      </p:pic>
      <p:pic>
        <p:nvPicPr>
          <p:cNvPr id="84" name="Google Shape;84;g1fdefaf53a3_6_60"/>
          <p:cNvPicPr preferRelativeResize="0"/>
          <p:nvPr/>
        </p:nvPicPr>
        <p:blipFill>
          <a:blip r:embed="rId5">
            <a:alphaModFix/>
          </a:blip>
          <a:stretch>
            <a:fillRect/>
          </a:stretch>
        </p:blipFill>
        <p:spPr>
          <a:xfrm>
            <a:off x="2326463" y="1537237"/>
            <a:ext cx="7539075" cy="424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f84e1cf16d_0_0"/>
          <p:cNvSpPr/>
          <p:nvPr/>
        </p:nvSpPr>
        <p:spPr>
          <a:xfrm>
            <a:off x="900774" y="5389941"/>
            <a:ext cx="4822682" cy="898344"/>
          </a:xfrm>
          <a:prstGeom prst="roundRect">
            <a:avLst>
              <a:gd fmla="val 16667" name="adj"/>
            </a:avLst>
          </a:prstGeom>
          <a:solidFill>
            <a:schemeClr val="lt1"/>
          </a:solidFill>
          <a:ln cap="flat" cmpd="sng" w="19050">
            <a:solidFill>
              <a:srgbClr val="F26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700"/>
              <a:buFont typeface="Arial"/>
              <a:buNone/>
            </a:pPr>
            <a:r>
              <a:rPr i="0" lang="ko-KR" sz="1700" u="none" cap="none" strike="noStrike">
                <a:solidFill>
                  <a:srgbClr val="0C0C0C"/>
                </a:solidFill>
                <a:latin typeface="Malgun Gothic"/>
                <a:ea typeface="Malgun Gothic"/>
                <a:cs typeface="Malgun Gothic"/>
                <a:sym typeface="Malgun Gothic"/>
              </a:rPr>
              <a:t>4차 산업 혁명과 Untact 기술의 발전으로 </a:t>
            </a:r>
            <a:endParaRPr i="0" sz="1700" u="none" cap="none" strike="noStrike">
              <a:solidFill>
                <a:srgbClr val="0C0C0C"/>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1700"/>
              <a:buFont typeface="Arial"/>
              <a:buNone/>
            </a:pPr>
            <a:r>
              <a:rPr i="0" lang="ko-KR" sz="1700" u="none" cap="none" strike="noStrike">
                <a:solidFill>
                  <a:srgbClr val="0C0C0C"/>
                </a:solidFill>
                <a:latin typeface="Malgun Gothic"/>
                <a:ea typeface="Malgun Gothic"/>
                <a:cs typeface="Malgun Gothic"/>
                <a:sym typeface="Malgun Gothic"/>
              </a:rPr>
              <a:t>스마트 학습 환경 확대</a:t>
            </a:r>
            <a:endParaRPr i="0" sz="1300" u="none" cap="none" strike="noStrike">
              <a:solidFill>
                <a:srgbClr val="0C0C0C"/>
              </a:solidFill>
              <a:latin typeface="Malgun Gothic"/>
              <a:ea typeface="Malgun Gothic"/>
              <a:cs typeface="Malgun Gothic"/>
              <a:sym typeface="Malgun Gothic"/>
            </a:endParaRPr>
          </a:p>
        </p:txBody>
      </p:sp>
      <p:pic>
        <p:nvPicPr>
          <p:cNvPr id="90" name="Google Shape;90;g1f84e1cf16d_0_0"/>
          <p:cNvPicPr preferRelativeResize="0"/>
          <p:nvPr/>
        </p:nvPicPr>
        <p:blipFill rotWithShape="1">
          <a:blip r:embed="rId3">
            <a:alphaModFix/>
          </a:blip>
          <a:srcRect b="0" l="0" r="0" t="16080"/>
          <a:stretch/>
        </p:blipFill>
        <p:spPr>
          <a:xfrm>
            <a:off x="748145" y="1466271"/>
            <a:ext cx="5127941" cy="3620655"/>
          </a:xfrm>
          <a:prstGeom prst="rect">
            <a:avLst/>
          </a:prstGeom>
          <a:noFill/>
          <a:ln>
            <a:noFill/>
          </a:ln>
        </p:spPr>
      </p:pic>
      <p:sp>
        <p:nvSpPr>
          <p:cNvPr id="91" name="Google Shape;91;g1f84e1cf16d_0_0"/>
          <p:cNvSpPr txBox="1"/>
          <p:nvPr/>
        </p:nvSpPr>
        <p:spPr>
          <a:xfrm>
            <a:off x="2564091" y="255712"/>
            <a:ext cx="6096000" cy="415627"/>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주제 선정 배경</a:t>
            </a:r>
            <a:endParaRPr b="0" i="0" sz="1600" u="none" cap="none" strike="noStrike">
              <a:solidFill>
                <a:srgbClr val="595959"/>
              </a:solidFill>
              <a:latin typeface="Arial"/>
              <a:ea typeface="Arial"/>
              <a:cs typeface="Arial"/>
              <a:sym typeface="Arial"/>
            </a:endParaRPr>
          </a:p>
        </p:txBody>
      </p:sp>
      <p:grpSp>
        <p:nvGrpSpPr>
          <p:cNvPr id="92" name="Google Shape;92;g1f84e1cf16d_0_0"/>
          <p:cNvGrpSpPr/>
          <p:nvPr/>
        </p:nvGrpSpPr>
        <p:grpSpPr>
          <a:xfrm>
            <a:off x="6359301" y="1323126"/>
            <a:ext cx="5084809" cy="3907128"/>
            <a:chOff x="2313803" y="677765"/>
            <a:chExt cx="6991350" cy="5372100"/>
          </a:xfrm>
        </p:grpSpPr>
        <p:pic>
          <p:nvPicPr>
            <p:cNvPr id="93" name="Google Shape;93;g1f84e1cf16d_0_0"/>
            <p:cNvPicPr preferRelativeResize="0"/>
            <p:nvPr/>
          </p:nvPicPr>
          <p:blipFill rotWithShape="1">
            <a:blip r:embed="rId4">
              <a:alphaModFix/>
            </a:blip>
            <a:srcRect b="0" l="0" r="0" t="0"/>
            <a:stretch/>
          </p:blipFill>
          <p:spPr>
            <a:xfrm>
              <a:off x="2313803" y="677765"/>
              <a:ext cx="6991350" cy="2638425"/>
            </a:xfrm>
            <a:prstGeom prst="rect">
              <a:avLst/>
            </a:prstGeom>
            <a:noFill/>
            <a:ln>
              <a:noFill/>
            </a:ln>
          </p:spPr>
        </p:pic>
        <p:pic>
          <p:nvPicPr>
            <p:cNvPr id="94" name="Google Shape;94;g1f84e1cf16d_0_0"/>
            <p:cNvPicPr preferRelativeResize="0"/>
            <p:nvPr/>
          </p:nvPicPr>
          <p:blipFill rotWithShape="1">
            <a:blip r:embed="rId5">
              <a:alphaModFix/>
            </a:blip>
            <a:srcRect b="0" l="0" r="0" t="0"/>
            <a:stretch/>
          </p:blipFill>
          <p:spPr>
            <a:xfrm>
              <a:off x="2370953" y="3316190"/>
              <a:ext cx="6877050" cy="2733675"/>
            </a:xfrm>
            <a:prstGeom prst="rect">
              <a:avLst/>
            </a:prstGeom>
            <a:noFill/>
            <a:ln>
              <a:noFill/>
            </a:ln>
          </p:spPr>
        </p:pic>
      </p:grpSp>
      <p:sp>
        <p:nvSpPr>
          <p:cNvPr id="95" name="Google Shape;95;g1f84e1cf16d_0_0"/>
          <p:cNvSpPr/>
          <p:nvPr/>
        </p:nvSpPr>
        <p:spPr>
          <a:xfrm>
            <a:off x="6400802" y="5388153"/>
            <a:ext cx="4822682" cy="898344"/>
          </a:xfrm>
          <a:prstGeom prst="roundRect">
            <a:avLst>
              <a:gd fmla="val 16667" name="adj"/>
            </a:avLst>
          </a:prstGeom>
          <a:noFill/>
          <a:ln cap="flat" cmpd="sng" w="19050">
            <a:solidFill>
              <a:srgbClr val="F26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i="0" lang="ko-KR" sz="1700" u="none" cap="none" strike="noStrike">
                <a:solidFill>
                  <a:schemeClr val="dk1"/>
                </a:solidFill>
                <a:latin typeface="Malgun Gothic"/>
                <a:ea typeface="Malgun Gothic"/>
                <a:cs typeface="Malgun Gothic"/>
                <a:sym typeface="Malgun Gothic"/>
              </a:rPr>
              <a:t>학생들은 토론·협력 학습에 대해 흥미를</a:t>
            </a:r>
            <a:r>
              <a:rPr lang="ko-KR" sz="1700">
                <a:solidFill>
                  <a:schemeClr val="dk1"/>
                </a:solidFill>
                <a:latin typeface="Malgun Gothic"/>
                <a:ea typeface="Malgun Gothic"/>
                <a:cs typeface="Malgun Gothic"/>
                <a:sym typeface="Malgun Gothic"/>
              </a:rPr>
              <a:t> </a:t>
            </a:r>
            <a:r>
              <a:rPr i="0" lang="ko-KR" sz="1700" u="none" cap="none" strike="noStrike">
                <a:solidFill>
                  <a:schemeClr val="dk1"/>
                </a:solidFill>
                <a:latin typeface="Malgun Gothic"/>
                <a:ea typeface="Malgun Gothic"/>
                <a:cs typeface="Malgun Gothic"/>
                <a:sym typeface="Malgun Gothic"/>
              </a:rPr>
              <a:t>느끼지만 교사들이 학습 과정에서 어려움을 느껴 실천이 어려움 </a:t>
            </a:r>
            <a:endParaRPr i="0" sz="1700" u="none" cap="none" strike="noStrike">
              <a:solidFill>
                <a:schemeClr val="dk1"/>
              </a:solidFill>
              <a:latin typeface="Malgun Gothic"/>
              <a:ea typeface="Malgun Gothic"/>
              <a:cs typeface="Malgun Gothic"/>
              <a:sym typeface="Malgun Gothic"/>
            </a:endParaRPr>
          </a:p>
        </p:txBody>
      </p:sp>
      <p:sp>
        <p:nvSpPr>
          <p:cNvPr id="96" name="Google Shape;96;g1f84e1cf16d_0_0"/>
          <p:cNvSpPr txBox="1"/>
          <p:nvPr/>
        </p:nvSpPr>
        <p:spPr>
          <a:xfrm>
            <a:off x="323273" y="215253"/>
            <a:ext cx="2240818" cy="496546"/>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01. 프로젝트 개요</a:t>
            </a:r>
            <a:endParaRPr/>
          </a:p>
        </p:txBody>
      </p:sp>
      <p:sp>
        <p:nvSpPr>
          <p:cNvPr id="97" name="Google Shape;97;g1f84e1cf16d_0_0"/>
          <p:cNvSpPr/>
          <p:nvPr/>
        </p:nvSpPr>
        <p:spPr>
          <a:xfrm>
            <a:off x="-254125" y="6591300"/>
            <a:ext cx="12844200" cy="2150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KR" sz="4200"/>
              <a:t>공감할 수 있는 어트랙 멘트</a:t>
            </a:r>
            <a:endParaRPr sz="4200"/>
          </a:p>
          <a:p>
            <a:pPr indent="-495300" lvl="0" marL="457200" rtl="0" algn="ctr">
              <a:spcBef>
                <a:spcPts val="0"/>
              </a:spcBef>
              <a:spcAft>
                <a:spcPts val="0"/>
              </a:spcAft>
              <a:buSzPts val="4200"/>
              <a:buChar char="-"/>
            </a:pPr>
            <a:r>
              <a:rPr lang="ko-KR" sz="4200"/>
              <a:t>토론에 대한 경험, 유튜브 댓글 등으로 관심유도</a:t>
            </a:r>
            <a:endParaRPr sz="4200"/>
          </a:p>
          <a:p>
            <a:pPr indent="-495300" lvl="0" marL="457200" rtl="0" algn="ctr">
              <a:spcBef>
                <a:spcPts val="0"/>
              </a:spcBef>
              <a:spcAft>
                <a:spcPts val="0"/>
              </a:spcAft>
              <a:buSzPts val="4200"/>
              <a:buChar char="-"/>
            </a:pPr>
            <a:r>
              <a:rPr lang="ko-KR" sz="4200"/>
              <a:t>최근 10대들의 문해력, 어휘력 문제</a:t>
            </a:r>
            <a:endParaRPr sz="4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fdefaf53a3_9_131"/>
          <p:cNvSpPr txBox="1"/>
          <p:nvPr/>
        </p:nvSpPr>
        <p:spPr>
          <a:xfrm>
            <a:off x="946597" y="3683900"/>
            <a:ext cx="20685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200"/>
              <a:buFont typeface="Arial"/>
              <a:buNone/>
            </a:pPr>
            <a:r>
              <a:rPr b="0" i="0" lang="ko-KR" sz="1200" u="none" cap="none" strike="noStrike">
                <a:solidFill>
                  <a:srgbClr val="595959"/>
                </a:solidFill>
                <a:latin typeface="Arial"/>
                <a:ea typeface="Arial"/>
                <a:cs typeface="Arial"/>
                <a:sym typeface="Arial"/>
              </a:rPr>
              <a:t>-  </a:t>
            </a:r>
            <a:r>
              <a:rPr b="1" i="0" lang="ko-KR" sz="1200" u="none" cap="none" strike="noStrike">
                <a:solidFill>
                  <a:srgbClr val="595959"/>
                </a:solidFill>
              </a:rPr>
              <a:t>텍스트 바탕</a:t>
            </a:r>
            <a:endParaRPr b="1" i="0" sz="1200" u="none" cap="none" strike="noStrike">
              <a:solidFill>
                <a:srgbClr val="595959"/>
              </a:solidFill>
            </a:endParaRPr>
          </a:p>
          <a:p>
            <a:pPr indent="0" lvl="0" marL="0" marR="0" rtl="0" algn="l">
              <a:lnSpc>
                <a:spcPct val="200000"/>
              </a:lnSpc>
              <a:spcBef>
                <a:spcPts val="0"/>
              </a:spcBef>
              <a:spcAft>
                <a:spcPts val="0"/>
              </a:spcAft>
              <a:buClr>
                <a:srgbClr val="000000"/>
              </a:buClr>
              <a:buSzPts val="1200"/>
              <a:buFont typeface="Arial"/>
              <a:buNone/>
            </a:pPr>
            <a:r>
              <a:rPr b="0" i="0" lang="ko-KR" sz="1200" u="none" cap="none" strike="noStrike">
                <a:solidFill>
                  <a:srgbClr val="595959"/>
                </a:solidFill>
                <a:latin typeface="Arial"/>
                <a:ea typeface="Arial"/>
                <a:cs typeface="Arial"/>
                <a:sym typeface="Arial"/>
              </a:rPr>
              <a:t>-  </a:t>
            </a:r>
            <a:r>
              <a:rPr b="1" i="0" lang="ko-KR" sz="1200" u="none" cap="none" strike="noStrike">
                <a:solidFill>
                  <a:srgbClr val="595959"/>
                </a:solidFill>
                <a:latin typeface="Arial"/>
                <a:ea typeface="Arial"/>
                <a:cs typeface="Arial"/>
                <a:sym typeface="Arial"/>
              </a:rPr>
              <a:t>법 관련한 주제</a:t>
            </a:r>
            <a:r>
              <a:rPr lang="ko-KR" sz="1200">
                <a:solidFill>
                  <a:srgbClr val="595959"/>
                </a:solidFill>
              </a:rPr>
              <a:t> </a:t>
            </a:r>
            <a:r>
              <a:rPr b="0" i="0" lang="ko-KR" sz="1200" u="none" cap="none" strike="noStrike">
                <a:solidFill>
                  <a:srgbClr val="595959"/>
                </a:solidFill>
                <a:latin typeface="Arial"/>
                <a:ea typeface="Arial"/>
                <a:cs typeface="Arial"/>
                <a:sym typeface="Arial"/>
              </a:rPr>
              <a:t>한정</a:t>
            </a:r>
            <a:endParaRPr sz="1200">
              <a:solidFill>
                <a:srgbClr val="595959"/>
              </a:solidFill>
            </a:endParaRPr>
          </a:p>
          <a:p>
            <a:pPr indent="0" lvl="0" marL="0" marR="0" rtl="0" algn="l">
              <a:lnSpc>
                <a:spcPct val="200000"/>
              </a:lnSpc>
              <a:spcBef>
                <a:spcPts val="0"/>
              </a:spcBef>
              <a:spcAft>
                <a:spcPts val="0"/>
              </a:spcAft>
              <a:buClr>
                <a:srgbClr val="000000"/>
              </a:buClr>
              <a:buSzPts val="1200"/>
              <a:buFont typeface="Arial"/>
              <a:buNone/>
            </a:pPr>
            <a:r>
              <a:rPr b="0" i="0" lang="ko-KR" sz="1200" u="none" cap="none" strike="noStrike">
                <a:solidFill>
                  <a:srgbClr val="595959"/>
                </a:solidFill>
                <a:latin typeface="Arial"/>
                <a:ea typeface="Arial"/>
                <a:cs typeface="Arial"/>
                <a:sym typeface="Arial"/>
              </a:rPr>
              <a:t>-</a:t>
            </a:r>
            <a:r>
              <a:rPr lang="ko-KR" sz="1200">
                <a:solidFill>
                  <a:srgbClr val="595959"/>
                </a:solidFill>
              </a:rPr>
              <a:t> </a:t>
            </a:r>
            <a:r>
              <a:rPr b="1" lang="ko-KR" sz="1200">
                <a:solidFill>
                  <a:srgbClr val="595959"/>
                </a:solidFill>
              </a:rPr>
              <a:t>초등학교 고학년 대상</a:t>
            </a:r>
            <a:endParaRPr b="0" i="0" sz="1200" u="none" cap="none" strike="noStrike">
              <a:solidFill>
                <a:srgbClr val="595959"/>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200"/>
              <a:buFont typeface="Arial"/>
              <a:buNone/>
            </a:pPr>
            <a:r>
              <a:rPr b="0" i="0" lang="ko-KR" sz="1200" u="none" cap="none" strike="noStrike">
                <a:solidFill>
                  <a:srgbClr val="595959"/>
                </a:solidFill>
                <a:latin typeface="Arial"/>
                <a:ea typeface="Arial"/>
                <a:cs typeface="Arial"/>
                <a:sym typeface="Arial"/>
              </a:rPr>
              <a:t>- 일정 회원만</a:t>
            </a:r>
            <a:r>
              <a:rPr lang="ko-KR" sz="1200">
                <a:solidFill>
                  <a:srgbClr val="595959"/>
                </a:solidFill>
              </a:rPr>
              <a:t> 참여 가능</a:t>
            </a:r>
            <a:endParaRPr b="0" i="0" sz="1200" u="none" cap="none" strike="noStrike">
              <a:solidFill>
                <a:srgbClr val="595959"/>
              </a:solidFill>
              <a:latin typeface="Arial"/>
              <a:ea typeface="Arial"/>
              <a:cs typeface="Arial"/>
              <a:sym typeface="Arial"/>
            </a:endParaRPr>
          </a:p>
        </p:txBody>
      </p:sp>
      <p:pic>
        <p:nvPicPr>
          <p:cNvPr id="103" name="Google Shape;103;g1fdefaf53a3_9_131"/>
          <p:cNvPicPr preferRelativeResize="0"/>
          <p:nvPr/>
        </p:nvPicPr>
        <p:blipFill rotWithShape="1">
          <a:blip r:embed="rId3">
            <a:alphaModFix/>
          </a:blip>
          <a:srcRect b="22778" l="0" r="0" t="15459"/>
          <a:stretch/>
        </p:blipFill>
        <p:spPr>
          <a:xfrm>
            <a:off x="421158" y="2607161"/>
            <a:ext cx="3124200" cy="782426"/>
          </a:xfrm>
          <a:prstGeom prst="rect">
            <a:avLst/>
          </a:prstGeom>
          <a:noFill/>
          <a:ln>
            <a:noFill/>
          </a:ln>
        </p:spPr>
      </p:pic>
      <p:pic>
        <p:nvPicPr>
          <p:cNvPr id="104" name="Google Shape;104;g1fdefaf53a3_9_131"/>
          <p:cNvPicPr preferRelativeResize="0"/>
          <p:nvPr/>
        </p:nvPicPr>
        <p:blipFill rotWithShape="1">
          <a:blip r:embed="rId4">
            <a:alphaModFix/>
          </a:blip>
          <a:srcRect b="21452" l="0" r="0" t="9433"/>
          <a:stretch/>
        </p:blipFill>
        <p:spPr>
          <a:xfrm>
            <a:off x="4345650" y="2545550"/>
            <a:ext cx="2937400" cy="753248"/>
          </a:xfrm>
          <a:prstGeom prst="rect">
            <a:avLst/>
          </a:prstGeom>
          <a:noFill/>
          <a:ln>
            <a:noFill/>
          </a:ln>
        </p:spPr>
      </p:pic>
      <p:sp>
        <p:nvSpPr>
          <p:cNvPr id="105" name="Google Shape;105;g1fdefaf53a3_9_131"/>
          <p:cNvSpPr txBox="1"/>
          <p:nvPr/>
        </p:nvSpPr>
        <p:spPr>
          <a:xfrm>
            <a:off x="4578576" y="3683900"/>
            <a:ext cx="2619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200"/>
              <a:buFont typeface="Arial"/>
              <a:buNone/>
            </a:pPr>
            <a:r>
              <a:rPr b="0" i="0" lang="ko-KR" sz="1200" u="none" cap="none" strike="noStrike">
                <a:solidFill>
                  <a:srgbClr val="595959"/>
                </a:solidFill>
                <a:latin typeface="Arial"/>
                <a:ea typeface="Arial"/>
                <a:cs typeface="Arial"/>
                <a:sym typeface="Arial"/>
              </a:rPr>
              <a:t>-  </a:t>
            </a:r>
            <a:r>
              <a:rPr b="1" i="0" lang="ko-KR" sz="1200" u="none" cap="none" strike="noStrike">
                <a:solidFill>
                  <a:srgbClr val="595959"/>
                </a:solidFill>
              </a:rPr>
              <a:t>텍스트 바탕</a:t>
            </a:r>
            <a:endParaRPr b="1" i="0" sz="1200" u="none" cap="none" strike="noStrike">
              <a:solidFill>
                <a:srgbClr val="595959"/>
              </a:solidFill>
            </a:endParaRPr>
          </a:p>
          <a:p>
            <a:pPr indent="0" lvl="0" marL="0" marR="0" rtl="0" algn="l">
              <a:lnSpc>
                <a:spcPct val="200000"/>
              </a:lnSpc>
              <a:spcBef>
                <a:spcPts val="0"/>
              </a:spcBef>
              <a:spcAft>
                <a:spcPts val="0"/>
              </a:spcAft>
              <a:buClr>
                <a:srgbClr val="000000"/>
              </a:buClr>
              <a:buSzPts val="1200"/>
              <a:buFont typeface="Arial"/>
              <a:buNone/>
            </a:pPr>
            <a:r>
              <a:rPr b="0" i="0" lang="ko-KR" sz="1200" u="none" cap="none" strike="noStrike">
                <a:solidFill>
                  <a:srgbClr val="595959"/>
                </a:solidFill>
                <a:latin typeface="Arial"/>
                <a:ea typeface="Arial"/>
                <a:cs typeface="Arial"/>
                <a:sym typeface="Arial"/>
              </a:rPr>
              <a:t>-  </a:t>
            </a:r>
            <a:r>
              <a:rPr lang="ko-KR" sz="1200">
                <a:solidFill>
                  <a:srgbClr val="595959"/>
                </a:solidFill>
              </a:rPr>
              <a:t>근거 자료로 인터넷 기사만 가능</a:t>
            </a:r>
            <a:endParaRPr b="0" i="0" sz="1200" u="none" cap="none" strike="noStrike">
              <a:solidFill>
                <a:srgbClr val="595959"/>
              </a:solidFill>
              <a:latin typeface="Arial"/>
              <a:ea typeface="Arial"/>
              <a:cs typeface="Arial"/>
              <a:sym typeface="Arial"/>
            </a:endParaRPr>
          </a:p>
        </p:txBody>
      </p:sp>
      <p:pic>
        <p:nvPicPr>
          <p:cNvPr id="106" name="Google Shape;106;g1fdefaf53a3_9_131"/>
          <p:cNvPicPr preferRelativeResize="0"/>
          <p:nvPr/>
        </p:nvPicPr>
        <p:blipFill rotWithShape="1">
          <a:blip r:embed="rId5">
            <a:alphaModFix/>
          </a:blip>
          <a:srcRect b="0" l="0" r="0" t="0"/>
          <a:stretch/>
        </p:blipFill>
        <p:spPr>
          <a:xfrm>
            <a:off x="8388142" y="2494149"/>
            <a:ext cx="2860450" cy="856050"/>
          </a:xfrm>
          <a:prstGeom prst="rect">
            <a:avLst/>
          </a:prstGeom>
          <a:noFill/>
          <a:ln>
            <a:noFill/>
          </a:ln>
        </p:spPr>
      </p:pic>
      <p:sp>
        <p:nvSpPr>
          <p:cNvPr id="107" name="Google Shape;107;g1fdefaf53a3_9_131"/>
          <p:cNvSpPr txBox="1"/>
          <p:nvPr/>
        </p:nvSpPr>
        <p:spPr>
          <a:xfrm>
            <a:off x="8187517" y="3614791"/>
            <a:ext cx="3576600" cy="10158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0"/>
              </a:spcBef>
              <a:spcAft>
                <a:spcPts val="0"/>
              </a:spcAft>
              <a:buClr>
                <a:schemeClr val="dk1"/>
              </a:buClr>
              <a:buSzPts val="1200"/>
              <a:buFont typeface="Arial"/>
              <a:buNone/>
            </a:pPr>
            <a:r>
              <a:rPr lang="ko-KR" sz="1200">
                <a:solidFill>
                  <a:srgbClr val="595959"/>
                </a:solidFill>
              </a:rPr>
              <a:t>- 오프라인, 온라인 바탕 토론 교육</a:t>
            </a:r>
            <a:endParaRPr sz="1200">
              <a:solidFill>
                <a:srgbClr val="595959"/>
              </a:solidFill>
            </a:endParaRPr>
          </a:p>
          <a:p>
            <a:pPr indent="0" lvl="0" marL="0" rtl="0" algn="l">
              <a:lnSpc>
                <a:spcPct val="200000"/>
              </a:lnSpc>
              <a:spcBef>
                <a:spcPts val="0"/>
              </a:spcBef>
              <a:spcAft>
                <a:spcPts val="0"/>
              </a:spcAft>
              <a:buClr>
                <a:schemeClr val="dk1"/>
              </a:buClr>
              <a:buSzPts val="1200"/>
              <a:buFont typeface="Arial"/>
              <a:buNone/>
            </a:pPr>
            <a:r>
              <a:rPr lang="ko-KR" sz="1200">
                <a:solidFill>
                  <a:srgbClr val="595959"/>
                </a:solidFill>
              </a:rPr>
              <a:t>- 온라인의 경우</a:t>
            </a:r>
            <a:r>
              <a:rPr lang="ko-KR" sz="1200">
                <a:solidFill>
                  <a:srgbClr val="595959"/>
                </a:solidFill>
              </a:rPr>
              <a:t> 영어 회화을 위한 토론만 제공</a:t>
            </a:r>
            <a:br>
              <a:rPr lang="ko-KR" sz="1200">
                <a:solidFill>
                  <a:srgbClr val="595959"/>
                </a:solidFill>
              </a:rPr>
            </a:br>
            <a:r>
              <a:rPr lang="ko-KR" sz="1200">
                <a:solidFill>
                  <a:srgbClr val="595959"/>
                </a:solidFill>
              </a:rPr>
              <a:t>- 토론에 대한 경험보다 </a:t>
            </a:r>
            <a:r>
              <a:rPr b="1" lang="ko-KR" sz="1200">
                <a:solidFill>
                  <a:srgbClr val="595959"/>
                </a:solidFill>
              </a:rPr>
              <a:t>대회를 위한 교육에 초점</a:t>
            </a:r>
            <a:endParaRPr b="1" sz="1200">
              <a:solidFill>
                <a:srgbClr val="595959"/>
              </a:solidFill>
            </a:endParaRPr>
          </a:p>
        </p:txBody>
      </p:sp>
      <p:sp>
        <p:nvSpPr>
          <p:cNvPr id="108" name="Google Shape;108;g1fdefaf53a3_9_131"/>
          <p:cNvSpPr txBox="1"/>
          <p:nvPr/>
        </p:nvSpPr>
        <p:spPr>
          <a:xfrm>
            <a:off x="2564091" y="255712"/>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시장 현황</a:t>
            </a:r>
            <a:endParaRPr b="0" i="0" sz="1600" u="none" cap="none" strike="noStrike">
              <a:solidFill>
                <a:srgbClr val="595959"/>
              </a:solidFill>
              <a:latin typeface="Arial"/>
              <a:ea typeface="Arial"/>
              <a:cs typeface="Arial"/>
              <a:sym typeface="Arial"/>
            </a:endParaRPr>
          </a:p>
        </p:txBody>
      </p:sp>
      <p:sp>
        <p:nvSpPr>
          <p:cNvPr id="109" name="Google Shape;109;g1fdefaf53a3_9_131"/>
          <p:cNvSpPr txBox="1"/>
          <p:nvPr/>
        </p:nvSpPr>
        <p:spPr>
          <a:xfrm>
            <a:off x="323273" y="215253"/>
            <a:ext cx="22407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01. 프로젝트 개요</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fdefaf53a3_6_13"/>
          <p:cNvSpPr txBox="1"/>
          <p:nvPr/>
        </p:nvSpPr>
        <p:spPr>
          <a:xfrm>
            <a:off x="946597" y="3683900"/>
            <a:ext cx="20685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200"/>
              <a:buFont typeface="Arial"/>
              <a:buNone/>
            </a:pPr>
            <a:r>
              <a:rPr b="0" i="0" lang="ko-KR" sz="1200" u="none" cap="none" strike="noStrike">
                <a:solidFill>
                  <a:srgbClr val="595959"/>
                </a:solidFill>
                <a:latin typeface="Arial"/>
                <a:ea typeface="Arial"/>
                <a:cs typeface="Arial"/>
                <a:sym typeface="Arial"/>
              </a:rPr>
              <a:t>-  </a:t>
            </a:r>
            <a:r>
              <a:rPr b="1" i="0" lang="ko-KR" sz="1200" u="none" cap="none" strike="noStrike">
                <a:solidFill>
                  <a:srgbClr val="595959"/>
                </a:solidFill>
              </a:rPr>
              <a:t>텍스트 바탕</a:t>
            </a:r>
            <a:endParaRPr b="1" i="0" sz="1200" u="none" cap="none" strike="noStrike">
              <a:solidFill>
                <a:srgbClr val="595959"/>
              </a:solidFill>
            </a:endParaRPr>
          </a:p>
          <a:p>
            <a:pPr indent="0" lvl="0" marL="0" marR="0" rtl="0" algn="l">
              <a:lnSpc>
                <a:spcPct val="200000"/>
              </a:lnSpc>
              <a:spcBef>
                <a:spcPts val="0"/>
              </a:spcBef>
              <a:spcAft>
                <a:spcPts val="0"/>
              </a:spcAft>
              <a:buClr>
                <a:srgbClr val="000000"/>
              </a:buClr>
              <a:buSzPts val="1200"/>
              <a:buFont typeface="Arial"/>
              <a:buNone/>
            </a:pPr>
            <a:r>
              <a:rPr b="0" i="0" lang="ko-KR" sz="1200" u="none" cap="none" strike="noStrike">
                <a:solidFill>
                  <a:srgbClr val="595959"/>
                </a:solidFill>
                <a:latin typeface="Arial"/>
                <a:ea typeface="Arial"/>
                <a:cs typeface="Arial"/>
                <a:sym typeface="Arial"/>
              </a:rPr>
              <a:t>-  </a:t>
            </a:r>
            <a:r>
              <a:rPr b="1" i="0" lang="ko-KR" sz="1200" u="none" cap="none" strike="noStrike">
                <a:solidFill>
                  <a:srgbClr val="595959"/>
                </a:solidFill>
                <a:latin typeface="Arial"/>
                <a:ea typeface="Arial"/>
                <a:cs typeface="Arial"/>
                <a:sym typeface="Arial"/>
              </a:rPr>
              <a:t>법 관련한 주제</a:t>
            </a:r>
            <a:r>
              <a:rPr lang="ko-KR" sz="1200">
                <a:solidFill>
                  <a:srgbClr val="595959"/>
                </a:solidFill>
              </a:rPr>
              <a:t> </a:t>
            </a:r>
            <a:r>
              <a:rPr b="0" i="0" lang="ko-KR" sz="1200" u="none" cap="none" strike="noStrike">
                <a:solidFill>
                  <a:srgbClr val="595959"/>
                </a:solidFill>
                <a:latin typeface="Arial"/>
                <a:ea typeface="Arial"/>
                <a:cs typeface="Arial"/>
                <a:sym typeface="Arial"/>
              </a:rPr>
              <a:t>한정</a:t>
            </a:r>
            <a:endParaRPr sz="1200">
              <a:solidFill>
                <a:srgbClr val="595959"/>
              </a:solidFill>
            </a:endParaRPr>
          </a:p>
          <a:p>
            <a:pPr indent="0" lvl="0" marL="0" marR="0" rtl="0" algn="l">
              <a:lnSpc>
                <a:spcPct val="200000"/>
              </a:lnSpc>
              <a:spcBef>
                <a:spcPts val="0"/>
              </a:spcBef>
              <a:spcAft>
                <a:spcPts val="0"/>
              </a:spcAft>
              <a:buClr>
                <a:srgbClr val="000000"/>
              </a:buClr>
              <a:buSzPts val="1200"/>
              <a:buFont typeface="Arial"/>
              <a:buNone/>
            </a:pPr>
            <a:r>
              <a:rPr b="0" i="0" lang="ko-KR" sz="1200" u="none" cap="none" strike="noStrike">
                <a:solidFill>
                  <a:srgbClr val="595959"/>
                </a:solidFill>
                <a:latin typeface="Arial"/>
                <a:ea typeface="Arial"/>
                <a:cs typeface="Arial"/>
                <a:sym typeface="Arial"/>
              </a:rPr>
              <a:t>-</a:t>
            </a:r>
            <a:r>
              <a:rPr lang="ko-KR" sz="1200">
                <a:solidFill>
                  <a:srgbClr val="595959"/>
                </a:solidFill>
              </a:rPr>
              <a:t> </a:t>
            </a:r>
            <a:r>
              <a:rPr b="1" lang="ko-KR" sz="1200">
                <a:solidFill>
                  <a:srgbClr val="595959"/>
                </a:solidFill>
              </a:rPr>
              <a:t>초등학교 고학년 대상</a:t>
            </a:r>
            <a:endParaRPr b="0" i="0" sz="1200" u="none" cap="none" strike="noStrike">
              <a:solidFill>
                <a:srgbClr val="595959"/>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200"/>
              <a:buFont typeface="Arial"/>
              <a:buNone/>
            </a:pPr>
            <a:r>
              <a:rPr b="0" i="0" lang="ko-KR" sz="1200" u="none" cap="none" strike="noStrike">
                <a:solidFill>
                  <a:srgbClr val="595959"/>
                </a:solidFill>
                <a:latin typeface="Arial"/>
                <a:ea typeface="Arial"/>
                <a:cs typeface="Arial"/>
                <a:sym typeface="Arial"/>
              </a:rPr>
              <a:t>- 일정 회원만</a:t>
            </a:r>
            <a:r>
              <a:rPr lang="ko-KR" sz="1200">
                <a:solidFill>
                  <a:srgbClr val="595959"/>
                </a:solidFill>
              </a:rPr>
              <a:t> 참여 가능</a:t>
            </a:r>
            <a:endParaRPr b="0" i="0" sz="1200" u="none" cap="none" strike="noStrike">
              <a:solidFill>
                <a:srgbClr val="595959"/>
              </a:solidFill>
              <a:latin typeface="Arial"/>
              <a:ea typeface="Arial"/>
              <a:cs typeface="Arial"/>
              <a:sym typeface="Arial"/>
            </a:endParaRPr>
          </a:p>
        </p:txBody>
      </p:sp>
      <p:pic>
        <p:nvPicPr>
          <p:cNvPr id="115" name="Google Shape;115;g1fdefaf53a3_6_13"/>
          <p:cNvPicPr preferRelativeResize="0"/>
          <p:nvPr/>
        </p:nvPicPr>
        <p:blipFill rotWithShape="1">
          <a:blip r:embed="rId3">
            <a:alphaModFix/>
          </a:blip>
          <a:srcRect b="22778" l="0" r="0" t="15459"/>
          <a:stretch/>
        </p:blipFill>
        <p:spPr>
          <a:xfrm>
            <a:off x="421158" y="2607161"/>
            <a:ext cx="3124200" cy="782426"/>
          </a:xfrm>
          <a:prstGeom prst="rect">
            <a:avLst/>
          </a:prstGeom>
          <a:noFill/>
          <a:ln>
            <a:noFill/>
          </a:ln>
        </p:spPr>
      </p:pic>
      <p:pic>
        <p:nvPicPr>
          <p:cNvPr id="116" name="Google Shape;116;g1fdefaf53a3_6_13"/>
          <p:cNvPicPr preferRelativeResize="0"/>
          <p:nvPr/>
        </p:nvPicPr>
        <p:blipFill rotWithShape="1">
          <a:blip r:embed="rId4">
            <a:alphaModFix/>
          </a:blip>
          <a:srcRect b="21452" l="0" r="0" t="9433"/>
          <a:stretch/>
        </p:blipFill>
        <p:spPr>
          <a:xfrm>
            <a:off x="4345650" y="2545550"/>
            <a:ext cx="2937400" cy="753248"/>
          </a:xfrm>
          <a:prstGeom prst="rect">
            <a:avLst/>
          </a:prstGeom>
          <a:noFill/>
          <a:ln>
            <a:noFill/>
          </a:ln>
        </p:spPr>
      </p:pic>
      <p:sp>
        <p:nvSpPr>
          <p:cNvPr id="117" name="Google Shape;117;g1fdefaf53a3_6_13"/>
          <p:cNvSpPr txBox="1"/>
          <p:nvPr/>
        </p:nvSpPr>
        <p:spPr>
          <a:xfrm>
            <a:off x="4502376" y="3683900"/>
            <a:ext cx="2619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200"/>
              <a:buFont typeface="Arial"/>
              <a:buNone/>
            </a:pPr>
            <a:r>
              <a:rPr b="0" i="0" lang="ko-KR" sz="1200" u="none" cap="none" strike="noStrike">
                <a:solidFill>
                  <a:srgbClr val="595959"/>
                </a:solidFill>
                <a:latin typeface="Arial"/>
                <a:ea typeface="Arial"/>
                <a:cs typeface="Arial"/>
                <a:sym typeface="Arial"/>
              </a:rPr>
              <a:t>-  </a:t>
            </a:r>
            <a:r>
              <a:rPr b="1" i="0" lang="ko-KR" sz="1200" u="none" cap="none" strike="noStrike">
                <a:solidFill>
                  <a:srgbClr val="595959"/>
                </a:solidFill>
              </a:rPr>
              <a:t>텍스트 바탕</a:t>
            </a:r>
            <a:endParaRPr b="1" i="0" sz="1200" u="none" cap="none" strike="noStrike">
              <a:solidFill>
                <a:srgbClr val="595959"/>
              </a:solidFill>
            </a:endParaRPr>
          </a:p>
          <a:p>
            <a:pPr indent="0" lvl="0" marL="0" marR="0" rtl="0" algn="l">
              <a:lnSpc>
                <a:spcPct val="200000"/>
              </a:lnSpc>
              <a:spcBef>
                <a:spcPts val="0"/>
              </a:spcBef>
              <a:spcAft>
                <a:spcPts val="0"/>
              </a:spcAft>
              <a:buClr>
                <a:srgbClr val="000000"/>
              </a:buClr>
              <a:buSzPts val="1200"/>
              <a:buFont typeface="Arial"/>
              <a:buNone/>
            </a:pPr>
            <a:r>
              <a:rPr b="0" i="0" lang="ko-KR" sz="1200" u="none" cap="none" strike="noStrike">
                <a:solidFill>
                  <a:srgbClr val="595959"/>
                </a:solidFill>
                <a:latin typeface="Arial"/>
                <a:ea typeface="Arial"/>
                <a:cs typeface="Arial"/>
                <a:sym typeface="Arial"/>
              </a:rPr>
              <a:t>-  </a:t>
            </a:r>
            <a:r>
              <a:rPr lang="ko-KR" sz="1200">
                <a:solidFill>
                  <a:srgbClr val="595959"/>
                </a:solidFill>
              </a:rPr>
              <a:t>근거 자료로 인터넷 기사만 가능</a:t>
            </a:r>
            <a:endParaRPr b="0" i="0" sz="1200" u="none" cap="none" strike="noStrike">
              <a:solidFill>
                <a:srgbClr val="595959"/>
              </a:solidFill>
              <a:latin typeface="Arial"/>
              <a:ea typeface="Arial"/>
              <a:cs typeface="Arial"/>
              <a:sym typeface="Arial"/>
            </a:endParaRPr>
          </a:p>
        </p:txBody>
      </p:sp>
      <p:pic>
        <p:nvPicPr>
          <p:cNvPr id="118" name="Google Shape;118;g1fdefaf53a3_6_13"/>
          <p:cNvPicPr preferRelativeResize="0"/>
          <p:nvPr/>
        </p:nvPicPr>
        <p:blipFill rotWithShape="1">
          <a:blip r:embed="rId5">
            <a:alphaModFix/>
          </a:blip>
          <a:srcRect b="0" l="0" r="0" t="0"/>
          <a:stretch/>
        </p:blipFill>
        <p:spPr>
          <a:xfrm>
            <a:off x="8388142" y="2494149"/>
            <a:ext cx="2860450" cy="856050"/>
          </a:xfrm>
          <a:prstGeom prst="rect">
            <a:avLst/>
          </a:prstGeom>
          <a:noFill/>
          <a:ln>
            <a:noFill/>
          </a:ln>
        </p:spPr>
      </p:pic>
      <p:sp>
        <p:nvSpPr>
          <p:cNvPr id="119" name="Google Shape;119;g1fdefaf53a3_6_13"/>
          <p:cNvSpPr txBox="1"/>
          <p:nvPr/>
        </p:nvSpPr>
        <p:spPr>
          <a:xfrm>
            <a:off x="8187517" y="3614791"/>
            <a:ext cx="3576600" cy="10158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0"/>
              </a:spcBef>
              <a:spcAft>
                <a:spcPts val="0"/>
              </a:spcAft>
              <a:buClr>
                <a:schemeClr val="dk1"/>
              </a:buClr>
              <a:buSzPts val="1200"/>
              <a:buFont typeface="Arial"/>
              <a:buNone/>
            </a:pPr>
            <a:r>
              <a:rPr lang="ko-KR" sz="1200">
                <a:solidFill>
                  <a:srgbClr val="595959"/>
                </a:solidFill>
              </a:rPr>
              <a:t>- 오프라인, 온라인 바탕 토론 교육</a:t>
            </a:r>
            <a:endParaRPr sz="1200">
              <a:solidFill>
                <a:srgbClr val="595959"/>
              </a:solidFill>
            </a:endParaRPr>
          </a:p>
          <a:p>
            <a:pPr indent="0" lvl="0" marL="0" rtl="0" algn="l">
              <a:lnSpc>
                <a:spcPct val="200000"/>
              </a:lnSpc>
              <a:spcBef>
                <a:spcPts val="0"/>
              </a:spcBef>
              <a:spcAft>
                <a:spcPts val="0"/>
              </a:spcAft>
              <a:buClr>
                <a:schemeClr val="dk1"/>
              </a:buClr>
              <a:buSzPts val="1200"/>
              <a:buFont typeface="Arial"/>
              <a:buNone/>
            </a:pPr>
            <a:r>
              <a:rPr lang="ko-KR" sz="1200">
                <a:solidFill>
                  <a:srgbClr val="595959"/>
                </a:solidFill>
              </a:rPr>
              <a:t>- 온라인의 경우 영어 회화을 위한 토론만 제공</a:t>
            </a:r>
            <a:br>
              <a:rPr lang="ko-KR" sz="1200">
                <a:solidFill>
                  <a:srgbClr val="595959"/>
                </a:solidFill>
              </a:rPr>
            </a:br>
            <a:r>
              <a:rPr lang="ko-KR" sz="1200">
                <a:solidFill>
                  <a:srgbClr val="595959"/>
                </a:solidFill>
              </a:rPr>
              <a:t>- 토론에 대한 경험보다 </a:t>
            </a:r>
            <a:r>
              <a:rPr b="1" lang="ko-KR" sz="1200">
                <a:solidFill>
                  <a:srgbClr val="595959"/>
                </a:solidFill>
              </a:rPr>
              <a:t>대회를 위한 교육에 초점</a:t>
            </a:r>
            <a:endParaRPr b="1" sz="1200">
              <a:solidFill>
                <a:srgbClr val="595959"/>
              </a:solidFill>
            </a:endParaRPr>
          </a:p>
        </p:txBody>
      </p:sp>
      <p:sp>
        <p:nvSpPr>
          <p:cNvPr id="120" name="Google Shape;120;g1fdefaf53a3_6_13"/>
          <p:cNvSpPr txBox="1"/>
          <p:nvPr/>
        </p:nvSpPr>
        <p:spPr>
          <a:xfrm>
            <a:off x="2564091" y="255712"/>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시장 현황</a:t>
            </a:r>
            <a:endParaRPr b="0" i="0" sz="1600" u="none" cap="none" strike="noStrike">
              <a:solidFill>
                <a:srgbClr val="595959"/>
              </a:solidFill>
              <a:latin typeface="Arial"/>
              <a:ea typeface="Arial"/>
              <a:cs typeface="Arial"/>
              <a:sym typeface="Arial"/>
            </a:endParaRPr>
          </a:p>
        </p:txBody>
      </p:sp>
      <p:sp>
        <p:nvSpPr>
          <p:cNvPr id="121" name="Google Shape;121;g1fdefaf53a3_6_13"/>
          <p:cNvSpPr txBox="1"/>
          <p:nvPr/>
        </p:nvSpPr>
        <p:spPr>
          <a:xfrm>
            <a:off x="323273" y="215253"/>
            <a:ext cx="22407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01. 프로젝트 개요</a:t>
            </a:r>
            <a:endParaRPr/>
          </a:p>
        </p:txBody>
      </p:sp>
      <p:sp>
        <p:nvSpPr>
          <p:cNvPr id="122" name="Google Shape;122;g1fdefaf53a3_6_13"/>
          <p:cNvSpPr/>
          <p:nvPr/>
        </p:nvSpPr>
        <p:spPr>
          <a:xfrm>
            <a:off x="-125" y="75"/>
            <a:ext cx="12192000" cy="6858000"/>
          </a:xfrm>
          <a:prstGeom prst="rect">
            <a:avLst/>
          </a:prstGeom>
          <a:solidFill>
            <a:srgbClr val="000000">
              <a:alpha val="60000"/>
            </a:srgbClr>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fdefaf53a3_6_13"/>
          <p:cNvSpPr txBox="1"/>
          <p:nvPr/>
        </p:nvSpPr>
        <p:spPr>
          <a:xfrm>
            <a:off x="4847550" y="2774175"/>
            <a:ext cx="2496900" cy="133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ko-KR" sz="3000">
                <a:solidFill>
                  <a:srgbClr val="FF9900"/>
                </a:solidFill>
                <a:latin typeface="Malgun Gothic"/>
                <a:ea typeface="Malgun Gothic"/>
                <a:cs typeface="Malgun Gothic"/>
                <a:sym typeface="Malgun Gothic"/>
              </a:rPr>
              <a:t># Only Text</a:t>
            </a:r>
            <a:endParaRPr b="1" sz="3000">
              <a:solidFill>
                <a:srgbClr val="FF9900"/>
              </a:solidFill>
              <a:latin typeface="Malgun Gothic"/>
              <a:ea typeface="Malgun Gothic"/>
              <a:cs typeface="Malgun Gothic"/>
              <a:sym typeface="Malgun Gothic"/>
            </a:endParaRPr>
          </a:p>
          <a:p>
            <a:pPr indent="0" lvl="0" marL="0" rtl="0" algn="l">
              <a:lnSpc>
                <a:spcPct val="150000"/>
              </a:lnSpc>
              <a:spcBef>
                <a:spcPts val="0"/>
              </a:spcBef>
              <a:spcAft>
                <a:spcPts val="0"/>
              </a:spcAft>
              <a:buNone/>
            </a:pPr>
            <a:r>
              <a:rPr b="1" lang="ko-KR" sz="3000">
                <a:solidFill>
                  <a:srgbClr val="FF9900"/>
                </a:solidFill>
                <a:latin typeface="Malgun Gothic"/>
                <a:ea typeface="Malgun Gothic"/>
                <a:cs typeface="Malgun Gothic"/>
                <a:sym typeface="Malgun Gothic"/>
              </a:rPr>
              <a:t># Not Free</a:t>
            </a:r>
            <a:endParaRPr b="1" sz="3000">
              <a:solidFill>
                <a:srgbClr val="FF9900"/>
              </a:solidFill>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fdefaf53a3_6_2"/>
          <p:cNvSpPr txBox="1"/>
          <p:nvPr/>
        </p:nvSpPr>
        <p:spPr>
          <a:xfrm>
            <a:off x="763009" y="2115821"/>
            <a:ext cx="6314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자유로운 토론 학습을 위한 </a:t>
            </a:r>
            <a:r>
              <a:rPr b="1" i="0" lang="ko-KR" sz="2000" u="none" cap="none" strike="noStrike">
                <a:solidFill>
                  <a:srgbClr val="F26640"/>
                </a:solidFill>
                <a:latin typeface="Arial"/>
                <a:ea typeface="Arial"/>
                <a:cs typeface="Arial"/>
                <a:sym typeface="Arial"/>
              </a:rPr>
              <a:t>온라인 화상 토론</a:t>
            </a:r>
            <a:r>
              <a:rPr b="0" i="0" lang="ko-KR" sz="2000" u="none" cap="none" strike="noStrike">
                <a:solidFill>
                  <a:srgbClr val="F26640"/>
                </a:solidFill>
                <a:latin typeface="Arial"/>
                <a:ea typeface="Arial"/>
                <a:cs typeface="Arial"/>
                <a:sym typeface="Arial"/>
              </a:rPr>
              <a:t> 플랫폼</a:t>
            </a:r>
            <a:endParaRPr b="0" i="0" sz="1800" u="none" cap="none" strike="noStrike">
              <a:solidFill>
                <a:srgbClr val="000000"/>
              </a:solidFill>
              <a:latin typeface="Arial"/>
              <a:ea typeface="Arial"/>
              <a:cs typeface="Arial"/>
              <a:sym typeface="Arial"/>
            </a:endParaRPr>
          </a:p>
        </p:txBody>
      </p:sp>
      <p:sp>
        <p:nvSpPr>
          <p:cNvPr id="129" name="Google Shape;129;g1fdefaf53a3_6_2"/>
          <p:cNvSpPr txBox="1"/>
          <p:nvPr/>
        </p:nvSpPr>
        <p:spPr>
          <a:xfrm>
            <a:off x="763009" y="3286957"/>
            <a:ext cx="5991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rPr lang="ko-KR" sz="1500">
                <a:solidFill>
                  <a:schemeClr val="dk1"/>
                </a:solidFill>
                <a:highlight>
                  <a:srgbClr val="FFFFFF"/>
                </a:highlight>
                <a:uFill>
                  <a:noFill/>
                </a:uFill>
                <a:hlinkClick r:id="rId3">
                  <a:extLst>
                    <a:ext uri="{A12FA001-AC4F-418D-AE19-62706E023703}">
                      <ahyp:hlinkClr val="tx"/>
                    </a:ext>
                  </a:extLst>
                </a:hlinkClick>
              </a:rPr>
              <a:t>✓</a:t>
            </a:r>
            <a:r>
              <a:rPr lang="ko-KR" sz="1600">
                <a:solidFill>
                  <a:srgbClr val="595959"/>
                </a:solidFill>
              </a:rPr>
              <a:t> 텍스트를 넘어선 소통 채널 제공하는 서비스</a:t>
            </a:r>
            <a:endParaRPr sz="1600">
              <a:solidFill>
                <a:srgbClr val="595959"/>
              </a:solidFill>
            </a:endParaRPr>
          </a:p>
          <a:p>
            <a:pPr indent="0" lvl="0" marL="0" marR="0" rtl="0" algn="l">
              <a:lnSpc>
                <a:spcPct val="200000"/>
              </a:lnSpc>
              <a:spcBef>
                <a:spcPts val="0"/>
              </a:spcBef>
              <a:spcAft>
                <a:spcPts val="0"/>
              </a:spcAft>
              <a:buClr>
                <a:srgbClr val="000000"/>
              </a:buClr>
              <a:buSzPts val="1400"/>
              <a:buFont typeface="Arial"/>
              <a:buNone/>
            </a:pPr>
            <a:r>
              <a:rPr lang="ko-KR" sz="1500">
                <a:solidFill>
                  <a:schemeClr val="dk1"/>
                </a:solidFill>
                <a:highlight>
                  <a:srgbClr val="FFFFFF"/>
                </a:highlight>
                <a:uFill>
                  <a:noFill/>
                </a:uFill>
                <a:hlinkClick r:id="rId4">
                  <a:extLst>
                    <a:ext uri="{A12FA001-AC4F-418D-AE19-62706E023703}">
                      <ahyp:hlinkClr val="tx"/>
                    </a:ext>
                  </a:extLst>
                </a:hlinkClick>
              </a:rPr>
              <a:t>✓</a:t>
            </a:r>
            <a:r>
              <a:rPr lang="ko-KR" sz="1600">
                <a:solidFill>
                  <a:srgbClr val="595959"/>
                </a:solidFill>
              </a:rPr>
              <a:t> 시공간적 제약을 받지 않는 플랫폼 서비스</a:t>
            </a:r>
            <a:endParaRPr sz="1600">
              <a:solidFill>
                <a:srgbClr val="595959"/>
              </a:solidFill>
            </a:endParaRPr>
          </a:p>
          <a:p>
            <a:pPr indent="0" lvl="0" marL="0" marR="0" rtl="0" algn="l">
              <a:lnSpc>
                <a:spcPct val="200000"/>
              </a:lnSpc>
              <a:spcBef>
                <a:spcPts val="0"/>
              </a:spcBef>
              <a:spcAft>
                <a:spcPts val="0"/>
              </a:spcAft>
              <a:buClr>
                <a:srgbClr val="000000"/>
              </a:buClr>
              <a:buSzPts val="1400"/>
              <a:buFont typeface="Arial"/>
              <a:buNone/>
            </a:pPr>
            <a:r>
              <a:rPr lang="ko-KR" sz="1500">
                <a:solidFill>
                  <a:schemeClr val="dk1"/>
                </a:solidFill>
                <a:highlight>
                  <a:srgbClr val="FFFFFF"/>
                </a:highlight>
                <a:uFill>
                  <a:noFill/>
                </a:uFill>
                <a:hlinkClick r:id="rId5">
                  <a:extLst>
                    <a:ext uri="{A12FA001-AC4F-418D-AE19-62706E023703}">
                      <ahyp:hlinkClr val="tx"/>
                    </a:ext>
                  </a:extLst>
                </a:hlinkClick>
              </a:rPr>
              <a:t>✓</a:t>
            </a:r>
            <a:r>
              <a:rPr lang="ko-KR" sz="1600">
                <a:solidFill>
                  <a:srgbClr val="595959"/>
                </a:solidFill>
              </a:rPr>
              <a:t> 토론을 매개로 의사소통 능력 함양을 제공하는 교육 서비스</a:t>
            </a:r>
            <a:endParaRPr b="0" i="0" sz="1600" u="none" cap="none" strike="noStrike">
              <a:solidFill>
                <a:srgbClr val="595959"/>
              </a:solidFill>
              <a:latin typeface="Arial"/>
              <a:ea typeface="Arial"/>
              <a:cs typeface="Arial"/>
              <a:sym typeface="Arial"/>
            </a:endParaRPr>
          </a:p>
        </p:txBody>
      </p:sp>
      <p:sp>
        <p:nvSpPr>
          <p:cNvPr id="130" name="Google Shape;130;g1fdefaf53a3_6_2"/>
          <p:cNvSpPr txBox="1"/>
          <p:nvPr/>
        </p:nvSpPr>
        <p:spPr>
          <a:xfrm>
            <a:off x="780588" y="1775139"/>
            <a:ext cx="3892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rgbClr val="F26640"/>
                </a:solidFill>
                <a:latin typeface="Arial"/>
                <a:ea typeface="Arial"/>
                <a:cs typeface="Arial"/>
                <a:sym typeface="Arial"/>
              </a:rPr>
              <a:t>About service</a:t>
            </a:r>
            <a:endParaRPr b="0" i="0" sz="1600" u="none" cap="none" strike="noStrike">
              <a:solidFill>
                <a:srgbClr val="F26640"/>
              </a:solidFill>
              <a:latin typeface="Arial"/>
              <a:ea typeface="Arial"/>
              <a:cs typeface="Arial"/>
              <a:sym typeface="Arial"/>
            </a:endParaRPr>
          </a:p>
        </p:txBody>
      </p:sp>
      <p:pic>
        <p:nvPicPr>
          <p:cNvPr id="131" name="Google Shape;131;g1fdefaf53a3_6_2"/>
          <p:cNvPicPr preferRelativeResize="0"/>
          <p:nvPr/>
        </p:nvPicPr>
        <p:blipFill rotWithShape="1">
          <a:blip r:embed="rId6">
            <a:alphaModFix/>
          </a:blip>
          <a:srcRect b="8696" l="9947" r="8916" t="8080"/>
          <a:stretch/>
        </p:blipFill>
        <p:spPr>
          <a:xfrm>
            <a:off x="6754362" y="2664395"/>
            <a:ext cx="4674634" cy="2817058"/>
          </a:xfrm>
          <a:prstGeom prst="rect">
            <a:avLst/>
          </a:prstGeom>
          <a:noFill/>
          <a:ln>
            <a:noFill/>
          </a:ln>
        </p:spPr>
      </p:pic>
      <p:sp>
        <p:nvSpPr>
          <p:cNvPr id="132" name="Google Shape;132;g1fdefaf53a3_6_2"/>
          <p:cNvSpPr txBox="1"/>
          <p:nvPr/>
        </p:nvSpPr>
        <p:spPr>
          <a:xfrm>
            <a:off x="2564091" y="255712"/>
            <a:ext cx="60960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ko-KR" sz="1600" u="none" cap="none" strike="noStrike">
                <a:solidFill>
                  <a:srgbClr val="595959"/>
                </a:solidFill>
                <a:latin typeface="Arial"/>
                <a:ea typeface="Arial"/>
                <a:cs typeface="Arial"/>
                <a:sym typeface="Arial"/>
              </a:rPr>
              <a:t>주제 선정 목적</a:t>
            </a:r>
            <a:endParaRPr/>
          </a:p>
        </p:txBody>
      </p:sp>
      <p:sp>
        <p:nvSpPr>
          <p:cNvPr id="133" name="Google Shape;133;g1fdefaf53a3_6_2"/>
          <p:cNvSpPr txBox="1"/>
          <p:nvPr/>
        </p:nvSpPr>
        <p:spPr>
          <a:xfrm>
            <a:off x="323273" y="215253"/>
            <a:ext cx="22407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ko-KR" sz="2000" u="none" cap="none" strike="noStrike">
                <a:solidFill>
                  <a:srgbClr val="F26640"/>
                </a:solidFill>
                <a:latin typeface="Arial"/>
                <a:ea typeface="Arial"/>
                <a:cs typeface="Arial"/>
                <a:sym typeface="Arial"/>
              </a:rPr>
              <a:t>01. 프로젝트 개요</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2018-11-04T16:12:38Z</dcterms:created>
  <dc:creator>User</dc:creator>
</cp:coreProperties>
</file>