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2" r:id="rId6"/>
    <p:sldId id="263" r:id="rId7"/>
    <p:sldId id="304" r:id="rId8"/>
    <p:sldId id="264" r:id="rId9"/>
    <p:sldId id="273" r:id="rId10"/>
    <p:sldId id="274" r:id="rId11"/>
    <p:sldId id="275" r:id="rId12"/>
    <p:sldId id="276" r:id="rId13"/>
    <p:sldId id="277" r:id="rId14"/>
    <p:sldId id="278" r:id="rId15"/>
    <p:sldId id="279" r:id="rId16"/>
    <p:sldId id="280" r:id="rId17"/>
    <p:sldId id="281" r:id="rId18"/>
    <p:sldId id="267" r:id="rId19"/>
    <p:sldId id="268" r:id="rId20"/>
    <p:sldId id="269" r:id="rId21"/>
    <p:sldId id="270" r:id="rId22"/>
    <p:sldId id="271" r:id="rId23"/>
    <p:sldId id="272" r:id="rId24"/>
    <p:sldId id="282" r:id="rId25"/>
    <p:sldId id="296" r:id="rId26"/>
    <p:sldId id="297" r:id="rId27"/>
    <p:sldId id="298" r:id="rId28"/>
    <p:sldId id="299" r:id="rId29"/>
    <p:sldId id="288" r:id="rId30"/>
    <p:sldId id="294" r:id="rId31"/>
    <p:sldId id="30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7">
          <p15:clr>
            <a:srgbClr val="A4A3A4"/>
          </p15:clr>
        </p15:guide>
        <p15:guide id="2" pos="3817">
          <p15:clr>
            <a:srgbClr val="A4A3A4"/>
          </p15:clr>
        </p15:guide>
        <p15:guide id="3" pos="1362">
          <p15:clr>
            <a:srgbClr val="9AA0A6"/>
          </p15:clr>
        </p15:guide>
        <p15:guide id="4" orient="horz" pos="1200">
          <p15:clr>
            <a:srgbClr val="9AA0A6"/>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iszTQ7sIIJenh8R06roIPgBEzH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6BF242-5386-4F56-AC74-80F861354512}">
  <a:tblStyle styleId="{C66BF242-5386-4F56-AC74-80F861354512}"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dk1"/>
          </a:solidFill>
        </a:fill>
      </a:tcStyle>
    </a:lastCol>
    <a:firstCol>
      <a:tcTxStyle b="on" i="off">
        <a:font>
          <a:latin typeface="맑은 고딕"/>
          <a:ea typeface="맑은 고딕"/>
          <a:cs typeface="맑은 고딕"/>
        </a:font>
        <a:schemeClr val="lt1"/>
      </a:tcTxStyle>
      <a:tcStyle>
        <a:tcBdr/>
        <a:fill>
          <a:solidFill>
            <a:schemeClr val="dk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FD5DEC47-D043-4BDF-AAF1-A6F47B529E3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1472A8-89A0-406C-AF0C-093FD2728062}" styleName="Table_2">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1" autoAdjust="0"/>
  </p:normalViewPr>
  <p:slideViewPr>
    <p:cSldViewPr snapToGrid="0">
      <p:cViewPr varScale="1">
        <p:scale>
          <a:sx n="83" d="100"/>
          <a:sy n="83" d="100"/>
        </p:scale>
        <p:origin x="658" y="58"/>
      </p:cViewPr>
      <p:guideLst>
        <p:guide orient="horz" pos="2727"/>
        <p:guide pos="3817"/>
        <p:guide pos="1362"/>
        <p:guide orient="horz" pos="1200"/>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0234821-2BFE-E649-D4AF-01907BE753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18F36AD6-8F01-2119-9F28-BB7BECD520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0326F-A0CF-40C8-9ED9-068B6293CAEC}" type="datetimeFigureOut">
              <a:rPr lang="ko-KR" altLang="en-US" smtClean="0"/>
              <a:t>2023-01-25</a:t>
            </a:fld>
            <a:endParaRPr lang="ko-KR" altLang="en-US"/>
          </a:p>
        </p:txBody>
      </p:sp>
      <p:sp>
        <p:nvSpPr>
          <p:cNvPr id="4" name="바닥글 개체 틀 3">
            <a:extLst>
              <a:ext uri="{FF2B5EF4-FFF2-40B4-BE49-F238E27FC236}">
                <a16:creationId xmlns:a16="http://schemas.microsoft.com/office/drawing/2014/main" id="{5949AD0D-14C8-BB72-3656-C024B43D7A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A56F868-BE7A-E263-82B0-2E061110A2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CE27B-FD36-49B2-87A3-CBAF1978A105}" type="slidenum">
              <a:rPr lang="ko-KR" altLang="en-US" smtClean="0"/>
              <a:t>‹#›</a:t>
            </a:fld>
            <a:endParaRPr lang="ko-KR" altLang="en-US"/>
          </a:p>
        </p:txBody>
      </p:sp>
    </p:spTree>
    <p:extLst>
      <p:ext uri="{BB962C8B-B14F-4D97-AF65-F5344CB8AC3E}">
        <p14:creationId xmlns:p14="http://schemas.microsoft.com/office/powerpoint/2010/main" val="2286633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f67eebd9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g1f67eebd9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f67eebd99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1f67eebd99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f67eebd9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1f67eebd9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7" name="Google Shape;74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f84e1cf1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g1f84e1cf16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f84e1cf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f84e1cf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67eebd994_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1f67eebd994_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67eebd994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1f67eebd994_9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67eebd994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1f67eebd994_9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816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10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7"/>
        <p:cNvGrpSpPr/>
        <p:nvPr/>
      </p:nvGrpSpPr>
      <p:grpSpPr>
        <a:xfrm>
          <a:off x="0" y="0"/>
          <a:ext cx="0" cy="0"/>
          <a:chOff x="0" y="0"/>
          <a:chExt cx="0" cy="0"/>
        </a:xfrm>
      </p:grpSpPr>
      <p:sp>
        <p:nvSpPr>
          <p:cNvPr id="2" name="Google Shape;475;p37">
            <a:extLst>
              <a:ext uri="{FF2B5EF4-FFF2-40B4-BE49-F238E27FC236}">
                <a16:creationId xmlns:a16="http://schemas.microsoft.com/office/drawing/2014/main" id="{9CD3E68F-F1D0-CFC2-AC20-47C8B8A792B3}"/>
              </a:ext>
            </a:extLst>
          </p:cNvPr>
          <p:cNvSpPr/>
          <p:nvPr userDrawn="1"/>
        </p:nvSpPr>
        <p:spPr>
          <a:xfrm>
            <a:off x="1" y="1"/>
            <a:ext cx="12192000" cy="6858000"/>
          </a:xfrm>
          <a:prstGeom prst="rect">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17">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userDrawn="1">
  <p:cSld name="OBJECT">
    <p:spTree>
      <p:nvGrpSpPr>
        <p:cNvPr id="1" name="Shape 21"/>
        <p:cNvGrpSpPr/>
        <p:nvPr/>
      </p:nvGrpSpPr>
      <p:grpSpPr>
        <a:xfrm>
          <a:off x="0" y="0"/>
          <a:ext cx="0" cy="0"/>
          <a:chOff x="0" y="0"/>
          <a:chExt cx="0" cy="0"/>
        </a:xfrm>
      </p:grpSpPr>
      <p:sp>
        <p:nvSpPr>
          <p:cNvPr id="2" name="Google Shape;143;g1f84e1cf16d_0_0">
            <a:extLst>
              <a:ext uri="{FF2B5EF4-FFF2-40B4-BE49-F238E27FC236}">
                <a16:creationId xmlns:a16="http://schemas.microsoft.com/office/drawing/2014/main" id="{5A91A4A2-FD15-CB86-D89B-667F084A6C19}"/>
              </a:ext>
            </a:extLst>
          </p:cNvPr>
          <p:cNvSpPr txBox="1"/>
          <p:nvPr userDrawn="1"/>
        </p:nvSpPr>
        <p:spPr>
          <a:xfrm>
            <a:off x="271969" y="175406"/>
            <a:ext cx="8196300"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lang="ko-KR" altLang="en-US" sz="1800" dirty="0">
              <a:solidFill>
                <a:srgbClr val="595959"/>
              </a:solidFill>
              <a:latin typeface="Arial"/>
              <a:ea typeface="Arial"/>
              <a:cs typeface="Arial"/>
              <a:sym typeface="Arial"/>
            </a:endParaRPr>
          </a:p>
        </p:txBody>
      </p:sp>
      <p:cxnSp>
        <p:nvCxnSpPr>
          <p:cNvPr id="5" name="직선 연결선 4">
            <a:extLst>
              <a:ext uri="{FF2B5EF4-FFF2-40B4-BE49-F238E27FC236}">
                <a16:creationId xmlns:a16="http://schemas.microsoft.com/office/drawing/2014/main" id="{1C8B4143-38E6-8FDD-B306-B58285701672}"/>
              </a:ext>
            </a:extLst>
          </p:cNvPr>
          <p:cNvCxnSpPr/>
          <p:nvPr userDrawn="1"/>
        </p:nvCxnSpPr>
        <p:spPr>
          <a:xfrm>
            <a:off x="305010" y="849445"/>
            <a:ext cx="11581980" cy="0"/>
          </a:xfrm>
          <a:prstGeom prst="line">
            <a:avLst/>
          </a:prstGeom>
          <a:ln w="25400">
            <a:solidFill>
              <a:srgbClr val="F26640"/>
            </a:solidFill>
          </a:ln>
        </p:spPr>
        <p:style>
          <a:lnRef idx="1">
            <a:schemeClr val="accent1"/>
          </a:lnRef>
          <a:fillRef idx="0">
            <a:schemeClr val="accent1"/>
          </a:fillRef>
          <a:effectRef idx="0">
            <a:schemeClr val="accent1"/>
          </a:effectRef>
          <a:fontRef idx="minor">
            <a:schemeClr val="tx1"/>
          </a:fontRef>
        </p:style>
      </p:cxnSp>
      <p:sp>
        <p:nvSpPr>
          <p:cNvPr id="6" name="Google Shape;16;p102">
            <a:extLst>
              <a:ext uri="{FF2B5EF4-FFF2-40B4-BE49-F238E27FC236}">
                <a16:creationId xmlns:a16="http://schemas.microsoft.com/office/drawing/2014/main" id="{F4458BC5-187E-00C0-6B47-13A76912D217}"/>
              </a:ext>
            </a:extLst>
          </p:cNvPr>
          <p:cNvSpPr txBox="1">
            <a:spLocks noGrp="1"/>
          </p:cNvSpPr>
          <p:nvPr>
            <p:ph type="sldNum" idx="12"/>
          </p:nvPr>
        </p:nvSpPr>
        <p:spPr>
          <a:xfrm>
            <a:off x="9143790" y="634711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936812" y="1505388"/>
            <a:ext cx="32568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800" b="0" i="0" u="none" strike="noStrike" cap="none" dirty="0">
                <a:solidFill>
                  <a:srgbClr val="595959"/>
                </a:solidFill>
                <a:latin typeface="Arial"/>
                <a:ea typeface="Arial"/>
                <a:cs typeface="Arial"/>
                <a:sym typeface="Arial"/>
              </a:rPr>
              <a:t>프로젝트</a:t>
            </a:r>
            <a:r>
              <a:rPr lang="ko-KR" sz="2800" b="0" i="0" u="none" strike="noStrike" cap="none" dirty="0">
                <a:solidFill>
                  <a:srgbClr val="F26640"/>
                </a:solidFill>
                <a:latin typeface="Arial"/>
                <a:ea typeface="Arial"/>
                <a:cs typeface="Arial"/>
                <a:sym typeface="Arial"/>
              </a:rPr>
              <a:t> </a:t>
            </a:r>
            <a:r>
              <a:rPr lang="ko-KR" sz="2800" b="0" i="0" u="none" strike="noStrike" cap="none" dirty="0">
                <a:solidFill>
                  <a:srgbClr val="595959"/>
                </a:solidFill>
                <a:latin typeface="Arial"/>
                <a:ea typeface="Arial"/>
                <a:cs typeface="Arial"/>
                <a:sym typeface="Arial"/>
              </a:rPr>
              <a:t>기획</a:t>
            </a:r>
            <a:endParaRPr sz="2800" dirty="0">
              <a:solidFill>
                <a:srgbClr val="595959"/>
              </a:solidFill>
              <a:latin typeface="Arial"/>
              <a:ea typeface="Arial"/>
              <a:cs typeface="Arial"/>
              <a:sym typeface="Arial"/>
            </a:endParaRPr>
          </a:p>
          <a:p>
            <a:pPr marL="0" marR="0" lvl="0" indent="0" algn="l" rtl="0">
              <a:spcBef>
                <a:spcPts val="0"/>
              </a:spcBef>
              <a:spcAft>
                <a:spcPts val="0"/>
              </a:spcAft>
              <a:buNone/>
            </a:pPr>
            <a:r>
              <a:rPr lang="ko-KR" sz="3600" dirty="0">
                <a:solidFill>
                  <a:srgbClr val="F26640"/>
                </a:solidFill>
              </a:rPr>
              <a:t>RESET</a:t>
            </a:r>
            <a:endParaRPr sz="3600" dirty="0">
              <a:solidFill>
                <a:srgbClr val="F26640"/>
              </a:solidFill>
            </a:endParaRPr>
          </a:p>
          <a:p>
            <a:pPr marL="0" marR="0" lvl="0" indent="0" algn="l" rtl="0">
              <a:spcBef>
                <a:spcPts val="0"/>
              </a:spcBef>
              <a:spcAft>
                <a:spcPts val="0"/>
              </a:spcAft>
              <a:buNone/>
            </a:pPr>
            <a:r>
              <a:rPr lang="ko-KR" sz="3600" dirty="0">
                <a:solidFill>
                  <a:srgbClr val="595959"/>
                </a:solidFill>
              </a:rPr>
              <a:t>CONTENT</a:t>
            </a:r>
            <a:endParaRPr sz="3600" dirty="0">
              <a:solidFill>
                <a:srgbClr val="595959"/>
              </a:solidFill>
              <a:latin typeface="Arial"/>
              <a:ea typeface="Arial"/>
              <a:cs typeface="Arial"/>
              <a:sym typeface="Arial"/>
            </a:endParaRPr>
          </a:p>
        </p:txBody>
      </p:sp>
      <p:sp>
        <p:nvSpPr>
          <p:cNvPr id="85" name="Google Shape;85;p1"/>
          <p:cNvSpPr txBox="1"/>
          <p:nvPr/>
        </p:nvSpPr>
        <p:spPr>
          <a:xfrm>
            <a:off x="936812" y="5473664"/>
            <a:ext cx="559596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95959"/>
                </a:solidFill>
                <a:latin typeface="Arial"/>
                <a:ea typeface="Arial"/>
                <a:cs typeface="Arial"/>
                <a:sym typeface="Arial"/>
              </a:rPr>
              <a:t>Project </a:t>
            </a:r>
            <a:r>
              <a:rPr lang="ko-KR" dirty="0" err="1">
                <a:solidFill>
                  <a:srgbClr val="595959"/>
                </a:solidFill>
                <a:latin typeface="Arial"/>
                <a:ea typeface="Arial"/>
                <a:cs typeface="Arial"/>
                <a:sym typeface="Arial"/>
              </a:rPr>
              <a:t>team</a:t>
            </a:r>
            <a:r>
              <a:rPr lang="ko-KR" dirty="0">
                <a:solidFill>
                  <a:srgbClr val="595959"/>
                </a:solidFill>
                <a:latin typeface="Arial"/>
                <a:ea typeface="Arial"/>
                <a:cs typeface="Arial"/>
                <a:sym typeface="Arial"/>
              </a:rPr>
              <a:t>   </a:t>
            </a:r>
            <a:r>
              <a:rPr lang="ko-KR" altLang="en-US" dirty="0">
                <a:solidFill>
                  <a:srgbClr val="595959"/>
                </a:solidFill>
                <a:latin typeface="Arial"/>
                <a:ea typeface="Arial"/>
                <a:cs typeface="Arial"/>
                <a:sym typeface="Arial"/>
              </a:rPr>
              <a:t>임하림</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김양재</a:t>
            </a:r>
            <a:r>
              <a:rPr lang="en-US" altLang="ko-KR" dirty="0">
                <a:solidFill>
                  <a:srgbClr val="595959"/>
                </a:solidFill>
                <a:latin typeface="Arial"/>
                <a:ea typeface="Arial"/>
                <a:cs typeface="Arial"/>
                <a:sym typeface="Arial"/>
              </a:rPr>
              <a:t>, </a:t>
            </a:r>
            <a:r>
              <a:rPr lang="ko-KR" altLang="en-US" dirty="0">
                <a:solidFill>
                  <a:srgbClr val="595959"/>
                </a:solidFill>
                <a:latin typeface="Arial"/>
                <a:ea typeface="Arial"/>
                <a:cs typeface="Arial"/>
                <a:sym typeface="Arial"/>
              </a:rPr>
              <a:t>김종근</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문태호</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정혜수</a:t>
            </a:r>
            <a:r>
              <a:rPr lang="en-US" altLang="ko-KR" dirty="0">
                <a:solidFill>
                  <a:srgbClr val="595959"/>
                </a:solidFill>
                <a:latin typeface="Arial"/>
                <a:ea typeface="Arial"/>
                <a:cs typeface="Arial"/>
                <a:sym typeface="Arial"/>
              </a:rPr>
              <a:t>, </a:t>
            </a:r>
            <a:r>
              <a:rPr lang="ko-KR" altLang="en-US" dirty="0" err="1">
                <a:solidFill>
                  <a:srgbClr val="595959"/>
                </a:solidFill>
                <a:latin typeface="Arial"/>
                <a:ea typeface="Arial"/>
                <a:cs typeface="Arial"/>
                <a:sym typeface="Arial"/>
              </a:rPr>
              <a:t>홍예진</a:t>
            </a:r>
            <a:endParaRPr dirty="0">
              <a:solidFill>
                <a:srgbClr val="595959"/>
              </a:solidFill>
              <a:latin typeface="Arial"/>
              <a:ea typeface="Arial"/>
              <a:cs typeface="Arial"/>
              <a:sym typeface="Arial"/>
            </a:endParaRPr>
          </a:p>
        </p:txBody>
      </p:sp>
      <p:sp>
        <p:nvSpPr>
          <p:cNvPr id="86" name="Google Shape;86;p1"/>
          <p:cNvSpPr txBox="1"/>
          <p:nvPr/>
        </p:nvSpPr>
        <p:spPr>
          <a:xfrm>
            <a:off x="936813" y="5719885"/>
            <a:ext cx="312614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rgbClr val="595959"/>
                </a:solidFill>
                <a:latin typeface="Arial"/>
                <a:ea typeface="Arial"/>
                <a:cs typeface="Arial"/>
                <a:sym typeface="Arial"/>
              </a:rPr>
              <a:t>Last</a:t>
            </a:r>
            <a:r>
              <a:rPr lang="ko-KR" dirty="0">
                <a:solidFill>
                  <a:srgbClr val="595959"/>
                </a:solidFill>
                <a:latin typeface="Arial"/>
                <a:ea typeface="Arial"/>
                <a:cs typeface="Arial"/>
                <a:sym typeface="Arial"/>
              </a:rPr>
              <a:t> </a:t>
            </a:r>
            <a:r>
              <a:rPr lang="ko-KR" dirty="0" err="1">
                <a:solidFill>
                  <a:srgbClr val="595959"/>
                </a:solidFill>
                <a:latin typeface="Arial"/>
                <a:ea typeface="Arial"/>
                <a:cs typeface="Arial"/>
                <a:sym typeface="Arial"/>
              </a:rPr>
              <a:t>update</a:t>
            </a:r>
            <a:r>
              <a:rPr lang="ko-KR" dirty="0">
                <a:solidFill>
                  <a:srgbClr val="595959"/>
                </a:solidFill>
                <a:latin typeface="Arial"/>
                <a:ea typeface="Arial"/>
                <a:cs typeface="Arial"/>
                <a:sym typeface="Arial"/>
              </a:rPr>
              <a:t>   20</a:t>
            </a:r>
            <a:r>
              <a:rPr lang="en-US" altLang="ko-KR" dirty="0">
                <a:solidFill>
                  <a:srgbClr val="595959"/>
                </a:solidFill>
                <a:latin typeface="Arial"/>
                <a:ea typeface="Arial"/>
                <a:cs typeface="Arial"/>
                <a:sym typeface="Arial"/>
              </a:rPr>
              <a:t>23</a:t>
            </a:r>
            <a:r>
              <a:rPr lang="ko-KR" dirty="0">
                <a:solidFill>
                  <a:srgbClr val="595959"/>
                </a:solidFill>
                <a:latin typeface="Arial"/>
                <a:ea typeface="Arial"/>
                <a:cs typeface="Arial"/>
                <a:sym typeface="Arial"/>
              </a:rPr>
              <a:t>. 0</a:t>
            </a:r>
            <a:r>
              <a:rPr lang="en-US" altLang="ko-KR" dirty="0">
                <a:solidFill>
                  <a:srgbClr val="595959"/>
                </a:solidFill>
                <a:latin typeface="Arial"/>
                <a:ea typeface="Arial"/>
                <a:cs typeface="Arial"/>
                <a:sym typeface="Arial"/>
              </a:rPr>
              <a:t>1</a:t>
            </a:r>
            <a:r>
              <a:rPr lang="ko-KR" dirty="0">
                <a:solidFill>
                  <a:srgbClr val="595959"/>
                </a:solidFill>
                <a:latin typeface="Arial"/>
                <a:ea typeface="Arial"/>
                <a:cs typeface="Arial"/>
                <a:sym typeface="Arial"/>
              </a:rPr>
              <a:t>. </a:t>
            </a:r>
            <a:r>
              <a:rPr lang="en-US" altLang="ko-KR" dirty="0">
                <a:solidFill>
                  <a:srgbClr val="595959"/>
                </a:solidFill>
                <a:latin typeface="Arial"/>
                <a:ea typeface="Arial"/>
                <a:cs typeface="Arial"/>
                <a:sym typeface="Arial"/>
              </a:rPr>
              <a:t>27</a:t>
            </a:r>
            <a:endParaRPr sz="2400" dirty="0"/>
          </a:p>
        </p:txBody>
      </p:sp>
      <p:sp>
        <p:nvSpPr>
          <p:cNvPr id="87" name="Google Shape;87;p1"/>
          <p:cNvSpPr txBox="1"/>
          <p:nvPr/>
        </p:nvSpPr>
        <p:spPr>
          <a:xfrm>
            <a:off x="936812" y="5966106"/>
            <a:ext cx="166499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rgbClr val="595959"/>
                </a:solidFill>
                <a:latin typeface="Arial"/>
                <a:ea typeface="Arial"/>
                <a:cs typeface="Arial"/>
                <a:sym typeface="Arial"/>
              </a:rPr>
              <a:t>Version</a:t>
            </a:r>
            <a:r>
              <a:rPr lang="ko-KR" dirty="0">
                <a:solidFill>
                  <a:srgbClr val="595959"/>
                </a:solidFill>
                <a:latin typeface="Arial"/>
                <a:ea typeface="Arial"/>
                <a:cs typeface="Arial"/>
                <a:sym typeface="Arial"/>
              </a:rPr>
              <a:t>   </a:t>
            </a:r>
            <a:r>
              <a:rPr lang="en-US" altLang="ko-KR" dirty="0">
                <a:solidFill>
                  <a:srgbClr val="595959"/>
                </a:solidFill>
                <a:latin typeface="Arial"/>
                <a:ea typeface="Arial"/>
                <a:cs typeface="Arial"/>
                <a:sym typeface="Arial"/>
              </a:rPr>
              <a:t>0</a:t>
            </a:r>
            <a:r>
              <a:rPr lang="ko-KR" dirty="0">
                <a:solidFill>
                  <a:srgbClr val="595959"/>
                </a:solidFill>
                <a:latin typeface="Arial"/>
                <a:ea typeface="Arial"/>
                <a:cs typeface="Arial"/>
                <a:sym typeface="Arial"/>
              </a:rPr>
              <a:t>.</a:t>
            </a:r>
            <a:r>
              <a:rPr lang="en-US" altLang="ko-KR" dirty="0">
                <a:solidFill>
                  <a:srgbClr val="595959"/>
                </a:solidFill>
                <a:latin typeface="Arial"/>
                <a:ea typeface="Arial"/>
                <a:cs typeface="Arial"/>
                <a:sym typeface="Arial"/>
              </a:rPr>
              <a:t>2</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1" name="Google Shape;361;p29"/>
          <p:cNvPicPr preferRelativeResize="0"/>
          <p:nvPr/>
        </p:nvPicPr>
        <p:blipFill>
          <a:blip r:embed="rId3">
            <a:alphaModFix/>
          </a:blip>
          <a:stretch>
            <a:fillRect/>
          </a:stretch>
        </p:blipFill>
        <p:spPr>
          <a:xfrm>
            <a:off x="1252763" y="2491190"/>
            <a:ext cx="2937300" cy="2937300"/>
          </a:xfrm>
          <a:prstGeom prst="rect">
            <a:avLst/>
          </a:prstGeom>
          <a:noFill/>
          <a:ln>
            <a:noFill/>
          </a:ln>
        </p:spPr>
      </p:pic>
      <p:sp>
        <p:nvSpPr>
          <p:cNvPr id="362" name="Google Shape;362;p29"/>
          <p:cNvSpPr txBox="1"/>
          <p:nvPr/>
        </p:nvSpPr>
        <p:spPr>
          <a:xfrm>
            <a:off x="5665886" y="2491190"/>
            <a:ext cx="4364233" cy="156962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아고라는 고대 그리스 도시들에 있었던 회의 장소</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도시의 운동, 예술, 정치적인 토론의 중심지</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아고라 광장처럼 사람들이 많은 토론을 서비스에서 진행하길 바라는 마음으로 명칭</a:t>
            </a:r>
            <a:endParaRPr sz="1200" dirty="0">
              <a:solidFill>
                <a:srgbClr val="595959"/>
              </a:solidFill>
            </a:endParaRPr>
          </a:p>
        </p:txBody>
      </p:sp>
      <p:sp>
        <p:nvSpPr>
          <p:cNvPr id="363" name="Google Shape;363;p29"/>
          <p:cNvSpPr txBox="1"/>
          <p:nvPr/>
        </p:nvSpPr>
        <p:spPr>
          <a:xfrm>
            <a:off x="930314" y="1822690"/>
            <a:ext cx="3643993"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a:solidFill>
                  <a:srgbClr val="F26640"/>
                </a:solidFill>
              </a:rPr>
              <a:t>온라인 토론 플랫폼</a:t>
            </a:r>
            <a:endParaRPr/>
          </a:p>
        </p:txBody>
      </p:sp>
      <p:sp>
        <p:nvSpPr>
          <p:cNvPr id="2" name="TextBox 1">
            <a:extLst>
              <a:ext uri="{FF2B5EF4-FFF2-40B4-BE49-F238E27FC236}">
                <a16:creationId xmlns:a16="http://schemas.microsoft.com/office/drawing/2014/main" id="{548F5EA8-6411-C7F8-8441-87F4A77D982F}"/>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명칭</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F7394BD-99BD-FF9F-75E8-4DD537150EE3}"/>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0"/>
          <p:cNvSpPr txBox="1"/>
          <p:nvPr/>
        </p:nvSpPr>
        <p:spPr>
          <a:xfrm>
            <a:off x="6300250" y="3290550"/>
            <a:ext cx="5149525" cy="156962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600" dirty="0">
                <a:solidFill>
                  <a:srgbClr val="595959"/>
                </a:solidFill>
              </a:rPr>
              <a:t>비대면 화상 토론 시스템으로 기존 형식을 착안해</a:t>
            </a:r>
            <a:br>
              <a:rPr lang="ko-KR" sz="1600" dirty="0">
                <a:solidFill>
                  <a:srgbClr val="595959"/>
                </a:solidFill>
              </a:rPr>
            </a:br>
            <a:r>
              <a:rPr lang="ko-KR" sz="1600" dirty="0">
                <a:solidFill>
                  <a:srgbClr val="595959"/>
                </a:solidFill>
              </a:rPr>
              <a:t>팀 단위로 화면에 나눠서 배치함으로써</a:t>
            </a:r>
            <a:br>
              <a:rPr lang="ko-KR" sz="1600" dirty="0">
                <a:solidFill>
                  <a:srgbClr val="595959"/>
                </a:solidFill>
              </a:rPr>
            </a:br>
            <a:r>
              <a:rPr lang="ko-KR" sz="1600" dirty="0">
                <a:solidFill>
                  <a:srgbClr val="595959"/>
                </a:solidFill>
              </a:rPr>
              <a:t>좀 더 생동감 있는 토론 분위기를 조성</a:t>
            </a:r>
            <a:endParaRPr sz="1600" dirty="0">
              <a:solidFill>
                <a:srgbClr val="595959"/>
              </a:solidFill>
            </a:endParaRPr>
          </a:p>
        </p:txBody>
      </p:sp>
      <p:pic>
        <p:nvPicPr>
          <p:cNvPr id="370" name="Google Shape;370;p30"/>
          <p:cNvPicPr preferRelativeResize="0"/>
          <p:nvPr/>
        </p:nvPicPr>
        <p:blipFill>
          <a:blip r:embed="rId3">
            <a:alphaModFix/>
          </a:blip>
          <a:stretch>
            <a:fillRect/>
          </a:stretch>
        </p:blipFill>
        <p:spPr>
          <a:xfrm>
            <a:off x="1144471" y="1815424"/>
            <a:ext cx="4747281" cy="3755817"/>
          </a:xfrm>
          <a:prstGeom prst="rect">
            <a:avLst/>
          </a:prstGeom>
          <a:noFill/>
          <a:ln>
            <a:noFill/>
          </a:ln>
        </p:spPr>
      </p:pic>
      <p:sp>
        <p:nvSpPr>
          <p:cNvPr id="371" name="Google Shape;371;p30"/>
          <p:cNvSpPr txBox="1"/>
          <p:nvPr/>
        </p:nvSpPr>
        <p:spPr>
          <a:xfrm>
            <a:off x="6200200" y="2921259"/>
            <a:ext cx="362744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dirty="0">
                <a:solidFill>
                  <a:srgbClr val="F26640"/>
                </a:solidFill>
              </a:rPr>
              <a:t>화상 토론 환경 및 서비스</a:t>
            </a:r>
            <a:endParaRPr sz="1800" dirty="0"/>
          </a:p>
        </p:txBody>
      </p:sp>
      <p:sp>
        <p:nvSpPr>
          <p:cNvPr id="372" name="Google Shape;372;p30"/>
          <p:cNvSpPr txBox="1"/>
          <p:nvPr/>
        </p:nvSpPr>
        <p:spPr>
          <a:xfrm>
            <a:off x="6200200" y="2453817"/>
            <a:ext cx="2885623"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chemeClr val="dk1"/>
                </a:solidFill>
                <a:latin typeface="Arial"/>
                <a:ea typeface="Arial"/>
                <a:cs typeface="Arial"/>
                <a:sym typeface="Arial"/>
              </a:rPr>
              <a:t>Service</a:t>
            </a:r>
            <a:endParaRPr sz="16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A5C0B3BD-9D04-8A26-EAE2-92661A2F0D40}"/>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32E55205-B89E-737C-9101-6B9035230A8C}"/>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8" name="Google Shape;378;g1f67eebd994_0_2"/>
          <p:cNvPicPr preferRelativeResize="0"/>
          <p:nvPr/>
        </p:nvPicPr>
        <p:blipFill rotWithShape="1">
          <a:blip r:embed="rId3">
            <a:alphaModFix/>
          </a:blip>
          <a:srcRect l="18959" r="16946"/>
          <a:stretch/>
        </p:blipFill>
        <p:spPr>
          <a:xfrm>
            <a:off x="1812275" y="1892775"/>
            <a:ext cx="3399800" cy="2826050"/>
          </a:xfrm>
          <a:prstGeom prst="rect">
            <a:avLst/>
          </a:prstGeom>
          <a:noFill/>
          <a:ln>
            <a:noFill/>
          </a:ln>
        </p:spPr>
      </p:pic>
      <p:sp>
        <p:nvSpPr>
          <p:cNvPr id="379" name="Google Shape;379;g1f67eebd994_0_2"/>
          <p:cNvSpPr txBox="1"/>
          <p:nvPr/>
        </p:nvSpPr>
        <p:spPr>
          <a:xfrm>
            <a:off x="7230575" y="3319750"/>
            <a:ext cx="42192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a:solidFill>
                  <a:srgbClr val="595959"/>
                </a:solidFill>
              </a:rPr>
              <a:t>방 생성시 시간, 순서 등을 설정하여</a:t>
            </a:r>
            <a:br>
              <a:rPr lang="ko-KR" sz="1200">
                <a:solidFill>
                  <a:srgbClr val="595959"/>
                </a:solidFill>
              </a:rPr>
            </a:br>
            <a:r>
              <a:rPr lang="ko-KR" sz="1200">
                <a:solidFill>
                  <a:srgbClr val="595959"/>
                </a:solidFill>
              </a:rPr>
              <a:t>시스템에서 사회자가 없어도</a:t>
            </a:r>
            <a:br>
              <a:rPr lang="ko-KR" sz="1200">
                <a:solidFill>
                  <a:srgbClr val="595959"/>
                </a:solidFill>
              </a:rPr>
            </a:br>
            <a:r>
              <a:rPr lang="ko-KR" sz="1200">
                <a:solidFill>
                  <a:srgbClr val="595959"/>
                </a:solidFill>
              </a:rPr>
              <a:t>자동으로 토론을 진행할수 있도록 지원하는 기능</a:t>
            </a:r>
            <a:endParaRPr sz="1200">
              <a:solidFill>
                <a:srgbClr val="595959"/>
              </a:solidFill>
            </a:endParaRPr>
          </a:p>
        </p:txBody>
      </p:sp>
      <p:sp>
        <p:nvSpPr>
          <p:cNvPr id="380" name="Google Shape;380;g1f67eebd994_0_2"/>
          <p:cNvSpPr txBox="1"/>
          <p:nvPr/>
        </p:nvSpPr>
        <p:spPr>
          <a:xfrm>
            <a:off x="7230569" y="2835307"/>
            <a:ext cx="2972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rPr>
              <a:t>시스템 모드</a:t>
            </a:r>
            <a:endParaRPr/>
          </a:p>
        </p:txBody>
      </p:sp>
      <p:sp>
        <p:nvSpPr>
          <p:cNvPr id="381" name="Google Shape;381;g1f67eebd994_0_2"/>
          <p:cNvSpPr txBox="1"/>
          <p:nvPr/>
        </p:nvSpPr>
        <p:spPr>
          <a:xfrm>
            <a:off x="7230571" y="2558400"/>
            <a:ext cx="236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a:solidFill>
                  <a:schemeClr val="dk1"/>
                </a:solidFill>
                <a:latin typeface="Arial"/>
                <a:ea typeface="Arial"/>
                <a:cs typeface="Arial"/>
                <a:sym typeface="Arial"/>
              </a:rPr>
              <a:t>Service</a:t>
            </a:r>
            <a:endParaRPr sz="12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EAE8D675-6669-925A-71E1-62172D97903E}"/>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ED96C183-0613-E64E-13A3-9F86A1C6EB4E}"/>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g1f67eebd994_0_8"/>
          <p:cNvSpPr txBox="1"/>
          <p:nvPr/>
        </p:nvSpPr>
        <p:spPr>
          <a:xfrm>
            <a:off x="7230575" y="3290550"/>
            <a:ext cx="4895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a:solidFill>
                  <a:srgbClr val="595959"/>
                </a:solidFill>
              </a:rPr>
              <a:t>토론이 끝난 뒤 상호평가를 통해</a:t>
            </a:r>
            <a:br>
              <a:rPr lang="ko-KR" sz="1200">
                <a:solidFill>
                  <a:srgbClr val="595959"/>
                </a:solidFill>
              </a:rPr>
            </a:br>
            <a:r>
              <a:rPr lang="ko-KR" sz="1200">
                <a:solidFill>
                  <a:srgbClr val="595959"/>
                </a:solidFill>
              </a:rPr>
              <a:t>부족한점이나 잘한점등을 서로 피드백하여</a:t>
            </a:r>
            <a:br>
              <a:rPr lang="ko-KR" sz="1200">
                <a:solidFill>
                  <a:srgbClr val="595959"/>
                </a:solidFill>
              </a:rPr>
            </a:br>
            <a:r>
              <a:rPr lang="ko-KR" sz="1200">
                <a:solidFill>
                  <a:srgbClr val="595959"/>
                </a:solidFill>
              </a:rPr>
              <a:t>자체 보완할수 있도록 도와주는 시스템</a:t>
            </a:r>
            <a:endParaRPr sz="1200">
              <a:solidFill>
                <a:srgbClr val="595959"/>
              </a:solidFill>
            </a:endParaRPr>
          </a:p>
        </p:txBody>
      </p:sp>
      <p:pic>
        <p:nvPicPr>
          <p:cNvPr id="388" name="Google Shape;388;g1f67eebd994_0_8"/>
          <p:cNvPicPr preferRelativeResize="0"/>
          <p:nvPr/>
        </p:nvPicPr>
        <p:blipFill>
          <a:blip r:embed="rId3">
            <a:alphaModFix/>
          </a:blip>
          <a:stretch>
            <a:fillRect/>
          </a:stretch>
        </p:blipFill>
        <p:spPr>
          <a:xfrm>
            <a:off x="1343377" y="2117625"/>
            <a:ext cx="4296234" cy="2930600"/>
          </a:xfrm>
          <a:prstGeom prst="rect">
            <a:avLst/>
          </a:prstGeom>
          <a:noFill/>
          <a:ln>
            <a:noFill/>
          </a:ln>
        </p:spPr>
      </p:pic>
      <p:sp>
        <p:nvSpPr>
          <p:cNvPr id="389" name="Google Shape;389;g1f67eebd994_0_8"/>
          <p:cNvSpPr txBox="1"/>
          <p:nvPr/>
        </p:nvSpPr>
        <p:spPr>
          <a:xfrm>
            <a:off x="7230569" y="2835307"/>
            <a:ext cx="2972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rPr>
              <a:t>상호 평가 시스템</a:t>
            </a:r>
            <a:endParaRPr/>
          </a:p>
        </p:txBody>
      </p:sp>
      <p:sp>
        <p:nvSpPr>
          <p:cNvPr id="390" name="Google Shape;390;g1f67eebd994_0_8"/>
          <p:cNvSpPr txBox="1"/>
          <p:nvPr/>
        </p:nvSpPr>
        <p:spPr>
          <a:xfrm>
            <a:off x="7230571" y="2558400"/>
            <a:ext cx="236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a:solidFill>
                  <a:schemeClr val="dk1"/>
                </a:solidFill>
                <a:latin typeface="Arial"/>
                <a:ea typeface="Arial"/>
                <a:cs typeface="Arial"/>
                <a:sym typeface="Arial"/>
              </a:rPr>
              <a:t>Service</a:t>
            </a:r>
            <a:endParaRPr sz="12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169BFFE1-4FDD-1F93-DA7E-43F1B2FACD84}"/>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E04161CD-89E9-F49E-7E32-9E7A7159D6AE}"/>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g1f67eebd994_0_13"/>
          <p:cNvSpPr txBox="1"/>
          <p:nvPr/>
        </p:nvSpPr>
        <p:spPr>
          <a:xfrm>
            <a:off x="7230575" y="3290550"/>
            <a:ext cx="40272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a:solidFill>
                  <a:srgbClr val="595959"/>
                </a:solidFill>
              </a:rPr>
              <a:t>대학 진학 포트폴리오나 개인 소장 등을 목적으로</a:t>
            </a:r>
            <a:br>
              <a:rPr lang="ko-KR" sz="1200">
                <a:solidFill>
                  <a:srgbClr val="595959"/>
                </a:solidFill>
              </a:rPr>
            </a:br>
            <a:r>
              <a:rPr lang="ko-KR" sz="1200">
                <a:solidFill>
                  <a:srgbClr val="595959"/>
                </a:solidFill>
              </a:rPr>
              <a:t>상호 평가나 토론 결과 데이터 등을 분석하여</a:t>
            </a:r>
            <a:endParaRPr sz="1200">
              <a:solidFill>
                <a:srgbClr val="595959"/>
              </a:solidFill>
            </a:endParaRPr>
          </a:p>
          <a:p>
            <a:pPr marL="0" marR="0" lvl="0" indent="0" algn="l" rtl="0">
              <a:lnSpc>
                <a:spcPct val="200000"/>
              </a:lnSpc>
              <a:spcBef>
                <a:spcPts val="0"/>
              </a:spcBef>
              <a:spcAft>
                <a:spcPts val="0"/>
              </a:spcAft>
              <a:buNone/>
            </a:pPr>
            <a:r>
              <a:rPr lang="ko-KR" sz="1200">
                <a:solidFill>
                  <a:srgbClr val="595959"/>
                </a:solidFill>
              </a:rPr>
              <a:t>문서화 시켜주는 시스템</a:t>
            </a:r>
            <a:endParaRPr sz="1200">
              <a:solidFill>
                <a:srgbClr val="595959"/>
              </a:solidFill>
            </a:endParaRPr>
          </a:p>
        </p:txBody>
      </p:sp>
      <p:pic>
        <p:nvPicPr>
          <p:cNvPr id="397" name="Google Shape;397;g1f67eebd994_0_13"/>
          <p:cNvPicPr preferRelativeResize="0"/>
          <p:nvPr/>
        </p:nvPicPr>
        <p:blipFill>
          <a:blip r:embed="rId3">
            <a:alphaModFix/>
          </a:blip>
          <a:stretch>
            <a:fillRect/>
          </a:stretch>
        </p:blipFill>
        <p:spPr>
          <a:xfrm>
            <a:off x="1238950" y="1710925"/>
            <a:ext cx="4027300" cy="4091550"/>
          </a:xfrm>
          <a:prstGeom prst="rect">
            <a:avLst/>
          </a:prstGeom>
          <a:noFill/>
          <a:ln>
            <a:noFill/>
          </a:ln>
        </p:spPr>
      </p:pic>
      <p:sp>
        <p:nvSpPr>
          <p:cNvPr id="398" name="Google Shape;398;g1f67eebd994_0_13"/>
          <p:cNvSpPr txBox="1"/>
          <p:nvPr/>
        </p:nvSpPr>
        <p:spPr>
          <a:xfrm>
            <a:off x="7230569" y="2835307"/>
            <a:ext cx="2972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rPr>
              <a:t>증명서 발급 시스템</a:t>
            </a:r>
            <a:endParaRPr/>
          </a:p>
        </p:txBody>
      </p:sp>
      <p:sp>
        <p:nvSpPr>
          <p:cNvPr id="399" name="Google Shape;399;g1f67eebd994_0_13"/>
          <p:cNvSpPr txBox="1"/>
          <p:nvPr/>
        </p:nvSpPr>
        <p:spPr>
          <a:xfrm>
            <a:off x="7230571" y="2558400"/>
            <a:ext cx="236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a:solidFill>
                  <a:schemeClr val="dk1"/>
                </a:solidFill>
                <a:latin typeface="Arial"/>
                <a:ea typeface="Arial"/>
                <a:cs typeface="Arial"/>
                <a:sym typeface="Arial"/>
              </a:rPr>
              <a:t>Service</a:t>
            </a:r>
            <a:endParaRPr sz="120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BC7323B7-A34E-2DB2-90E5-6DEA340353E1}"/>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서비스 소개</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C990F3F-7E29-D591-502E-7AC2BED06FAD}"/>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2"/>
          <p:cNvSpPr/>
          <p:nvPr/>
        </p:nvSpPr>
        <p:spPr>
          <a:xfrm>
            <a:off x="5644055" y="1562704"/>
            <a:ext cx="31130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S</a:t>
            </a:r>
            <a:endParaRPr sz="1600">
              <a:solidFill>
                <a:srgbClr val="F26640"/>
              </a:solidFill>
              <a:latin typeface="Arial"/>
              <a:ea typeface="Arial"/>
              <a:cs typeface="Arial"/>
              <a:sym typeface="Arial"/>
            </a:endParaRPr>
          </a:p>
        </p:txBody>
      </p:sp>
      <p:sp>
        <p:nvSpPr>
          <p:cNvPr id="405" name="Google Shape;405;p32"/>
          <p:cNvSpPr/>
          <p:nvPr/>
        </p:nvSpPr>
        <p:spPr>
          <a:xfrm>
            <a:off x="9016596" y="1562704"/>
            <a:ext cx="3850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W</a:t>
            </a:r>
            <a:endParaRPr sz="1600">
              <a:solidFill>
                <a:srgbClr val="F26640"/>
              </a:solidFill>
              <a:latin typeface="Arial"/>
              <a:ea typeface="Arial"/>
              <a:cs typeface="Arial"/>
              <a:sym typeface="Arial"/>
            </a:endParaRPr>
          </a:p>
        </p:txBody>
      </p:sp>
      <p:sp>
        <p:nvSpPr>
          <p:cNvPr id="406" name="Google Shape;406;p32"/>
          <p:cNvSpPr/>
          <p:nvPr/>
        </p:nvSpPr>
        <p:spPr>
          <a:xfrm>
            <a:off x="2315034" y="2920454"/>
            <a:ext cx="32893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O</a:t>
            </a:r>
            <a:endParaRPr sz="1600">
              <a:solidFill>
                <a:srgbClr val="F26640"/>
              </a:solidFill>
              <a:latin typeface="Arial"/>
              <a:ea typeface="Arial"/>
              <a:cs typeface="Arial"/>
              <a:sym typeface="Arial"/>
            </a:endParaRPr>
          </a:p>
        </p:txBody>
      </p:sp>
      <p:sp>
        <p:nvSpPr>
          <p:cNvPr id="407" name="Google Shape;407;p32"/>
          <p:cNvSpPr/>
          <p:nvPr/>
        </p:nvSpPr>
        <p:spPr>
          <a:xfrm>
            <a:off x="2342284" y="4523392"/>
            <a:ext cx="3016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T</a:t>
            </a:r>
            <a:endParaRPr sz="1600">
              <a:solidFill>
                <a:srgbClr val="F26640"/>
              </a:solidFill>
              <a:latin typeface="Arial"/>
              <a:ea typeface="Arial"/>
              <a:cs typeface="Arial"/>
              <a:sym typeface="Arial"/>
            </a:endParaRPr>
          </a:p>
        </p:txBody>
      </p:sp>
      <p:cxnSp>
        <p:nvCxnSpPr>
          <p:cNvPr id="408" name="Google Shape;408;p32"/>
          <p:cNvCxnSpPr/>
          <p:nvPr/>
        </p:nvCxnSpPr>
        <p:spPr>
          <a:xfrm>
            <a:off x="1030015" y="2920454"/>
            <a:ext cx="10121462" cy="0"/>
          </a:xfrm>
          <a:prstGeom prst="straightConnector1">
            <a:avLst/>
          </a:prstGeom>
          <a:noFill/>
          <a:ln w="9525" cap="flat" cmpd="sng">
            <a:solidFill>
              <a:srgbClr val="BCB8B8"/>
            </a:solidFill>
            <a:prstDash val="solid"/>
            <a:miter lim="800000"/>
            <a:headEnd type="none" w="sm" len="sm"/>
            <a:tailEnd type="none" w="sm" len="sm"/>
          </a:ln>
        </p:spPr>
      </p:cxnSp>
      <p:cxnSp>
        <p:nvCxnSpPr>
          <p:cNvPr id="409" name="Google Shape;409;p32"/>
          <p:cNvCxnSpPr/>
          <p:nvPr/>
        </p:nvCxnSpPr>
        <p:spPr>
          <a:xfrm>
            <a:off x="3934244" y="1562599"/>
            <a:ext cx="0" cy="4616775"/>
          </a:xfrm>
          <a:prstGeom prst="straightConnector1">
            <a:avLst/>
          </a:prstGeom>
          <a:noFill/>
          <a:ln w="9525" cap="flat" cmpd="sng">
            <a:solidFill>
              <a:srgbClr val="BCB8B8"/>
            </a:solidFill>
            <a:prstDash val="solid"/>
            <a:miter lim="800000"/>
            <a:headEnd type="none" w="sm" len="sm"/>
            <a:tailEnd type="none" w="sm" len="sm"/>
          </a:ln>
        </p:spPr>
      </p:cxnSp>
      <p:cxnSp>
        <p:nvCxnSpPr>
          <p:cNvPr id="410" name="Google Shape;410;p32"/>
          <p:cNvCxnSpPr/>
          <p:nvPr/>
        </p:nvCxnSpPr>
        <p:spPr>
          <a:xfrm>
            <a:off x="1024759" y="4515347"/>
            <a:ext cx="10121462" cy="0"/>
          </a:xfrm>
          <a:prstGeom prst="straightConnector1">
            <a:avLst/>
          </a:prstGeom>
          <a:noFill/>
          <a:ln w="9525" cap="flat" cmpd="sng">
            <a:solidFill>
              <a:srgbClr val="BCB8B8"/>
            </a:solidFill>
            <a:prstDash val="solid"/>
            <a:miter lim="800000"/>
            <a:headEnd type="none" w="sm" len="sm"/>
            <a:tailEnd type="none" w="sm" len="sm"/>
          </a:ln>
        </p:spPr>
      </p:cxnSp>
      <p:sp>
        <p:nvSpPr>
          <p:cNvPr id="411" name="Google Shape;411;p32"/>
          <p:cNvSpPr/>
          <p:nvPr/>
        </p:nvSpPr>
        <p:spPr>
          <a:xfrm>
            <a:off x="5589297" y="2920450"/>
            <a:ext cx="707100" cy="33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SO</a:t>
            </a:r>
            <a:endParaRPr sz="1600">
              <a:solidFill>
                <a:srgbClr val="F26640"/>
              </a:solidFill>
              <a:latin typeface="Arial"/>
              <a:ea typeface="Arial"/>
              <a:cs typeface="Arial"/>
              <a:sym typeface="Arial"/>
            </a:endParaRPr>
          </a:p>
        </p:txBody>
      </p:sp>
      <p:sp>
        <p:nvSpPr>
          <p:cNvPr id="412" name="Google Shape;412;p32"/>
          <p:cNvSpPr/>
          <p:nvPr/>
        </p:nvSpPr>
        <p:spPr>
          <a:xfrm>
            <a:off x="8961851" y="2920450"/>
            <a:ext cx="707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WO</a:t>
            </a:r>
            <a:endParaRPr sz="1600">
              <a:solidFill>
                <a:srgbClr val="F26640"/>
              </a:solidFill>
              <a:latin typeface="Arial"/>
              <a:ea typeface="Arial"/>
              <a:cs typeface="Arial"/>
              <a:sym typeface="Arial"/>
            </a:endParaRPr>
          </a:p>
        </p:txBody>
      </p:sp>
      <p:sp>
        <p:nvSpPr>
          <p:cNvPr id="413" name="Google Shape;413;p32"/>
          <p:cNvSpPr/>
          <p:nvPr/>
        </p:nvSpPr>
        <p:spPr>
          <a:xfrm>
            <a:off x="5589297" y="4518150"/>
            <a:ext cx="608400" cy="33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ST</a:t>
            </a:r>
            <a:endParaRPr sz="1600">
              <a:solidFill>
                <a:srgbClr val="F26640"/>
              </a:solidFill>
              <a:latin typeface="Arial"/>
              <a:ea typeface="Arial"/>
              <a:cs typeface="Arial"/>
              <a:sym typeface="Arial"/>
            </a:endParaRPr>
          </a:p>
        </p:txBody>
      </p:sp>
      <p:sp>
        <p:nvSpPr>
          <p:cNvPr id="414" name="Google Shape;414;p32"/>
          <p:cNvSpPr/>
          <p:nvPr/>
        </p:nvSpPr>
        <p:spPr>
          <a:xfrm>
            <a:off x="8961847" y="4518154"/>
            <a:ext cx="50206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WT</a:t>
            </a:r>
            <a:endParaRPr sz="1600">
              <a:solidFill>
                <a:srgbClr val="F26640"/>
              </a:solidFill>
              <a:latin typeface="Arial"/>
              <a:ea typeface="Arial"/>
              <a:cs typeface="Arial"/>
              <a:sym typeface="Arial"/>
            </a:endParaRPr>
          </a:p>
        </p:txBody>
      </p:sp>
      <p:sp>
        <p:nvSpPr>
          <p:cNvPr id="415" name="Google Shape;415;p32"/>
          <p:cNvSpPr txBox="1"/>
          <p:nvPr/>
        </p:nvSpPr>
        <p:spPr>
          <a:xfrm>
            <a:off x="4109350" y="1970525"/>
            <a:ext cx="34227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시간과 공간에 제약이 없고</a:t>
            </a:r>
            <a:br>
              <a:rPr lang="ko-KR" sz="1100">
                <a:solidFill>
                  <a:srgbClr val="595959"/>
                </a:solidFill>
              </a:rPr>
            </a:br>
            <a:r>
              <a:rPr lang="ko-KR" sz="1100">
                <a:solidFill>
                  <a:srgbClr val="595959"/>
                </a:solidFill>
              </a:rPr>
              <a:t>사회자가 없더라도</a:t>
            </a:r>
            <a:endParaRPr sz="1100">
              <a:solidFill>
                <a:srgbClr val="595959"/>
              </a:solidFill>
            </a:endParaRPr>
          </a:p>
          <a:p>
            <a:pPr marL="0" marR="0" lvl="0" indent="0" algn="ctr" rtl="0">
              <a:lnSpc>
                <a:spcPct val="150000"/>
              </a:lnSpc>
              <a:spcBef>
                <a:spcPts val="0"/>
              </a:spcBef>
              <a:spcAft>
                <a:spcPts val="0"/>
              </a:spcAft>
              <a:buNone/>
            </a:pPr>
            <a:r>
              <a:rPr lang="ko-KR" sz="1100">
                <a:solidFill>
                  <a:srgbClr val="595959"/>
                </a:solidFill>
              </a:rPr>
              <a:t>시스템 모드로  토론을 진행할수 있음</a:t>
            </a:r>
            <a:endParaRPr sz="1100">
              <a:solidFill>
                <a:srgbClr val="595959"/>
              </a:solidFill>
            </a:endParaRPr>
          </a:p>
        </p:txBody>
      </p:sp>
      <p:cxnSp>
        <p:nvCxnSpPr>
          <p:cNvPr id="416" name="Google Shape;416;p32"/>
          <p:cNvCxnSpPr/>
          <p:nvPr/>
        </p:nvCxnSpPr>
        <p:spPr>
          <a:xfrm>
            <a:off x="3934244" y="1898043"/>
            <a:ext cx="7222500" cy="0"/>
          </a:xfrm>
          <a:prstGeom prst="straightConnector1">
            <a:avLst/>
          </a:prstGeom>
          <a:noFill/>
          <a:ln w="9525" cap="flat" cmpd="sng">
            <a:solidFill>
              <a:srgbClr val="BCB8B8"/>
            </a:solidFill>
            <a:prstDash val="solid"/>
            <a:miter lim="800000"/>
            <a:headEnd type="none" w="sm" len="sm"/>
            <a:tailEnd type="none" w="sm" len="sm"/>
          </a:ln>
        </p:spPr>
      </p:cxnSp>
      <p:cxnSp>
        <p:nvCxnSpPr>
          <p:cNvPr id="417" name="Google Shape;417;p32"/>
          <p:cNvCxnSpPr/>
          <p:nvPr/>
        </p:nvCxnSpPr>
        <p:spPr>
          <a:xfrm rot="10800000" flipH="1">
            <a:off x="1024759" y="3249615"/>
            <a:ext cx="10121462" cy="9393"/>
          </a:xfrm>
          <a:prstGeom prst="straightConnector1">
            <a:avLst/>
          </a:prstGeom>
          <a:noFill/>
          <a:ln w="9525" cap="flat" cmpd="sng">
            <a:solidFill>
              <a:srgbClr val="BCB8B8"/>
            </a:solidFill>
            <a:prstDash val="solid"/>
            <a:miter lim="800000"/>
            <a:headEnd type="none" w="sm" len="sm"/>
            <a:tailEnd type="none" w="sm" len="sm"/>
          </a:ln>
        </p:spPr>
      </p:cxnSp>
      <p:cxnSp>
        <p:nvCxnSpPr>
          <p:cNvPr id="418" name="Google Shape;418;p32"/>
          <p:cNvCxnSpPr/>
          <p:nvPr/>
        </p:nvCxnSpPr>
        <p:spPr>
          <a:xfrm>
            <a:off x="1024759" y="4856708"/>
            <a:ext cx="10121462" cy="0"/>
          </a:xfrm>
          <a:prstGeom prst="straightConnector1">
            <a:avLst/>
          </a:prstGeom>
          <a:noFill/>
          <a:ln w="9525" cap="flat" cmpd="sng">
            <a:solidFill>
              <a:srgbClr val="BCB8B8"/>
            </a:solidFill>
            <a:prstDash val="solid"/>
            <a:miter lim="800000"/>
            <a:headEnd type="none" w="sm" len="sm"/>
            <a:tailEnd type="none" w="sm" len="sm"/>
          </a:ln>
        </p:spPr>
      </p:cxnSp>
      <p:cxnSp>
        <p:nvCxnSpPr>
          <p:cNvPr id="419" name="Google Shape;419;p32"/>
          <p:cNvCxnSpPr/>
          <p:nvPr/>
        </p:nvCxnSpPr>
        <p:spPr>
          <a:xfrm>
            <a:off x="3928814" y="1562599"/>
            <a:ext cx="7222500" cy="0"/>
          </a:xfrm>
          <a:prstGeom prst="straightConnector1">
            <a:avLst/>
          </a:prstGeom>
          <a:noFill/>
          <a:ln w="9525" cap="flat" cmpd="sng">
            <a:solidFill>
              <a:srgbClr val="BCB8B8"/>
            </a:solidFill>
            <a:prstDash val="solid"/>
            <a:miter lim="800000"/>
            <a:headEnd type="none" w="sm" len="sm"/>
            <a:tailEnd type="none" w="sm" len="sm"/>
          </a:ln>
        </p:spPr>
      </p:cxnSp>
      <p:sp>
        <p:nvSpPr>
          <p:cNvPr id="420" name="Google Shape;420;p32"/>
          <p:cNvSpPr txBox="1"/>
          <p:nvPr/>
        </p:nvSpPr>
        <p:spPr>
          <a:xfrm>
            <a:off x="7975645" y="2042091"/>
            <a:ext cx="26520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토론 경험이 많지 않은 학생들은 사회자 없이 자동으로 진행되는 시스템 모드를 사용하기 어려움</a:t>
            </a:r>
            <a:endParaRPr sz="1100">
              <a:solidFill>
                <a:srgbClr val="595959"/>
              </a:solidFill>
              <a:latin typeface="Arial"/>
              <a:ea typeface="Arial"/>
              <a:cs typeface="Arial"/>
              <a:sym typeface="Arial"/>
            </a:endParaRPr>
          </a:p>
        </p:txBody>
      </p:sp>
      <p:sp>
        <p:nvSpPr>
          <p:cNvPr id="421" name="Google Shape;421;p32"/>
          <p:cNvSpPr txBox="1"/>
          <p:nvPr/>
        </p:nvSpPr>
        <p:spPr>
          <a:xfrm>
            <a:off x="4249050" y="3394675"/>
            <a:ext cx="2973000" cy="10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온라인 기반의 교육 시스템에 거부감이 없는 알파세대를 대상으로 쉽고 간단하게 토론을 체험하게 하여,</a:t>
            </a:r>
            <a:br>
              <a:rPr lang="ko-KR" sz="1100">
                <a:solidFill>
                  <a:srgbClr val="595959"/>
                </a:solidFill>
              </a:rPr>
            </a:br>
            <a:r>
              <a:rPr lang="ko-KR" sz="1100">
                <a:solidFill>
                  <a:srgbClr val="595959"/>
                </a:solidFill>
              </a:rPr>
              <a:t>이를 포트폴리오에 사용할 수 있게 함.</a:t>
            </a:r>
            <a:endParaRPr sz="1100">
              <a:solidFill>
                <a:srgbClr val="595959"/>
              </a:solidFill>
              <a:latin typeface="Arial"/>
              <a:ea typeface="Arial"/>
              <a:cs typeface="Arial"/>
              <a:sym typeface="Arial"/>
            </a:endParaRPr>
          </a:p>
        </p:txBody>
      </p:sp>
      <p:sp>
        <p:nvSpPr>
          <p:cNvPr id="422" name="Google Shape;422;p32"/>
          <p:cNvSpPr txBox="1"/>
          <p:nvPr/>
        </p:nvSpPr>
        <p:spPr>
          <a:xfrm>
            <a:off x="7681200" y="3376850"/>
            <a:ext cx="3124200" cy="10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어린 학생들은 온라인 기반 교육시스템에 익숙하지만 토론 경험이 부족함.  </a:t>
            </a:r>
            <a:endParaRPr sz="1100">
              <a:solidFill>
                <a:srgbClr val="595959"/>
              </a:solidFill>
            </a:endParaRPr>
          </a:p>
          <a:p>
            <a:pPr marL="0" marR="0" lvl="0" indent="0" algn="ctr" rtl="0">
              <a:lnSpc>
                <a:spcPct val="150000"/>
              </a:lnSpc>
              <a:spcBef>
                <a:spcPts val="0"/>
              </a:spcBef>
              <a:spcAft>
                <a:spcPts val="0"/>
              </a:spcAft>
              <a:buNone/>
            </a:pPr>
            <a:r>
              <a:rPr lang="ko-KR" sz="1100">
                <a:solidFill>
                  <a:srgbClr val="595959"/>
                </a:solidFill>
              </a:rPr>
              <a:t>이것을 사회자 모드로 원활하게 진행을 유도할수 있음</a:t>
            </a:r>
            <a:endParaRPr sz="1100">
              <a:solidFill>
                <a:srgbClr val="595959"/>
              </a:solidFill>
            </a:endParaRPr>
          </a:p>
        </p:txBody>
      </p:sp>
      <p:sp>
        <p:nvSpPr>
          <p:cNvPr id="423" name="Google Shape;423;p32"/>
          <p:cNvSpPr txBox="1"/>
          <p:nvPr/>
        </p:nvSpPr>
        <p:spPr>
          <a:xfrm>
            <a:off x="1246034" y="3492181"/>
            <a:ext cx="24669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코로나 환경으로 인해 온라인기반의 교육 시스템에 대한 거부감이 없음</a:t>
            </a:r>
            <a:r>
              <a:rPr lang="ko-KR" sz="1100">
                <a:solidFill>
                  <a:srgbClr val="595959"/>
                </a:solidFill>
                <a:latin typeface="Arial"/>
                <a:ea typeface="Arial"/>
                <a:cs typeface="Arial"/>
                <a:sym typeface="Arial"/>
              </a:rPr>
              <a:t>                                            </a:t>
            </a:r>
            <a:endParaRPr sz="1100">
              <a:solidFill>
                <a:srgbClr val="595959"/>
              </a:solidFill>
              <a:latin typeface="Arial"/>
              <a:ea typeface="Arial"/>
              <a:cs typeface="Arial"/>
              <a:sym typeface="Arial"/>
            </a:endParaRPr>
          </a:p>
        </p:txBody>
      </p:sp>
      <p:sp>
        <p:nvSpPr>
          <p:cNvPr id="424" name="Google Shape;424;p32"/>
          <p:cNvSpPr txBox="1"/>
          <p:nvPr/>
        </p:nvSpPr>
        <p:spPr>
          <a:xfrm>
            <a:off x="1142209" y="5072876"/>
            <a:ext cx="27018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코로나가 종식되어 가고 있는 상황에서 교육상황이 비대면에서 대면으로 바뀌어가고 있음</a:t>
            </a:r>
            <a:endParaRPr sz="1100">
              <a:solidFill>
                <a:srgbClr val="595959"/>
              </a:solidFill>
              <a:latin typeface="Arial"/>
              <a:ea typeface="Arial"/>
              <a:cs typeface="Arial"/>
              <a:sym typeface="Arial"/>
            </a:endParaRPr>
          </a:p>
        </p:txBody>
      </p:sp>
      <p:sp>
        <p:nvSpPr>
          <p:cNvPr id="425" name="Google Shape;425;p32"/>
          <p:cNvSpPr txBox="1"/>
          <p:nvPr/>
        </p:nvSpPr>
        <p:spPr>
          <a:xfrm>
            <a:off x="4448787" y="5072875"/>
            <a:ext cx="27018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사회자가 없이 토론을 진행할수 있는 시스템모드를 대면에서도 사용할수 있게 오프라인 시스템을 도입</a:t>
            </a:r>
            <a:endParaRPr sz="1100">
              <a:solidFill>
                <a:srgbClr val="595959"/>
              </a:solidFill>
              <a:latin typeface="Arial"/>
              <a:ea typeface="Arial"/>
              <a:cs typeface="Arial"/>
              <a:sym typeface="Arial"/>
            </a:endParaRPr>
          </a:p>
        </p:txBody>
      </p:sp>
      <p:sp>
        <p:nvSpPr>
          <p:cNvPr id="426" name="Google Shape;426;p32"/>
          <p:cNvSpPr txBox="1"/>
          <p:nvPr/>
        </p:nvSpPr>
        <p:spPr>
          <a:xfrm>
            <a:off x="7993023" y="5072875"/>
            <a:ext cx="2812500" cy="10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100">
                <a:solidFill>
                  <a:srgbClr val="595959"/>
                </a:solidFill>
                <a:latin typeface="Arial"/>
                <a:ea typeface="Arial"/>
                <a:cs typeface="Arial"/>
                <a:sym typeface="Arial"/>
              </a:rPr>
              <a:t>- </a:t>
            </a:r>
            <a:r>
              <a:rPr lang="ko-KR" sz="1100">
                <a:solidFill>
                  <a:srgbClr val="595959"/>
                </a:solidFill>
              </a:rPr>
              <a:t>대면 상황에서 어린학생들의 토론 수업을 이끌어가기 힘든 선생님들의 고충을 덜어주기 위하여 사회자 모드와 시스템 모드를 결합한 시스템을 도입 </a:t>
            </a:r>
            <a:endParaRPr/>
          </a:p>
        </p:txBody>
      </p:sp>
      <p:sp>
        <p:nvSpPr>
          <p:cNvPr id="2" name="TextBox 1">
            <a:extLst>
              <a:ext uri="{FF2B5EF4-FFF2-40B4-BE49-F238E27FC236}">
                <a16:creationId xmlns:a16="http://schemas.microsoft.com/office/drawing/2014/main" id="{5BCF3E29-2B53-D7CD-1CF7-797E8CEF6D2C}"/>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1600" dirty="0">
                <a:solidFill>
                  <a:srgbClr val="595959"/>
                </a:solidFill>
                <a:latin typeface="Arial"/>
                <a:ea typeface="Arial"/>
                <a:cs typeface="Arial"/>
                <a:sym typeface="Arial"/>
              </a:rPr>
              <a:t>SW</a:t>
            </a:r>
            <a:r>
              <a:rPr lang="en-US" altLang="ko-KR" sz="1600" dirty="0">
                <a:solidFill>
                  <a:srgbClr val="595959"/>
                </a:solidFill>
              </a:rPr>
              <a:t>OT </a:t>
            </a:r>
            <a:r>
              <a:rPr lang="ko-KR" altLang="en-US" sz="1600" dirty="0">
                <a:solidFill>
                  <a:srgbClr val="595959"/>
                </a:solidFill>
              </a:rPr>
              <a:t>분석</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351FCFD-19B7-5160-F9E3-7E6B595635E9}"/>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p:nvPr/>
        </p:nvSpPr>
        <p:spPr>
          <a:xfrm>
            <a:off x="6096000" y="-1"/>
            <a:ext cx="6095999" cy="6858001"/>
          </a:xfrm>
          <a:prstGeom prst="rect">
            <a:avLst/>
          </a:prstGeom>
          <a:solidFill>
            <a:srgbClr val="F6F6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433" name="Google Shape;433;p33"/>
          <p:cNvSpPr/>
          <p:nvPr/>
        </p:nvSpPr>
        <p:spPr>
          <a:xfrm>
            <a:off x="7060556" y="1286640"/>
            <a:ext cx="4166886" cy="646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dirty="0">
                <a:solidFill>
                  <a:srgbClr val="3A3838"/>
                </a:solidFill>
              </a:rPr>
              <a:t>어떻게 사용자의 유입을</a:t>
            </a:r>
            <a:r>
              <a:rPr lang="ko-KR" dirty="0">
                <a:solidFill>
                  <a:srgbClr val="3A3838"/>
                </a:solidFill>
                <a:latin typeface="Arial"/>
                <a:ea typeface="Arial"/>
                <a:cs typeface="Arial"/>
                <a:sym typeface="Arial"/>
              </a:rPr>
              <a:t> </a:t>
            </a:r>
            <a:r>
              <a:rPr lang="ko-KR" dirty="0">
                <a:solidFill>
                  <a:srgbClr val="F26640"/>
                </a:solidFill>
              </a:rPr>
              <a:t>증대 </a:t>
            </a:r>
            <a:r>
              <a:rPr lang="ko-KR" dirty="0">
                <a:solidFill>
                  <a:srgbClr val="3A3838"/>
                </a:solidFill>
              </a:rPr>
              <a:t>시킬</a:t>
            </a:r>
            <a:r>
              <a:rPr lang="ko-KR" dirty="0">
                <a:solidFill>
                  <a:srgbClr val="3A3838"/>
                </a:solidFill>
                <a:latin typeface="Arial"/>
                <a:ea typeface="Arial"/>
                <a:cs typeface="Arial"/>
                <a:sym typeface="Arial"/>
              </a:rPr>
              <a:t> 것인가</a:t>
            </a:r>
            <a:endParaRPr dirty="0"/>
          </a:p>
        </p:txBody>
      </p:sp>
      <p:sp>
        <p:nvSpPr>
          <p:cNvPr id="434" name="Google Shape;434;p33"/>
          <p:cNvSpPr/>
          <p:nvPr/>
        </p:nvSpPr>
        <p:spPr>
          <a:xfrm>
            <a:off x="7060556" y="2974545"/>
            <a:ext cx="4166886" cy="646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dirty="0">
                <a:solidFill>
                  <a:srgbClr val="3A3838"/>
                </a:solidFill>
                <a:latin typeface="Arial"/>
                <a:ea typeface="Arial"/>
                <a:cs typeface="Arial"/>
                <a:sym typeface="Arial"/>
              </a:rPr>
              <a:t>기회를 잡아 강점을 극대화 하는 </a:t>
            </a:r>
            <a:r>
              <a:rPr lang="ko-KR" dirty="0">
                <a:solidFill>
                  <a:srgbClr val="F26640"/>
                </a:solidFill>
                <a:latin typeface="Arial"/>
                <a:ea typeface="Arial"/>
                <a:cs typeface="Arial"/>
                <a:sym typeface="Arial"/>
              </a:rPr>
              <a:t>SO</a:t>
            </a:r>
            <a:r>
              <a:rPr lang="ko-KR" dirty="0">
                <a:solidFill>
                  <a:srgbClr val="3A3838"/>
                </a:solidFill>
                <a:latin typeface="Arial"/>
                <a:ea typeface="Arial"/>
                <a:cs typeface="Arial"/>
                <a:sym typeface="Arial"/>
              </a:rPr>
              <a:t> 전략</a:t>
            </a:r>
            <a:endParaRPr dirty="0"/>
          </a:p>
        </p:txBody>
      </p:sp>
      <p:sp>
        <p:nvSpPr>
          <p:cNvPr id="435" name="Google Shape;435;p33"/>
          <p:cNvSpPr/>
          <p:nvPr/>
        </p:nvSpPr>
        <p:spPr>
          <a:xfrm>
            <a:off x="7060556" y="4662450"/>
            <a:ext cx="4166886" cy="1710070"/>
          </a:xfrm>
          <a:prstGeom prst="rect">
            <a:avLst/>
          </a:prstGeom>
          <a:solidFill>
            <a:schemeClr val="lt1"/>
          </a:solidFill>
          <a:ln w="9525"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ko-KR" dirty="0">
                <a:solidFill>
                  <a:srgbClr val="3A3838"/>
                </a:solidFill>
              </a:rPr>
              <a:t>온라인 기반의 교육 시스템에 거부감이 없는 </a:t>
            </a:r>
            <a:endParaRPr lang="en-US" altLang="ko-KR" dirty="0">
              <a:solidFill>
                <a:srgbClr val="3A3838"/>
              </a:solidFill>
            </a:endParaRPr>
          </a:p>
          <a:p>
            <a:pPr marL="0" marR="0" lvl="0" indent="0" algn="ctr" rtl="0">
              <a:lnSpc>
                <a:spcPct val="150000"/>
              </a:lnSpc>
              <a:spcBef>
                <a:spcPts val="0"/>
              </a:spcBef>
              <a:spcAft>
                <a:spcPts val="0"/>
              </a:spcAft>
              <a:buNone/>
            </a:pPr>
            <a:r>
              <a:rPr lang="ko-KR" dirty="0">
                <a:solidFill>
                  <a:srgbClr val="3A3838"/>
                </a:solidFill>
              </a:rPr>
              <a:t>알파 세대를 대상으로 쉽고 간단하게 </a:t>
            </a:r>
            <a:endParaRPr lang="en-US" altLang="ko-KR" dirty="0">
              <a:solidFill>
                <a:srgbClr val="3A3838"/>
              </a:solidFill>
            </a:endParaRPr>
          </a:p>
          <a:p>
            <a:pPr marL="0" marR="0" lvl="0" indent="0" algn="ctr" rtl="0">
              <a:lnSpc>
                <a:spcPct val="150000"/>
              </a:lnSpc>
              <a:spcBef>
                <a:spcPts val="0"/>
              </a:spcBef>
              <a:spcAft>
                <a:spcPts val="0"/>
              </a:spcAft>
              <a:buNone/>
            </a:pPr>
            <a:r>
              <a:rPr lang="ko-KR" dirty="0">
                <a:solidFill>
                  <a:srgbClr val="3A3838"/>
                </a:solidFill>
              </a:rPr>
              <a:t>토론 문화에 노출시켜 이를 포트폴리오로 </a:t>
            </a:r>
            <a:endParaRPr lang="en-US" altLang="ko-KR" dirty="0">
              <a:solidFill>
                <a:srgbClr val="3A3838"/>
              </a:solidFill>
            </a:endParaRPr>
          </a:p>
          <a:p>
            <a:pPr marL="0" marR="0" lvl="0" indent="0" algn="ctr" rtl="0">
              <a:lnSpc>
                <a:spcPct val="150000"/>
              </a:lnSpc>
              <a:spcBef>
                <a:spcPts val="0"/>
              </a:spcBef>
              <a:spcAft>
                <a:spcPts val="0"/>
              </a:spcAft>
              <a:buNone/>
            </a:pPr>
            <a:r>
              <a:rPr lang="ko-KR" dirty="0">
                <a:solidFill>
                  <a:srgbClr val="3A3838"/>
                </a:solidFill>
              </a:rPr>
              <a:t>활용할 수 있는 환경을 제공해</a:t>
            </a:r>
            <a:br>
              <a:rPr lang="ko-KR" dirty="0">
                <a:solidFill>
                  <a:srgbClr val="3A3838"/>
                </a:solidFill>
              </a:rPr>
            </a:br>
            <a:r>
              <a:rPr lang="ko-KR" dirty="0">
                <a:solidFill>
                  <a:srgbClr val="3A3838"/>
                </a:solidFill>
              </a:rPr>
              <a:t>사용자의 유입을 증대 시킨다.</a:t>
            </a:r>
            <a:endParaRPr dirty="0"/>
          </a:p>
        </p:txBody>
      </p:sp>
      <p:sp>
        <p:nvSpPr>
          <p:cNvPr id="436" name="Google Shape;436;p33"/>
          <p:cNvSpPr/>
          <p:nvPr/>
        </p:nvSpPr>
        <p:spPr>
          <a:xfrm rot="10800000" flipH="1">
            <a:off x="8976166" y="2285082"/>
            <a:ext cx="341454" cy="204555"/>
          </a:xfrm>
          <a:prstGeom prst="triangle">
            <a:avLst>
              <a:gd name="adj" fmla="val 50000"/>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437" name="Google Shape;437;p33"/>
          <p:cNvSpPr/>
          <p:nvPr/>
        </p:nvSpPr>
        <p:spPr>
          <a:xfrm rot="10800000" flipH="1">
            <a:off x="8976166" y="4105785"/>
            <a:ext cx="341454" cy="204555"/>
          </a:xfrm>
          <a:prstGeom prst="triangle">
            <a:avLst>
              <a:gd name="adj" fmla="val 50000"/>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grpSp>
        <p:nvGrpSpPr>
          <p:cNvPr id="438" name="Google Shape;438;p33"/>
          <p:cNvGrpSpPr/>
          <p:nvPr/>
        </p:nvGrpSpPr>
        <p:grpSpPr>
          <a:xfrm>
            <a:off x="417591" y="1718060"/>
            <a:ext cx="5340651" cy="3966303"/>
            <a:chOff x="521763" y="1532354"/>
            <a:chExt cx="5340651" cy="3966303"/>
          </a:xfrm>
        </p:grpSpPr>
        <p:grpSp>
          <p:nvGrpSpPr>
            <p:cNvPr id="439" name="Google Shape;439;p33"/>
            <p:cNvGrpSpPr/>
            <p:nvPr/>
          </p:nvGrpSpPr>
          <p:grpSpPr>
            <a:xfrm>
              <a:off x="521763" y="1532354"/>
              <a:ext cx="5340651" cy="3966303"/>
              <a:chOff x="2682948" y="1184988"/>
              <a:chExt cx="6748324" cy="4615986"/>
            </a:xfrm>
          </p:grpSpPr>
          <p:cxnSp>
            <p:nvCxnSpPr>
              <p:cNvPr id="440" name="Google Shape;440;p33"/>
              <p:cNvCxnSpPr>
                <a:cxnSpLocks/>
              </p:cNvCxnSpPr>
              <p:nvPr/>
            </p:nvCxnSpPr>
            <p:spPr>
              <a:xfrm flipV="1">
                <a:off x="6096000" y="1184988"/>
                <a:ext cx="0" cy="4615986"/>
              </a:xfrm>
              <a:prstGeom prst="straightConnector1">
                <a:avLst/>
              </a:prstGeom>
              <a:noFill/>
              <a:ln w="9525" cap="flat" cmpd="sng">
                <a:solidFill>
                  <a:srgbClr val="BCB8B8"/>
                </a:solidFill>
                <a:prstDash val="solid"/>
                <a:miter lim="800000"/>
                <a:headEnd type="none" w="sm" len="sm"/>
                <a:tailEnd type="none" w="sm" len="sm"/>
              </a:ln>
            </p:spPr>
          </p:cxnSp>
          <p:cxnSp>
            <p:nvCxnSpPr>
              <p:cNvPr id="441" name="Google Shape;441;p33"/>
              <p:cNvCxnSpPr/>
              <p:nvPr/>
            </p:nvCxnSpPr>
            <p:spPr>
              <a:xfrm>
                <a:off x="2682948" y="3415530"/>
                <a:ext cx="6748324" cy="0"/>
              </a:xfrm>
              <a:prstGeom prst="straightConnector1">
                <a:avLst/>
              </a:prstGeom>
              <a:noFill/>
              <a:ln w="9525" cap="flat" cmpd="sng">
                <a:solidFill>
                  <a:srgbClr val="BCB8B8"/>
                </a:solidFill>
                <a:prstDash val="solid"/>
                <a:miter lim="800000"/>
                <a:headEnd type="none" w="sm" len="sm"/>
                <a:tailEnd type="none" w="sm" len="sm"/>
              </a:ln>
            </p:spPr>
          </p:cxnSp>
        </p:grpSp>
        <p:sp>
          <p:nvSpPr>
            <p:cNvPr id="442" name="Google Shape;442;p33"/>
            <p:cNvSpPr/>
            <p:nvPr/>
          </p:nvSpPr>
          <p:spPr>
            <a:xfrm>
              <a:off x="2929196" y="3149052"/>
              <a:ext cx="29367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latin typeface="Arial"/>
                  <a:ea typeface="Arial"/>
                  <a:cs typeface="Arial"/>
                  <a:sym typeface="Arial"/>
                </a:rPr>
                <a:t>S</a:t>
              </a:r>
              <a:endParaRPr>
                <a:solidFill>
                  <a:srgbClr val="F26640"/>
                </a:solidFill>
                <a:latin typeface="Arial"/>
                <a:ea typeface="Arial"/>
                <a:cs typeface="Arial"/>
                <a:sym typeface="Arial"/>
              </a:endParaRPr>
            </a:p>
          </p:txBody>
        </p:sp>
        <p:sp>
          <p:nvSpPr>
            <p:cNvPr id="443" name="Google Shape;443;p33"/>
            <p:cNvSpPr/>
            <p:nvPr/>
          </p:nvSpPr>
          <p:spPr>
            <a:xfrm>
              <a:off x="3222866" y="3149052"/>
              <a:ext cx="3561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323F4F"/>
                  </a:solidFill>
                  <a:latin typeface="Arial"/>
                  <a:ea typeface="Arial"/>
                  <a:cs typeface="Arial"/>
                  <a:sym typeface="Arial"/>
                </a:rPr>
                <a:t>W</a:t>
              </a:r>
              <a:endParaRPr>
                <a:solidFill>
                  <a:srgbClr val="323F4F"/>
                </a:solidFill>
                <a:latin typeface="Arial"/>
                <a:ea typeface="Arial"/>
                <a:cs typeface="Arial"/>
                <a:sym typeface="Arial"/>
              </a:endParaRPr>
            </a:p>
          </p:txBody>
        </p:sp>
        <p:sp>
          <p:nvSpPr>
            <p:cNvPr id="444" name="Google Shape;444;p33"/>
            <p:cNvSpPr/>
            <p:nvPr/>
          </p:nvSpPr>
          <p:spPr>
            <a:xfrm>
              <a:off x="2929196" y="3466989"/>
              <a:ext cx="3097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F26640"/>
                  </a:solidFill>
                  <a:latin typeface="Arial"/>
                  <a:ea typeface="Arial"/>
                  <a:cs typeface="Arial"/>
                  <a:sym typeface="Arial"/>
                </a:rPr>
                <a:t>O</a:t>
              </a:r>
              <a:endParaRPr>
                <a:solidFill>
                  <a:srgbClr val="F26640"/>
                </a:solidFill>
                <a:latin typeface="Arial"/>
                <a:ea typeface="Arial"/>
                <a:cs typeface="Arial"/>
                <a:sym typeface="Arial"/>
              </a:endParaRPr>
            </a:p>
          </p:txBody>
        </p:sp>
        <p:sp>
          <p:nvSpPr>
            <p:cNvPr id="445" name="Google Shape;445;p33"/>
            <p:cNvSpPr/>
            <p:nvPr/>
          </p:nvSpPr>
          <p:spPr>
            <a:xfrm>
              <a:off x="3253346" y="3466989"/>
              <a:ext cx="28725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323F4F"/>
                  </a:solidFill>
                  <a:latin typeface="Arial"/>
                  <a:ea typeface="Arial"/>
                  <a:cs typeface="Arial"/>
                  <a:sym typeface="Arial"/>
                </a:rPr>
                <a:t>T</a:t>
              </a:r>
              <a:endParaRPr>
                <a:solidFill>
                  <a:srgbClr val="323F4F"/>
                </a:solidFill>
                <a:latin typeface="Arial"/>
                <a:ea typeface="Arial"/>
                <a:cs typeface="Arial"/>
                <a:sym typeface="Arial"/>
              </a:endParaRPr>
            </a:p>
          </p:txBody>
        </p:sp>
        <p:sp>
          <p:nvSpPr>
            <p:cNvPr id="446" name="Google Shape;446;p33"/>
            <p:cNvSpPr/>
            <p:nvPr/>
          </p:nvSpPr>
          <p:spPr>
            <a:xfrm>
              <a:off x="583420" y="1705826"/>
              <a:ext cx="23970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rgbClr val="002060"/>
                  </a:solidFill>
                </a:rPr>
                <a:t>시간과 공간 등에 제약이 없고 사회자가 없더라도</a:t>
              </a:r>
              <a:br>
                <a:rPr lang="ko-KR" dirty="0">
                  <a:solidFill>
                    <a:srgbClr val="002060"/>
                  </a:solidFill>
                </a:rPr>
              </a:br>
              <a:r>
                <a:rPr lang="ko-KR" dirty="0">
                  <a:solidFill>
                    <a:srgbClr val="002060"/>
                  </a:solidFill>
                </a:rPr>
                <a:t>시스템 모드로 간편하게 토론을 진행할 수 </a:t>
              </a:r>
              <a:r>
                <a:rPr lang="ko-KR" altLang="en-US" dirty="0">
                  <a:solidFill>
                    <a:srgbClr val="002060"/>
                  </a:solidFill>
                </a:rPr>
                <a:t>있습니다</a:t>
              </a:r>
              <a:r>
                <a:rPr lang="ko-KR" dirty="0">
                  <a:solidFill>
                    <a:srgbClr val="002060"/>
                  </a:solidFill>
                </a:rPr>
                <a:t> </a:t>
              </a:r>
              <a:endParaRPr dirty="0"/>
            </a:p>
          </p:txBody>
        </p:sp>
        <p:sp>
          <p:nvSpPr>
            <p:cNvPr id="447" name="Google Shape;447;p33"/>
            <p:cNvSpPr/>
            <p:nvPr/>
          </p:nvSpPr>
          <p:spPr>
            <a:xfrm>
              <a:off x="586333" y="3814963"/>
              <a:ext cx="23970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rgbClr val="002060"/>
                  </a:solidFill>
                </a:rPr>
                <a:t>코로나 환경으로 인한 온라인 기반에 대한 시스템에 대한 </a:t>
              </a:r>
              <a:endParaRPr lang="en-US" altLang="ko-KR" dirty="0">
                <a:solidFill>
                  <a:srgbClr val="002060"/>
                </a:solidFill>
              </a:endParaRPr>
            </a:p>
            <a:p>
              <a:pPr marL="0" marR="0" lvl="0" indent="0" algn="ctr" rtl="0">
                <a:lnSpc>
                  <a:spcPct val="150000"/>
                </a:lnSpc>
                <a:spcBef>
                  <a:spcPts val="0"/>
                </a:spcBef>
                <a:spcAft>
                  <a:spcPts val="0"/>
                </a:spcAft>
                <a:buNone/>
              </a:pPr>
              <a:r>
                <a:rPr lang="ko-KR" dirty="0">
                  <a:solidFill>
                    <a:srgbClr val="002060"/>
                  </a:solidFill>
                </a:rPr>
                <a:t>거부감이 없</a:t>
              </a:r>
              <a:r>
                <a:rPr lang="ko-KR" altLang="en-US" dirty="0">
                  <a:solidFill>
                    <a:srgbClr val="002060"/>
                  </a:solidFill>
                </a:rPr>
                <a:t>습니다</a:t>
              </a:r>
              <a:endParaRPr dirty="0"/>
            </a:p>
          </p:txBody>
        </p:sp>
        <p:sp>
          <p:nvSpPr>
            <p:cNvPr id="448" name="Google Shape;448;p33"/>
            <p:cNvSpPr/>
            <p:nvPr/>
          </p:nvSpPr>
          <p:spPr>
            <a:xfrm>
              <a:off x="3325793" y="1625676"/>
              <a:ext cx="2494820" cy="170812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chemeClr val="bg1">
                      <a:lumMod val="50000"/>
                    </a:schemeClr>
                  </a:solidFill>
                </a:rPr>
                <a:t>토론 경험이 많지 않은 사용자들은 자동으로 진행되는 </a:t>
              </a:r>
              <a:r>
                <a:rPr lang="ko-KR" dirty="0" err="1">
                  <a:solidFill>
                    <a:schemeClr val="bg1">
                      <a:lumMod val="50000"/>
                    </a:schemeClr>
                  </a:solidFill>
                </a:rPr>
                <a:t>비대면</a:t>
              </a:r>
              <a:r>
                <a:rPr lang="ko-KR" dirty="0">
                  <a:solidFill>
                    <a:schemeClr val="bg1">
                      <a:lumMod val="50000"/>
                    </a:schemeClr>
                  </a:solidFill>
                </a:rPr>
                <a:t> 토론</a:t>
              </a:r>
              <a:r>
                <a:rPr lang="en-US" altLang="ko-KR" dirty="0">
                  <a:solidFill>
                    <a:schemeClr val="bg1">
                      <a:lumMod val="50000"/>
                    </a:schemeClr>
                  </a:solidFill>
                </a:rPr>
                <a:t> </a:t>
              </a:r>
              <a:r>
                <a:rPr lang="ko-KR" dirty="0">
                  <a:solidFill>
                    <a:schemeClr val="bg1">
                      <a:lumMod val="50000"/>
                    </a:schemeClr>
                  </a:solidFill>
                </a:rPr>
                <a:t>시스템에 처음부터 적응하기 어려울 수 있</a:t>
              </a:r>
              <a:r>
                <a:rPr lang="ko-KR" altLang="en-US" dirty="0">
                  <a:solidFill>
                    <a:schemeClr val="bg1">
                      <a:lumMod val="50000"/>
                    </a:schemeClr>
                  </a:solidFill>
                </a:rPr>
                <a:t>습니다</a:t>
              </a:r>
              <a:endParaRPr dirty="0">
                <a:solidFill>
                  <a:schemeClr val="bg1">
                    <a:lumMod val="50000"/>
                  </a:schemeClr>
                </a:solidFill>
              </a:endParaRPr>
            </a:p>
          </p:txBody>
        </p:sp>
        <p:sp>
          <p:nvSpPr>
            <p:cNvPr id="449" name="Google Shape;449;p33"/>
            <p:cNvSpPr/>
            <p:nvPr/>
          </p:nvSpPr>
          <p:spPr>
            <a:xfrm>
              <a:off x="3374676" y="3793403"/>
              <a:ext cx="23970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dirty="0">
                  <a:solidFill>
                    <a:schemeClr val="bg1">
                      <a:lumMod val="50000"/>
                    </a:schemeClr>
                  </a:solidFill>
                </a:rPr>
                <a:t>코로나가 종식</a:t>
              </a:r>
              <a:r>
                <a:rPr lang="ko-KR" altLang="en-US" dirty="0">
                  <a:solidFill>
                    <a:schemeClr val="bg1">
                      <a:lumMod val="50000"/>
                    </a:schemeClr>
                  </a:solidFill>
                </a:rPr>
                <a:t>되어 </a:t>
              </a:r>
              <a:r>
                <a:rPr lang="ko-KR" dirty="0">
                  <a:solidFill>
                    <a:schemeClr val="bg1">
                      <a:lumMod val="50000"/>
                    </a:schemeClr>
                  </a:solidFill>
                </a:rPr>
                <a:t>가면서  교육상황이 비대면에서 대면으로 변해가고 </a:t>
              </a:r>
              <a:r>
                <a:rPr lang="ko-KR" altLang="en-US" dirty="0">
                  <a:solidFill>
                    <a:schemeClr val="bg1">
                      <a:lumMod val="50000"/>
                    </a:schemeClr>
                  </a:solidFill>
                </a:rPr>
                <a:t>있습니다</a:t>
              </a:r>
              <a:endParaRPr dirty="0">
                <a:solidFill>
                  <a:schemeClr val="bg1">
                    <a:lumMod val="50000"/>
                  </a:schemeClr>
                </a:solidFill>
              </a:endParaRPr>
            </a:p>
          </p:txBody>
        </p:sp>
      </p:grpSp>
      <p:sp>
        <p:nvSpPr>
          <p:cNvPr id="2" name="TextBox 1">
            <a:extLst>
              <a:ext uri="{FF2B5EF4-FFF2-40B4-BE49-F238E27FC236}">
                <a16:creationId xmlns:a16="http://schemas.microsoft.com/office/drawing/2014/main" id="{7C725714-98C5-0C0D-F538-655A9DF6D63D}"/>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1600" dirty="0">
                <a:solidFill>
                  <a:srgbClr val="595959"/>
                </a:solidFill>
                <a:latin typeface="Arial"/>
                <a:ea typeface="Arial"/>
                <a:cs typeface="Arial"/>
                <a:sym typeface="Arial"/>
              </a:rPr>
              <a:t>SW</a:t>
            </a:r>
            <a:r>
              <a:rPr lang="en-US" altLang="ko-KR" sz="1600" dirty="0">
                <a:solidFill>
                  <a:srgbClr val="595959"/>
                </a:solidFill>
              </a:rPr>
              <a:t>OT </a:t>
            </a:r>
            <a:r>
              <a:rPr lang="ko-KR" altLang="en-US" sz="1600" dirty="0">
                <a:solidFill>
                  <a:srgbClr val="595959"/>
                </a:solidFill>
              </a:rPr>
              <a:t>분석</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AED0894A-A4B3-6331-4232-C1DAE7D7F784}"/>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55" name="Google Shape;455;p36"/>
          <p:cNvCxnSpPr/>
          <p:nvPr/>
        </p:nvCxnSpPr>
        <p:spPr>
          <a:xfrm>
            <a:off x="1160883" y="3455258"/>
            <a:ext cx="9843900" cy="0"/>
          </a:xfrm>
          <a:prstGeom prst="straightConnector1">
            <a:avLst/>
          </a:prstGeom>
          <a:noFill/>
          <a:ln w="9525" cap="flat" cmpd="sng">
            <a:solidFill>
              <a:srgbClr val="D0CECE"/>
            </a:solidFill>
            <a:prstDash val="solid"/>
            <a:miter lim="800000"/>
            <a:headEnd type="none" w="sm" len="sm"/>
            <a:tailEnd type="none" w="sm" len="sm"/>
          </a:ln>
        </p:spPr>
      </p:cxnSp>
      <p:cxnSp>
        <p:nvCxnSpPr>
          <p:cNvPr id="456" name="Google Shape;456;p36"/>
          <p:cNvCxnSpPr/>
          <p:nvPr/>
        </p:nvCxnSpPr>
        <p:spPr>
          <a:xfrm>
            <a:off x="1187320" y="4762500"/>
            <a:ext cx="9843900" cy="0"/>
          </a:xfrm>
          <a:prstGeom prst="straightConnector1">
            <a:avLst/>
          </a:prstGeom>
          <a:noFill/>
          <a:ln w="9525" cap="flat" cmpd="sng">
            <a:solidFill>
              <a:srgbClr val="D0CECE"/>
            </a:solidFill>
            <a:prstDash val="solid"/>
            <a:miter lim="800000"/>
            <a:headEnd type="none" w="sm" len="sm"/>
            <a:tailEnd type="none" w="sm" len="sm"/>
          </a:ln>
        </p:spPr>
      </p:cxnSp>
      <p:sp>
        <p:nvSpPr>
          <p:cNvPr id="457" name="Google Shape;457;p36"/>
          <p:cNvSpPr/>
          <p:nvPr/>
        </p:nvSpPr>
        <p:spPr>
          <a:xfrm>
            <a:off x="2091155" y="2445140"/>
            <a:ext cx="1688700" cy="735900"/>
          </a:xfrm>
          <a:prstGeom prst="roundRect">
            <a:avLst>
              <a:gd name="adj" fmla="val 50000"/>
            </a:avLst>
          </a:prstGeom>
          <a:noFill/>
          <a:ln w="1270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a:solidFill>
                  <a:srgbClr val="0C0C0C"/>
                </a:solidFill>
                <a:latin typeface="Arial"/>
                <a:ea typeface="Arial"/>
                <a:cs typeface="Arial"/>
                <a:sym typeface="Arial"/>
              </a:rPr>
              <a:t>소비자</a:t>
            </a:r>
            <a:endParaRPr sz="1600"/>
          </a:p>
        </p:txBody>
      </p:sp>
      <p:sp>
        <p:nvSpPr>
          <p:cNvPr id="458" name="Google Shape;458;p36"/>
          <p:cNvSpPr/>
          <p:nvPr/>
        </p:nvSpPr>
        <p:spPr>
          <a:xfrm>
            <a:off x="5111175" y="2279765"/>
            <a:ext cx="4813800" cy="1061789"/>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Font typeface="Arial"/>
              <a:buNone/>
            </a:pPr>
            <a:r>
              <a:rPr lang="ko-KR" dirty="0">
                <a:solidFill>
                  <a:srgbClr val="3A3838"/>
                </a:solidFill>
              </a:rPr>
              <a:t>공간, 인원수 등 환경에 크게 제약 받지 않고 토론 할 수 있도록 하며, 결과를 데이터로 남겨 포트폴리오에 반영, 이를 대학 진학 등에 사용할 수 있습니다.</a:t>
            </a:r>
            <a:endParaRPr dirty="0">
              <a:solidFill>
                <a:srgbClr val="3A3838"/>
              </a:solidFill>
            </a:endParaRPr>
          </a:p>
        </p:txBody>
      </p:sp>
      <p:sp>
        <p:nvSpPr>
          <p:cNvPr id="459" name="Google Shape;459;p36"/>
          <p:cNvSpPr/>
          <p:nvPr/>
        </p:nvSpPr>
        <p:spPr>
          <a:xfrm>
            <a:off x="5111175" y="3730272"/>
            <a:ext cx="5016000" cy="7386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dirty="0">
                <a:solidFill>
                  <a:srgbClr val="3A3838"/>
                </a:solidFill>
              </a:rPr>
              <a:t>텍스트 형태로 토론이 진행되며 참여율, 댓글 공감</a:t>
            </a:r>
            <a:r>
              <a:rPr lang="en-US" altLang="ko-KR" dirty="0">
                <a:solidFill>
                  <a:srgbClr val="3A3838"/>
                </a:solidFill>
              </a:rPr>
              <a:t> </a:t>
            </a:r>
            <a:r>
              <a:rPr lang="ko-KR" dirty="0">
                <a:solidFill>
                  <a:srgbClr val="3A3838"/>
                </a:solidFill>
              </a:rPr>
              <a:t>수 등을 토대로 분석된 데이터를 알려줍니다. </a:t>
            </a:r>
            <a:endParaRPr dirty="0">
              <a:solidFill>
                <a:srgbClr val="3A3838"/>
              </a:solidFill>
            </a:endParaRPr>
          </a:p>
        </p:txBody>
      </p:sp>
      <p:sp>
        <p:nvSpPr>
          <p:cNvPr id="460" name="Google Shape;460;p36"/>
          <p:cNvSpPr/>
          <p:nvPr/>
        </p:nvSpPr>
        <p:spPr>
          <a:xfrm>
            <a:off x="5111175" y="4899715"/>
            <a:ext cx="5893608" cy="106178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dirty="0">
                <a:solidFill>
                  <a:srgbClr val="0C0C0C"/>
                </a:solidFill>
              </a:rPr>
              <a:t>텍스트가 아닌 화상으로 현장감을 높이고, </a:t>
            </a:r>
            <a:endParaRPr lang="en-US" altLang="ko-KR" dirty="0">
              <a:solidFill>
                <a:srgbClr val="0C0C0C"/>
              </a:solidFill>
            </a:endParaRPr>
          </a:p>
          <a:p>
            <a:pPr marL="0" marR="0" lvl="0" indent="0" algn="l" rtl="0">
              <a:lnSpc>
                <a:spcPct val="150000"/>
              </a:lnSpc>
              <a:spcBef>
                <a:spcPts val="0"/>
              </a:spcBef>
              <a:spcAft>
                <a:spcPts val="0"/>
              </a:spcAft>
              <a:buNone/>
            </a:pPr>
            <a:r>
              <a:rPr lang="ko-KR" dirty="0">
                <a:solidFill>
                  <a:srgbClr val="0C0C0C"/>
                </a:solidFill>
              </a:rPr>
              <a:t>상호 평가를 통해 자체 피드백이 가능합니다.</a:t>
            </a:r>
            <a:br>
              <a:rPr lang="ko-KR" dirty="0">
                <a:solidFill>
                  <a:srgbClr val="0C0C0C"/>
                </a:solidFill>
              </a:rPr>
            </a:br>
            <a:r>
              <a:rPr lang="ko-KR" dirty="0">
                <a:solidFill>
                  <a:srgbClr val="0C0C0C"/>
                </a:solidFill>
              </a:rPr>
              <a:t>토론 데이터를 분석하여 포트폴리오로 사용할</a:t>
            </a:r>
            <a:r>
              <a:rPr lang="en-US" altLang="ko-KR" dirty="0">
                <a:solidFill>
                  <a:srgbClr val="0C0C0C"/>
                </a:solidFill>
              </a:rPr>
              <a:t> </a:t>
            </a:r>
            <a:r>
              <a:rPr lang="ko-KR" dirty="0">
                <a:solidFill>
                  <a:srgbClr val="0C0C0C"/>
                </a:solidFill>
              </a:rPr>
              <a:t>수 있습니다.</a:t>
            </a:r>
            <a:endParaRPr sz="1050" dirty="0">
              <a:solidFill>
                <a:srgbClr val="0C0C0C"/>
              </a:solidFill>
            </a:endParaRPr>
          </a:p>
        </p:txBody>
      </p:sp>
      <p:sp>
        <p:nvSpPr>
          <p:cNvPr id="461" name="Google Shape;461;p36"/>
          <p:cNvSpPr/>
          <p:nvPr/>
        </p:nvSpPr>
        <p:spPr>
          <a:xfrm>
            <a:off x="4305625" y="2580710"/>
            <a:ext cx="429300" cy="4599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Malgun Gothic"/>
              <a:ea typeface="Malgun Gothic"/>
              <a:cs typeface="Malgun Gothic"/>
              <a:sym typeface="Malgun Gothic"/>
            </a:endParaRPr>
          </a:p>
        </p:txBody>
      </p:sp>
      <p:sp>
        <p:nvSpPr>
          <p:cNvPr id="462" name="Google Shape;462;p36"/>
          <p:cNvSpPr/>
          <p:nvPr/>
        </p:nvSpPr>
        <p:spPr>
          <a:xfrm>
            <a:off x="4305625" y="3867432"/>
            <a:ext cx="429300" cy="4599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Malgun Gothic"/>
              <a:ea typeface="Malgun Gothic"/>
              <a:cs typeface="Malgun Gothic"/>
              <a:sym typeface="Malgun Gothic"/>
            </a:endParaRPr>
          </a:p>
        </p:txBody>
      </p:sp>
      <p:sp>
        <p:nvSpPr>
          <p:cNvPr id="463" name="Google Shape;463;p36"/>
          <p:cNvSpPr/>
          <p:nvPr/>
        </p:nvSpPr>
        <p:spPr>
          <a:xfrm>
            <a:off x="4305625" y="5203296"/>
            <a:ext cx="429300" cy="4599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Malgun Gothic"/>
              <a:ea typeface="Malgun Gothic"/>
              <a:cs typeface="Malgun Gothic"/>
              <a:sym typeface="Malgun Gothic"/>
            </a:endParaRPr>
          </a:p>
        </p:txBody>
      </p:sp>
      <p:cxnSp>
        <p:nvCxnSpPr>
          <p:cNvPr id="464" name="Google Shape;464;p36"/>
          <p:cNvCxnSpPr/>
          <p:nvPr/>
        </p:nvCxnSpPr>
        <p:spPr>
          <a:xfrm>
            <a:off x="1160883" y="2135890"/>
            <a:ext cx="9843900" cy="0"/>
          </a:xfrm>
          <a:prstGeom prst="straightConnector1">
            <a:avLst/>
          </a:prstGeom>
          <a:noFill/>
          <a:ln w="9525" cap="flat" cmpd="sng">
            <a:solidFill>
              <a:srgbClr val="D0CECE"/>
            </a:solidFill>
            <a:prstDash val="solid"/>
            <a:miter lim="800000"/>
            <a:headEnd type="none" w="sm" len="sm"/>
            <a:tailEnd type="none" w="sm" len="sm"/>
          </a:ln>
        </p:spPr>
      </p:cxnSp>
      <p:cxnSp>
        <p:nvCxnSpPr>
          <p:cNvPr id="465" name="Google Shape;465;p36"/>
          <p:cNvCxnSpPr/>
          <p:nvPr/>
        </p:nvCxnSpPr>
        <p:spPr>
          <a:xfrm>
            <a:off x="1160883" y="6054014"/>
            <a:ext cx="9843900" cy="0"/>
          </a:xfrm>
          <a:prstGeom prst="straightConnector1">
            <a:avLst/>
          </a:prstGeom>
          <a:noFill/>
          <a:ln w="9525" cap="flat" cmpd="sng">
            <a:solidFill>
              <a:srgbClr val="D0CECE"/>
            </a:solidFill>
            <a:prstDash val="solid"/>
            <a:miter lim="800000"/>
            <a:headEnd type="none" w="sm" len="sm"/>
            <a:tailEnd type="none" w="sm" len="sm"/>
          </a:ln>
        </p:spPr>
      </p:cxnSp>
      <p:sp>
        <p:nvSpPr>
          <p:cNvPr id="466" name="Google Shape;466;p36"/>
          <p:cNvSpPr/>
          <p:nvPr/>
        </p:nvSpPr>
        <p:spPr>
          <a:xfrm>
            <a:off x="2091155" y="3732995"/>
            <a:ext cx="1688700" cy="735900"/>
          </a:xfrm>
          <a:prstGeom prst="roundRect">
            <a:avLst>
              <a:gd name="adj" fmla="val 50000"/>
            </a:avLst>
          </a:prstGeom>
          <a:noFill/>
          <a:ln w="1270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a:solidFill>
                  <a:srgbClr val="0C0C0C"/>
                </a:solidFill>
                <a:latin typeface="Arial"/>
                <a:ea typeface="Arial"/>
                <a:cs typeface="Arial"/>
                <a:sym typeface="Arial"/>
              </a:rPr>
              <a:t>경쟁사</a:t>
            </a:r>
            <a:endParaRPr sz="1600"/>
          </a:p>
        </p:txBody>
      </p:sp>
      <p:sp>
        <p:nvSpPr>
          <p:cNvPr id="467" name="Google Shape;467;p36"/>
          <p:cNvSpPr/>
          <p:nvPr/>
        </p:nvSpPr>
        <p:spPr>
          <a:xfrm>
            <a:off x="2091155" y="5062660"/>
            <a:ext cx="1688700" cy="735900"/>
          </a:xfrm>
          <a:prstGeom prst="roundRect">
            <a:avLst>
              <a:gd name="adj" fmla="val 50000"/>
            </a:avLst>
          </a:prstGeom>
          <a:noFill/>
          <a:ln w="1270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a:solidFill>
                  <a:srgbClr val="0C0C0C"/>
                </a:solidFill>
                <a:latin typeface="Arial"/>
                <a:ea typeface="Arial"/>
                <a:cs typeface="Arial"/>
                <a:sym typeface="Arial"/>
              </a:rPr>
              <a:t>자사</a:t>
            </a:r>
            <a:endParaRPr sz="1600"/>
          </a:p>
        </p:txBody>
      </p:sp>
      <p:sp>
        <p:nvSpPr>
          <p:cNvPr id="468" name="Google Shape;468;p36"/>
          <p:cNvSpPr txBox="1"/>
          <p:nvPr/>
        </p:nvSpPr>
        <p:spPr>
          <a:xfrm>
            <a:off x="4090079" y="1457907"/>
            <a:ext cx="40119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a:solidFill>
                  <a:srgbClr val="F26640"/>
                </a:solidFill>
                <a:latin typeface="Arial"/>
                <a:ea typeface="Arial"/>
                <a:cs typeface="Arial"/>
                <a:sym typeface="Arial"/>
              </a:rPr>
              <a:t>비교 분석을 통한 차별화 전략</a:t>
            </a:r>
            <a:endParaRPr/>
          </a:p>
        </p:txBody>
      </p:sp>
      <p:sp>
        <p:nvSpPr>
          <p:cNvPr id="469" name="Google Shape;469;p36"/>
          <p:cNvSpPr txBox="1"/>
          <p:nvPr/>
        </p:nvSpPr>
        <p:spPr>
          <a:xfrm>
            <a:off x="5087453" y="1150130"/>
            <a:ext cx="20175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400">
                <a:solidFill>
                  <a:srgbClr val="595959"/>
                </a:solidFill>
                <a:latin typeface="Arial"/>
                <a:ea typeface="Arial"/>
                <a:cs typeface="Arial"/>
                <a:sym typeface="Arial"/>
              </a:rPr>
              <a:t>서비스 심층 분석</a:t>
            </a:r>
            <a:endParaRPr/>
          </a:p>
        </p:txBody>
      </p:sp>
      <p:sp>
        <p:nvSpPr>
          <p:cNvPr id="2" name="TextBox 1">
            <a:extLst>
              <a:ext uri="{FF2B5EF4-FFF2-40B4-BE49-F238E27FC236}">
                <a16:creationId xmlns:a16="http://schemas.microsoft.com/office/drawing/2014/main" id="{49C45E07-69F6-6634-E93E-C051C8B8BDB8}"/>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a:t>
            </a:r>
            <a:r>
              <a:rPr lang="ko-KR" altLang="en-US" sz="1600" dirty="0" err="1">
                <a:solidFill>
                  <a:srgbClr val="595959"/>
                </a:solidFill>
                <a:latin typeface="Arial"/>
                <a:ea typeface="Arial"/>
                <a:cs typeface="Arial"/>
                <a:sym typeface="Arial"/>
              </a:rPr>
              <a:t>차별점</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C8E9557B-5605-C8F8-D40D-7CA5E0A5D28F}"/>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02. </a:t>
            </a:r>
            <a:r>
              <a:rPr lang="ko-KR" altLang="en-US" sz="2000" dirty="0">
                <a:solidFill>
                  <a:srgbClr val="F26640"/>
                </a:solidFill>
                <a:latin typeface="Arial"/>
                <a:ea typeface="Arial"/>
                <a:cs typeface="Arial"/>
                <a:sym typeface="Arial"/>
              </a:rPr>
              <a:t>서비스 기획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1"/>
          <p:cNvSpPr txBox="1"/>
          <p:nvPr/>
        </p:nvSpPr>
        <p:spPr>
          <a:xfrm>
            <a:off x="836966" y="2440779"/>
            <a:ext cx="300260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dirty="0">
                <a:solidFill>
                  <a:schemeClr val="lt1"/>
                </a:solidFill>
                <a:latin typeface="Arial"/>
                <a:ea typeface="Arial"/>
                <a:cs typeface="Arial"/>
                <a:sym typeface="Arial"/>
              </a:rPr>
              <a:t>0</a:t>
            </a:r>
            <a:r>
              <a:rPr lang="en-US" altLang="ko-KR" sz="3200" b="1" dirty="0">
                <a:solidFill>
                  <a:schemeClr val="lt1"/>
                </a:solidFill>
                <a:latin typeface="Arial"/>
                <a:ea typeface="Arial"/>
                <a:cs typeface="Arial"/>
                <a:sym typeface="Arial"/>
              </a:rPr>
              <a:t>3</a:t>
            </a:r>
            <a:r>
              <a:rPr lang="ko-KR" sz="2800" dirty="0">
                <a:solidFill>
                  <a:schemeClr val="lt1"/>
                </a:solidFill>
                <a:latin typeface="Arial"/>
                <a:ea typeface="Arial"/>
                <a:cs typeface="Arial"/>
                <a:sym typeface="Arial"/>
              </a:rPr>
              <a:t>. 사용자 </a:t>
            </a:r>
            <a:r>
              <a:rPr lang="ko-KR" altLang="en-US" sz="2800" dirty="0">
                <a:solidFill>
                  <a:schemeClr val="lt1"/>
                </a:solidFill>
                <a:latin typeface="Arial"/>
                <a:ea typeface="Arial"/>
                <a:cs typeface="Arial"/>
                <a:sym typeface="Arial"/>
              </a:rPr>
              <a:t>정의</a:t>
            </a:r>
            <a:endParaRPr sz="1800" dirty="0"/>
          </a:p>
        </p:txBody>
      </p:sp>
      <p:sp>
        <p:nvSpPr>
          <p:cNvPr id="223" name="Google Shape;223;p11"/>
          <p:cNvSpPr txBox="1"/>
          <p:nvPr/>
        </p:nvSpPr>
        <p:spPr>
          <a:xfrm>
            <a:off x="854094" y="3018858"/>
            <a:ext cx="2614970" cy="954067"/>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latin typeface="Arial"/>
                <a:ea typeface="Arial"/>
                <a:cs typeface="Arial"/>
                <a:sym typeface="Arial"/>
              </a:rPr>
              <a:t>페르소나</a:t>
            </a:r>
            <a:endParaRPr dirty="0">
              <a:solidFill>
                <a:schemeClr val="lt1"/>
              </a:solidFill>
              <a:latin typeface="Arial"/>
              <a:ea typeface="Arial"/>
              <a:cs typeface="Arial"/>
              <a:sym typeface="Arial"/>
            </a:endParaRPr>
          </a:p>
          <a:p>
            <a:pPr marL="240859" marR="0" lvl="0" indent="-240859" algn="l" rtl="0">
              <a:lnSpc>
                <a:spcPct val="200000"/>
              </a:lnSpc>
              <a:spcBef>
                <a:spcPts val="0"/>
              </a:spcBef>
              <a:spcAft>
                <a:spcPts val="0"/>
              </a:spcAft>
              <a:buClr>
                <a:schemeClr val="lt1"/>
              </a:buClr>
              <a:buSzPts val="1180"/>
              <a:buFont typeface="Arial"/>
              <a:buChar char="-"/>
            </a:pPr>
            <a:r>
              <a:rPr lang="ko-KR" altLang="en-US" dirty="0">
                <a:solidFill>
                  <a:schemeClr val="lt1"/>
                </a:solidFill>
              </a:rPr>
              <a:t>사용자 여정 지도</a:t>
            </a:r>
            <a:endParaRPr dirty="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p:nvPr/>
        </p:nvSpPr>
        <p:spPr>
          <a:xfrm>
            <a:off x="512348" y="3695237"/>
            <a:ext cx="2371450" cy="867251"/>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KR" altLang="ko-KR" sz="1400" dirty="0">
                <a:solidFill>
                  <a:schemeClr val="dk1"/>
                </a:solidFill>
              </a:rPr>
              <a:t>선생님 없이도 학생들 자체적으로 진행할 수 있는 토론 시스템을 원한다</a:t>
            </a:r>
            <a:endParaRPr dirty="0"/>
          </a:p>
        </p:txBody>
      </p:sp>
      <p:sp>
        <p:nvSpPr>
          <p:cNvPr id="229" name="Google Shape;229;p12"/>
          <p:cNvSpPr txBox="1"/>
          <p:nvPr/>
        </p:nvSpPr>
        <p:spPr>
          <a:xfrm>
            <a:off x="3309375" y="1086046"/>
            <a:ext cx="4636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dirty="0">
                <a:solidFill>
                  <a:schemeClr val="dk1"/>
                </a:solidFill>
              </a:rPr>
              <a:t>정인수</a:t>
            </a:r>
            <a:r>
              <a:rPr lang="ko-KR" sz="1200" dirty="0">
                <a:solidFill>
                  <a:schemeClr val="dk1"/>
                </a:solidFill>
                <a:latin typeface="Arial"/>
                <a:ea typeface="Arial"/>
                <a:cs typeface="Arial"/>
                <a:sym typeface="Arial"/>
              </a:rPr>
              <a:t> ( </a:t>
            </a:r>
            <a:r>
              <a:rPr lang="ko-KR" sz="1200" dirty="0">
                <a:solidFill>
                  <a:schemeClr val="dk1"/>
                </a:solidFill>
              </a:rPr>
              <a:t>남</a:t>
            </a:r>
            <a:r>
              <a:rPr lang="ko-KR" sz="1200" dirty="0">
                <a:solidFill>
                  <a:schemeClr val="dk1"/>
                </a:solidFill>
                <a:latin typeface="Arial"/>
                <a:ea typeface="Arial"/>
                <a:cs typeface="Arial"/>
                <a:sym typeface="Arial"/>
              </a:rPr>
              <a:t> </a:t>
            </a:r>
            <a:r>
              <a:rPr lang="ko-KR" sz="1200" dirty="0">
                <a:solidFill>
                  <a:schemeClr val="dk1"/>
                </a:solidFill>
              </a:rPr>
              <a:t>35</a:t>
            </a:r>
            <a:r>
              <a:rPr lang="ko-KR" sz="1200" dirty="0">
                <a:solidFill>
                  <a:schemeClr val="dk1"/>
                </a:solidFill>
                <a:latin typeface="Arial"/>
                <a:ea typeface="Arial"/>
                <a:cs typeface="Arial"/>
                <a:sym typeface="Arial"/>
              </a:rPr>
              <a:t>세, </a:t>
            </a:r>
            <a:r>
              <a:rPr lang="ko-KR" sz="1200" dirty="0">
                <a:solidFill>
                  <a:schemeClr val="dk1"/>
                </a:solidFill>
              </a:rPr>
              <a:t>교사</a:t>
            </a:r>
            <a:r>
              <a:rPr lang="ko-KR" sz="1200" dirty="0">
                <a:solidFill>
                  <a:schemeClr val="dk1"/>
                </a:solidFill>
                <a:latin typeface="Arial"/>
                <a:ea typeface="Arial"/>
                <a:cs typeface="Arial"/>
                <a:sym typeface="Arial"/>
              </a:rPr>
              <a:t>)</a:t>
            </a:r>
            <a:endParaRPr dirty="0"/>
          </a:p>
        </p:txBody>
      </p:sp>
      <p:sp>
        <p:nvSpPr>
          <p:cNvPr id="230" name="Google Shape;230;p12"/>
          <p:cNvSpPr txBox="1"/>
          <p:nvPr/>
        </p:nvSpPr>
        <p:spPr>
          <a:xfrm>
            <a:off x="3458175" y="5288075"/>
            <a:ext cx="8250300" cy="92328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dirty="0" err="1">
                <a:solidFill>
                  <a:schemeClr val="dk1"/>
                </a:solidFill>
                <a:latin typeface="Arial"/>
                <a:ea typeface="Arial"/>
                <a:cs typeface="Arial"/>
                <a:sym typeface="Arial"/>
              </a:rPr>
              <a:t>Needs</a:t>
            </a:r>
            <a:r>
              <a:rPr lang="ko-KR" sz="1200" dirty="0">
                <a:solidFill>
                  <a:schemeClr val="dk1"/>
                </a:solidFill>
                <a:latin typeface="Arial"/>
                <a:ea typeface="Arial"/>
                <a:cs typeface="Arial"/>
                <a:sym typeface="Arial"/>
              </a:rPr>
              <a:t> :</a:t>
            </a:r>
            <a:r>
              <a:rPr lang="ko-KR" sz="1200" dirty="0">
                <a:solidFill>
                  <a:schemeClr val="dk1"/>
                </a:solidFill>
              </a:rPr>
              <a:t>. </a:t>
            </a:r>
            <a:endParaRPr sz="1200" dirty="0">
              <a:solidFill>
                <a:schemeClr val="dk1"/>
              </a:solidFill>
            </a:endParaRPr>
          </a:p>
          <a:p>
            <a:pPr marL="0" lvl="0" indent="0" algn="l" rtl="0">
              <a:lnSpc>
                <a:spcPct val="150000"/>
              </a:lnSpc>
              <a:spcBef>
                <a:spcPts val="0"/>
              </a:spcBef>
              <a:spcAft>
                <a:spcPts val="0"/>
              </a:spcAft>
              <a:buNone/>
            </a:pPr>
            <a:endParaRPr sz="12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ko-KR" sz="1200" dirty="0">
                <a:solidFill>
                  <a:schemeClr val="dk1"/>
                </a:solidFill>
                <a:latin typeface="Arial"/>
                <a:ea typeface="Arial"/>
                <a:cs typeface="Arial"/>
                <a:sym typeface="Arial"/>
              </a:rPr>
              <a:t>Business </a:t>
            </a:r>
            <a:r>
              <a:rPr lang="ko-KR" sz="1200" dirty="0" err="1">
                <a:solidFill>
                  <a:schemeClr val="dk1"/>
                </a:solidFill>
                <a:latin typeface="Arial"/>
                <a:ea typeface="Arial"/>
                <a:cs typeface="Arial"/>
                <a:sym typeface="Arial"/>
              </a:rPr>
              <a:t>Goal</a:t>
            </a:r>
            <a:r>
              <a:rPr lang="ko-KR"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p:txBody>
      </p:sp>
      <p:sp>
        <p:nvSpPr>
          <p:cNvPr id="231" name="Google Shape;231;p12"/>
          <p:cNvSpPr txBox="1"/>
          <p:nvPr/>
        </p:nvSpPr>
        <p:spPr>
          <a:xfrm>
            <a:off x="3312075" y="2206054"/>
            <a:ext cx="8799000" cy="203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100" dirty="0">
                <a:solidFill>
                  <a:schemeClr val="dk1"/>
                </a:solidFill>
              </a:rPr>
              <a:t>정인수씨는 양재중학교에서 국어 선생님으로 근무하는 중이다. </a:t>
            </a:r>
            <a:endParaRPr dirty="0"/>
          </a:p>
          <a:p>
            <a:pPr marL="0" marR="0" lvl="0" indent="0" algn="l" rtl="0">
              <a:lnSpc>
                <a:spcPct val="150000"/>
              </a:lnSpc>
              <a:spcBef>
                <a:spcPts val="0"/>
              </a:spcBef>
              <a:spcAft>
                <a:spcPts val="0"/>
              </a:spcAft>
              <a:buNone/>
            </a:pPr>
            <a:endParaRPr sz="1100" dirty="0">
              <a:solidFill>
                <a:schemeClr val="dk1"/>
              </a:solidFill>
            </a:endParaRPr>
          </a:p>
          <a:p>
            <a:pPr marL="0" marR="0" lvl="0" indent="0" algn="l" rtl="0">
              <a:lnSpc>
                <a:spcPct val="150000"/>
              </a:lnSpc>
              <a:spcBef>
                <a:spcPts val="0"/>
              </a:spcBef>
              <a:spcAft>
                <a:spcPts val="0"/>
              </a:spcAft>
              <a:buNone/>
            </a:pPr>
            <a:r>
              <a:rPr lang="ko-KR" sz="1100" dirty="0">
                <a:solidFill>
                  <a:schemeClr val="dk1"/>
                </a:solidFill>
              </a:rPr>
              <a:t>토론은 학생들의 논리력과  소통능력을 키워줘 매주 목요일 오전에 토론수업을 진행하려고 한다.</a:t>
            </a: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r>
              <a:rPr lang="ko-KR" sz="1100" dirty="0">
                <a:solidFill>
                  <a:schemeClr val="dk1"/>
                </a:solidFill>
              </a:rPr>
              <a:t>하지만 매주 토론을 열기에는 준비할 것이 너무 많다. 우선 학생들의 수준, 성향, 주제, 역할 등을 고려하여 여러 그룹으로 나눠야 한다. 무엇보다 아직 토론 경험이 없는 학생들을 이끌어 주기 위해서 사회자도 필요한데 적절한 사람을 찾기도 어렵다.</a:t>
            </a: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r>
              <a:rPr lang="ko-KR" sz="1100" dirty="0">
                <a:solidFill>
                  <a:schemeClr val="dk1"/>
                </a:solidFill>
              </a:rPr>
              <a:t>또한 선생님이 모든 토론을 지켜보며 동시에 평가하는 것도 어려워서 고민이다.</a:t>
            </a:r>
            <a:endParaRPr sz="1100" dirty="0">
              <a:solidFill>
                <a:schemeClr val="dk1"/>
              </a:solidFill>
            </a:endParaRPr>
          </a:p>
        </p:txBody>
      </p:sp>
      <p:sp>
        <p:nvSpPr>
          <p:cNvPr id="232" name="Google Shape;232;p12"/>
          <p:cNvSpPr txBox="1"/>
          <p:nvPr/>
        </p:nvSpPr>
        <p:spPr>
          <a:xfrm>
            <a:off x="3242175" y="1419817"/>
            <a:ext cx="8938800"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dirty="0">
                <a:solidFill>
                  <a:srgbClr val="595959"/>
                </a:solidFill>
                <a:latin typeface="Arial"/>
                <a:ea typeface="Arial"/>
                <a:cs typeface="Arial"/>
                <a:sym typeface="Arial"/>
              </a:rPr>
              <a:t>“ </a:t>
            </a:r>
            <a:r>
              <a:rPr lang="ko-KR" dirty="0">
                <a:solidFill>
                  <a:srgbClr val="595959"/>
                </a:solidFill>
              </a:rPr>
              <a:t>토론은 중요하나 매번 토론 수업을 준비하기 어</a:t>
            </a:r>
            <a:r>
              <a:rPr lang="ko-KR" altLang="en-US" dirty="0">
                <a:solidFill>
                  <a:srgbClr val="595959"/>
                </a:solidFill>
              </a:rPr>
              <a:t>려워요</a:t>
            </a:r>
            <a:r>
              <a:rPr lang="ko-KR" dirty="0">
                <a:solidFill>
                  <a:srgbClr val="595959"/>
                </a:solidFill>
              </a:rPr>
              <a:t> </a:t>
            </a:r>
            <a:endParaRPr lang="en-US" altLang="ko-KR" dirty="0">
              <a:solidFill>
                <a:srgbClr val="595959"/>
              </a:solidFill>
            </a:endParaRPr>
          </a:p>
          <a:p>
            <a:pPr marL="0" marR="0" lvl="0" indent="0" algn="l" rtl="0">
              <a:spcBef>
                <a:spcPts val="0"/>
              </a:spcBef>
              <a:spcAft>
                <a:spcPts val="0"/>
              </a:spcAft>
              <a:buNone/>
            </a:pPr>
            <a:r>
              <a:rPr lang="en-US" altLang="ko-KR" dirty="0">
                <a:solidFill>
                  <a:srgbClr val="595959"/>
                </a:solidFill>
              </a:rPr>
              <a:t>  </a:t>
            </a:r>
            <a:r>
              <a:rPr lang="ko-KR" dirty="0">
                <a:solidFill>
                  <a:srgbClr val="595959"/>
                </a:solidFill>
              </a:rPr>
              <a:t>학생들의 수준을 고려하여 여러 그룹을 만들고,</a:t>
            </a:r>
            <a:r>
              <a:rPr lang="en-US" altLang="ko-KR" dirty="0">
                <a:solidFill>
                  <a:srgbClr val="595959"/>
                </a:solidFill>
              </a:rPr>
              <a:t> </a:t>
            </a:r>
            <a:r>
              <a:rPr lang="ko-KR" dirty="0">
                <a:solidFill>
                  <a:srgbClr val="595959"/>
                </a:solidFill>
              </a:rPr>
              <a:t>또 그에</a:t>
            </a:r>
            <a:r>
              <a:rPr lang="en-US" altLang="ko-KR" dirty="0">
                <a:solidFill>
                  <a:srgbClr val="595959"/>
                </a:solidFill>
              </a:rPr>
              <a:t> </a:t>
            </a:r>
            <a:r>
              <a:rPr lang="ko-KR" dirty="0">
                <a:solidFill>
                  <a:srgbClr val="595959"/>
                </a:solidFill>
              </a:rPr>
              <a:t>따른 평가도 해야</a:t>
            </a:r>
            <a:r>
              <a:rPr lang="en-US" altLang="ko-KR" dirty="0">
                <a:solidFill>
                  <a:srgbClr val="595959"/>
                </a:solidFill>
              </a:rPr>
              <a:t> </a:t>
            </a:r>
            <a:r>
              <a:rPr lang="ko-KR" dirty="0">
                <a:solidFill>
                  <a:srgbClr val="595959"/>
                </a:solidFill>
              </a:rPr>
              <a:t>하는데 한번에 모든 토론을 </a:t>
            </a:r>
            <a:r>
              <a:rPr lang="en-US" altLang="ko-KR" dirty="0">
                <a:solidFill>
                  <a:srgbClr val="595959"/>
                </a:solidFill>
              </a:rPr>
              <a:t>   </a:t>
            </a:r>
          </a:p>
          <a:p>
            <a:pPr marL="0" marR="0" lvl="0" indent="0" algn="l" rtl="0">
              <a:spcBef>
                <a:spcPts val="0"/>
              </a:spcBef>
              <a:spcAft>
                <a:spcPts val="0"/>
              </a:spcAft>
              <a:buNone/>
            </a:pPr>
            <a:r>
              <a:rPr lang="en-US" altLang="ko-KR" dirty="0">
                <a:solidFill>
                  <a:srgbClr val="595959"/>
                </a:solidFill>
              </a:rPr>
              <a:t>  </a:t>
            </a:r>
            <a:r>
              <a:rPr lang="ko-KR" dirty="0">
                <a:solidFill>
                  <a:srgbClr val="595959"/>
                </a:solidFill>
              </a:rPr>
              <a:t>진행하기에도 한계가 있어요 “</a:t>
            </a:r>
            <a:r>
              <a:rPr lang="ko-KR" sz="1400" dirty="0">
                <a:solidFill>
                  <a:schemeClr val="lt1"/>
                </a:solidFill>
                <a:latin typeface="Arial"/>
                <a:ea typeface="Arial"/>
                <a:cs typeface="Arial"/>
                <a:sym typeface="Arial"/>
              </a:rPr>
              <a:t>ㄴ</a:t>
            </a:r>
            <a:endParaRPr sz="1400" dirty="0">
              <a:solidFill>
                <a:schemeClr val="dk1"/>
              </a:solidFill>
              <a:latin typeface="Arial"/>
              <a:ea typeface="Arial"/>
              <a:cs typeface="Arial"/>
              <a:sym typeface="Arial"/>
            </a:endParaRPr>
          </a:p>
        </p:txBody>
      </p:sp>
      <p:pic>
        <p:nvPicPr>
          <p:cNvPr id="234" name="Google Shape;234;p12"/>
          <p:cNvPicPr preferRelativeResize="0"/>
          <p:nvPr/>
        </p:nvPicPr>
        <p:blipFill>
          <a:blip r:embed="rId3">
            <a:alphaModFix/>
          </a:blip>
          <a:stretch>
            <a:fillRect/>
          </a:stretch>
        </p:blipFill>
        <p:spPr>
          <a:xfrm>
            <a:off x="512348" y="1057525"/>
            <a:ext cx="2371450" cy="2371475"/>
          </a:xfrm>
          <a:prstGeom prst="rect">
            <a:avLst/>
          </a:prstGeom>
          <a:noFill/>
          <a:ln>
            <a:noFill/>
          </a:ln>
        </p:spPr>
      </p:pic>
      <p:sp>
        <p:nvSpPr>
          <p:cNvPr id="2" name="TextBox 1">
            <a:extLst>
              <a:ext uri="{FF2B5EF4-FFF2-40B4-BE49-F238E27FC236}">
                <a16:creationId xmlns:a16="http://schemas.microsoft.com/office/drawing/2014/main" id="{CF99BBBC-475F-03D7-5EDE-98972847FA50}"/>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페르소나</a:t>
            </a:r>
            <a:endParaRPr lang="ko-KR" altLang="en-US" sz="1600" dirty="0">
              <a:solidFill>
                <a:srgbClr val="595959"/>
              </a:solidFill>
              <a:latin typeface="Arial"/>
              <a:ea typeface="Arial"/>
              <a:cs typeface="Arial"/>
              <a:sym typeface="Arial"/>
            </a:endParaRPr>
          </a:p>
        </p:txBody>
      </p:sp>
      <p:sp>
        <p:nvSpPr>
          <p:cNvPr id="3" name="TextBox 2">
            <a:extLst>
              <a:ext uri="{FF2B5EF4-FFF2-40B4-BE49-F238E27FC236}">
                <a16:creationId xmlns:a16="http://schemas.microsoft.com/office/drawing/2014/main" id="{44C21677-D584-4048-D675-C78625446BE9}"/>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
        <p:nvSpPr>
          <p:cNvPr id="6" name="Google Shape;228;p12">
            <a:extLst>
              <a:ext uri="{FF2B5EF4-FFF2-40B4-BE49-F238E27FC236}">
                <a16:creationId xmlns:a16="http://schemas.microsoft.com/office/drawing/2014/main" id="{31243F8B-9CD3-7D8A-9ECC-86BBFCB3918F}"/>
              </a:ext>
            </a:extLst>
          </p:cNvPr>
          <p:cNvSpPr/>
          <p:nvPr/>
        </p:nvSpPr>
        <p:spPr>
          <a:xfrm>
            <a:off x="512348" y="5099900"/>
            <a:ext cx="2371450" cy="867251"/>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ko-KR" altLang="ko-KR" sz="1400" dirty="0">
                <a:solidFill>
                  <a:schemeClr val="dk1"/>
                </a:solidFill>
              </a:rPr>
              <a:t>사회자 </a:t>
            </a:r>
            <a:r>
              <a:rPr lang="ko-KR" altLang="ko-KR" sz="1400" dirty="0" err="1">
                <a:solidFill>
                  <a:schemeClr val="dk1"/>
                </a:solidFill>
              </a:rPr>
              <a:t>개입없이도</a:t>
            </a:r>
            <a:r>
              <a:rPr lang="ko-KR" altLang="ko-KR" sz="1400" dirty="0">
                <a:solidFill>
                  <a:schemeClr val="dk1"/>
                </a:solidFill>
              </a:rPr>
              <a:t> 토론을 진행하고, 자체 평가도 할 수 있는 토론 서비스를 제공한다.</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00" name="Google Shape;100;p2"/>
          <p:cNvSpPr txBox="1"/>
          <p:nvPr/>
        </p:nvSpPr>
        <p:spPr>
          <a:xfrm>
            <a:off x="3005750"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02</a:t>
            </a:r>
            <a:endParaRPr sz="4400" dirty="0">
              <a:solidFill>
                <a:srgbClr val="F26640"/>
              </a:solidFill>
              <a:latin typeface="Arial"/>
              <a:ea typeface="Arial"/>
              <a:cs typeface="Arial"/>
              <a:sym typeface="Arial"/>
            </a:endParaRPr>
          </a:p>
        </p:txBody>
      </p:sp>
      <p:sp>
        <p:nvSpPr>
          <p:cNvPr id="101" name="Google Shape;101;p2"/>
          <p:cNvSpPr txBox="1"/>
          <p:nvPr/>
        </p:nvSpPr>
        <p:spPr>
          <a:xfrm>
            <a:off x="3005626" y="2988770"/>
            <a:ext cx="2302561" cy="461624"/>
          </a:xfrm>
          <a:prstGeom prst="rect">
            <a:avLst/>
          </a:prstGeom>
          <a:noFill/>
          <a:ln>
            <a:noFill/>
          </a:ln>
        </p:spPr>
        <p:txBody>
          <a:bodyPr spcFirstLastPara="1" wrap="square" lIns="91425" tIns="45700" rIns="91425" bIns="45700" anchor="t" anchorCtr="0">
            <a:spAutoFit/>
          </a:bodyPr>
          <a:lstStyle/>
          <a:p>
            <a:r>
              <a:rPr lang="ko-KR" altLang="en-US" sz="2400" dirty="0">
                <a:solidFill>
                  <a:srgbClr val="F26640"/>
                </a:solidFill>
                <a:latin typeface="Arial"/>
                <a:ea typeface="Arial"/>
                <a:cs typeface="Arial"/>
                <a:sym typeface="Arial"/>
              </a:rPr>
              <a:t>서비스 기획</a:t>
            </a:r>
            <a:endParaRPr sz="2400" dirty="0">
              <a:solidFill>
                <a:srgbClr val="F26640"/>
              </a:solidFill>
              <a:latin typeface="Arial"/>
              <a:ea typeface="Arial"/>
              <a:cs typeface="Arial"/>
              <a:sym typeface="Arial"/>
            </a:endParaRPr>
          </a:p>
        </p:txBody>
      </p:sp>
      <p:sp>
        <p:nvSpPr>
          <p:cNvPr id="102" name="Google Shape;102;p2"/>
          <p:cNvSpPr txBox="1"/>
          <p:nvPr/>
        </p:nvSpPr>
        <p:spPr>
          <a:xfrm>
            <a:off x="5188951" y="3539188"/>
            <a:ext cx="1764907" cy="30773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ko-KR" dirty="0">
                <a:solidFill>
                  <a:srgbClr val="5E5E5E"/>
                </a:solidFill>
              </a:rPr>
              <a:t>- 페르소나</a:t>
            </a:r>
            <a:endParaRPr dirty="0">
              <a:solidFill>
                <a:srgbClr val="5E5E5E"/>
              </a:solidFill>
            </a:endParaRPr>
          </a:p>
        </p:txBody>
      </p:sp>
      <p:sp>
        <p:nvSpPr>
          <p:cNvPr id="104" name="Google Shape;104;p2"/>
          <p:cNvSpPr txBox="1"/>
          <p:nvPr/>
        </p:nvSpPr>
        <p:spPr>
          <a:xfrm>
            <a:off x="5188951" y="3841331"/>
            <a:ext cx="228599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altLang="en-US" dirty="0">
                <a:solidFill>
                  <a:srgbClr val="5E5E5E"/>
                </a:solidFill>
                <a:latin typeface="Arial"/>
                <a:ea typeface="Arial"/>
                <a:cs typeface="Arial"/>
                <a:sym typeface="Arial"/>
              </a:rPr>
              <a:t>사용자 여정 지도</a:t>
            </a:r>
            <a:endParaRPr dirty="0">
              <a:solidFill>
                <a:srgbClr val="5E5E5E"/>
              </a:solidFill>
              <a:latin typeface="Arial"/>
              <a:ea typeface="Arial"/>
              <a:cs typeface="Arial"/>
              <a:sym typeface="Arial"/>
            </a:endParaRPr>
          </a:p>
        </p:txBody>
      </p:sp>
      <p:sp>
        <p:nvSpPr>
          <p:cNvPr id="108" name="Google Shape;108;p2"/>
          <p:cNvSpPr txBox="1"/>
          <p:nvPr/>
        </p:nvSpPr>
        <p:spPr>
          <a:xfrm>
            <a:off x="5195209"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03</a:t>
            </a:r>
            <a:endParaRPr sz="4400" dirty="0">
              <a:solidFill>
                <a:srgbClr val="F26640"/>
              </a:solidFill>
              <a:latin typeface="Arial"/>
              <a:ea typeface="Arial"/>
              <a:cs typeface="Arial"/>
              <a:sym typeface="Arial"/>
            </a:endParaRPr>
          </a:p>
        </p:txBody>
      </p:sp>
      <p:sp>
        <p:nvSpPr>
          <p:cNvPr id="109" name="Google Shape;109;p2"/>
          <p:cNvSpPr txBox="1"/>
          <p:nvPr/>
        </p:nvSpPr>
        <p:spPr>
          <a:xfrm>
            <a:off x="5188951" y="2988770"/>
            <a:ext cx="198739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400" dirty="0">
                <a:solidFill>
                  <a:srgbClr val="F26640"/>
                </a:solidFill>
                <a:latin typeface="Arial"/>
                <a:ea typeface="Arial"/>
                <a:cs typeface="Arial"/>
                <a:sym typeface="Arial"/>
              </a:rPr>
              <a:t>사용자 정의</a:t>
            </a:r>
          </a:p>
        </p:txBody>
      </p:sp>
      <p:sp>
        <p:nvSpPr>
          <p:cNvPr id="110" name="Google Shape;110;p2"/>
          <p:cNvSpPr txBox="1"/>
          <p:nvPr/>
        </p:nvSpPr>
        <p:spPr>
          <a:xfrm>
            <a:off x="3005626" y="3525892"/>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명칭</a:t>
            </a:r>
            <a:endParaRPr dirty="0">
              <a:solidFill>
                <a:srgbClr val="5E5E5E"/>
              </a:solidFill>
              <a:latin typeface="Arial"/>
              <a:ea typeface="Arial"/>
              <a:cs typeface="Arial"/>
              <a:sym typeface="Arial"/>
            </a:endParaRPr>
          </a:p>
        </p:txBody>
      </p:sp>
      <p:sp>
        <p:nvSpPr>
          <p:cNvPr id="111" name="Google Shape;111;p2"/>
          <p:cNvSpPr txBox="1"/>
          <p:nvPr/>
        </p:nvSpPr>
        <p:spPr>
          <a:xfrm>
            <a:off x="2999368" y="3821418"/>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소개</a:t>
            </a:r>
            <a:endParaRPr sz="2800" dirty="0"/>
          </a:p>
        </p:txBody>
      </p:sp>
      <p:sp>
        <p:nvSpPr>
          <p:cNvPr id="112" name="Google Shape;112;p2"/>
          <p:cNvSpPr txBox="1"/>
          <p:nvPr/>
        </p:nvSpPr>
        <p:spPr>
          <a:xfrm>
            <a:off x="3005626" y="4116944"/>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5E5E5E"/>
                </a:solidFill>
                <a:latin typeface="Arial"/>
                <a:ea typeface="Arial"/>
                <a:cs typeface="Arial"/>
                <a:sym typeface="Arial"/>
              </a:rPr>
              <a:t>- </a:t>
            </a:r>
            <a:r>
              <a:rPr lang="ko-KR">
                <a:solidFill>
                  <a:srgbClr val="5E5E5E"/>
                </a:solidFill>
              </a:rPr>
              <a:t>SWOT 분석</a:t>
            </a:r>
            <a:endParaRPr sz="2800"/>
          </a:p>
        </p:txBody>
      </p:sp>
      <p:sp>
        <p:nvSpPr>
          <p:cNvPr id="113" name="Google Shape;113;p2"/>
          <p:cNvSpPr txBox="1"/>
          <p:nvPr/>
        </p:nvSpPr>
        <p:spPr>
          <a:xfrm>
            <a:off x="2999367" y="4412470"/>
            <a:ext cx="1764767"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a:t>
            </a:r>
            <a:r>
              <a:rPr lang="ko-KR" dirty="0" err="1">
                <a:solidFill>
                  <a:srgbClr val="5E5E5E"/>
                </a:solidFill>
              </a:rPr>
              <a:t>차별점</a:t>
            </a:r>
            <a:endParaRPr sz="2800" dirty="0"/>
          </a:p>
        </p:txBody>
      </p:sp>
      <p:sp>
        <p:nvSpPr>
          <p:cNvPr id="116" name="Google Shape;116;p2"/>
          <p:cNvSpPr txBox="1"/>
          <p:nvPr/>
        </p:nvSpPr>
        <p:spPr>
          <a:xfrm>
            <a:off x="7384668"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a:solidFill>
                  <a:srgbClr val="F26640"/>
                </a:solidFill>
                <a:latin typeface="Arial"/>
                <a:ea typeface="Arial"/>
                <a:cs typeface="Arial"/>
                <a:sym typeface="Arial"/>
              </a:rPr>
              <a:t>04</a:t>
            </a:r>
            <a:endParaRPr sz="4400">
              <a:solidFill>
                <a:srgbClr val="F26640"/>
              </a:solidFill>
              <a:latin typeface="Arial"/>
              <a:ea typeface="Arial"/>
              <a:cs typeface="Arial"/>
              <a:sym typeface="Arial"/>
            </a:endParaRPr>
          </a:p>
        </p:txBody>
      </p:sp>
      <p:sp>
        <p:nvSpPr>
          <p:cNvPr id="117" name="Google Shape;117;p2"/>
          <p:cNvSpPr txBox="1"/>
          <p:nvPr/>
        </p:nvSpPr>
        <p:spPr>
          <a:xfrm>
            <a:off x="7378436" y="2988770"/>
            <a:ext cx="230255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rgbClr val="F26640"/>
                </a:solidFill>
                <a:latin typeface="Arial"/>
                <a:ea typeface="Arial"/>
                <a:cs typeface="Arial"/>
                <a:sym typeface="Arial"/>
              </a:rPr>
              <a:t>서비스 설계</a:t>
            </a:r>
            <a:endParaRPr sz="2400" dirty="0">
              <a:solidFill>
                <a:srgbClr val="F26640"/>
              </a:solidFill>
              <a:latin typeface="Arial"/>
              <a:ea typeface="Arial"/>
              <a:cs typeface="Arial"/>
              <a:sym typeface="Arial"/>
            </a:endParaRPr>
          </a:p>
        </p:txBody>
      </p:sp>
      <p:sp>
        <p:nvSpPr>
          <p:cNvPr id="118" name="Google Shape;118;p2"/>
          <p:cNvSpPr txBox="1"/>
          <p:nvPr/>
        </p:nvSpPr>
        <p:spPr>
          <a:xfrm>
            <a:off x="7386660" y="3536529"/>
            <a:ext cx="22943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아키텍처 구성도 </a:t>
            </a:r>
            <a:endParaRPr sz="2800" dirty="0"/>
          </a:p>
        </p:txBody>
      </p:sp>
      <p:sp>
        <p:nvSpPr>
          <p:cNvPr id="119" name="Google Shape;119;p2"/>
          <p:cNvSpPr txBox="1"/>
          <p:nvPr/>
        </p:nvSpPr>
        <p:spPr>
          <a:xfrm>
            <a:off x="7380360" y="3843944"/>
            <a:ext cx="207029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err="1">
                <a:solidFill>
                  <a:srgbClr val="5E5E5E"/>
                </a:solidFill>
              </a:rPr>
              <a:t>피그마</a:t>
            </a:r>
            <a:r>
              <a:rPr lang="ko-KR" dirty="0">
                <a:solidFill>
                  <a:srgbClr val="5E5E5E"/>
                </a:solidFill>
              </a:rPr>
              <a:t> </a:t>
            </a:r>
            <a:endParaRPr sz="2800" dirty="0"/>
          </a:p>
        </p:txBody>
      </p:sp>
      <p:sp>
        <p:nvSpPr>
          <p:cNvPr id="120" name="Google Shape;120;p2"/>
          <p:cNvSpPr txBox="1"/>
          <p:nvPr/>
        </p:nvSpPr>
        <p:spPr>
          <a:xfrm>
            <a:off x="7386660" y="4159384"/>
            <a:ext cx="22943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서비스 흐름도</a:t>
            </a:r>
            <a:endParaRPr dirty="0">
              <a:solidFill>
                <a:srgbClr val="5E5E5E"/>
              </a:solidFill>
              <a:latin typeface="Arial"/>
              <a:ea typeface="Arial"/>
              <a:cs typeface="Arial"/>
              <a:sym typeface="Arial"/>
            </a:endParaRPr>
          </a:p>
        </p:txBody>
      </p:sp>
      <p:sp>
        <p:nvSpPr>
          <p:cNvPr id="124" name="Google Shape;124;p2"/>
          <p:cNvSpPr txBox="1"/>
          <p:nvPr/>
        </p:nvSpPr>
        <p:spPr>
          <a:xfrm>
            <a:off x="816291" y="2359913"/>
            <a:ext cx="829835"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01</a:t>
            </a:r>
            <a:endParaRPr sz="4400" dirty="0">
              <a:solidFill>
                <a:srgbClr val="F26640"/>
              </a:solidFill>
              <a:latin typeface="Arial"/>
              <a:ea typeface="Arial"/>
              <a:cs typeface="Arial"/>
              <a:sym typeface="Arial"/>
            </a:endParaRPr>
          </a:p>
        </p:txBody>
      </p:sp>
      <p:sp>
        <p:nvSpPr>
          <p:cNvPr id="125" name="Google Shape;125;p2"/>
          <p:cNvSpPr txBox="1"/>
          <p:nvPr/>
        </p:nvSpPr>
        <p:spPr>
          <a:xfrm>
            <a:off x="816289" y="2988770"/>
            <a:ext cx="230236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rgbClr val="F26640"/>
                </a:solidFill>
                <a:latin typeface="Arial"/>
                <a:ea typeface="Arial"/>
                <a:cs typeface="Arial"/>
                <a:sym typeface="Arial"/>
              </a:rPr>
              <a:t>프로젝트 개요</a:t>
            </a:r>
            <a:endParaRPr sz="2400" dirty="0">
              <a:solidFill>
                <a:srgbClr val="F26640"/>
              </a:solidFill>
              <a:latin typeface="Arial"/>
              <a:ea typeface="Arial"/>
              <a:cs typeface="Arial"/>
              <a:sym typeface="Arial"/>
            </a:endParaRPr>
          </a:p>
        </p:txBody>
      </p:sp>
      <p:sp>
        <p:nvSpPr>
          <p:cNvPr id="126" name="Google Shape;126;p2"/>
          <p:cNvSpPr txBox="1"/>
          <p:nvPr/>
        </p:nvSpPr>
        <p:spPr>
          <a:xfrm>
            <a:off x="816289" y="3536529"/>
            <a:ext cx="206957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주제 선정 배경</a:t>
            </a:r>
            <a:endParaRPr lang="ko-KR" altLang="en-US" dirty="0">
              <a:solidFill>
                <a:srgbClr val="5E5E5E"/>
              </a:solidFill>
              <a:latin typeface="Arial"/>
              <a:ea typeface="Arial"/>
              <a:cs typeface="Arial"/>
              <a:sym typeface="Arial"/>
            </a:endParaRPr>
          </a:p>
        </p:txBody>
      </p:sp>
      <p:sp>
        <p:nvSpPr>
          <p:cNvPr id="127" name="Google Shape;127;p2"/>
          <p:cNvSpPr txBox="1"/>
          <p:nvPr/>
        </p:nvSpPr>
        <p:spPr>
          <a:xfrm>
            <a:off x="816289" y="3834655"/>
            <a:ext cx="206957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ko-KR" dirty="0">
                <a:solidFill>
                  <a:srgbClr val="5E5E5E"/>
                </a:solidFill>
                <a:latin typeface="Arial"/>
                <a:ea typeface="Arial"/>
                <a:cs typeface="Arial"/>
                <a:sym typeface="Arial"/>
              </a:rPr>
              <a:t>- </a:t>
            </a:r>
            <a:r>
              <a:rPr lang="ko-KR" altLang="en-US" dirty="0">
                <a:solidFill>
                  <a:srgbClr val="5E5E5E"/>
                </a:solidFill>
              </a:rPr>
              <a:t>시장 현황</a:t>
            </a:r>
            <a:endParaRPr lang="ko-KR" altLang="en-US" dirty="0">
              <a:solidFill>
                <a:srgbClr val="5E5E5E"/>
              </a:solidFill>
              <a:latin typeface="Arial"/>
              <a:ea typeface="Arial"/>
              <a:cs typeface="Arial"/>
              <a:sym typeface="Arial"/>
            </a:endParaRPr>
          </a:p>
        </p:txBody>
      </p:sp>
      <p:sp>
        <p:nvSpPr>
          <p:cNvPr id="128" name="Google Shape;128;p2"/>
          <p:cNvSpPr txBox="1"/>
          <p:nvPr/>
        </p:nvSpPr>
        <p:spPr>
          <a:xfrm>
            <a:off x="816289" y="4149022"/>
            <a:ext cx="220333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a:solidFill>
                  <a:srgbClr val="5E5E5E"/>
                </a:solidFill>
              </a:rPr>
              <a:t>주제 선정 목적</a:t>
            </a:r>
            <a:endParaRPr sz="2800" dirty="0"/>
          </a:p>
        </p:txBody>
      </p:sp>
      <p:sp>
        <p:nvSpPr>
          <p:cNvPr id="93" name="Google Shape;93;p2"/>
          <p:cNvSpPr txBox="1"/>
          <p:nvPr/>
        </p:nvSpPr>
        <p:spPr>
          <a:xfrm>
            <a:off x="9574128" y="2359913"/>
            <a:ext cx="829836"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400" dirty="0">
                <a:solidFill>
                  <a:srgbClr val="F26640"/>
                </a:solidFill>
                <a:latin typeface="Arial"/>
                <a:ea typeface="Arial"/>
                <a:cs typeface="Arial"/>
                <a:sym typeface="Arial"/>
              </a:rPr>
              <a:t>05</a:t>
            </a:r>
            <a:endParaRPr sz="4400" dirty="0">
              <a:solidFill>
                <a:srgbClr val="F26640"/>
              </a:solidFill>
              <a:latin typeface="Arial"/>
              <a:ea typeface="Arial"/>
              <a:cs typeface="Arial"/>
              <a:sym typeface="Arial"/>
            </a:endParaRPr>
          </a:p>
        </p:txBody>
      </p:sp>
      <p:sp>
        <p:nvSpPr>
          <p:cNvPr id="94" name="Google Shape;94;p2"/>
          <p:cNvSpPr txBox="1"/>
          <p:nvPr/>
        </p:nvSpPr>
        <p:spPr>
          <a:xfrm>
            <a:off x="9574127" y="2988770"/>
            <a:ext cx="164377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rgbClr val="F26640"/>
                </a:solidFill>
                <a:latin typeface="Arial"/>
                <a:ea typeface="Arial"/>
                <a:cs typeface="Arial"/>
                <a:sym typeface="Arial"/>
              </a:rPr>
              <a:t>기대 효과</a:t>
            </a:r>
            <a:endParaRPr sz="2400" dirty="0">
              <a:solidFill>
                <a:srgbClr val="F26640"/>
              </a:solidFill>
              <a:latin typeface="Arial"/>
              <a:ea typeface="Arial"/>
              <a:cs typeface="Arial"/>
              <a:sym typeface="Arial"/>
            </a:endParaRPr>
          </a:p>
        </p:txBody>
      </p:sp>
      <p:sp>
        <p:nvSpPr>
          <p:cNvPr id="95" name="Google Shape;95;p2"/>
          <p:cNvSpPr txBox="1"/>
          <p:nvPr/>
        </p:nvSpPr>
        <p:spPr>
          <a:xfrm>
            <a:off x="9574127" y="3536529"/>
            <a:ext cx="176490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altLang="ko-KR" dirty="0" err="1">
                <a:solidFill>
                  <a:srgbClr val="5E5E5E"/>
                </a:solidFill>
              </a:rPr>
              <a:t>ㅇㅇㅇ</a:t>
            </a:r>
            <a:endParaRPr dirty="0">
              <a:solidFill>
                <a:srgbClr val="5E5E5E"/>
              </a:solidFill>
              <a:latin typeface="Arial"/>
              <a:ea typeface="Arial"/>
              <a:cs typeface="Arial"/>
              <a:sym typeface="Arial"/>
            </a:endParaRPr>
          </a:p>
        </p:txBody>
      </p:sp>
      <p:sp>
        <p:nvSpPr>
          <p:cNvPr id="96" name="Google Shape;96;p2"/>
          <p:cNvSpPr txBox="1"/>
          <p:nvPr/>
        </p:nvSpPr>
        <p:spPr>
          <a:xfrm>
            <a:off x="9574127" y="3840699"/>
            <a:ext cx="176476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err="1">
                <a:solidFill>
                  <a:srgbClr val="5E5E5E"/>
                </a:solidFill>
              </a:rPr>
              <a:t>ㅇㅇㅇ</a:t>
            </a:r>
            <a:endParaRPr sz="2800" dirty="0"/>
          </a:p>
        </p:txBody>
      </p:sp>
      <p:sp>
        <p:nvSpPr>
          <p:cNvPr id="97" name="Google Shape;97;p2"/>
          <p:cNvSpPr txBox="1"/>
          <p:nvPr/>
        </p:nvSpPr>
        <p:spPr>
          <a:xfrm>
            <a:off x="9574127" y="4155818"/>
            <a:ext cx="10066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rgbClr val="5E5E5E"/>
                </a:solidFill>
                <a:latin typeface="Arial"/>
                <a:ea typeface="Arial"/>
                <a:cs typeface="Arial"/>
                <a:sym typeface="Arial"/>
              </a:rPr>
              <a:t>- </a:t>
            </a:r>
            <a:r>
              <a:rPr lang="ko-KR" dirty="0" err="1">
                <a:solidFill>
                  <a:srgbClr val="5E5E5E"/>
                </a:solidFill>
              </a:rPr>
              <a:t>ㅇㅇㅇ</a:t>
            </a:r>
            <a:endParaRPr dirty="0">
              <a:solidFill>
                <a:srgbClr val="5E5E5E"/>
              </a:solidFill>
              <a:latin typeface="Arial"/>
              <a:ea typeface="Arial"/>
              <a:cs typeface="Arial"/>
              <a:sym typeface="Arial"/>
            </a:endParaRPr>
          </a:p>
        </p:txBody>
      </p:sp>
      <p:sp>
        <p:nvSpPr>
          <p:cNvPr id="98" name="Google Shape;98;p2"/>
          <p:cNvSpPr txBox="1"/>
          <p:nvPr/>
        </p:nvSpPr>
        <p:spPr>
          <a:xfrm>
            <a:off x="9574127" y="4470304"/>
            <a:ext cx="176476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solidFill>
                  <a:srgbClr val="5E5E5E"/>
                </a:solidFill>
                <a:latin typeface="Arial"/>
                <a:ea typeface="Arial"/>
                <a:cs typeface="Arial"/>
                <a:sym typeface="Arial"/>
              </a:rPr>
              <a:t>- </a:t>
            </a:r>
            <a:r>
              <a:rPr lang="ko-KR">
                <a:solidFill>
                  <a:srgbClr val="5E5E5E"/>
                </a:solidFill>
              </a:rPr>
              <a:t>ㅇㅇㅇ</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5"/>
          <p:cNvSpPr/>
          <p:nvPr/>
        </p:nvSpPr>
        <p:spPr>
          <a:xfrm>
            <a:off x="2387589" y="2344930"/>
            <a:ext cx="1744809" cy="28803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40" name="Google Shape;240;p15"/>
          <p:cNvSpPr/>
          <p:nvPr/>
        </p:nvSpPr>
        <p:spPr>
          <a:xfrm>
            <a:off x="4164709" y="2344930"/>
            <a:ext cx="3974288" cy="288032"/>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41" name="Google Shape;241;p15"/>
          <p:cNvSpPr/>
          <p:nvPr/>
        </p:nvSpPr>
        <p:spPr>
          <a:xfrm>
            <a:off x="8170065" y="2344930"/>
            <a:ext cx="1744809" cy="288032"/>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42" name="Google Shape;242;p15"/>
          <p:cNvSpPr txBox="1"/>
          <p:nvPr/>
        </p:nvSpPr>
        <p:spPr>
          <a:xfrm>
            <a:off x="2753798" y="2298293"/>
            <a:ext cx="7194631" cy="348430"/>
          </a:xfrm>
          <a:prstGeom prst="rect">
            <a:avLst/>
          </a:prstGeom>
          <a:noFill/>
          <a:ln>
            <a:noFill/>
          </a:ln>
        </p:spPr>
        <p:txBody>
          <a:bodyPr spcFirstLastPara="1" wrap="square" lIns="90000" tIns="46800" rIns="90000" bIns="46800" anchor="t" anchorCtr="0">
            <a:spAutoFit/>
          </a:bodyPr>
          <a:lstStyle/>
          <a:p>
            <a:pPr marL="228600" marR="0" lvl="0" indent="-228600" algn="l" rtl="0">
              <a:lnSpc>
                <a:spcPct val="150000"/>
              </a:lnSpc>
              <a:spcBef>
                <a:spcPts val="0"/>
              </a:spcBef>
              <a:spcAft>
                <a:spcPts val="0"/>
              </a:spcAft>
              <a:buNone/>
            </a:pPr>
            <a:r>
              <a:rPr lang="ko-KR" sz="1100">
                <a:solidFill>
                  <a:schemeClr val="dk1"/>
                </a:solidFill>
                <a:latin typeface="Malgun Gothic"/>
                <a:ea typeface="Malgun Gothic"/>
                <a:cs typeface="Malgun Gothic"/>
                <a:sym typeface="Malgun Gothic"/>
              </a:rPr>
              <a:t>서비스 이용 전                                                       서비스 이용 중                                                         서비스 이용 후</a:t>
            </a:r>
            <a:endParaRPr sz="1100">
              <a:solidFill>
                <a:schemeClr val="dk1"/>
              </a:solidFill>
              <a:latin typeface="Malgun Gothic"/>
              <a:ea typeface="Malgun Gothic"/>
              <a:cs typeface="Malgun Gothic"/>
              <a:sym typeface="Malgun Gothic"/>
            </a:endParaRPr>
          </a:p>
        </p:txBody>
      </p:sp>
      <p:cxnSp>
        <p:nvCxnSpPr>
          <p:cNvPr id="243" name="Google Shape;243;p15"/>
          <p:cNvCxnSpPr/>
          <p:nvPr/>
        </p:nvCxnSpPr>
        <p:spPr>
          <a:xfrm>
            <a:off x="2387588" y="3522429"/>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44" name="Google Shape;244;p15"/>
          <p:cNvCxnSpPr/>
          <p:nvPr/>
        </p:nvCxnSpPr>
        <p:spPr>
          <a:xfrm>
            <a:off x="2387588" y="5585144"/>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45" name="Google Shape;245;p15"/>
          <p:cNvCxnSpPr/>
          <p:nvPr/>
        </p:nvCxnSpPr>
        <p:spPr>
          <a:xfrm>
            <a:off x="2387588" y="4600460"/>
            <a:ext cx="7560840" cy="0"/>
          </a:xfrm>
          <a:prstGeom prst="straightConnector1">
            <a:avLst/>
          </a:prstGeom>
          <a:noFill/>
          <a:ln w="9525" cap="flat" cmpd="sng">
            <a:solidFill>
              <a:srgbClr val="A5A5A5"/>
            </a:solidFill>
            <a:prstDash val="dash"/>
            <a:miter lim="800000"/>
            <a:headEnd type="none" w="sm" len="sm"/>
            <a:tailEnd type="none" w="sm" len="sm"/>
          </a:ln>
        </p:spPr>
      </p:cxnSp>
      <p:pic>
        <p:nvPicPr>
          <p:cNvPr id="246" name="Google Shape;246;p15"/>
          <p:cNvPicPr preferRelativeResize="0"/>
          <p:nvPr/>
        </p:nvPicPr>
        <p:blipFill rotWithShape="1">
          <a:blip r:embed="rId3">
            <a:alphaModFix/>
          </a:blip>
          <a:srcRect/>
          <a:stretch/>
        </p:blipFill>
        <p:spPr>
          <a:xfrm>
            <a:off x="1812032" y="3306405"/>
            <a:ext cx="431540" cy="425002"/>
          </a:xfrm>
          <a:prstGeom prst="rect">
            <a:avLst/>
          </a:prstGeom>
          <a:noFill/>
          <a:ln>
            <a:noFill/>
          </a:ln>
        </p:spPr>
      </p:pic>
      <p:pic>
        <p:nvPicPr>
          <p:cNvPr id="247" name="Google Shape;247;p15"/>
          <p:cNvPicPr preferRelativeResize="0"/>
          <p:nvPr/>
        </p:nvPicPr>
        <p:blipFill rotWithShape="1">
          <a:blip r:embed="rId4">
            <a:alphaModFix/>
          </a:blip>
          <a:srcRect/>
          <a:stretch/>
        </p:blipFill>
        <p:spPr>
          <a:xfrm>
            <a:off x="1812032" y="4386525"/>
            <a:ext cx="431540" cy="425002"/>
          </a:xfrm>
          <a:prstGeom prst="rect">
            <a:avLst/>
          </a:prstGeom>
          <a:noFill/>
          <a:ln>
            <a:noFill/>
          </a:ln>
        </p:spPr>
      </p:pic>
      <p:pic>
        <p:nvPicPr>
          <p:cNvPr id="248" name="Google Shape;248;p15"/>
          <p:cNvPicPr preferRelativeResize="0"/>
          <p:nvPr/>
        </p:nvPicPr>
        <p:blipFill rotWithShape="1">
          <a:blip r:embed="rId5">
            <a:alphaModFix/>
          </a:blip>
          <a:srcRect/>
          <a:stretch/>
        </p:blipFill>
        <p:spPr>
          <a:xfrm>
            <a:off x="1812032" y="5394637"/>
            <a:ext cx="431540" cy="425002"/>
          </a:xfrm>
          <a:prstGeom prst="rect">
            <a:avLst/>
          </a:prstGeom>
          <a:noFill/>
          <a:ln>
            <a:noFill/>
          </a:ln>
        </p:spPr>
      </p:pic>
      <p:sp>
        <p:nvSpPr>
          <p:cNvPr id="249" name="Google Shape;249;p15"/>
          <p:cNvSpPr/>
          <p:nvPr/>
        </p:nvSpPr>
        <p:spPr>
          <a:xfrm>
            <a:off x="2387589" y="1474177"/>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0" name="Google Shape;250;p15"/>
          <p:cNvSpPr/>
          <p:nvPr/>
        </p:nvSpPr>
        <p:spPr>
          <a:xfrm>
            <a:off x="4164710" y="1474177"/>
            <a:ext cx="3974288"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1" name="Google Shape;251;p15"/>
          <p:cNvSpPr/>
          <p:nvPr/>
        </p:nvSpPr>
        <p:spPr>
          <a:xfrm>
            <a:off x="8170065" y="1474177"/>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2" name="Google Shape;252;p15"/>
          <p:cNvSpPr/>
          <p:nvPr/>
        </p:nvSpPr>
        <p:spPr>
          <a:xfrm>
            <a:off x="2547226" y="5513561"/>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53" name="Google Shape;253;p15"/>
          <p:cNvCxnSpPr>
            <a:stCxn id="252" idx="7"/>
          </p:cNvCxnSpPr>
          <p:nvPr/>
        </p:nvCxnSpPr>
        <p:spPr>
          <a:xfrm rot="10800000" flipH="1">
            <a:off x="2668972" y="4599049"/>
            <a:ext cx="950400" cy="935400"/>
          </a:xfrm>
          <a:prstGeom prst="straightConnector1">
            <a:avLst/>
          </a:prstGeom>
          <a:noFill/>
          <a:ln w="28575" cap="flat" cmpd="sng">
            <a:solidFill>
              <a:srgbClr val="F26640"/>
            </a:solidFill>
            <a:prstDash val="solid"/>
            <a:miter lim="800000"/>
            <a:headEnd type="none" w="sm" len="sm"/>
            <a:tailEnd type="none" w="sm" len="sm"/>
          </a:ln>
        </p:spPr>
      </p:cxnSp>
      <p:sp>
        <p:nvSpPr>
          <p:cNvPr id="254" name="Google Shape;254;p15"/>
          <p:cNvSpPr/>
          <p:nvPr/>
        </p:nvSpPr>
        <p:spPr>
          <a:xfrm>
            <a:off x="3551721" y="4545740"/>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55" name="Google Shape;255;p15"/>
          <p:cNvCxnSpPr/>
          <p:nvPr/>
        </p:nvCxnSpPr>
        <p:spPr>
          <a:xfrm rot="10800000" flipH="1">
            <a:off x="3676771" y="3543493"/>
            <a:ext cx="1241668" cy="1026754"/>
          </a:xfrm>
          <a:prstGeom prst="straightConnector1">
            <a:avLst/>
          </a:prstGeom>
          <a:noFill/>
          <a:ln w="28575" cap="flat" cmpd="sng">
            <a:solidFill>
              <a:srgbClr val="F26640"/>
            </a:solidFill>
            <a:prstDash val="solid"/>
            <a:miter lim="800000"/>
            <a:headEnd type="none" w="sm" len="sm"/>
            <a:tailEnd type="none" w="sm" len="sm"/>
          </a:ln>
        </p:spPr>
      </p:cxnSp>
      <p:sp>
        <p:nvSpPr>
          <p:cNvPr id="256" name="Google Shape;256;p15"/>
          <p:cNvSpPr txBox="1"/>
          <p:nvPr/>
        </p:nvSpPr>
        <p:spPr>
          <a:xfrm>
            <a:off x="2618543" y="5675622"/>
            <a:ext cx="1406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토론수업은 중요한데, 대규모로 토론을 진행하기에는 어려워</a:t>
            </a:r>
            <a:endParaRPr sz="1000">
              <a:solidFill>
                <a:srgbClr val="595959"/>
              </a:solidFill>
              <a:latin typeface="Arial"/>
              <a:ea typeface="Arial"/>
              <a:cs typeface="Arial"/>
              <a:sym typeface="Arial"/>
            </a:endParaRPr>
          </a:p>
        </p:txBody>
      </p:sp>
      <p:sp>
        <p:nvSpPr>
          <p:cNvPr id="257" name="Google Shape;257;p15"/>
          <p:cNvSpPr/>
          <p:nvPr/>
        </p:nvSpPr>
        <p:spPr>
          <a:xfrm>
            <a:off x="4918439" y="3441963"/>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8" name="Google Shape;258;p15"/>
          <p:cNvSpPr txBox="1"/>
          <p:nvPr/>
        </p:nvSpPr>
        <p:spPr>
          <a:xfrm>
            <a:off x="3329900" y="4630647"/>
            <a:ext cx="1406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선생님없이도 시스템이 토론을 이끌어 나가는 서비스가 있다고?</a:t>
            </a:r>
            <a:endParaRPr sz="1000">
              <a:solidFill>
                <a:srgbClr val="595959"/>
              </a:solidFill>
              <a:latin typeface="Arial"/>
              <a:ea typeface="Arial"/>
              <a:cs typeface="Arial"/>
              <a:sym typeface="Arial"/>
            </a:endParaRPr>
          </a:p>
        </p:txBody>
      </p:sp>
      <p:sp>
        <p:nvSpPr>
          <p:cNvPr id="259" name="Google Shape;259;p15"/>
          <p:cNvSpPr txBox="1"/>
          <p:nvPr/>
        </p:nvSpPr>
        <p:spPr>
          <a:xfrm>
            <a:off x="4292201" y="3708425"/>
            <a:ext cx="17448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선생님없이도 토론을 할 수 있다니! 청중으로 학생들 토론도 참관 가능하네?</a:t>
            </a:r>
            <a:endParaRPr sz="1000">
              <a:solidFill>
                <a:srgbClr val="595959"/>
              </a:solidFill>
              <a:latin typeface="Arial"/>
              <a:ea typeface="Arial"/>
              <a:cs typeface="Arial"/>
              <a:sym typeface="Arial"/>
            </a:endParaRPr>
          </a:p>
        </p:txBody>
      </p:sp>
      <p:cxnSp>
        <p:nvCxnSpPr>
          <p:cNvPr id="260" name="Google Shape;260;p15"/>
          <p:cNvCxnSpPr/>
          <p:nvPr/>
        </p:nvCxnSpPr>
        <p:spPr>
          <a:xfrm>
            <a:off x="5061660" y="3518544"/>
            <a:ext cx="1875471" cy="522061"/>
          </a:xfrm>
          <a:prstGeom prst="straightConnector1">
            <a:avLst/>
          </a:prstGeom>
          <a:noFill/>
          <a:ln w="28575" cap="flat" cmpd="sng">
            <a:solidFill>
              <a:srgbClr val="F26640"/>
            </a:solidFill>
            <a:prstDash val="solid"/>
            <a:miter lim="800000"/>
            <a:headEnd type="none" w="sm" len="sm"/>
            <a:tailEnd type="none" w="sm" len="sm"/>
          </a:ln>
        </p:spPr>
      </p:cxnSp>
      <p:sp>
        <p:nvSpPr>
          <p:cNvPr id="261" name="Google Shape;261;p15"/>
          <p:cNvSpPr/>
          <p:nvPr/>
        </p:nvSpPr>
        <p:spPr>
          <a:xfrm>
            <a:off x="6928520" y="3999501"/>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62" name="Google Shape;262;p15"/>
          <p:cNvSpPr txBox="1"/>
          <p:nvPr/>
        </p:nvSpPr>
        <p:spPr>
          <a:xfrm>
            <a:off x="6296427" y="4171190"/>
            <a:ext cx="14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그런데 평가나 피드백은 어떡하지?</a:t>
            </a:r>
            <a:endParaRPr sz="1000">
              <a:solidFill>
                <a:srgbClr val="595959"/>
              </a:solidFill>
              <a:latin typeface="Arial"/>
              <a:ea typeface="Arial"/>
              <a:cs typeface="Arial"/>
              <a:sym typeface="Arial"/>
            </a:endParaRPr>
          </a:p>
        </p:txBody>
      </p:sp>
      <p:cxnSp>
        <p:nvCxnSpPr>
          <p:cNvPr id="263" name="Google Shape;263;p15"/>
          <p:cNvCxnSpPr/>
          <p:nvPr/>
        </p:nvCxnSpPr>
        <p:spPr>
          <a:xfrm rot="10800000" flipH="1">
            <a:off x="7062362" y="3520487"/>
            <a:ext cx="976581" cy="508641"/>
          </a:xfrm>
          <a:prstGeom prst="straightConnector1">
            <a:avLst/>
          </a:prstGeom>
          <a:noFill/>
          <a:ln w="28575" cap="flat" cmpd="sng">
            <a:solidFill>
              <a:srgbClr val="F26640"/>
            </a:solidFill>
            <a:prstDash val="solid"/>
            <a:miter lim="800000"/>
            <a:headEnd type="none" w="sm" len="sm"/>
            <a:tailEnd type="none" w="sm" len="sm"/>
          </a:ln>
        </p:spPr>
      </p:cxnSp>
      <p:sp>
        <p:nvSpPr>
          <p:cNvPr id="264" name="Google Shape;264;p15"/>
          <p:cNvSpPr/>
          <p:nvPr/>
        </p:nvSpPr>
        <p:spPr>
          <a:xfrm>
            <a:off x="7996363" y="3438902"/>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65" name="Google Shape;265;p15"/>
          <p:cNvCxnSpPr/>
          <p:nvPr/>
        </p:nvCxnSpPr>
        <p:spPr>
          <a:xfrm rot="10800000" flipH="1">
            <a:off x="8138997" y="3517460"/>
            <a:ext cx="1189641" cy="1551"/>
          </a:xfrm>
          <a:prstGeom prst="straightConnector1">
            <a:avLst/>
          </a:prstGeom>
          <a:noFill/>
          <a:ln w="28575" cap="flat" cmpd="sng">
            <a:solidFill>
              <a:srgbClr val="F26640"/>
            </a:solidFill>
            <a:prstDash val="solid"/>
            <a:miter lim="800000"/>
            <a:headEnd type="none" w="sm" len="sm"/>
            <a:tailEnd type="none" w="sm" len="sm"/>
          </a:ln>
        </p:spPr>
      </p:cxnSp>
      <p:sp>
        <p:nvSpPr>
          <p:cNvPr id="266" name="Google Shape;266;p15"/>
          <p:cNvSpPr/>
          <p:nvPr/>
        </p:nvSpPr>
        <p:spPr>
          <a:xfrm>
            <a:off x="9328638" y="3436447"/>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67" name="Google Shape;267;p15"/>
          <p:cNvSpPr txBox="1"/>
          <p:nvPr/>
        </p:nvSpPr>
        <p:spPr>
          <a:xfrm>
            <a:off x="7364295" y="2995801"/>
            <a:ext cx="14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학생들 자체적으로 평가를 할 수 있잖아?</a:t>
            </a:r>
            <a:endParaRPr sz="1000">
              <a:solidFill>
                <a:srgbClr val="595959"/>
              </a:solidFill>
              <a:latin typeface="Arial"/>
              <a:ea typeface="Arial"/>
              <a:cs typeface="Arial"/>
              <a:sym typeface="Arial"/>
            </a:endParaRPr>
          </a:p>
        </p:txBody>
      </p:sp>
      <p:sp>
        <p:nvSpPr>
          <p:cNvPr id="268" name="Google Shape;268;p15"/>
          <p:cNvSpPr txBox="1"/>
          <p:nvPr/>
        </p:nvSpPr>
        <p:spPr>
          <a:xfrm>
            <a:off x="8771064" y="3683043"/>
            <a:ext cx="15342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앞으로 이렇게 토론 수업을 진행하면 되겠다!</a:t>
            </a:r>
            <a:endParaRPr sz="1000">
              <a:solidFill>
                <a:srgbClr val="595959"/>
              </a:solidFill>
              <a:latin typeface="Arial"/>
              <a:ea typeface="Arial"/>
              <a:cs typeface="Arial"/>
              <a:sym typeface="Arial"/>
            </a:endParaRPr>
          </a:p>
        </p:txBody>
      </p:sp>
      <p:sp>
        <p:nvSpPr>
          <p:cNvPr id="269" name="Google Shape;269;p15"/>
          <p:cNvSpPr txBox="1"/>
          <p:nvPr/>
        </p:nvSpPr>
        <p:spPr>
          <a:xfrm>
            <a:off x="2468870" y="1705554"/>
            <a:ext cx="15744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토론수업을 하고 싶은데, 준비과정부터 쉽지 않음. </a:t>
            </a:r>
            <a:endParaRPr/>
          </a:p>
        </p:txBody>
      </p:sp>
      <p:sp>
        <p:nvSpPr>
          <p:cNvPr id="270" name="Google Shape;270;p15"/>
          <p:cNvSpPr txBox="1"/>
          <p:nvPr/>
        </p:nvSpPr>
        <p:spPr>
          <a:xfrm>
            <a:off x="4385280" y="1628597"/>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학생들 자율적으로 토론을 할 수 있는 서비스를 발견함</a:t>
            </a:r>
            <a:r>
              <a:rPr lang="ko-KR" sz="1000">
                <a:solidFill>
                  <a:srgbClr val="595959"/>
                </a:solidFill>
                <a:latin typeface="Arial"/>
                <a:ea typeface="Arial"/>
                <a:cs typeface="Arial"/>
                <a:sym typeface="Arial"/>
              </a:rPr>
              <a:t> </a:t>
            </a:r>
            <a:endParaRPr/>
          </a:p>
        </p:txBody>
      </p:sp>
      <p:sp>
        <p:nvSpPr>
          <p:cNvPr id="271" name="Google Shape;271;p15"/>
          <p:cNvSpPr txBox="1"/>
          <p:nvPr/>
        </p:nvSpPr>
        <p:spPr>
          <a:xfrm>
            <a:off x="6212538" y="1628593"/>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학생들이 선생님없이도 시스템이 토론을 이끌어나감</a:t>
            </a:r>
            <a:endParaRPr/>
          </a:p>
        </p:txBody>
      </p:sp>
      <p:sp>
        <p:nvSpPr>
          <p:cNvPr id="272" name="Google Shape;272;p15"/>
          <p:cNvSpPr txBox="1"/>
          <p:nvPr/>
        </p:nvSpPr>
        <p:spPr>
          <a:xfrm>
            <a:off x="8260416" y="1551658"/>
            <a:ext cx="15744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 후 학생들 자체적으로 평가를 할 수 있고, 이를 통해 피드백이 원활해짐</a:t>
            </a:r>
            <a:endParaRPr/>
          </a:p>
        </p:txBody>
      </p:sp>
      <p:sp>
        <p:nvSpPr>
          <p:cNvPr id="2" name="TextBox 1">
            <a:extLst>
              <a:ext uri="{FF2B5EF4-FFF2-40B4-BE49-F238E27FC236}">
                <a16:creationId xmlns:a16="http://schemas.microsoft.com/office/drawing/2014/main" id="{B7D52E3D-A5BE-D162-DFC9-8BCDB3C75933}"/>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사용자 여정 지도</a:t>
            </a:r>
            <a:endParaRPr lang="ko-KR" altLang="en-US" sz="1600" dirty="0">
              <a:solidFill>
                <a:srgbClr val="595959"/>
              </a:solidFill>
              <a:latin typeface="Arial"/>
              <a:ea typeface="Arial"/>
              <a:cs typeface="Arial"/>
              <a:sym typeface="Arial"/>
            </a:endParaRPr>
          </a:p>
        </p:txBody>
      </p:sp>
      <p:sp>
        <p:nvSpPr>
          <p:cNvPr id="4" name="TextBox 3">
            <a:extLst>
              <a:ext uri="{FF2B5EF4-FFF2-40B4-BE49-F238E27FC236}">
                <a16:creationId xmlns:a16="http://schemas.microsoft.com/office/drawing/2014/main" id="{882E81CF-3C14-E4CA-0A6B-23585AA36566}"/>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p:nvPr/>
        </p:nvSpPr>
        <p:spPr>
          <a:xfrm>
            <a:off x="3309375" y="5094125"/>
            <a:ext cx="8639400" cy="12189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0" name="Google Shape;280;p13"/>
          <p:cNvPicPr preferRelativeResize="0"/>
          <p:nvPr/>
        </p:nvPicPr>
        <p:blipFill>
          <a:blip r:embed="rId3">
            <a:alphaModFix/>
          </a:blip>
          <a:stretch>
            <a:fillRect/>
          </a:stretch>
        </p:blipFill>
        <p:spPr>
          <a:xfrm>
            <a:off x="521775" y="1520600"/>
            <a:ext cx="2372400" cy="2372400"/>
          </a:xfrm>
          <a:prstGeom prst="rect">
            <a:avLst/>
          </a:prstGeom>
          <a:noFill/>
          <a:ln>
            <a:noFill/>
          </a:ln>
        </p:spPr>
      </p:pic>
      <p:sp>
        <p:nvSpPr>
          <p:cNvPr id="281" name="Google Shape;281;p13"/>
          <p:cNvSpPr txBox="1"/>
          <p:nvPr/>
        </p:nvSpPr>
        <p:spPr>
          <a:xfrm>
            <a:off x="3312079" y="1520609"/>
            <a:ext cx="4636800" cy="276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ko-KR" sz="1200">
                <a:solidFill>
                  <a:schemeClr val="dk1"/>
                </a:solidFill>
              </a:rPr>
              <a:t>신새미 ( 여 18세, 학생 )</a:t>
            </a:r>
            <a:endParaRPr/>
          </a:p>
        </p:txBody>
      </p:sp>
      <p:sp>
        <p:nvSpPr>
          <p:cNvPr id="282" name="Google Shape;282;p13"/>
          <p:cNvSpPr txBox="1"/>
          <p:nvPr/>
        </p:nvSpPr>
        <p:spPr>
          <a:xfrm>
            <a:off x="3312072" y="1827618"/>
            <a:ext cx="89388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ko-KR">
                <a:solidFill>
                  <a:srgbClr val="595959"/>
                </a:solidFill>
              </a:rPr>
              <a:t>“ COVID19 로 비대면 수업을 통해서 동아리에서 진행하던 토론 활동을 하기가 어렵습니다. 비대면으로 안전하면서도 원활한 진행 하에 토론 활동을 할 수 있는 방법이 없을까요?“</a:t>
            </a:r>
            <a:endParaRPr sz="1400">
              <a:solidFill>
                <a:schemeClr val="dk1"/>
              </a:solidFill>
              <a:latin typeface="Arial"/>
              <a:ea typeface="Arial"/>
              <a:cs typeface="Arial"/>
              <a:sym typeface="Arial"/>
            </a:endParaRPr>
          </a:p>
        </p:txBody>
      </p:sp>
      <p:sp>
        <p:nvSpPr>
          <p:cNvPr id="283" name="Google Shape;283;p13"/>
          <p:cNvSpPr txBox="1"/>
          <p:nvPr/>
        </p:nvSpPr>
        <p:spPr>
          <a:xfrm>
            <a:off x="3312075" y="2523088"/>
            <a:ext cx="8799000" cy="22935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Font typeface="Arial"/>
              <a:buNone/>
            </a:pPr>
            <a:r>
              <a:rPr lang="ko-KR" sz="1100">
                <a:solidFill>
                  <a:schemeClr val="dk1"/>
                </a:solidFill>
              </a:rPr>
              <a:t>신새미양은 정치외교학과에 진학하길 희망하는 고등학생이다.</a:t>
            </a:r>
            <a:endParaRPr sz="1100">
              <a:solidFill>
                <a:schemeClr val="dk1"/>
              </a:solidFill>
            </a:endParaRPr>
          </a:p>
          <a:p>
            <a:pPr marL="0" lvl="0" indent="0" algn="l" rtl="0">
              <a:lnSpc>
                <a:spcPct val="150000"/>
              </a:lnSpc>
              <a:spcBef>
                <a:spcPts val="0"/>
              </a:spcBef>
              <a:spcAft>
                <a:spcPts val="0"/>
              </a:spcAft>
              <a:buClr>
                <a:schemeClr val="dk1"/>
              </a:buClr>
              <a:buFont typeface="Arial"/>
              <a:buNone/>
            </a:pPr>
            <a:endParaRPr sz="1100">
              <a:solidFill>
                <a:schemeClr val="dk1"/>
              </a:solidFill>
            </a:endParaRPr>
          </a:p>
          <a:p>
            <a:pPr marL="0" lvl="0" indent="0" algn="l" rtl="0">
              <a:lnSpc>
                <a:spcPct val="150000"/>
              </a:lnSpc>
              <a:spcBef>
                <a:spcPts val="0"/>
              </a:spcBef>
              <a:spcAft>
                <a:spcPts val="0"/>
              </a:spcAft>
              <a:buClr>
                <a:schemeClr val="dk1"/>
              </a:buClr>
              <a:buFont typeface="Arial"/>
              <a:buNone/>
            </a:pPr>
            <a:r>
              <a:rPr lang="ko-KR" sz="1100">
                <a:solidFill>
                  <a:schemeClr val="dk1"/>
                </a:solidFill>
              </a:rPr>
              <a:t>정치외교학 진학에 필요한 생기부 활동을 위해 교내 토론 동아리 콜로세움의 회장을 맡고 있다.</a:t>
            </a:r>
            <a:endParaRPr sz="1100">
              <a:solidFill>
                <a:schemeClr val="dk1"/>
              </a:solidFill>
            </a:endParaRPr>
          </a:p>
          <a:p>
            <a:pPr marL="0" lvl="0" indent="0" algn="l" rtl="0">
              <a:lnSpc>
                <a:spcPct val="150000"/>
              </a:lnSpc>
              <a:spcBef>
                <a:spcPts val="0"/>
              </a:spcBef>
              <a:spcAft>
                <a:spcPts val="0"/>
              </a:spcAft>
              <a:buClr>
                <a:schemeClr val="dk1"/>
              </a:buClr>
              <a:buFont typeface="Arial"/>
              <a:buNone/>
            </a:pPr>
            <a:endParaRPr sz="1100">
              <a:solidFill>
                <a:schemeClr val="dk1"/>
              </a:solidFill>
            </a:endParaRPr>
          </a:p>
          <a:p>
            <a:pPr marL="0" lvl="0" indent="0" algn="l" rtl="0">
              <a:lnSpc>
                <a:spcPct val="150000"/>
              </a:lnSpc>
              <a:spcBef>
                <a:spcPts val="0"/>
              </a:spcBef>
              <a:spcAft>
                <a:spcPts val="0"/>
              </a:spcAft>
              <a:buClr>
                <a:schemeClr val="dk1"/>
              </a:buClr>
              <a:buFont typeface="Arial"/>
              <a:buNone/>
            </a:pPr>
            <a:r>
              <a:rPr lang="ko-KR" sz="1100">
                <a:solidFill>
                  <a:schemeClr val="dk1"/>
                </a:solidFill>
              </a:rPr>
              <a:t>다음 달에는 옆 동네 태호고등학교 학생들과 교류하여 토론 활동을 진행하기로 예정이 되어 있었는데 COVID19로 동아리 활동을 자제하라는 학교의 지침이 내려온 상황이라 동아리를 활동을 계획하는데 고민이 많다.</a:t>
            </a:r>
            <a:endParaRPr sz="1100">
              <a:solidFill>
                <a:schemeClr val="dk1"/>
              </a:solidFill>
            </a:endParaRPr>
          </a:p>
          <a:p>
            <a:pPr marL="0" lvl="0" indent="0" algn="l" rtl="0">
              <a:lnSpc>
                <a:spcPct val="150000"/>
              </a:lnSpc>
              <a:spcBef>
                <a:spcPts val="0"/>
              </a:spcBef>
              <a:spcAft>
                <a:spcPts val="0"/>
              </a:spcAft>
              <a:buClr>
                <a:schemeClr val="dk1"/>
              </a:buClr>
              <a:buFont typeface="Arial"/>
              <a:buNone/>
            </a:pPr>
            <a:endParaRPr sz="1100">
              <a:solidFill>
                <a:schemeClr val="dk1"/>
              </a:solidFill>
            </a:endParaRPr>
          </a:p>
          <a:p>
            <a:pPr marL="0" lvl="0" indent="0" algn="l" rtl="0">
              <a:lnSpc>
                <a:spcPct val="150000"/>
              </a:lnSpc>
              <a:spcBef>
                <a:spcPts val="0"/>
              </a:spcBef>
              <a:spcAft>
                <a:spcPts val="0"/>
              </a:spcAft>
              <a:buClr>
                <a:schemeClr val="dk1"/>
              </a:buClr>
              <a:buFont typeface="Arial"/>
              <a:buNone/>
            </a:pPr>
            <a:r>
              <a:rPr lang="ko-KR" sz="1100">
                <a:solidFill>
                  <a:schemeClr val="dk1"/>
                </a:solidFill>
              </a:rPr>
              <a:t>중립적인 태도로 토론을 진행할 사회자 역할을 구하기에도 마땅치 않다.</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sp>
        <p:nvSpPr>
          <p:cNvPr id="284" name="Google Shape;284;p13"/>
          <p:cNvSpPr txBox="1"/>
          <p:nvPr/>
        </p:nvSpPr>
        <p:spPr>
          <a:xfrm>
            <a:off x="3458175" y="5288075"/>
            <a:ext cx="8250300" cy="831000"/>
          </a:xfrm>
          <a:prstGeom prst="rect">
            <a:avLst/>
          </a:prstGeom>
          <a:solidFill>
            <a:schemeClr val="lt1"/>
          </a:solid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Font typeface="Arial"/>
              <a:buNone/>
            </a:pPr>
            <a:r>
              <a:rPr lang="ko-KR" sz="1200">
                <a:solidFill>
                  <a:schemeClr val="dk1"/>
                </a:solidFill>
              </a:rPr>
              <a:t>Needs : 시간과 장소에 제한되지 않고 토론 활동을 하길 원한다.</a:t>
            </a:r>
            <a:endParaRPr>
              <a:solidFill>
                <a:schemeClr val="dk1"/>
              </a:solidFill>
            </a:endParaRPr>
          </a:p>
          <a:p>
            <a:pPr marL="0" lvl="0" indent="0" algn="l" rtl="0">
              <a:lnSpc>
                <a:spcPct val="150000"/>
              </a:lnSpc>
              <a:spcBef>
                <a:spcPts val="0"/>
              </a:spcBef>
              <a:spcAft>
                <a:spcPts val="0"/>
              </a:spcAft>
              <a:buClr>
                <a:schemeClr val="dk1"/>
              </a:buClr>
              <a:buFont typeface="Arial"/>
              <a:buNone/>
            </a:pPr>
            <a:endParaRPr sz="1200">
              <a:solidFill>
                <a:schemeClr val="dk1"/>
              </a:solidFill>
            </a:endParaRPr>
          </a:p>
          <a:p>
            <a:pPr marL="0" lvl="0" indent="0" algn="l" rtl="0">
              <a:lnSpc>
                <a:spcPct val="150000"/>
              </a:lnSpc>
              <a:spcBef>
                <a:spcPts val="0"/>
              </a:spcBef>
              <a:spcAft>
                <a:spcPts val="0"/>
              </a:spcAft>
              <a:buNone/>
            </a:pPr>
            <a:r>
              <a:rPr lang="ko-KR" sz="1200">
                <a:solidFill>
                  <a:schemeClr val="dk1"/>
                </a:solidFill>
              </a:rPr>
              <a:t>Business Goal : 비대면으로도 원활한 토론 활동을 자유롭게 할 수 있는 서비스를 제공한다.</a:t>
            </a:r>
            <a:endParaRPr sz="1200">
              <a:solidFill>
                <a:schemeClr val="dk1"/>
              </a:solidFill>
            </a:endParaRPr>
          </a:p>
        </p:txBody>
      </p:sp>
      <p:sp>
        <p:nvSpPr>
          <p:cNvPr id="2" name="TextBox 1">
            <a:extLst>
              <a:ext uri="{FF2B5EF4-FFF2-40B4-BE49-F238E27FC236}">
                <a16:creationId xmlns:a16="http://schemas.microsoft.com/office/drawing/2014/main" id="{BBA63D92-93AE-94D3-5917-0B59F9F3E664}"/>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페르소나</a:t>
            </a:r>
            <a:endParaRPr lang="ko-KR" altLang="en-US" sz="1600" dirty="0">
              <a:solidFill>
                <a:srgbClr val="595959"/>
              </a:solidFill>
              <a:latin typeface="Arial"/>
              <a:ea typeface="Arial"/>
              <a:cs typeface="Arial"/>
              <a:sym typeface="Arial"/>
            </a:endParaRPr>
          </a:p>
        </p:txBody>
      </p:sp>
      <p:sp>
        <p:nvSpPr>
          <p:cNvPr id="4" name="TextBox 3">
            <a:extLst>
              <a:ext uri="{FF2B5EF4-FFF2-40B4-BE49-F238E27FC236}">
                <a16:creationId xmlns:a16="http://schemas.microsoft.com/office/drawing/2014/main" id="{CC62A58E-5EA7-AEC3-6B63-52D470253E63}"/>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6"/>
          <p:cNvSpPr/>
          <p:nvPr/>
        </p:nvSpPr>
        <p:spPr>
          <a:xfrm>
            <a:off x="2387589" y="2292176"/>
            <a:ext cx="1744809" cy="28803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90" name="Google Shape;290;p16"/>
          <p:cNvSpPr/>
          <p:nvPr/>
        </p:nvSpPr>
        <p:spPr>
          <a:xfrm>
            <a:off x="4164709" y="2292176"/>
            <a:ext cx="3974288" cy="288032"/>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91" name="Google Shape;291;p16"/>
          <p:cNvSpPr/>
          <p:nvPr/>
        </p:nvSpPr>
        <p:spPr>
          <a:xfrm>
            <a:off x="8170065" y="2292176"/>
            <a:ext cx="1744809" cy="288032"/>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92" name="Google Shape;292;p16"/>
          <p:cNvSpPr txBox="1"/>
          <p:nvPr/>
        </p:nvSpPr>
        <p:spPr>
          <a:xfrm>
            <a:off x="2753798" y="2245539"/>
            <a:ext cx="7194600" cy="264000"/>
          </a:xfrm>
          <a:prstGeom prst="rect">
            <a:avLst/>
          </a:prstGeom>
          <a:noFill/>
          <a:ln>
            <a:noFill/>
          </a:ln>
        </p:spPr>
        <p:txBody>
          <a:bodyPr spcFirstLastPara="1" wrap="square" lIns="90000" tIns="46800" rIns="90000" bIns="46800" anchor="t" anchorCtr="0">
            <a:spAutoFit/>
          </a:bodyPr>
          <a:lstStyle/>
          <a:p>
            <a:pPr marL="228600" marR="0" lvl="0" indent="-228600" algn="l" rtl="0">
              <a:lnSpc>
                <a:spcPct val="150000"/>
              </a:lnSpc>
              <a:spcBef>
                <a:spcPts val="0"/>
              </a:spcBef>
              <a:spcAft>
                <a:spcPts val="0"/>
              </a:spcAft>
              <a:buNone/>
            </a:pPr>
            <a:r>
              <a:rPr lang="ko-KR" sz="1100">
                <a:solidFill>
                  <a:schemeClr val="dk1"/>
                </a:solidFill>
                <a:latin typeface="Malgun Gothic"/>
                <a:ea typeface="Malgun Gothic"/>
                <a:cs typeface="Malgun Gothic"/>
                <a:sym typeface="Malgun Gothic"/>
              </a:rPr>
              <a:t>서비스 이용 전                                                       서비스 이용 중                       서비스 이용 후</a:t>
            </a:r>
            <a:endParaRPr sz="1100">
              <a:solidFill>
                <a:schemeClr val="dk1"/>
              </a:solidFill>
              <a:latin typeface="Malgun Gothic"/>
              <a:ea typeface="Malgun Gothic"/>
              <a:cs typeface="Malgun Gothic"/>
              <a:sym typeface="Malgun Gothic"/>
            </a:endParaRPr>
          </a:p>
        </p:txBody>
      </p:sp>
      <p:cxnSp>
        <p:nvCxnSpPr>
          <p:cNvPr id="293" name="Google Shape;293;p16"/>
          <p:cNvCxnSpPr/>
          <p:nvPr/>
        </p:nvCxnSpPr>
        <p:spPr>
          <a:xfrm>
            <a:off x="2387588" y="3469675"/>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94" name="Google Shape;294;p16"/>
          <p:cNvCxnSpPr/>
          <p:nvPr/>
        </p:nvCxnSpPr>
        <p:spPr>
          <a:xfrm>
            <a:off x="2387588" y="5532390"/>
            <a:ext cx="7560840" cy="0"/>
          </a:xfrm>
          <a:prstGeom prst="straightConnector1">
            <a:avLst/>
          </a:prstGeom>
          <a:noFill/>
          <a:ln w="9525" cap="flat" cmpd="sng">
            <a:solidFill>
              <a:srgbClr val="A5A5A5"/>
            </a:solidFill>
            <a:prstDash val="dash"/>
            <a:miter lim="800000"/>
            <a:headEnd type="none" w="sm" len="sm"/>
            <a:tailEnd type="none" w="sm" len="sm"/>
          </a:ln>
        </p:spPr>
      </p:cxnSp>
      <p:cxnSp>
        <p:nvCxnSpPr>
          <p:cNvPr id="295" name="Google Shape;295;p16"/>
          <p:cNvCxnSpPr/>
          <p:nvPr/>
        </p:nvCxnSpPr>
        <p:spPr>
          <a:xfrm>
            <a:off x="2387588" y="4547706"/>
            <a:ext cx="7560840" cy="0"/>
          </a:xfrm>
          <a:prstGeom prst="straightConnector1">
            <a:avLst/>
          </a:prstGeom>
          <a:noFill/>
          <a:ln w="9525" cap="flat" cmpd="sng">
            <a:solidFill>
              <a:srgbClr val="A5A5A5"/>
            </a:solidFill>
            <a:prstDash val="dash"/>
            <a:miter lim="800000"/>
            <a:headEnd type="none" w="sm" len="sm"/>
            <a:tailEnd type="none" w="sm" len="sm"/>
          </a:ln>
        </p:spPr>
      </p:cxnSp>
      <p:pic>
        <p:nvPicPr>
          <p:cNvPr id="296" name="Google Shape;296;p16"/>
          <p:cNvPicPr preferRelativeResize="0"/>
          <p:nvPr/>
        </p:nvPicPr>
        <p:blipFill rotWithShape="1">
          <a:blip r:embed="rId3">
            <a:alphaModFix/>
          </a:blip>
          <a:srcRect/>
          <a:stretch/>
        </p:blipFill>
        <p:spPr>
          <a:xfrm>
            <a:off x="1812032" y="3253651"/>
            <a:ext cx="431540" cy="425002"/>
          </a:xfrm>
          <a:prstGeom prst="rect">
            <a:avLst/>
          </a:prstGeom>
          <a:noFill/>
          <a:ln>
            <a:noFill/>
          </a:ln>
        </p:spPr>
      </p:pic>
      <p:pic>
        <p:nvPicPr>
          <p:cNvPr id="297" name="Google Shape;297;p16"/>
          <p:cNvPicPr preferRelativeResize="0"/>
          <p:nvPr/>
        </p:nvPicPr>
        <p:blipFill rotWithShape="1">
          <a:blip r:embed="rId4">
            <a:alphaModFix/>
          </a:blip>
          <a:srcRect/>
          <a:stretch/>
        </p:blipFill>
        <p:spPr>
          <a:xfrm>
            <a:off x="1812032" y="4333771"/>
            <a:ext cx="431540" cy="425002"/>
          </a:xfrm>
          <a:prstGeom prst="rect">
            <a:avLst/>
          </a:prstGeom>
          <a:noFill/>
          <a:ln>
            <a:noFill/>
          </a:ln>
        </p:spPr>
      </p:pic>
      <p:pic>
        <p:nvPicPr>
          <p:cNvPr id="298" name="Google Shape;298;p16"/>
          <p:cNvPicPr preferRelativeResize="0"/>
          <p:nvPr/>
        </p:nvPicPr>
        <p:blipFill rotWithShape="1">
          <a:blip r:embed="rId5">
            <a:alphaModFix/>
          </a:blip>
          <a:srcRect/>
          <a:stretch/>
        </p:blipFill>
        <p:spPr>
          <a:xfrm>
            <a:off x="1812032" y="5341883"/>
            <a:ext cx="431540" cy="425002"/>
          </a:xfrm>
          <a:prstGeom prst="rect">
            <a:avLst/>
          </a:prstGeom>
          <a:noFill/>
          <a:ln>
            <a:noFill/>
          </a:ln>
        </p:spPr>
      </p:pic>
      <p:sp>
        <p:nvSpPr>
          <p:cNvPr id="299" name="Google Shape;299;p16"/>
          <p:cNvSpPr/>
          <p:nvPr/>
        </p:nvSpPr>
        <p:spPr>
          <a:xfrm>
            <a:off x="2387589" y="1421423"/>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0" name="Google Shape;300;p16"/>
          <p:cNvSpPr/>
          <p:nvPr/>
        </p:nvSpPr>
        <p:spPr>
          <a:xfrm>
            <a:off x="4164710" y="1421423"/>
            <a:ext cx="3974288"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1" name="Google Shape;301;p16"/>
          <p:cNvSpPr/>
          <p:nvPr/>
        </p:nvSpPr>
        <p:spPr>
          <a:xfrm>
            <a:off x="8170065" y="1421423"/>
            <a:ext cx="1744810" cy="824116"/>
          </a:xfrm>
          <a:prstGeom prst="roundRect">
            <a:avLst>
              <a:gd name="adj" fmla="val 16667"/>
            </a:avLst>
          </a:prstGeom>
          <a:noFill/>
          <a:ln w="12700" cap="flat" cmpd="sng">
            <a:solidFill>
              <a:srgbClr val="F2664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2" name="Google Shape;302;p16"/>
          <p:cNvSpPr/>
          <p:nvPr/>
        </p:nvSpPr>
        <p:spPr>
          <a:xfrm>
            <a:off x="2547226" y="5460807"/>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03" name="Google Shape;303;p16"/>
          <p:cNvCxnSpPr>
            <a:stCxn id="302" idx="7"/>
          </p:cNvCxnSpPr>
          <p:nvPr/>
        </p:nvCxnSpPr>
        <p:spPr>
          <a:xfrm rot="10800000" flipH="1">
            <a:off x="2668972" y="4546295"/>
            <a:ext cx="950400" cy="935400"/>
          </a:xfrm>
          <a:prstGeom prst="straightConnector1">
            <a:avLst/>
          </a:prstGeom>
          <a:noFill/>
          <a:ln w="28575" cap="flat" cmpd="sng">
            <a:solidFill>
              <a:srgbClr val="F26640"/>
            </a:solidFill>
            <a:prstDash val="solid"/>
            <a:miter lim="800000"/>
            <a:headEnd type="none" w="sm" len="sm"/>
            <a:tailEnd type="none" w="sm" len="sm"/>
          </a:ln>
        </p:spPr>
      </p:cxnSp>
      <p:sp>
        <p:nvSpPr>
          <p:cNvPr id="304" name="Google Shape;304;p16"/>
          <p:cNvSpPr/>
          <p:nvPr/>
        </p:nvSpPr>
        <p:spPr>
          <a:xfrm>
            <a:off x="3551726" y="4492975"/>
            <a:ext cx="142500" cy="142800"/>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05" name="Google Shape;305;p16"/>
          <p:cNvCxnSpPr/>
          <p:nvPr/>
        </p:nvCxnSpPr>
        <p:spPr>
          <a:xfrm>
            <a:off x="3676771" y="4517493"/>
            <a:ext cx="1632787" cy="136394"/>
          </a:xfrm>
          <a:prstGeom prst="straightConnector1">
            <a:avLst/>
          </a:prstGeom>
          <a:noFill/>
          <a:ln w="28575" cap="flat" cmpd="sng">
            <a:solidFill>
              <a:srgbClr val="F26640"/>
            </a:solidFill>
            <a:prstDash val="solid"/>
            <a:miter lim="800000"/>
            <a:headEnd type="none" w="sm" len="sm"/>
            <a:tailEnd type="none" w="sm" len="sm"/>
          </a:ln>
        </p:spPr>
      </p:cxnSp>
      <p:sp>
        <p:nvSpPr>
          <p:cNvPr id="306" name="Google Shape;306;p16"/>
          <p:cNvSpPr txBox="1"/>
          <p:nvPr/>
        </p:nvSpPr>
        <p:spPr>
          <a:xfrm>
            <a:off x="2547226" y="5621708"/>
            <a:ext cx="1406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직접 만날 수 없으니 토론 활동을 할 수가 없네…</a:t>
            </a:r>
            <a:endParaRPr sz="1000">
              <a:solidFill>
                <a:srgbClr val="595959"/>
              </a:solidFill>
              <a:latin typeface="Arial"/>
              <a:ea typeface="Arial"/>
              <a:cs typeface="Arial"/>
              <a:sym typeface="Arial"/>
            </a:endParaRPr>
          </a:p>
        </p:txBody>
      </p:sp>
      <p:sp>
        <p:nvSpPr>
          <p:cNvPr id="307" name="Google Shape;307;p16"/>
          <p:cNvSpPr/>
          <p:nvPr/>
        </p:nvSpPr>
        <p:spPr>
          <a:xfrm>
            <a:off x="5238241" y="4589752"/>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08" name="Google Shape;308;p16"/>
          <p:cNvSpPr txBox="1"/>
          <p:nvPr/>
        </p:nvSpPr>
        <p:spPr>
          <a:xfrm>
            <a:off x="3619500" y="4641393"/>
            <a:ext cx="14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zoom으로 시도해봤지만</a:t>
            </a:r>
            <a:endParaRPr sz="1000">
              <a:solidFill>
                <a:srgbClr val="595959"/>
              </a:solidFill>
              <a:latin typeface="Arial"/>
              <a:ea typeface="Arial"/>
              <a:cs typeface="Arial"/>
              <a:sym typeface="Arial"/>
            </a:endParaRPr>
          </a:p>
        </p:txBody>
      </p:sp>
      <p:sp>
        <p:nvSpPr>
          <p:cNvPr id="309" name="Google Shape;309;p16"/>
          <p:cNvSpPr txBox="1"/>
          <p:nvPr/>
        </p:nvSpPr>
        <p:spPr>
          <a:xfrm>
            <a:off x="4523622" y="3912751"/>
            <a:ext cx="1406769"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근데 이거 믿고 맡길 수 있는 거야? 누가 가져가는 거 아니야?</a:t>
            </a:r>
            <a:endParaRPr sz="1000">
              <a:solidFill>
                <a:srgbClr val="595959"/>
              </a:solidFill>
              <a:latin typeface="Arial"/>
              <a:ea typeface="Arial"/>
              <a:cs typeface="Arial"/>
              <a:sym typeface="Arial"/>
            </a:endParaRPr>
          </a:p>
        </p:txBody>
      </p:sp>
      <p:cxnSp>
        <p:nvCxnSpPr>
          <p:cNvPr id="310" name="Google Shape;310;p16"/>
          <p:cNvCxnSpPr>
            <a:stCxn id="307" idx="7"/>
            <a:endCxn id="311" idx="2"/>
          </p:cNvCxnSpPr>
          <p:nvPr/>
        </p:nvCxnSpPr>
        <p:spPr>
          <a:xfrm rot="10800000" flipH="1">
            <a:off x="5359987" y="4009140"/>
            <a:ext cx="1568400" cy="601500"/>
          </a:xfrm>
          <a:prstGeom prst="straightConnector1">
            <a:avLst/>
          </a:prstGeom>
          <a:noFill/>
          <a:ln w="28575" cap="flat" cmpd="sng">
            <a:solidFill>
              <a:srgbClr val="F26640"/>
            </a:solidFill>
            <a:prstDash val="solid"/>
            <a:miter lim="800000"/>
            <a:headEnd type="none" w="sm" len="sm"/>
            <a:tailEnd type="none" w="sm" len="sm"/>
          </a:ln>
        </p:spPr>
      </p:cxnSp>
      <p:sp>
        <p:nvSpPr>
          <p:cNvPr id="311" name="Google Shape;311;p16"/>
          <p:cNvSpPr/>
          <p:nvPr/>
        </p:nvSpPr>
        <p:spPr>
          <a:xfrm>
            <a:off x="6928520" y="3937955"/>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12" name="Google Shape;312;p16"/>
          <p:cNvSpPr txBox="1"/>
          <p:nvPr/>
        </p:nvSpPr>
        <p:spPr>
          <a:xfrm>
            <a:off x="6296452" y="4187923"/>
            <a:ext cx="140676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아 누가 보관함에 접근하면 알림을 해주는구나!</a:t>
            </a:r>
            <a:endParaRPr sz="1000">
              <a:solidFill>
                <a:srgbClr val="595959"/>
              </a:solidFill>
              <a:latin typeface="Arial"/>
              <a:ea typeface="Arial"/>
              <a:cs typeface="Arial"/>
              <a:sym typeface="Arial"/>
            </a:endParaRPr>
          </a:p>
        </p:txBody>
      </p:sp>
      <p:cxnSp>
        <p:nvCxnSpPr>
          <p:cNvPr id="313" name="Google Shape;313;p16"/>
          <p:cNvCxnSpPr/>
          <p:nvPr/>
        </p:nvCxnSpPr>
        <p:spPr>
          <a:xfrm rot="10800000" flipH="1">
            <a:off x="7062362" y="3467733"/>
            <a:ext cx="976581" cy="508641"/>
          </a:xfrm>
          <a:prstGeom prst="straightConnector1">
            <a:avLst/>
          </a:prstGeom>
          <a:noFill/>
          <a:ln w="28575" cap="flat" cmpd="sng">
            <a:solidFill>
              <a:srgbClr val="F26640"/>
            </a:solidFill>
            <a:prstDash val="solid"/>
            <a:miter lim="800000"/>
            <a:headEnd type="none" w="sm" len="sm"/>
            <a:tailEnd type="none" w="sm" len="sm"/>
          </a:ln>
        </p:spPr>
      </p:cxnSp>
      <p:sp>
        <p:nvSpPr>
          <p:cNvPr id="314" name="Google Shape;314;p16"/>
          <p:cNvSpPr/>
          <p:nvPr/>
        </p:nvSpPr>
        <p:spPr>
          <a:xfrm>
            <a:off x="7996363" y="3386148"/>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15" name="Google Shape;315;p16"/>
          <p:cNvCxnSpPr/>
          <p:nvPr/>
        </p:nvCxnSpPr>
        <p:spPr>
          <a:xfrm rot="10800000" flipH="1">
            <a:off x="8138997" y="3464706"/>
            <a:ext cx="1189641" cy="1551"/>
          </a:xfrm>
          <a:prstGeom prst="straightConnector1">
            <a:avLst/>
          </a:prstGeom>
          <a:noFill/>
          <a:ln w="28575" cap="flat" cmpd="sng">
            <a:solidFill>
              <a:srgbClr val="F26640"/>
            </a:solidFill>
            <a:prstDash val="solid"/>
            <a:miter lim="800000"/>
            <a:headEnd type="none" w="sm" len="sm"/>
            <a:tailEnd type="none" w="sm" len="sm"/>
          </a:ln>
        </p:spPr>
      </p:cxnSp>
      <p:sp>
        <p:nvSpPr>
          <p:cNvPr id="316" name="Google Shape;316;p16"/>
          <p:cNvSpPr/>
          <p:nvPr/>
        </p:nvSpPr>
        <p:spPr>
          <a:xfrm>
            <a:off x="9328638" y="3383693"/>
            <a:ext cx="142634" cy="142634"/>
          </a:xfrm>
          <a:prstGeom prst="ellipse">
            <a:avLst/>
          </a:prstGeom>
          <a:solidFill>
            <a:schemeClr val="lt1"/>
          </a:solidFill>
          <a:ln w="19050" cap="flat" cmpd="sng">
            <a:solidFill>
              <a:srgbClr val="F266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17" name="Google Shape;317;p16"/>
          <p:cNvSpPr txBox="1"/>
          <p:nvPr/>
        </p:nvSpPr>
        <p:spPr>
          <a:xfrm>
            <a:off x="7364295" y="2943047"/>
            <a:ext cx="140676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안전도 확인 됐으니 </a:t>
            </a:r>
            <a:endParaRPr sz="1000">
              <a:solidFill>
                <a:srgbClr val="595959"/>
              </a:solidFill>
              <a:latin typeface="Arial"/>
              <a:ea typeface="Arial"/>
              <a:cs typeface="Arial"/>
              <a:sym typeface="Arial"/>
            </a:endParaRPr>
          </a:p>
          <a:p>
            <a:pPr marL="0" marR="0" lvl="0" indent="0" algn="ctr" rtl="0">
              <a:spcBef>
                <a:spcPts val="0"/>
              </a:spcBef>
              <a:spcAft>
                <a:spcPts val="0"/>
              </a:spcAft>
              <a:buNone/>
            </a:pPr>
            <a:r>
              <a:rPr lang="ko-KR" sz="1000">
                <a:solidFill>
                  <a:srgbClr val="595959"/>
                </a:solidFill>
                <a:latin typeface="Arial"/>
                <a:ea typeface="Arial"/>
                <a:cs typeface="Arial"/>
                <a:sym typeface="Arial"/>
              </a:rPr>
              <a:t>이젠 믿고 쓸 수 있겠어!</a:t>
            </a:r>
            <a:endParaRPr sz="1000">
              <a:solidFill>
                <a:srgbClr val="595959"/>
              </a:solidFill>
              <a:latin typeface="Arial"/>
              <a:ea typeface="Arial"/>
              <a:cs typeface="Arial"/>
              <a:sym typeface="Arial"/>
            </a:endParaRPr>
          </a:p>
        </p:txBody>
      </p:sp>
      <p:sp>
        <p:nvSpPr>
          <p:cNvPr id="318" name="Google Shape;318;p16"/>
          <p:cNvSpPr txBox="1"/>
          <p:nvPr/>
        </p:nvSpPr>
        <p:spPr>
          <a:xfrm>
            <a:off x="8771064" y="3630289"/>
            <a:ext cx="153425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latin typeface="Arial"/>
                <a:ea typeface="Arial"/>
                <a:cs typeface="Arial"/>
                <a:sym typeface="Arial"/>
              </a:rPr>
              <a:t>덕분에 편하게 고궁 </a:t>
            </a:r>
            <a:endParaRPr sz="1000">
              <a:solidFill>
                <a:srgbClr val="595959"/>
              </a:solidFill>
              <a:latin typeface="Arial"/>
              <a:ea typeface="Arial"/>
              <a:cs typeface="Arial"/>
              <a:sym typeface="Arial"/>
            </a:endParaRPr>
          </a:p>
          <a:p>
            <a:pPr marL="0" marR="0" lvl="0" indent="0" algn="ctr" rtl="0">
              <a:spcBef>
                <a:spcPts val="0"/>
              </a:spcBef>
              <a:spcAft>
                <a:spcPts val="0"/>
              </a:spcAft>
              <a:buNone/>
            </a:pPr>
            <a:r>
              <a:rPr lang="ko-KR" sz="1000">
                <a:solidFill>
                  <a:srgbClr val="595959"/>
                </a:solidFill>
                <a:latin typeface="Arial"/>
                <a:ea typeface="Arial"/>
                <a:cs typeface="Arial"/>
                <a:sym typeface="Arial"/>
              </a:rPr>
              <a:t>투어를 할 수 있었어!</a:t>
            </a:r>
            <a:endParaRPr sz="1000">
              <a:solidFill>
                <a:srgbClr val="595959"/>
              </a:solidFill>
              <a:latin typeface="Arial"/>
              <a:ea typeface="Arial"/>
              <a:cs typeface="Arial"/>
              <a:sym typeface="Arial"/>
            </a:endParaRPr>
          </a:p>
        </p:txBody>
      </p:sp>
      <p:sp>
        <p:nvSpPr>
          <p:cNvPr id="319" name="Google Shape;319;p16"/>
          <p:cNvSpPr txBox="1"/>
          <p:nvPr/>
        </p:nvSpPr>
        <p:spPr>
          <a:xfrm>
            <a:off x="2468873" y="1563638"/>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 활동을 하고 싶은데 시간적, 공간적인 제한이 많다.</a:t>
            </a:r>
            <a:endParaRPr sz="1000">
              <a:solidFill>
                <a:srgbClr val="595959"/>
              </a:solidFill>
              <a:latin typeface="Arial"/>
              <a:ea typeface="Arial"/>
              <a:cs typeface="Arial"/>
              <a:sym typeface="Arial"/>
            </a:endParaRPr>
          </a:p>
        </p:txBody>
      </p:sp>
      <p:sp>
        <p:nvSpPr>
          <p:cNvPr id="320" name="Google Shape;320;p16"/>
          <p:cNvSpPr txBox="1"/>
          <p:nvPr/>
        </p:nvSpPr>
        <p:spPr>
          <a:xfrm>
            <a:off x="4377392" y="1630268"/>
            <a:ext cx="15744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비대면으로 토론 진행이 가능해짐</a:t>
            </a:r>
            <a:endParaRPr/>
          </a:p>
        </p:txBody>
      </p:sp>
      <p:sp>
        <p:nvSpPr>
          <p:cNvPr id="321" name="Google Shape;321;p16"/>
          <p:cNvSpPr txBox="1"/>
          <p:nvPr/>
        </p:nvSpPr>
        <p:spPr>
          <a:xfrm>
            <a:off x="6212563" y="1563639"/>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시스템에 의해 토론이 진행되어 사회자 없이도 토론이 가능해짐</a:t>
            </a:r>
            <a:endParaRPr sz="1000">
              <a:solidFill>
                <a:srgbClr val="595959"/>
              </a:solidFill>
              <a:latin typeface="Arial"/>
              <a:ea typeface="Arial"/>
              <a:cs typeface="Arial"/>
              <a:sym typeface="Arial"/>
            </a:endParaRPr>
          </a:p>
        </p:txBody>
      </p:sp>
      <p:sp>
        <p:nvSpPr>
          <p:cNvPr id="322" name="Google Shape;322;p16"/>
          <p:cNvSpPr txBox="1"/>
          <p:nvPr/>
        </p:nvSpPr>
        <p:spPr>
          <a:xfrm>
            <a:off x="8260416" y="1574204"/>
            <a:ext cx="1574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000">
                <a:solidFill>
                  <a:srgbClr val="595959"/>
                </a:solidFill>
              </a:rPr>
              <a:t>토론 참가자들과 대면하지 않더라도 토론 활동을 할 수 있다. </a:t>
            </a:r>
            <a:endParaRPr sz="1000">
              <a:solidFill>
                <a:srgbClr val="595959"/>
              </a:solidFill>
              <a:latin typeface="Arial"/>
              <a:ea typeface="Arial"/>
              <a:cs typeface="Arial"/>
              <a:sym typeface="Arial"/>
            </a:endParaRPr>
          </a:p>
        </p:txBody>
      </p:sp>
      <p:sp>
        <p:nvSpPr>
          <p:cNvPr id="2" name="TextBox 1">
            <a:extLst>
              <a:ext uri="{FF2B5EF4-FFF2-40B4-BE49-F238E27FC236}">
                <a16:creationId xmlns:a16="http://schemas.microsoft.com/office/drawing/2014/main" id="{8C1D76DF-03BD-DD50-15E0-1DE118C88B85}"/>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사용자 여정 지도</a:t>
            </a:r>
            <a:endParaRPr lang="ko-KR" altLang="en-US" sz="1600" dirty="0">
              <a:solidFill>
                <a:srgbClr val="595959"/>
              </a:solidFill>
              <a:latin typeface="Arial"/>
              <a:ea typeface="Arial"/>
              <a:cs typeface="Arial"/>
              <a:sym typeface="Arial"/>
            </a:endParaRPr>
          </a:p>
        </p:txBody>
      </p:sp>
      <p:sp>
        <p:nvSpPr>
          <p:cNvPr id="4" name="TextBox 3">
            <a:extLst>
              <a:ext uri="{FF2B5EF4-FFF2-40B4-BE49-F238E27FC236}">
                <a16:creationId xmlns:a16="http://schemas.microsoft.com/office/drawing/2014/main" id="{4A6543E4-C1E7-05A7-CC51-33C760158A4D}"/>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6" name="Google Shape;336;p27"/>
          <p:cNvSpPr txBox="1"/>
          <p:nvPr/>
        </p:nvSpPr>
        <p:spPr>
          <a:xfrm>
            <a:off x="8409802" y="2726999"/>
            <a:ext cx="3175739" cy="426913"/>
          </a:xfrm>
          <a:prstGeom prst="rect">
            <a:avLst/>
          </a:prstGeom>
          <a:noFill/>
          <a:ln>
            <a:noFill/>
          </a:ln>
        </p:spPr>
        <p:txBody>
          <a:bodyPr spcFirstLastPara="1" wrap="square" lIns="90000" tIns="46800" rIns="90000" bIns="46800" anchor="t" anchorCtr="0">
            <a:spAutoFit/>
          </a:bodyPr>
          <a:lstStyle/>
          <a:p>
            <a:pPr marL="0" marR="0" lvl="0" indent="0" algn="just" rtl="0">
              <a:lnSpc>
                <a:spcPct val="120000"/>
              </a:lnSpc>
              <a:spcBef>
                <a:spcPts val="0"/>
              </a:spcBef>
              <a:spcAft>
                <a:spcPts val="0"/>
              </a:spcAft>
              <a:buNone/>
            </a:pPr>
            <a:r>
              <a:rPr lang="ko-KR" sz="1800" dirty="0"/>
              <a:t>편하게 토론 수업하고 싶어</a:t>
            </a:r>
            <a:endParaRPr sz="1800" dirty="0">
              <a:solidFill>
                <a:srgbClr val="000000"/>
              </a:solidFill>
              <a:latin typeface="Arial"/>
              <a:ea typeface="Arial"/>
              <a:cs typeface="Arial"/>
              <a:sym typeface="Arial"/>
            </a:endParaRPr>
          </a:p>
        </p:txBody>
      </p:sp>
      <p:sp>
        <p:nvSpPr>
          <p:cNvPr id="337" name="Google Shape;337;p27"/>
          <p:cNvSpPr/>
          <p:nvPr/>
        </p:nvSpPr>
        <p:spPr>
          <a:xfrm>
            <a:off x="7489858" y="4246776"/>
            <a:ext cx="233456" cy="233456"/>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100">
                <a:solidFill>
                  <a:schemeClr val="lt1"/>
                </a:solidFill>
                <a:latin typeface="Arial"/>
                <a:ea typeface="Arial"/>
                <a:cs typeface="Arial"/>
                <a:sym typeface="Arial"/>
              </a:rPr>
              <a:t>B</a:t>
            </a:r>
            <a:endParaRPr sz="1100">
              <a:solidFill>
                <a:schemeClr val="lt1"/>
              </a:solidFill>
              <a:latin typeface="Arial"/>
              <a:ea typeface="Arial"/>
              <a:cs typeface="Arial"/>
              <a:sym typeface="Arial"/>
            </a:endParaRPr>
          </a:p>
        </p:txBody>
      </p:sp>
      <p:sp>
        <p:nvSpPr>
          <p:cNvPr id="338" name="Google Shape;338;p27"/>
          <p:cNvSpPr txBox="1"/>
          <p:nvPr/>
        </p:nvSpPr>
        <p:spPr>
          <a:xfrm>
            <a:off x="8348111" y="3457685"/>
            <a:ext cx="2751900" cy="759311"/>
          </a:xfrm>
          <a:prstGeom prst="rect">
            <a:avLst/>
          </a:prstGeom>
          <a:noFill/>
          <a:ln>
            <a:noFill/>
          </a:ln>
        </p:spPr>
        <p:txBody>
          <a:bodyPr spcFirstLastPara="1" wrap="square" lIns="90000" tIns="46800" rIns="90000" bIns="46800" anchor="t" anchorCtr="0">
            <a:spAutoFit/>
          </a:bodyPr>
          <a:lstStyle/>
          <a:p>
            <a:pPr marL="0" marR="0" lvl="0" indent="0" algn="just" rtl="0">
              <a:lnSpc>
                <a:spcPct val="120000"/>
              </a:lnSpc>
              <a:spcBef>
                <a:spcPts val="0"/>
              </a:spcBef>
              <a:spcAft>
                <a:spcPts val="0"/>
              </a:spcAft>
              <a:buNone/>
            </a:pPr>
            <a:r>
              <a:rPr lang="ko-KR" sz="1800" dirty="0"/>
              <a:t>토론동아리를 활발하게 운영하고 싶어 </a:t>
            </a:r>
            <a:endParaRPr sz="1800" dirty="0">
              <a:solidFill>
                <a:srgbClr val="000000"/>
              </a:solidFill>
              <a:latin typeface="Arial"/>
              <a:ea typeface="Arial"/>
              <a:cs typeface="Arial"/>
              <a:sym typeface="Arial"/>
            </a:endParaRPr>
          </a:p>
        </p:txBody>
      </p:sp>
      <p:sp>
        <p:nvSpPr>
          <p:cNvPr id="339" name="Google Shape;339;p27"/>
          <p:cNvSpPr/>
          <p:nvPr/>
        </p:nvSpPr>
        <p:spPr>
          <a:xfrm>
            <a:off x="7489858" y="4611812"/>
            <a:ext cx="233456" cy="233456"/>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100">
                <a:solidFill>
                  <a:schemeClr val="lt1"/>
                </a:solidFill>
                <a:latin typeface="Arial"/>
                <a:ea typeface="Arial"/>
                <a:cs typeface="Arial"/>
                <a:sym typeface="Arial"/>
              </a:rPr>
              <a:t>C</a:t>
            </a:r>
            <a:endParaRPr sz="1100">
              <a:solidFill>
                <a:schemeClr val="lt1"/>
              </a:solidFill>
              <a:latin typeface="Arial"/>
              <a:ea typeface="Arial"/>
              <a:cs typeface="Arial"/>
              <a:sym typeface="Arial"/>
            </a:endParaRPr>
          </a:p>
        </p:txBody>
      </p:sp>
      <p:sp>
        <p:nvSpPr>
          <p:cNvPr id="340" name="Google Shape;340;p27"/>
          <p:cNvSpPr txBox="1"/>
          <p:nvPr/>
        </p:nvSpPr>
        <p:spPr>
          <a:xfrm>
            <a:off x="7767480" y="4592220"/>
            <a:ext cx="2856000" cy="759311"/>
          </a:xfrm>
          <a:prstGeom prst="rect">
            <a:avLst/>
          </a:prstGeom>
          <a:noFill/>
          <a:ln>
            <a:noFill/>
          </a:ln>
        </p:spPr>
        <p:txBody>
          <a:bodyPr spcFirstLastPara="1" wrap="square" lIns="90000" tIns="46800" rIns="90000" bIns="46800" anchor="t" anchorCtr="0">
            <a:spAutoFit/>
          </a:bodyPr>
          <a:lstStyle/>
          <a:p>
            <a:pPr marL="0" marR="0" lvl="0" indent="0" algn="just" rtl="0">
              <a:lnSpc>
                <a:spcPct val="120000"/>
              </a:lnSpc>
              <a:spcBef>
                <a:spcPts val="0"/>
              </a:spcBef>
              <a:spcAft>
                <a:spcPts val="0"/>
              </a:spcAft>
              <a:buNone/>
            </a:pPr>
            <a:r>
              <a:rPr lang="ko-KR" sz="1800" dirty="0"/>
              <a:t>토론 후에 내가 잘했는지 못했는지 궁금해!</a:t>
            </a:r>
            <a:endParaRPr sz="1800" dirty="0">
              <a:solidFill>
                <a:srgbClr val="000000"/>
              </a:solidFill>
              <a:latin typeface="Arial"/>
              <a:ea typeface="Arial"/>
              <a:cs typeface="Arial"/>
              <a:sym typeface="Arial"/>
            </a:endParaRPr>
          </a:p>
        </p:txBody>
      </p:sp>
      <p:grpSp>
        <p:nvGrpSpPr>
          <p:cNvPr id="7" name="그룹 6">
            <a:extLst>
              <a:ext uri="{FF2B5EF4-FFF2-40B4-BE49-F238E27FC236}">
                <a16:creationId xmlns:a16="http://schemas.microsoft.com/office/drawing/2014/main" id="{2C66E308-0BE5-B33D-AF45-2C05D981ABF7}"/>
              </a:ext>
            </a:extLst>
          </p:cNvPr>
          <p:cNvGrpSpPr/>
          <p:nvPr/>
        </p:nvGrpSpPr>
        <p:grpSpPr>
          <a:xfrm>
            <a:off x="454078" y="1139538"/>
            <a:ext cx="6337085" cy="5465655"/>
            <a:chOff x="3129106" y="570861"/>
            <a:chExt cx="6714164" cy="5790880"/>
          </a:xfrm>
        </p:grpSpPr>
        <p:grpSp>
          <p:nvGrpSpPr>
            <p:cNvPr id="328" name="Google Shape;328;p27"/>
            <p:cNvGrpSpPr/>
            <p:nvPr/>
          </p:nvGrpSpPr>
          <p:grpSpPr>
            <a:xfrm>
              <a:off x="3902697" y="883822"/>
              <a:ext cx="5083318" cy="5143500"/>
              <a:chOff x="2127884" y="883822"/>
              <a:chExt cx="5083318" cy="5143500"/>
            </a:xfrm>
          </p:grpSpPr>
          <p:sp>
            <p:nvSpPr>
              <p:cNvPr id="329" name="Google Shape;329;p27"/>
              <p:cNvSpPr/>
              <p:nvPr/>
            </p:nvSpPr>
            <p:spPr>
              <a:xfrm>
                <a:off x="3286116" y="3026945"/>
                <a:ext cx="2714644" cy="2714644"/>
              </a:xfrm>
              <a:prstGeom prst="ellipse">
                <a:avLst/>
              </a:prstGeom>
              <a:solidFill>
                <a:srgbClr val="E3653D">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sp>
            <p:nvSpPr>
              <p:cNvPr id="330" name="Google Shape;330;p27"/>
              <p:cNvSpPr/>
              <p:nvPr/>
            </p:nvSpPr>
            <p:spPr>
              <a:xfrm>
                <a:off x="3286116" y="1218241"/>
                <a:ext cx="2714644" cy="2714644"/>
              </a:xfrm>
              <a:prstGeom prst="ellipse">
                <a:avLst/>
              </a:prstGeom>
              <a:solidFill>
                <a:srgbClr val="00B0F0">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sp>
            <p:nvSpPr>
              <p:cNvPr id="331" name="Google Shape;331;p27"/>
              <p:cNvSpPr/>
              <p:nvPr/>
            </p:nvSpPr>
            <p:spPr>
              <a:xfrm>
                <a:off x="4143372" y="2098251"/>
                <a:ext cx="2714644" cy="2714644"/>
              </a:xfrm>
              <a:prstGeom prst="ellipse">
                <a:avLst/>
              </a:prstGeom>
              <a:solidFill>
                <a:srgbClr val="BBD6EE">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sp>
            <p:nvSpPr>
              <p:cNvPr id="332" name="Google Shape;332;p27"/>
              <p:cNvSpPr/>
              <p:nvPr/>
            </p:nvSpPr>
            <p:spPr>
              <a:xfrm>
                <a:off x="2428860" y="2098251"/>
                <a:ext cx="2714644" cy="2714644"/>
              </a:xfrm>
              <a:prstGeom prst="ellipse">
                <a:avLst/>
              </a:prstGeom>
              <a:solidFill>
                <a:srgbClr val="D3F686">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lt1"/>
                  </a:solidFill>
                  <a:latin typeface="Malgun Gothic"/>
                  <a:ea typeface="Malgun Gothic"/>
                  <a:cs typeface="Malgun Gothic"/>
                  <a:sym typeface="Malgun Gothic"/>
                </a:endParaRPr>
              </a:p>
            </p:txBody>
          </p:sp>
          <p:cxnSp>
            <p:nvCxnSpPr>
              <p:cNvPr id="333" name="Google Shape;333;p27"/>
              <p:cNvCxnSpPr/>
              <p:nvPr/>
            </p:nvCxnSpPr>
            <p:spPr>
              <a:xfrm rot="5400000">
                <a:off x="2070894" y="3454778"/>
                <a:ext cx="5143500" cy="1588"/>
              </a:xfrm>
              <a:prstGeom prst="straightConnector1">
                <a:avLst/>
              </a:prstGeom>
              <a:noFill/>
              <a:ln w="9525" cap="flat" cmpd="sng">
                <a:solidFill>
                  <a:schemeClr val="dk1"/>
                </a:solidFill>
                <a:prstDash val="solid"/>
                <a:miter lim="800000"/>
                <a:headEnd type="none" w="sm" len="sm"/>
                <a:tailEnd type="none" w="sm" len="sm"/>
              </a:ln>
            </p:spPr>
          </p:cxnSp>
          <p:cxnSp>
            <p:nvCxnSpPr>
              <p:cNvPr id="334" name="Google Shape;334;p27"/>
              <p:cNvCxnSpPr>
                <a:cxnSpLocks/>
              </p:cNvCxnSpPr>
              <p:nvPr/>
            </p:nvCxnSpPr>
            <p:spPr>
              <a:xfrm>
                <a:off x="2127884" y="3455572"/>
                <a:ext cx="5083318" cy="0"/>
              </a:xfrm>
              <a:prstGeom prst="straightConnector1">
                <a:avLst/>
              </a:prstGeom>
              <a:noFill/>
              <a:ln w="9525" cap="flat" cmpd="sng">
                <a:solidFill>
                  <a:schemeClr val="dk1"/>
                </a:solidFill>
                <a:prstDash val="solid"/>
                <a:miter lim="800000"/>
                <a:headEnd type="none" w="sm" len="sm"/>
                <a:tailEnd type="none" w="sm" len="sm"/>
              </a:ln>
            </p:spPr>
          </p:cxnSp>
        </p:grpSp>
        <p:sp>
          <p:nvSpPr>
            <p:cNvPr id="341" name="Google Shape;341;p27"/>
            <p:cNvSpPr/>
            <p:nvPr/>
          </p:nvSpPr>
          <p:spPr>
            <a:xfrm>
              <a:off x="4607890" y="2684126"/>
              <a:ext cx="523965" cy="523965"/>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a:solidFill>
                    <a:schemeClr val="lt1"/>
                  </a:solidFill>
                  <a:latin typeface="Arial"/>
                  <a:ea typeface="Arial"/>
                  <a:cs typeface="Arial"/>
                  <a:sym typeface="Arial"/>
                </a:rPr>
                <a:t>C</a:t>
              </a:r>
              <a:endParaRPr sz="1600">
                <a:solidFill>
                  <a:schemeClr val="lt1"/>
                </a:solidFill>
                <a:latin typeface="Arial"/>
                <a:ea typeface="Arial"/>
                <a:cs typeface="Arial"/>
                <a:sym typeface="Arial"/>
              </a:endParaRPr>
            </a:p>
          </p:txBody>
        </p:sp>
        <p:sp>
          <p:nvSpPr>
            <p:cNvPr id="342" name="Google Shape;342;p27"/>
            <p:cNvSpPr txBox="1"/>
            <p:nvPr/>
          </p:nvSpPr>
          <p:spPr>
            <a:xfrm>
              <a:off x="3129106" y="3300947"/>
              <a:ext cx="825328" cy="3260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자율성</a:t>
              </a:r>
              <a:endParaRPr dirty="0"/>
            </a:p>
          </p:txBody>
        </p:sp>
        <p:sp>
          <p:nvSpPr>
            <p:cNvPr id="343" name="Google Shape;343;p27"/>
            <p:cNvSpPr txBox="1"/>
            <p:nvPr/>
          </p:nvSpPr>
          <p:spPr>
            <a:xfrm>
              <a:off x="8986014" y="3300947"/>
              <a:ext cx="857256" cy="3260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효율성</a:t>
              </a:r>
              <a:endParaRPr dirty="0"/>
            </a:p>
          </p:txBody>
        </p:sp>
        <p:sp>
          <p:nvSpPr>
            <p:cNvPr id="344" name="Google Shape;344;p27"/>
            <p:cNvSpPr txBox="1"/>
            <p:nvPr/>
          </p:nvSpPr>
          <p:spPr>
            <a:xfrm>
              <a:off x="6003413" y="570861"/>
              <a:ext cx="8265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편의성</a:t>
              </a:r>
              <a:endParaRPr dirty="0"/>
            </a:p>
          </p:txBody>
        </p:sp>
        <p:sp>
          <p:nvSpPr>
            <p:cNvPr id="345" name="Google Shape;345;p27"/>
            <p:cNvSpPr txBox="1"/>
            <p:nvPr/>
          </p:nvSpPr>
          <p:spPr>
            <a:xfrm>
              <a:off x="6003413" y="6053941"/>
              <a:ext cx="8265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dirty="0">
                  <a:solidFill>
                    <a:schemeClr val="dk1"/>
                  </a:solidFill>
                </a:rPr>
                <a:t>접근성</a:t>
              </a:r>
              <a:endParaRPr dirty="0"/>
            </a:p>
          </p:txBody>
        </p:sp>
        <p:sp>
          <p:nvSpPr>
            <p:cNvPr id="346" name="Google Shape;346;p27"/>
            <p:cNvSpPr/>
            <p:nvPr/>
          </p:nvSpPr>
          <p:spPr>
            <a:xfrm>
              <a:off x="8986028" y="1226234"/>
              <a:ext cx="523965" cy="523965"/>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a:solidFill>
                    <a:schemeClr val="lt1"/>
                  </a:solidFill>
                  <a:latin typeface="Arial"/>
                  <a:ea typeface="Arial"/>
                  <a:cs typeface="Arial"/>
                  <a:sym typeface="Arial"/>
                </a:rPr>
                <a:t>A</a:t>
              </a:r>
              <a:endParaRPr sz="1600">
                <a:solidFill>
                  <a:schemeClr val="lt1"/>
                </a:solidFill>
                <a:latin typeface="Arial"/>
                <a:ea typeface="Arial"/>
                <a:cs typeface="Arial"/>
                <a:sym typeface="Arial"/>
              </a:endParaRPr>
            </a:p>
          </p:txBody>
        </p:sp>
        <p:sp>
          <p:nvSpPr>
            <p:cNvPr id="347" name="Google Shape;347;p27"/>
            <p:cNvSpPr/>
            <p:nvPr/>
          </p:nvSpPr>
          <p:spPr>
            <a:xfrm>
              <a:off x="8185181" y="3586372"/>
              <a:ext cx="523965" cy="523965"/>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dirty="0" err="1">
                  <a:solidFill>
                    <a:schemeClr val="lt1"/>
                  </a:solidFill>
                  <a:latin typeface="Arial"/>
                  <a:ea typeface="Arial"/>
                  <a:cs typeface="Arial"/>
                  <a:sym typeface="Arial"/>
                </a:rPr>
                <a:t>B</a:t>
              </a:r>
              <a:endParaRPr sz="1600" dirty="0">
                <a:solidFill>
                  <a:schemeClr val="lt1"/>
                </a:solidFill>
                <a:latin typeface="Arial"/>
                <a:ea typeface="Arial"/>
                <a:cs typeface="Arial"/>
                <a:sym typeface="Arial"/>
              </a:endParaRPr>
            </a:p>
          </p:txBody>
        </p:sp>
      </p:grpSp>
      <p:sp>
        <p:nvSpPr>
          <p:cNvPr id="2" name="TextBox 1">
            <a:extLst>
              <a:ext uri="{FF2B5EF4-FFF2-40B4-BE49-F238E27FC236}">
                <a16:creationId xmlns:a16="http://schemas.microsoft.com/office/drawing/2014/main" id="{7301952A-56A7-3B57-032D-3EC84A152C3D}"/>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사용자 세분화</a:t>
            </a:r>
            <a:endParaRPr lang="ko-KR" altLang="en-US" sz="1600" dirty="0">
              <a:solidFill>
                <a:srgbClr val="595959"/>
              </a:solidFill>
              <a:latin typeface="Arial"/>
              <a:ea typeface="Arial"/>
              <a:cs typeface="Arial"/>
              <a:sym typeface="Arial"/>
            </a:endParaRPr>
          </a:p>
        </p:txBody>
      </p:sp>
      <p:sp>
        <p:nvSpPr>
          <p:cNvPr id="8" name="Google Shape;346;p27">
            <a:extLst>
              <a:ext uri="{FF2B5EF4-FFF2-40B4-BE49-F238E27FC236}">
                <a16:creationId xmlns:a16="http://schemas.microsoft.com/office/drawing/2014/main" id="{0DC4C6F4-001B-2D66-04A2-13C068B55953}"/>
              </a:ext>
            </a:extLst>
          </p:cNvPr>
          <p:cNvSpPr/>
          <p:nvPr/>
        </p:nvSpPr>
        <p:spPr>
          <a:xfrm>
            <a:off x="7853573" y="2687896"/>
            <a:ext cx="494538" cy="494538"/>
          </a:xfrm>
          <a:prstGeom prst="ellipse">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600">
                <a:solidFill>
                  <a:schemeClr val="lt1"/>
                </a:solidFill>
                <a:latin typeface="Arial"/>
                <a:ea typeface="Arial"/>
                <a:cs typeface="Arial"/>
                <a:sym typeface="Arial"/>
              </a:rPr>
              <a:t>A</a:t>
            </a:r>
            <a:endParaRPr sz="1600">
              <a:solidFill>
                <a:schemeClr val="lt1"/>
              </a:solidFill>
              <a:latin typeface="Arial"/>
              <a:ea typeface="Arial"/>
              <a:cs typeface="Arial"/>
              <a:sym typeface="Arial"/>
            </a:endParaRPr>
          </a:p>
        </p:txBody>
      </p:sp>
      <p:sp>
        <p:nvSpPr>
          <p:cNvPr id="9" name="TextBox 8">
            <a:extLst>
              <a:ext uri="{FF2B5EF4-FFF2-40B4-BE49-F238E27FC236}">
                <a16:creationId xmlns:a16="http://schemas.microsoft.com/office/drawing/2014/main" id="{A434A812-410C-60AE-BEA4-CEBB38EC3C80}"/>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03. </a:t>
            </a:r>
            <a:r>
              <a:rPr lang="ko-KR" altLang="en-US" sz="2000" dirty="0">
                <a:solidFill>
                  <a:srgbClr val="F26640"/>
                </a:solidFill>
                <a:latin typeface="Arial"/>
                <a:ea typeface="Arial"/>
                <a:cs typeface="Arial"/>
                <a:sym typeface="Arial"/>
              </a:rPr>
              <a:t>사용자 정의</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37"/>
          <p:cNvSpPr txBox="1"/>
          <p:nvPr/>
        </p:nvSpPr>
        <p:spPr>
          <a:xfrm>
            <a:off x="836966" y="2440779"/>
            <a:ext cx="364359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a:solidFill>
                  <a:schemeClr val="lt1"/>
                </a:solidFill>
                <a:latin typeface="Arial"/>
                <a:ea typeface="Arial"/>
                <a:cs typeface="Arial"/>
                <a:sym typeface="Arial"/>
              </a:rPr>
              <a:t>04</a:t>
            </a:r>
            <a:r>
              <a:rPr lang="ko-KR" sz="2800">
                <a:solidFill>
                  <a:schemeClr val="lt1"/>
                </a:solidFill>
                <a:latin typeface="Arial"/>
                <a:ea typeface="Arial"/>
                <a:cs typeface="Arial"/>
                <a:sym typeface="Arial"/>
              </a:rPr>
              <a:t>. </a:t>
            </a:r>
            <a:r>
              <a:rPr lang="ko-KR" sz="2800">
                <a:solidFill>
                  <a:schemeClr val="lt1"/>
                </a:solidFill>
              </a:rPr>
              <a:t>서비스 설계</a:t>
            </a:r>
            <a:endParaRPr sz="1800"/>
          </a:p>
        </p:txBody>
      </p:sp>
      <p:sp>
        <p:nvSpPr>
          <p:cNvPr id="477" name="Google Shape;477;p37"/>
          <p:cNvSpPr txBox="1"/>
          <p:nvPr/>
        </p:nvSpPr>
        <p:spPr>
          <a:xfrm>
            <a:off x="854094" y="3018858"/>
            <a:ext cx="2329500" cy="1384954"/>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아키텍처 구성도</a:t>
            </a:r>
            <a:endParaRPr dirty="0">
              <a:solidFill>
                <a:schemeClr val="lt1"/>
              </a:solidFill>
              <a:latin typeface="Arial"/>
              <a:ea typeface="Arial"/>
              <a:cs typeface="Arial"/>
              <a:sym typeface="Arial"/>
            </a:endParaRPr>
          </a:p>
          <a:p>
            <a:pPr marL="240859" marR="0" lvl="0" indent="-240859" algn="l" rtl="0">
              <a:lnSpc>
                <a:spcPct val="200000"/>
              </a:lnSpc>
              <a:spcBef>
                <a:spcPts val="0"/>
              </a:spcBef>
              <a:spcAft>
                <a:spcPts val="0"/>
              </a:spcAft>
              <a:buClr>
                <a:schemeClr val="lt1"/>
              </a:buClr>
              <a:buSzPts val="1180"/>
              <a:buFont typeface="Arial"/>
              <a:buChar char="-"/>
            </a:pPr>
            <a:r>
              <a:rPr lang="ko-KR" dirty="0" err="1">
                <a:solidFill>
                  <a:schemeClr val="lt1"/>
                </a:solidFill>
              </a:rPr>
              <a:t>피그마</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서비스 흐름도</a:t>
            </a:r>
            <a:endParaRPr dirty="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6"/>
          <p:cNvSpPr/>
          <p:nvPr/>
        </p:nvSpPr>
        <p:spPr>
          <a:xfrm>
            <a:off x="1524001" y="4393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grpSp>
        <p:nvGrpSpPr>
          <p:cNvPr id="7" name="그룹 6">
            <a:extLst>
              <a:ext uri="{FF2B5EF4-FFF2-40B4-BE49-F238E27FC236}">
                <a16:creationId xmlns:a16="http://schemas.microsoft.com/office/drawing/2014/main" id="{6342AF00-63EC-7F32-5378-746DEF3DE0C8}"/>
              </a:ext>
            </a:extLst>
          </p:cNvPr>
          <p:cNvGrpSpPr/>
          <p:nvPr/>
        </p:nvGrpSpPr>
        <p:grpSpPr>
          <a:xfrm>
            <a:off x="2127371" y="1894068"/>
            <a:ext cx="7937258" cy="3716025"/>
            <a:chOff x="2639616" y="1818654"/>
            <a:chExt cx="7937258" cy="3716025"/>
          </a:xfrm>
        </p:grpSpPr>
        <p:graphicFrame>
          <p:nvGraphicFramePr>
            <p:cNvPr id="728" name="Google Shape;728;p56"/>
            <p:cNvGraphicFramePr/>
            <p:nvPr>
              <p:extLst>
                <p:ext uri="{D42A27DB-BD31-4B8C-83A1-F6EECF244321}">
                  <p14:modId xmlns:p14="http://schemas.microsoft.com/office/powerpoint/2010/main" val="2273425605"/>
                </p:ext>
              </p:extLst>
            </p:nvPr>
          </p:nvGraphicFramePr>
          <p:xfrm>
            <a:off x="2639616" y="1818654"/>
            <a:ext cx="7937258" cy="3716025"/>
          </p:xfrm>
          <a:graphic>
            <a:graphicData uri="http://schemas.openxmlformats.org/drawingml/2006/table">
              <a:tbl>
                <a:tblPr>
                  <a:noFill/>
                  <a:tableStyleId>{FD5DEC47-D043-4BDF-AAF1-A6F47B529E30}</a:tableStyleId>
                </a:tblPr>
                <a:tblGrid>
                  <a:gridCol w="1705111">
                    <a:extLst>
                      <a:ext uri="{9D8B030D-6E8A-4147-A177-3AD203B41FA5}">
                        <a16:colId xmlns:a16="http://schemas.microsoft.com/office/drawing/2014/main" val="20000"/>
                      </a:ext>
                    </a:extLst>
                  </a:gridCol>
                  <a:gridCol w="1085282">
                    <a:extLst>
                      <a:ext uri="{9D8B030D-6E8A-4147-A177-3AD203B41FA5}">
                        <a16:colId xmlns:a16="http://schemas.microsoft.com/office/drawing/2014/main" val="20001"/>
                      </a:ext>
                    </a:extLst>
                  </a:gridCol>
                  <a:gridCol w="5146865">
                    <a:extLst>
                      <a:ext uri="{9D8B030D-6E8A-4147-A177-3AD203B41FA5}">
                        <a16:colId xmlns:a16="http://schemas.microsoft.com/office/drawing/2014/main" val="20002"/>
                      </a:ext>
                    </a:extLst>
                  </a:gridCol>
                </a:tblGrid>
                <a:tr h="309075">
                  <a:tc>
                    <a:txBody>
                      <a:bodyPr/>
                      <a:lstStyle/>
                      <a:p>
                        <a:pPr marL="0" marR="0" lvl="0" indent="0" algn="ctr" rtl="0">
                          <a:lnSpc>
                            <a:spcPct val="160000"/>
                          </a:lnSpc>
                          <a:spcBef>
                            <a:spcPts val="0"/>
                          </a:spcBef>
                          <a:spcAft>
                            <a:spcPts val="0"/>
                          </a:spcAft>
                          <a:buNone/>
                        </a:pPr>
                        <a:r>
                          <a:rPr lang="ko-KR" sz="1000" u="none" strike="noStrike" cap="none">
                            <a:solidFill>
                              <a:schemeClr val="lt1"/>
                            </a:solidFill>
                            <a:latin typeface="Arial"/>
                            <a:ea typeface="Arial"/>
                            <a:cs typeface="Arial"/>
                            <a:sym typeface="Arial"/>
                          </a:rPr>
                          <a:t>기호</a:t>
                        </a:r>
                        <a:endParaRPr sz="1000" u="none" strike="noStrike" cap="none">
                          <a:solidFill>
                            <a:schemeClr val="lt1"/>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6640"/>
                      </a:solidFill>
                    </a:tcPr>
                  </a:tc>
                  <a:tc>
                    <a:txBody>
                      <a:bodyPr/>
                      <a:lstStyle/>
                      <a:p>
                        <a:pPr marL="0" marR="0" lvl="0" indent="0" algn="ctr" rtl="0">
                          <a:lnSpc>
                            <a:spcPct val="160000"/>
                          </a:lnSpc>
                          <a:spcBef>
                            <a:spcPts val="0"/>
                          </a:spcBef>
                          <a:spcAft>
                            <a:spcPts val="0"/>
                          </a:spcAft>
                          <a:buNone/>
                        </a:pPr>
                        <a:r>
                          <a:rPr lang="ko-KR" sz="1000" u="none" strike="noStrike" cap="none">
                            <a:solidFill>
                              <a:schemeClr val="lt1"/>
                            </a:solidFill>
                            <a:latin typeface="Arial"/>
                            <a:ea typeface="Arial"/>
                            <a:cs typeface="Arial"/>
                            <a:sym typeface="Arial"/>
                          </a:rPr>
                          <a:t>이름</a:t>
                        </a:r>
                        <a:endParaRPr sz="1000" u="none" strike="noStrike" cap="none">
                          <a:solidFill>
                            <a:schemeClr val="lt1"/>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6640"/>
                      </a:solidFill>
                    </a:tcPr>
                  </a:tc>
                  <a:tc>
                    <a:txBody>
                      <a:bodyPr/>
                      <a:lstStyle/>
                      <a:p>
                        <a:pPr marL="0" marR="0" lvl="0" indent="0" algn="ctr" rtl="0">
                          <a:lnSpc>
                            <a:spcPct val="160000"/>
                          </a:lnSpc>
                          <a:spcBef>
                            <a:spcPts val="0"/>
                          </a:spcBef>
                          <a:spcAft>
                            <a:spcPts val="0"/>
                          </a:spcAft>
                          <a:buNone/>
                        </a:pPr>
                        <a:r>
                          <a:rPr lang="ko-KR" sz="1000" u="none" strike="noStrike" cap="none">
                            <a:solidFill>
                              <a:schemeClr val="lt1"/>
                            </a:solidFill>
                            <a:latin typeface="Arial"/>
                            <a:ea typeface="Arial"/>
                            <a:cs typeface="Arial"/>
                            <a:sym typeface="Arial"/>
                          </a:rPr>
                          <a:t>설명</a:t>
                        </a:r>
                        <a:endParaRPr sz="1000" u="none" strike="noStrike" cap="none">
                          <a:solidFill>
                            <a:schemeClr val="lt1"/>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6640"/>
                      </a:solidFill>
                    </a:tcPr>
                  </a:tc>
                  <a:extLst>
                    <a:ext uri="{0D108BD9-81ED-4DB2-BD59-A6C34878D82A}">
                      <a16:rowId xmlns:a16="http://schemas.microsoft.com/office/drawing/2014/main" val="10000"/>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rPr>
                          <a:t>시작과 끝</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dirty="0" err="1">
                            <a:solidFill>
                              <a:srgbClr val="000000"/>
                            </a:solidFill>
                            <a:latin typeface="Arial"/>
                            <a:ea typeface="Arial"/>
                            <a:cs typeface="Arial"/>
                            <a:sym typeface="Arial"/>
                          </a:rPr>
                          <a:t>Flow</a:t>
                        </a:r>
                        <a:r>
                          <a:rPr lang="ko-KR" sz="1000" u="none" strike="noStrike" cap="none" dirty="0">
                            <a:solidFill>
                              <a:srgbClr val="000000"/>
                            </a:solidFill>
                            <a:latin typeface="Arial"/>
                            <a:ea typeface="Arial"/>
                            <a:cs typeface="Arial"/>
                            <a:sym typeface="Arial"/>
                          </a:rPr>
                          <a:t> </a:t>
                        </a:r>
                        <a:r>
                          <a:rPr lang="ko-KR" sz="1000" u="none" strike="noStrike" cap="none" dirty="0" err="1">
                            <a:solidFill>
                              <a:srgbClr val="000000"/>
                            </a:solidFill>
                            <a:latin typeface="Arial"/>
                            <a:ea typeface="Arial"/>
                            <a:cs typeface="Arial"/>
                            <a:sym typeface="Arial"/>
                          </a:rPr>
                          <a:t>Chart</a:t>
                        </a:r>
                        <a:r>
                          <a:rPr lang="ko-KR" sz="1000" u="none" strike="noStrike" cap="none" dirty="0" err="1">
                            <a:solidFill>
                              <a:srgbClr val="000000"/>
                            </a:solidFill>
                          </a:rPr>
                          <a:t>의</a:t>
                        </a:r>
                        <a:r>
                          <a:rPr lang="ko-KR" sz="1000" u="none" strike="noStrike" cap="none" dirty="0">
                            <a:solidFill>
                              <a:srgbClr val="000000"/>
                            </a:solidFill>
                          </a:rPr>
                          <a:t> 시작과 끝을 나타내는 기호로 </a:t>
                        </a:r>
                        <a:r>
                          <a:rPr lang="ko-KR" sz="1000" u="none" strike="noStrike" cap="none" dirty="0" err="1">
                            <a:solidFill>
                              <a:srgbClr val="000000"/>
                            </a:solidFill>
                            <a:latin typeface="Arial"/>
                            <a:ea typeface="Arial"/>
                            <a:cs typeface="Arial"/>
                            <a:sym typeface="Arial"/>
                          </a:rPr>
                          <a:t>START</a:t>
                        </a:r>
                        <a:r>
                          <a:rPr lang="ko-KR" sz="1000" u="none" strike="noStrike" cap="none" dirty="0" err="1">
                            <a:solidFill>
                              <a:srgbClr val="000000"/>
                            </a:solidFill>
                          </a:rPr>
                          <a:t>와</a:t>
                        </a:r>
                        <a:r>
                          <a:rPr lang="ko-KR" sz="1000" u="none" strike="noStrike" cap="none" dirty="0">
                            <a:solidFill>
                              <a:srgbClr val="000000"/>
                            </a:solidFill>
                          </a:rPr>
                          <a:t> </a:t>
                        </a:r>
                        <a:r>
                          <a:rPr lang="ko-KR" sz="1000" u="none" strike="noStrike" cap="none" dirty="0" err="1">
                            <a:solidFill>
                              <a:srgbClr val="000000"/>
                            </a:solidFill>
                            <a:latin typeface="Arial"/>
                            <a:ea typeface="Arial"/>
                            <a:cs typeface="Arial"/>
                            <a:sym typeface="Arial"/>
                          </a:rPr>
                          <a:t>STOP</a:t>
                        </a:r>
                        <a:r>
                          <a:rPr lang="ko-KR" sz="1000" u="none" strike="noStrike" cap="none" dirty="0" err="1">
                            <a:solidFill>
                              <a:srgbClr val="000000"/>
                            </a:solidFill>
                          </a:rPr>
                          <a:t>의</a:t>
                        </a:r>
                        <a:r>
                          <a:rPr lang="ko-KR" sz="1000" u="none" strike="noStrike" cap="none" dirty="0">
                            <a:solidFill>
                              <a:srgbClr val="000000"/>
                            </a:solidFill>
                          </a:rPr>
                          <a:t> 의미를 가진다</a:t>
                        </a:r>
                        <a:r>
                          <a:rPr lang="ko-KR" sz="1000" u="none" strike="noStrike" cap="none" dirty="0">
                            <a:solidFill>
                              <a:srgbClr val="000000"/>
                            </a:solidFill>
                            <a:latin typeface="Arial"/>
                            <a:ea typeface="Arial"/>
                            <a:cs typeface="Arial"/>
                            <a:sym typeface="Arial"/>
                          </a:rPr>
                          <a:t>. </a:t>
                        </a:r>
                        <a:endParaRPr sz="1000" u="none" strike="noStrike" cap="none" dirty="0">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처리</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a:solidFill>
                              <a:srgbClr val="000000"/>
                            </a:solidFill>
                          </a:rPr>
                          <a:t>처리 과정을 나타내는 기호로 모든 처리 내용을 기호 내에 작성한다</a:t>
                        </a:r>
                        <a:r>
                          <a:rPr lang="ko-KR" sz="1000" u="none" strike="noStrike" cap="none">
                            <a:solidFill>
                              <a:srgbClr val="000000"/>
                            </a:solidFill>
                            <a:latin typeface="Arial"/>
                            <a:ea typeface="Arial"/>
                            <a:cs typeface="Arial"/>
                            <a:sym typeface="Arial"/>
                          </a:rPr>
                          <a:t>. </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20250">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판단</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dirty="0">
                            <a:solidFill>
                              <a:srgbClr val="000000"/>
                            </a:solidFill>
                          </a:rPr>
                          <a:t>판단을 나타내는 도형으로 마름모 형태 좌</a:t>
                        </a:r>
                        <a:r>
                          <a:rPr lang="ko-KR" sz="1000" u="none" strike="noStrike" cap="none" dirty="0">
                            <a:solidFill>
                              <a:srgbClr val="000000"/>
                            </a:solidFill>
                            <a:latin typeface="Arial"/>
                            <a:ea typeface="Arial"/>
                            <a:cs typeface="Arial"/>
                            <a:sym typeface="Arial"/>
                          </a:rPr>
                          <a:t>/우/위/</a:t>
                        </a:r>
                        <a:r>
                          <a:rPr lang="ko-KR" sz="1000" u="none" strike="noStrike" cap="none" dirty="0">
                            <a:solidFill>
                              <a:srgbClr val="000000"/>
                            </a:solidFill>
                          </a:rPr>
                          <a:t>아래의 꼭지점을 각 </a:t>
                        </a:r>
                        <a:r>
                          <a:rPr lang="ko-KR" sz="1000" u="none" strike="noStrike" cap="none" dirty="0" err="1">
                            <a:solidFill>
                              <a:srgbClr val="000000"/>
                            </a:solidFill>
                          </a:rPr>
                          <a:t>각</a:t>
                        </a:r>
                        <a:r>
                          <a:rPr lang="ko-KR" sz="1000" u="none" strike="noStrike" cap="none" dirty="0">
                            <a:solidFill>
                              <a:srgbClr val="000000"/>
                            </a:solidFill>
                          </a:rPr>
                          <a:t>    </a:t>
                        </a:r>
                        <a:r>
                          <a:rPr lang="en-US" altLang="ko-KR" sz="1000" u="none" strike="noStrike" cap="none" dirty="0">
                            <a:solidFill>
                              <a:srgbClr val="000000"/>
                            </a:solidFill>
                          </a:rPr>
                          <a:t>     </a:t>
                        </a:r>
                        <a:r>
                          <a:rPr lang="ko-KR" sz="1000" u="none" strike="noStrike" cap="none" dirty="0">
                            <a:solidFill>
                              <a:srgbClr val="000000"/>
                            </a:solidFill>
                            <a:latin typeface="Arial"/>
                            <a:ea typeface="Arial"/>
                            <a:cs typeface="Arial"/>
                            <a:sym typeface="Arial"/>
                          </a:rPr>
                          <a:t>(</a:t>
                        </a:r>
                        <a:r>
                          <a:rPr lang="ko-KR" sz="1000" u="none" strike="noStrike" cap="none" dirty="0" err="1">
                            <a:solidFill>
                              <a:srgbClr val="000000"/>
                            </a:solidFill>
                            <a:latin typeface="Arial"/>
                            <a:ea typeface="Arial"/>
                            <a:cs typeface="Arial"/>
                            <a:sym typeface="Arial"/>
                          </a:rPr>
                          <a:t>Yes</a:t>
                        </a:r>
                        <a:r>
                          <a:rPr lang="ko-KR" sz="1000" u="none" strike="noStrike" cap="none" dirty="0">
                            <a:solidFill>
                              <a:srgbClr val="000000"/>
                            </a:solidFill>
                            <a:latin typeface="Arial"/>
                            <a:ea typeface="Arial"/>
                            <a:cs typeface="Arial"/>
                            <a:sym typeface="Arial"/>
                          </a:rPr>
                          <a:t>) </a:t>
                        </a:r>
                        <a:r>
                          <a:rPr lang="ko-KR" sz="1000" u="none" strike="noStrike" cap="none" dirty="0">
                            <a:solidFill>
                              <a:srgbClr val="000000"/>
                            </a:solidFill>
                          </a:rPr>
                          <a:t>혹은</a:t>
                        </a:r>
                        <a:endParaRPr lang="en-US" altLang="ko-KR" sz="1000" u="none" strike="noStrike" cap="none" dirty="0">
                          <a:solidFill>
                            <a:srgbClr val="000000"/>
                          </a:solidFill>
                        </a:endParaRPr>
                      </a:p>
                      <a:p>
                        <a:pPr marL="0" marR="0" lvl="0" indent="0" algn="just" rtl="0">
                          <a:lnSpc>
                            <a:spcPct val="160000"/>
                          </a:lnSpc>
                          <a:spcBef>
                            <a:spcPts val="0"/>
                          </a:spcBef>
                          <a:spcAft>
                            <a:spcPts val="0"/>
                          </a:spcAft>
                          <a:buNone/>
                        </a:pPr>
                        <a:r>
                          <a:rPr lang="ko-KR" sz="1000" u="none" strike="noStrike" cap="none" dirty="0">
                            <a:solidFill>
                              <a:srgbClr val="000000"/>
                            </a:solidFill>
                          </a:rPr>
                          <a:t>     </a:t>
                        </a:r>
                        <a:r>
                          <a:rPr lang="ko-KR" sz="1000" u="none" strike="noStrike" cap="none" dirty="0">
                            <a:solidFill>
                              <a:srgbClr val="000000"/>
                            </a:solidFill>
                            <a:latin typeface="Arial"/>
                            <a:ea typeface="Arial"/>
                            <a:cs typeface="Arial"/>
                            <a:sym typeface="Arial"/>
                          </a:rPr>
                          <a:t>(</a:t>
                        </a:r>
                        <a:r>
                          <a:rPr lang="ko-KR" sz="1000" u="none" strike="noStrike" cap="none" dirty="0" err="1">
                            <a:solidFill>
                              <a:srgbClr val="000000"/>
                            </a:solidFill>
                            <a:latin typeface="Arial"/>
                            <a:ea typeface="Arial"/>
                            <a:cs typeface="Arial"/>
                            <a:sym typeface="Arial"/>
                          </a:rPr>
                          <a:t>No</a:t>
                        </a:r>
                        <a:r>
                          <a:rPr lang="ko-KR" sz="1000" u="none" strike="noStrike" cap="none" dirty="0">
                            <a:solidFill>
                              <a:srgbClr val="000000"/>
                            </a:solidFill>
                            <a:latin typeface="Arial"/>
                            <a:ea typeface="Arial"/>
                            <a:cs typeface="Arial"/>
                            <a:sym typeface="Arial"/>
                          </a:rPr>
                          <a:t>)</a:t>
                        </a:r>
                        <a:r>
                          <a:rPr lang="ko-KR" sz="1000" u="none" strike="noStrike" cap="none" dirty="0">
                            <a:solidFill>
                              <a:srgbClr val="000000"/>
                            </a:solidFill>
                          </a:rPr>
                          <a:t>로 조건에 따라 분기되는 과정을 결정한다</a:t>
                        </a:r>
                        <a:r>
                          <a:rPr lang="ko-KR" sz="1000" u="none" strike="noStrike" cap="none" dirty="0">
                            <a:solidFill>
                              <a:srgbClr val="000000"/>
                            </a:solidFill>
                            <a:latin typeface="Arial"/>
                            <a:ea typeface="Arial"/>
                            <a:cs typeface="Arial"/>
                            <a:sym typeface="Arial"/>
                          </a:rPr>
                          <a:t>. </a:t>
                        </a:r>
                        <a:endParaRPr sz="1000" u="none" strike="noStrike" cap="none" dirty="0">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입출력</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입/</a:t>
                        </a:r>
                        <a:r>
                          <a:rPr lang="ko-KR" sz="1000" u="none" strike="noStrike" cap="none">
                            <a:solidFill>
                              <a:srgbClr val="000000"/>
                            </a:solidFill>
                          </a:rPr>
                          <a:t>출력 내용을 나타내는 기호로 입력에 필요한 자료준비나 출력 결과에 대한 산출물을 정의할 수 있다</a:t>
                        </a:r>
                        <a:r>
                          <a:rPr lang="ko-KR" sz="1000" u="none" strike="noStrike" cap="none">
                            <a:solidFill>
                              <a:srgbClr val="000000"/>
                            </a:solidFill>
                            <a:latin typeface="Arial"/>
                            <a:ea typeface="Arial"/>
                            <a:cs typeface="Arial"/>
                            <a:sym typeface="Arial"/>
                          </a:rPr>
                          <a:t>. </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21675">
                  <a:tc>
                    <a:txBody>
                      <a:bodyPr/>
                      <a:lstStyle/>
                      <a:p>
                        <a:pPr marL="0" marR="0" lvl="0" indent="0" algn="ctr" rtl="0">
                          <a:lnSpc>
                            <a:spcPct val="160000"/>
                          </a:lnSpc>
                          <a:spcBef>
                            <a:spcPts val="0"/>
                          </a:spcBef>
                          <a:spcAft>
                            <a:spcPts val="0"/>
                          </a:spcAft>
                          <a:buNone/>
                        </a:pPr>
                        <a:endParaRPr sz="1000" u="none" strike="noStrike" cap="none">
                          <a:solidFill>
                            <a:srgbClr val="000000"/>
                          </a:solidFill>
                        </a:endParaRPr>
                      </a:p>
                    </a:txBody>
                    <a:tcPr marL="71875" marR="71875" marT="35950" marB="3595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000" u="none" strike="noStrike" cap="none">
                            <a:solidFill>
                              <a:srgbClr val="000000"/>
                            </a:solidFill>
                            <a:latin typeface="Arial"/>
                            <a:ea typeface="Arial"/>
                            <a:cs typeface="Arial"/>
                            <a:sym typeface="Arial"/>
                          </a:rPr>
                          <a:t>연결선</a:t>
                        </a:r>
                        <a:endParaRPr sz="1000" u="none" strike="noStrike" cap="none">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60000"/>
                          </a:lnSpc>
                          <a:spcBef>
                            <a:spcPts val="0"/>
                          </a:spcBef>
                          <a:spcAft>
                            <a:spcPts val="0"/>
                          </a:spcAft>
                          <a:buNone/>
                        </a:pPr>
                        <a:r>
                          <a:rPr lang="ko-KR" sz="1000" u="none" strike="noStrike" cap="none" dirty="0">
                            <a:solidFill>
                              <a:srgbClr val="000000"/>
                            </a:solidFill>
                          </a:rPr>
                          <a:t>각 단계의 상호 연결 구조를 나타낸다</a:t>
                        </a:r>
                        <a:r>
                          <a:rPr lang="ko-KR" sz="1000" u="none" strike="noStrike" cap="none" dirty="0">
                            <a:solidFill>
                              <a:srgbClr val="000000"/>
                            </a:solidFill>
                            <a:latin typeface="Arial"/>
                            <a:ea typeface="Arial"/>
                            <a:cs typeface="Arial"/>
                            <a:sym typeface="Arial"/>
                          </a:rPr>
                          <a:t>.</a:t>
                        </a:r>
                        <a:endParaRPr sz="1000" u="none" strike="noStrike" cap="none" dirty="0">
                          <a:solidFill>
                            <a:srgbClr val="000000"/>
                          </a:solidFill>
                        </a:endParaRPr>
                      </a:p>
                    </a:txBody>
                    <a:tcPr marL="71875" marR="71875" marT="35950" marB="3595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29" name="Google Shape;729;p56"/>
            <p:cNvSpPr/>
            <p:nvPr/>
          </p:nvSpPr>
          <p:spPr>
            <a:xfrm>
              <a:off x="3081029" y="2311844"/>
              <a:ext cx="798513" cy="304800"/>
            </a:xfrm>
            <a:prstGeom prst="roundRect">
              <a:avLst>
                <a:gd name="adj" fmla="val 34167"/>
              </a:avLst>
            </a:prstGeom>
            <a:solidFill>
              <a:srgbClr val="F2664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730" name="Google Shape;730;p56"/>
            <p:cNvCxnSpPr/>
            <p:nvPr/>
          </p:nvCxnSpPr>
          <p:spPr>
            <a:xfrm>
              <a:off x="3081029" y="5247981"/>
              <a:ext cx="798513" cy="0"/>
            </a:xfrm>
            <a:prstGeom prst="straightConnector1">
              <a:avLst/>
            </a:prstGeom>
            <a:noFill/>
            <a:ln w="9525" cap="flat" cmpd="sng">
              <a:solidFill>
                <a:srgbClr val="F26640"/>
              </a:solidFill>
              <a:prstDash val="solid"/>
              <a:miter lim="800000"/>
              <a:headEnd type="none" w="sm" len="sm"/>
              <a:tailEnd type="triangle" w="med" len="med"/>
            </a:ln>
          </p:spPr>
        </p:cxnSp>
        <p:sp>
          <p:nvSpPr>
            <p:cNvPr id="731" name="Google Shape;731;p56"/>
            <p:cNvSpPr/>
            <p:nvPr/>
          </p:nvSpPr>
          <p:spPr>
            <a:xfrm>
              <a:off x="3081029" y="2910830"/>
              <a:ext cx="792461" cy="304800"/>
            </a:xfrm>
            <a:prstGeom prst="rect">
              <a:avLst/>
            </a:prstGeom>
            <a:noFill/>
            <a:ln w="952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732" name="Google Shape;732;p56"/>
            <p:cNvSpPr/>
            <p:nvPr/>
          </p:nvSpPr>
          <p:spPr>
            <a:xfrm>
              <a:off x="3068477" y="3635911"/>
              <a:ext cx="817563" cy="420696"/>
            </a:xfrm>
            <a:prstGeom prst="flowChartDecision">
              <a:avLst/>
            </a:prstGeom>
            <a:noFill/>
            <a:ln w="9525"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733" name="Google Shape;733;p56"/>
            <p:cNvSpPr/>
            <p:nvPr/>
          </p:nvSpPr>
          <p:spPr>
            <a:xfrm>
              <a:off x="3025996" y="4454028"/>
              <a:ext cx="902524" cy="304771"/>
            </a:xfrm>
            <a:prstGeom prst="flowChartInputOutput">
              <a:avLst/>
            </a:prstGeom>
            <a:noFill/>
            <a:ln w="9525"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734" name="Google Shape;734;p56"/>
            <p:cNvSpPr/>
            <p:nvPr/>
          </p:nvSpPr>
          <p:spPr>
            <a:xfrm>
              <a:off x="9515116" y="3627298"/>
              <a:ext cx="229107" cy="229107"/>
            </a:xfrm>
            <a:prstGeom prst="ellipse">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800" dirty="0" err="1">
                  <a:solidFill>
                    <a:schemeClr val="lt1"/>
                  </a:solidFill>
                  <a:latin typeface="Arial"/>
                  <a:ea typeface="Arial"/>
                  <a:cs typeface="Arial"/>
                  <a:sym typeface="Arial"/>
                </a:rPr>
                <a:t>Y</a:t>
              </a:r>
              <a:endParaRPr sz="800" dirty="0">
                <a:solidFill>
                  <a:schemeClr val="lt1"/>
                </a:solidFill>
                <a:latin typeface="Arial"/>
                <a:ea typeface="Arial"/>
                <a:cs typeface="Arial"/>
                <a:sym typeface="Arial"/>
              </a:endParaRPr>
            </a:p>
          </p:txBody>
        </p:sp>
        <p:sp>
          <p:nvSpPr>
            <p:cNvPr id="735" name="Google Shape;735;p56"/>
            <p:cNvSpPr/>
            <p:nvPr/>
          </p:nvSpPr>
          <p:spPr>
            <a:xfrm>
              <a:off x="5450197" y="3862124"/>
              <a:ext cx="229107" cy="229107"/>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800" dirty="0" err="1">
                  <a:solidFill>
                    <a:schemeClr val="lt1"/>
                  </a:solidFill>
                  <a:latin typeface="Arial"/>
                  <a:ea typeface="Arial"/>
                  <a:cs typeface="Arial"/>
                  <a:sym typeface="Arial"/>
                </a:rPr>
                <a:t>N</a:t>
              </a:r>
              <a:endParaRPr sz="800" dirty="0">
                <a:solidFill>
                  <a:schemeClr val="lt1"/>
                </a:solidFill>
                <a:latin typeface="Arial"/>
                <a:ea typeface="Arial"/>
                <a:cs typeface="Arial"/>
                <a:sym typeface="Arial"/>
              </a:endParaRPr>
            </a:p>
          </p:txBody>
        </p:sp>
      </p:grpSp>
      <p:sp>
        <p:nvSpPr>
          <p:cNvPr id="2" name="TextBox 1">
            <a:extLst>
              <a:ext uri="{FF2B5EF4-FFF2-40B4-BE49-F238E27FC236}">
                <a16:creationId xmlns:a16="http://schemas.microsoft.com/office/drawing/2014/main" id="{8F432AE5-033F-E88A-D738-3A4EEDDB77BA}"/>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3" name="TextBox 2">
            <a:extLst>
              <a:ext uri="{FF2B5EF4-FFF2-40B4-BE49-F238E27FC236}">
                <a16:creationId xmlns:a16="http://schemas.microsoft.com/office/drawing/2014/main" id="{A42780D1-5BAD-500A-F71A-3C26A94872CD}"/>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2" name="Google Shape;742;p57"/>
          <p:cNvSpPr txBox="1"/>
          <p:nvPr/>
        </p:nvSpPr>
        <p:spPr>
          <a:xfrm>
            <a:off x="4736345" y="5674618"/>
            <a:ext cx="271930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2000" dirty="0">
                <a:solidFill>
                  <a:srgbClr val="F26640"/>
                </a:solidFill>
                <a:latin typeface="Arial"/>
                <a:ea typeface="Arial"/>
                <a:cs typeface="Arial"/>
                <a:sym typeface="Arial"/>
              </a:rPr>
              <a:t>로그인 경로</a:t>
            </a:r>
            <a:endParaRPr dirty="0"/>
          </a:p>
        </p:txBody>
      </p:sp>
      <p:pic>
        <p:nvPicPr>
          <p:cNvPr id="744" name="Google Shape;744;p57"/>
          <p:cNvPicPr preferRelativeResize="0"/>
          <p:nvPr/>
        </p:nvPicPr>
        <p:blipFill>
          <a:blip r:embed="rId3">
            <a:alphaModFix/>
          </a:blip>
          <a:stretch>
            <a:fillRect/>
          </a:stretch>
        </p:blipFill>
        <p:spPr>
          <a:xfrm>
            <a:off x="1673501" y="1950189"/>
            <a:ext cx="8686800" cy="3228975"/>
          </a:xfrm>
          <a:prstGeom prst="rect">
            <a:avLst/>
          </a:prstGeom>
          <a:noFill/>
          <a:ln>
            <a:noFill/>
          </a:ln>
        </p:spPr>
      </p:pic>
      <p:sp>
        <p:nvSpPr>
          <p:cNvPr id="2" name="TextBox 1">
            <a:extLst>
              <a:ext uri="{FF2B5EF4-FFF2-40B4-BE49-F238E27FC236}">
                <a16:creationId xmlns:a16="http://schemas.microsoft.com/office/drawing/2014/main" id="{B5A2B42C-254B-52CB-2595-1342A0622C67}"/>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3" name="TextBox 2">
            <a:extLst>
              <a:ext uri="{FF2B5EF4-FFF2-40B4-BE49-F238E27FC236}">
                <a16:creationId xmlns:a16="http://schemas.microsoft.com/office/drawing/2014/main" id="{9DC35274-0F38-9415-17F2-AFE8F6902DAC}"/>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pic>
        <p:nvPicPr>
          <p:cNvPr id="752" name="Google Shape;752;p58"/>
          <p:cNvPicPr preferRelativeResize="0"/>
          <p:nvPr/>
        </p:nvPicPr>
        <p:blipFill>
          <a:blip r:embed="rId3">
            <a:alphaModFix/>
          </a:blip>
          <a:stretch>
            <a:fillRect/>
          </a:stretch>
        </p:blipFill>
        <p:spPr>
          <a:xfrm>
            <a:off x="169975" y="2215508"/>
            <a:ext cx="11887200" cy="2971800"/>
          </a:xfrm>
          <a:prstGeom prst="rect">
            <a:avLst/>
          </a:prstGeom>
          <a:noFill/>
          <a:ln>
            <a:noFill/>
          </a:ln>
        </p:spPr>
      </p:pic>
      <p:sp>
        <p:nvSpPr>
          <p:cNvPr id="2" name="Google Shape;742;p57">
            <a:extLst>
              <a:ext uri="{FF2B5EF4-FFF2-40B4-BE49-F238E27FC236}">
                <a16:creationId xmlns:a16="http://schemas.microsoft.com/office/drawing/2014/main" id="{B6BD6884-2095-D356-9012-FC8C10B57195}"/>
              </a:ext>
            </a:extLst>
          </p:cNvPr>
          <p:cNvSpPr txBox="1"/>
          <p:nvPr/>
        </p:nvSpPr>
        <p:spPr>
          <a:xfrm>
            <a:off x="4736345" y="5674618"/>
            <a:ext cx="271930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2000" dirty="0">
                <a:solidFill>
                  <a:srgbClr val="F26640"/>
                </a:solidFill>
              </a:rPr>
              <a:t>토론 생성</a:t>
            </a:r>
            <a:r>
              <a:rPr lang="ko-KR" altLang="en-US" sz="2000" dirty="0">
                <a:solidFill>
                  <a:srgbClr val="F26640"/>
                </a:solidFill>
                <a:latin typeface="Arial"/>
                <a:ea typeface="Arial"/>
                <a:cs typeface="Arial"/>
                <a:sym typeface="Arial"/>
              </a:rPr>
              <a:t> 경로</a:t>
            </a:r>
            <a:endParaRPr lang="ko-KR" altLang="en-US" sz="2000" dirty="0"/>
          </a:p>
        </p:txBody>
      </p:sp>
      <p:sp>
        <p:nvSpPr>
          <p:cNvPr id="3" name="TextBox 2">
            <a:extLst>
              <a:ext uri="{FF2B5EF4-FFF2-40B4-BE49-F238E27FC236}">
                <a16:creationId xmlns:a16="http://schemas.microsoft.com/office/drawing/2014/main" id="{C8E91F9D-4FF9-B2ED-32CB-F4C4F0CA7F41}"/>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4" name="TextBox 3">
            <a:extLst>
              <a:ext uri="{FF2B5EF4-FFF2-40B4-BE49-F238E27FC236}">
                <a16:creationId xmlns:a16="http://schemas.microsoft.com/office/drawing/2014/main" id="{4A41745D-5919-6B6A-A120-DBEFFEBEA962}"/>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pic>
        <p:nvPicPr>
          <p:cNvPr id="760" name="Google Shape;760;p59"/>
          <p:cNvPicPr preferRelativeResize="0"/>
          <p:nvPr/>
        </p:nvPicPr>
        <p:blipFill>
          <a:blip r:embed="rId3">
            <a:alphaModFix/>
          </a:blip>
          <a:stretch>
            <a:fillRect/>
          </a:stretch>
        </p:blipFill>
        <p:spPr>
          <a:xfrm>
            <a:off x="152399" y="2024929"/>
            <a:ext cx="11887200" cy="3186917"/>
          </a:xfrm>
          <a:prstGeom prst="rect">
            <a:avLst/>
          </a:prstGeom>
          <a:noFill/>
          <a:ln>
            <a:noFill/>
          </a:ln>
        </p:spPr>
      </p:pic>
      <p:sp>
        <p:nvSpPr>
          <p:cNvPr id="2" name="Google Shape;742;p57">
            <a:extLst>
              <a:ext uri="{FF2B5EF4-FFF2-40B4-BE49-F238E27FC236}">
                <a16:creationId xmlns:a16="http://schemas.microsoft.com/office/drawing/2014/main" id="{F20808F3-B54E-C410-7979-DD2F94A5E49F}"/>
              </a:ext>
            </a:extLst>
          </p:cNvPr>
          <p:cNvSpPr txBox="1"/>
          <p:nvPr/>
        </p:nvSpPr>
        <p:spPr>
          <a:xfrm>
            <a:off x="4736345" y="5674618"/>
            <a:ext cx="271930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2000" dirty="0">
                <a:solidFill>
                  <a:srgbClr val="F26640"/>
                </a:solidFill>
              </a:rPr>
              <a:t>토론 완료</a:t>
            </a:r>
            <a:r>
              <a:rPr lang="ko-KR" altLang="en-US" sz="2000" dirty="0">
                <a:solidFill>
                  <a:srgbClr val="F26640"/>
                </a:solidFill>
                <a:latin typeface="Arial"/>
                <a:ea typeface="Arial"/>
                <a:cs typeface="Arial"/>
                <a:sym typeface="Arial"/>
              </a:rPr>
              <a:t> 경로</a:t>
            </a:r>
            <a:endParaRPr lang="ko-KR" altLang="en-US" sz="2000" dirty="0"/>
          </a:p>
        </p:txBody>
      </p:sp>
      <p:sp>
        <p:nvSpPr>
          <p:cNvPr id="3" name="TextBox 2">
            <a:extLst>
              <a:ext uri="{FF2B5EF4-FFF2-40B4-BE49-F238E27FC236}">
                <a16:creationId xmlns:a16="http://schemas.microsoft.com/office/drawing/2014/main" id="{7B1CE1BE-61D5-B1E7-DC8C-B4C5F8CEEE31}"/>
              </a:ext>
            </a:extLst>
          </p:cNvPr>
          <p:cNvSpPr txBox="1"/>
          <p:nvPr/>
        </p:nvSpPr>
        <p:spPr>
          <a:xfrm>
            <a:off x="2313803" y="252807"/>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서비스 플로우</a:t>
            </a:r>
          </a:p>
        </p:txBody>
      </p:sp>
      <p:sp>
        <p:nvSpPr>
          <p:cNvPr id="4" name="TextBox 3">
            <a:extLst>
              <a:ext uri="{FF2B5EF4-FFF2-40B4-BE49-F238E27FC236}">
                <a16:creationId xmlns:a16="http://schemas.microsoft.com/office/drawing/2014/main" id="{4CF14537-45FD-6DB9-B4FA-6440B7991EE7}"/>
              </a:ext>
            </a:extLst>
          </p:cNvPr>
          <p:cNvSpPr txBox="1"/>
          <p:nvPr/>
        </p:nvSpPr>
        <p:spPr>
          <a:xfrm>
            <a:off x="323273" y="215254"/>
            <a:ext cx="1948872"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04. </a:t>
            </a:r>
            <a:r>
              <a:rPr lang="ko-KR" altLang="en-US" sz="2000" dirty="0">
                <a:solidFill>
                  <a:srgbClr val="F26640"/>
                </a:solidFill>
                <a:latin typeface="Arial"/>
                <a:ea typeface="Arial"/>
                <a:cs typeface="Arial"/>
                <a:sym typeface="Arial"/>
              </a:rPr>
              <a:t>서비스 설계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48"/>
          <p:cNvSpPr txBox="1"/>
          <p:nvPr/>
        </p:nvSpPr>
        <p:spPr>
          <a:xfrm>
            <a:off x="836974" y="2440775"/>
            <a:ext cx="485351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a:solidFill>
                  <a:schemeClr val="lt1"/>
                </a:solidFill>
                <a:latin typeface="Arial"/>
                <a:ea typeface="Arial"/>
                <a:cs typeface="Arial"/>
                <a:sym typeface="Arial"/>
              </a:rPr>
              <a:t>05</a:t>
            </a:r>
            <a:r>
              <a:rPr lang="ko-KR" sz="2800">
                <a:solidFill>
                  <a:schemeClr val="lt1"/>
                </a:solidFill>
                <a:latin typeface="Arial"/>
                <a:ea typeface="Arial"/>
                <a:cs typeface="Arial"/>
                <a:sym typeface="Arial"/>
              </a:rPr>
              <a:t>. </a:t>
            </a:r>
            <a:r>
              <a:rPr lang="ko-KR" sz="2800">
                <a:solidFill>
                  <a:schemeClr val="lt1"/>
                </a:solidFill>
              </a:rPr>
              <a:t>기대 효과 및 고도화 방안</a:t>
            </a:r>
            <a:endParaRPr sz="1800"/>
          </a:p>
        </p:txBody>
      </p:sp>
      <p:sp>
        <p:nvSpPr>
          <p:cNvPr id="559" name="Google Shape;559;p48"/>
          <p:cNvSpPr txBox="1"/>
          <p:nvPr/>
        </p:nvSpPr>
        <p:spPr>
          <a:xfrm>
            <a:off x="854094" y="3018858"/>
            <a:ext cx="2926054" cy="1815841"/>
          </a:xfrm>
          <a:prstGeom prst="rect">
            <a:avLst/>
          </a:prstGeom>
          <a:noFill/>
          <a:ln>
            <a:noFill/>
          </a:ln>
        </p:spPr>
        <p:txBody>
          <a:bodyPr spcFirstLastPara="1" wrap="square" lIns="91425" tIns="45700" rIns="91425" bIns="45700" anchor="t" anchorCtr="0">
            <a:spAutoFit/>
          </a:bodyPr>
          <a:lstStyle/>
          <a:p>
            <a:pPr marL="240859" marR="0" lvl="0" indent="-240859"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sz="1800"/>
          </a:p>
          <a:p>
            <a:pPr marL="240858" marR="0" lvl="0" indent="-240858" algn="l" rtl="0">
              <a:lnSpc>
                <a:spcPct val="200000"/>
              </a:lnSpc>
              <a:spcBef>
                <a:spcPts val="0"/>
              </a:spcBef>
              <a:spcAft>
                <a:spcPts val="0"/>
              </a:spcAft>
              <a:buClr>
                <a:schemeClr val="lt1"/>
              </a:buClr>
              <a:buSzPts val="1180"/>
              <a:buFont typeface="Arial"/>
              <a:buChar char="-"/>
            </a:pPr>
            <a:r>
              <a:rPr lang="ko-KR">
                <a:solidFill>
                  <a:schemeClr val="lt1"/>
                </a:solidFill>
              </a:rPr>
              <a:t>ㅇㅇㅇ</a:t>
            </a:r>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3"/>
          <p:cNvSpPr txBox="1"/>
          <p:nvPr/>
        </p:nvSpPr>
        <p:spPr>
          <a:xfrm>
            <a:off x="836966" y="2440778"/>
            <a:ext cx="365206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dirty="0">
                <a:solidFill>
                  <a:schemeClr val="lt1"/>
                </a:solidFill>
                <a:latin typeface="Arial"/>
                <a:ea typeface="Arial"/>
                <a:cs typeface="Arial"/>
                <a:sym typeface="Arial"/>
              </a:rPr>
              <a:t>01</a:t>
            </a:r>
            <a:r>
              <a:rPr lang="ko-KR" sz="2800" dirty="0">
                <a:solidFill>
                  <a:schemeClr val="lt1"/>
                </a:solidFill>
                <a:latin typeface="Arial"/>
                <a:ea typeface="Arial"/>
                <a:cs typeface="Arial"/>
                <a:sym typeface="Arial"/>
              </a:rPr>
              <a:t>. </a:t>
            </a:r>
            <a:r>
              <a:rPr lang="ko-KR" sz="2800" dirty="0">
                <a:solidFill>
                  <a:schemeClr val="lt1"/>
                </a:solidFill>
              </a:rPr>
              <a:t>프로젝트 개요</a:t>
            </a:r>
            <a:endParaRPr sz="1800" dirty="0"/>
          </a:p>
        </p:txBody>
      </p:sp>
      <p:sp>
        <p:nvSpPr>
          <p:cNvPr id="137" name="Google Shape;137;p3"/>
          <p:cNvSpPr txBox="1"/>
          <p:nvPr/>
        </p:nvSpPr>
        <p:spPr>
          <a:xfrm>
            <a:off x="854094" y="3018858"/>
            <a:ext cx="3180578" cy="1384954"/>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주제 선정 배경</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시장 </a:t>
            </a:r>
            <a:r>
              <a:rPr lang="ko-KR" altLang="en-US" dirty="0">
                <a:solidFill>
                  <a:schemeClr val="lt1"/>
                </a:solidFill>
              </a:rPr>
              <a:t>현황</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주제 선정 목적</a:t>
            </a:r>
            <a:endParaRPr lang="ko-KR" altLang="en-US" dirty="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g1f84e1cf16d_0_11"/>
          <p:cNvSpPr txBox="1"/>
          <p:nvPr/>
        </p:nvSpPr>
        <p:spPr>
          <a:xfrm>
            <a:off x="521763" y="540821"/>
            <a:ext cx="81963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a:solidFill>
                  <a:srgbClr val="F26640"/>
                </a:solidFill>
                <a:latin typeface="Arial"/>
                <a:ea typeface="Arial"/>
                <a:cs typeface="Arial"/>
                <a:sym typeface="Arial"/>
              </a:rPr>
              <a:t>0</a:t>
            </a:r>
            <a:r>
              <a:rPr lang="ko-KR" sz="1200">
                <a:solidFill>
                  <a:srgbClr val="F26640"/>
                </a:solidFill>
              </a:rPr>
              <a:t>6</a:t>
            </a:r>
            <a:r>
              <a:rPr lang="ko-KR" sz="1200">
                <a:solidFill>
                  <a:srgbClr val="F26640"/>
                </a:solidFill>
                <a:latin typeface="Arial"/>
                <a:ea typeface="Arial"/>
                <a:cs typeface="Arial"/>
                <a:sym typeface="Arial"/>
              </a:rPr>
              <a:t>. </a:t>
            </a:r>
            <a:r>
              <a:rPr lang="ko-KR" sz="1200">
                <a:solidFill>
                  <a:srgbClr val="F26640"/>
                </a:solidFill>
              </a:rPr>
              <a:t>고도화 방안</a:t>
            </a:r>
            <a:endParaRPr sz="1200">
              <a:solidFill>
                <a:srgbClr val="F26640"/>
              </a:solidFill>
              <a:latin typeface="Arial"/>
              <a:ea typeface="Arial"/>
              <a:cs typeface="Arial"/>
              <a:sym typeface="Arial"/>
            </a:endParaRPr>
          </a:p>
          <a:p>
            <a:pPr marL="0" marR="0" lvl="0" indent="0" algn="l" rtl="0">
              <a:lnSpc>
                <a:spcPct val="150000"/>
              </a:lnSpc>
              <a:spcBef>
                <a:spcPts val="0"/>
              </a:spcBef>
              <a:spcAft>
                <a:spcPts val="0"/>
              </a:spcAft>
              <a:buNone/>
            </a:pPr>
            <a:r>
              <a:rPr lang="ko-KR" sz="1000">
                <a:solidFill>
                  <a:srgbClr val="595959"/>
                </a:solidFill>
                <a:latin typeface="Arial"/>
                <a:ea typeface="Arial"/>
                <a:cs typeface="Arial"/>
                <a:sym typeface="Arial"/>
              </a:rPr>
              <a:t>: </a:t>
            </a:r>
            <a:endParaRPr sz="1000">
              <a:solidFill>
                <a:srgbClr val="595959"/>
              </a:solidFill>
              <a:latin typeface="Arial"/>
              <a:ea typeface="Arial"/>
              <a:cs typeface="Arial"/>
              <a:sym typeface="Arial"/>
            </a:endParaRPr>
          </a:p>
        </p:txBody>
      </p:sp>
      <p:pic>
        <p:nvPicPr>
          <p:cNvPr id="714" name="Google Shape;714;g1f84e1cf16d_0_11"/>
          <p:cNvPicPr preferRelativeResize="0"/>
          <p:nvPr/>
        </p:nvPicPr>
        <p:blipFill>
          <a:blip r:embed="rId3">
            <a:alphaModFix/>
          </a:blip>
          <a:stretch>
            <a:fillRect/>
          </a:stretch>
        </p:blipFill>
        <p:spPr>
          <a:xfrm>
            <a:off x="1164500" y="1502076"/>
            <a:ext cx="3696500" cy="3257375"/>
          </a:xfrm>
          <a:prstGeom prst="rect">
            <a:avLst/>
          </a:prstGeom>
          <a:noFill/>
          <a:ln>
            <a:noFill/>
          </a:ln>
        </p:spPr>
      </p:pic>
      <p:sp>
        <p:nvSpPr>
          <p:cNvPr id="715" name="Google Shape;715;g1f84e1cf16d_0_11"/>
          <p:cNvSpPr/>
          <p:nvPr/>
        </p:nvSpPr>
        <p:spPr>
          <a:xfrm>
            <a:off x="819150" y="5259550"/>
            <a:ext cx="4387200" cy="973200"/>
          </a:xfrm>
          <a:prstGeom prst="roundRect">
            <a:avLst>
              <a:gd name="adj" fmla="val 16667"/>
            </a:avLst>
          </a:prstGeom>
          <a:solidFill>
            <a:srgbClr val="F26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800">
                <a:solidFill>
                  <a:schemeClr val="lt1"/>
                </a:solidFill>
              </a:rPr>
              <a:t>주기적으로 토론 대회를 개최해 </a:t>
            </a:r>
            <a:endParaRPr sz="1800">
              <a:solidFill>
                <a:schemeClr val="lt1"/>
              </a:solidFill>
            </a:endParaRPr>
          </a:p>
          <a:p>
            <a:pPr marL="0" marR="0" lvl="0" indent="0" algn="ctr" rtl="0">
              <a:spcBef>
                <a:spcPts val="0"/>
              </a:spcBef>
              <a:spcAft>
                <a:spcPts val="0"/>
              </a:spcAft>
              <a:buNone/>
            </a:pPr>
            <a:r>
              <a:rPr lang="ko-KR" sz="1800">
                <a:solidFill>
                  <a:schemeClr val="lt1"/>
                </a:solidFill>
              </a:rPr>
              <a:t>플랫폼 활성화 및 동기 부여</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6640"/>
        </a:solidFill>
        <a:effectLst/>
      </p:bgPr>
    </p:bg>
    <p:spTree>
      <p:nvGrpSpPr>
        <p:cNvPr id="1" name="Shape 783"/>
        <p:cNvGrpSpPr/>
        <p:nvPr/>
      </p:nvGrpSpPr>
      <p:grpSpPr>
        <a:xfrm>
          <a:off x="0" y="0"/>
          <a:ext cx="0" cy="0"/>
          <a:chOff x="0" y="0"/>
          <a:chExt cx="0" cy="0"/>
        </a:xfrm>
      </p:grpSpPr>
      <p:sp>
        <p:nvSpPr>
          <p:cNvPr id="784" name="Google Shape;784;p100"/>
          <p:cNvSpPr txBox="1"/>
          <p:nvPr/>
        </p:nvSpPr>
        <p:spPr>
          <a:xfrm>
            <a:off x="936812" y="1392267"/>
            <a:ext cx="5569923"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dirty="0">
                <a:solidFill>
                  <a:schemeClr val="lt1"/>
                </a:solidFill>
                <a:latin typeface="Arial"/>
                <a:ea typeface="Arial"/>
                <a:cs typeface="Arial"/>
                <a:sym typeface="Arial"/>
              </a:rPr>
              <a:t> </a:t>
            </a:r>
            <a:r>
              <a:rPr lang="ko-KR" sz="3600" dirty="0">
                <a:solidFill>
                  <a:schemeClr val="lt1"/>
                </a:solidFill>
                <a:latin typeface="Arial"/>
                <a:ea typeface="Arial"/>
                <a:cs typeface="Arial"/>
                <a:sym typeface="Arial"/>
              </a:rPr>
              <a:t>THANK YOU FOR </a:t>
            </a:r>
            <a:r>
              <a:rPr lang="en-US" altLang="ko-KR" sz="3600" dirty="0">
                <a:solidFill>
                  <a:schemeClr val="lt1"/>
                </a:solidFill>
                <a:latin typeface="Arial"/>
                <a:ea typeface="Arial"/>
                <a:cs typeface="Arial"/>
                <a:sym typeface="Arial"/>
              </a:rPr>
              <a:t>  </a:t>
            </a:r>
          </a:p>
          <a:p>
            <a:pPr marL="0" marR="0" lvl="0" indent="0" algn="l" rtl="0">
              <a:spcBef>
                <a:spcPts val="0"/>
              </a:spcBef>
              <a:spcAft>
                <a:spcPts val="0"/>
              </a:spcAft>
              <a:buNone/>
            </a:pPr>
            <a:r>
              <a:rPr lang="en-US" altLang="ko-KR" sz="3600" dirty="0">
                <a:solidFill>
                  <a:schemeClr val="lt1"/>
                </a:solidFill>
              </a:rPr>
              <a:t> </a:t>
            </a:r>
            <a:r>
              <a:rPr lang="ko-KR" sz="3600" dirty="0">
                <a:solidFill>
                  <a:schemeClr val="lt1"/>
                </a:solidFill>
                <a:latin typeface="Arial"/>
                <a:ea typeface="Arial"/>
                <a:cs typeface="Arial"/>
                <a:sym typeface="Arial"/>
              </a:rPr>
              <a:t>LOOKING</a:t>
            </a:r>
            <a:endParaRPr sz="3600" dirty="0">
              <a:solidFill>
                <a:schemeClr val="lt1"/>
              </a:solidFill>
              <a:latin typeface="Arial"/>
              <a:ea typeface="Arial"/>
              <a:cs typeface="Arial"/>
              <a:sym typeface="Arial"/>
            </a:endParaRPr>
          </a:p>
        </p:txBody>
      </p:sp>
      <p:sp>
        <p:nvSpPr>
          <p:cNvPr id="2" name="Google Shape;85;p1">
            <a:extLst>
              <a:ext uri="{FF2B5EF4-FFF2-40B4-BE49-F238E27FC236}">
                <a16:creationId xmlns:a16="http://schemas.microsoft.com/office/drawing/2014/main" id="{ECBD86D6-EEE0-B538-E3F1-FED873118716}"/>
              </a:ext>
            </a:extLst>
          </p:cNvPr>
          <p:cNvSpPr txBox="1"/>
          <p:nvPr/>
        </p:nvSpPr>
        <p:spPr>
          <a:xfrm>
            <a:off x="936812" y="5473664"/>
            <a:ext cx="559596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a:solidFill>
                  <a:schemeClr val="bg1"/>
                </a:solidFill>
                <a:latin typeface="Arial"/>
                <a:ea typeface="Arial"/>
                <a:cs typeface="Arial"/>
                <a:sym typeface="Arial"/>
              </a:rPr>
              <a:t>Project </a:t>
            </a:r>
            <a:r>
              <a:rPr lang="ko-KR" dirty="0" err="1">
                <a:solidFill>
                  <a:schemeClr val="bg1"/>
                </a:solidFill>
                <a:latin typeface="Arial"/>
                <a:ea typeface="Arial"/>
                <a:cs typeface="Arial"/>
                <a:sym typeface="Arial"/>
              </a:rPr>
              <a:t>team</a:t>
            </a:r>
            <a:r>
              <a:rPr lang="ko-KR" dirty="0">
                <a:solidFill>
                  <a:schemeClr val="bg1"/>
                </a:solidFill>
                <a:latin typeface="Arial"/>
                <a:ea typeface="Arial"/>
                <a:cs typeface="Arial"/>
                <a:sym typeface="Arial"/>
              </a:rPr>
              <a:t>   </a:t>
            </a:r>
            <a:r>
              <a:rPr lang="ko-KR" altLang="en-US" dirty="0">
                <a:solidFill>
                  <a:schemeClr val="bg1"/>
                </a:solidFill>
                <a:latin typeface="Arial"/>
                <a:ea typeface="Arial"/>
                <a:cs typeface="Arial"/>
                <a:sym typeface="Arial"/>
              </a:rPr>
              <a:t>임하림</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김양재</a:t>
            </a:r>
            <a:r>
              <a:rPr lang="en-US" altLang="ko-KR" dirty="0">
                <a:solidFill>
                  <a:schemeClr val="bg1"/>
                </a:solidFill>
                <a:latin typeface="Arial"/>
                <a:ea typeface="Arial"/>
                <a:cs typeface="Arial"/>
                <a:sym typeface="Arial"/>
              </a:rPr>
              <a:t>, </a:t>
            </a:r>
            <a:r>
              <a:rPr lang="ko-KR" altLang="en-US" dirty="0">
                <a:solidFill>
                  <a:schemeClr val="bg1"/>
                </a:solidFill>
                <a:latin typeface="Arial"/>
                <a:ea typeface="Arial"/>
                <a:cs typeface="Arial"/>
                <a:sym typeface="Arial"/>
              </a:rPr>
              <a:t>김종근</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문태호</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정혜수</a:t>
            </a:r>
            <a:r>
              <a:rPr lang="en-US" altLang="ko-KR" dirty="0">
                <a:solidFill>
                  <a:schemeClr val="bg1"/>
                </a:solidFill>
                <a:latin typeface="Arial"/>
                <a:ea typeface="Arial"/>
                <a:cs typeface="Arial"/>
                <a:sym typeface="Arial"/>
              </a:rPr>
              <a:t>, </a:t>
            </a:r>
            <a:r>
              <a:rPr lang="ko-KR" altLang="en-US" dirty="0" err="1">
                <a:solidFill>
                  <a:schemeClr val="bg1"/>
                </a:solidFill>
                <a:latin typeface="Arial"/>
                <a:ea typeface="Arial"/>
                <a:cs typeface="Arial"/>
                <a:sym typeface="Arial"/>
              </a:rPr>
              <a:t>홍예진</a:t>
            </a:r>
            <a:endParaRPr dirty="0">
              <a:solidFill>
                <a:schemeClr val="bg1"/>
              </a:solidFill>
              <a:latin typeface="Arial"/>
              <a:ea typeface="Arial"/>
              <a:cs typeface="Arial"/>
              <a:sym typeface="Arial"/>
            </a:endParaRPr>
          </a:p>
        </p:txBody>
      </p:sp>
      <p:sp>
        <p:nvSpPr>
          <p:cNvPr id="3" name="Google Shape;86;p1">
            <a:extLst>
              <a:ext uri="{FF2B5EF4-FFF2-40B4-BE49-F238E27FC236}">
                <a16:creationId xmlns:a16="http://schemas.microsoft.com/office/drawing/2014/main" id="{80B2037D-4AAC-1816-DA87-60C05400DC70}"/>
              </a:ext>
            </a:extLst>
          </p:cNvPr>
          <p:cNvSpPr txBox="1"/>
          <p:nvPr/>
        </p:nvSpPr>
        <p:spPr>
          <a:xfrm>
            <a:off x="936813" y="5719885"/>
            <a:ext cx="312614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chemeClr val="bg1"/>
                </a:solidFill>
                <a:latin typeface="Arial"/>
                <a:ea typeface="Arial"/>
                <a:cs typeface="Arial"/>
                <a:sym typeface="Arial"/>
              </a:rPr>
              <a:t>Last</a:t>
            </a:r>
            <a:r>
              <a:rPr lang="ko-KR" dirty="0">
                <a:solidFill>
                  <a:schemeClr val="bg1"/>
                </a:solidFill>
                <a:latin typeface="Arial"/>
                <a:ea typeface="Arial"/>
                <a:cs typeface="Arial"/>
                <a:sym typeface="Arial"/>
              </a:rPr>
              <a:t> </a:t>
            </a:r>
            <a:r>
              <a:rPr lang="ko-KR" dirty="0" err="1">
                <a:solidFill>
                  <a:schemeClr val="bg1"/>
                </a:solidFill>
                <a:latin typeface="Arial"/>
                <a:ea typeface="Arial"/>
                <a:cs typeface="Arial"/>
                <a:sym typeface="Arial"/>
              </a:rPr>
              <a:t>update</a:t>
            </a:r>
            <a:r>
              <a:rPr lang="ko-KR" dirty="0">
                <a:solidFill>
                  <a:schemeClr val="bg1"/>
                </a:solidFill>
                <a:latin typeface="Arial"/>
                <a:ea typeface="Arial"/>
                <a:cs typeface="Arial"/>
                <a:sym typeface="Arial"/>
              </a:rPr>
              <a:t>   20</a:t>
            </a:r>
            <a:r>
              <a:rPr lang="en-US" altLang="ko-KR" dirty="0">
                <a:solidFill>
                  <a:schemeClr val="bg1"/>
                </a:solidFill>
                <a:latin typeface="Arial"/>
                <a:ea typeface="Arial"/>
                <a:cs typeface="Arial"/>
                <a:sym typeface="Arial"/>
              </a:rPr>
              <a:t>23</a:t>
            </a:r>
            <a:r>
              <a:rPr lang="ko-KR" dirty="0">
                <a:solidFill>
                  <a:schemeClr val="bg1"/>
                </a:solidFill>
                <a:latin typeface="Arial"/>
                <a:ea typeface="Arial"/>
                <a:cs typeface="Arial"/>
                <a:sym typeface="Arial"/>
              </a:rPr>
              <a:t>. 0</a:t>
            </a:r>
            <a:r>
              <a:rPr lang="en-US" altLang="ko-KR" dirty="0">
                <a:solidFill>
                  <a:schemeClr val="bg1"/>
                </a:solidFill>
                <a:latin typeface="Arial"/>
                <a:ea typeface="Arial"/>
                <a:cs typeface="Arial"/>
                <a:sym typeface="Arial"/>
              </a:rPr>
              <a:t>1</a:t>
            </a:r>
            <a:r>
              <a:rPr lang="ko-KR" dirty="0">
                <a:solidFill>
                  <a:schemeClr val="bg1"/>
                </a:solidFill>
                <a:latin typeface="Arial"/>
                <a:ea typeface="Arial"/>
                <a:cs typeface="Arial"/>
                <a:sym typeface="Arial"/>
              </a:rPr>
              <a:t>. </a:t>
            </a:r>
            <a:r>
              <a:rPr lang="en-US" altLang="ko-KR" dirty="0">
                <a:solidFill>
                  <a:schemeClr val="bg1"/>
                </a:solidFill>
                <a:latin typeface="Arial"/>
                <a:ea typeface="Arial"/>
                <a:cs typeface="Arial"/>
                <a:sym typeface="Arial"/>
              </a:rPr>
              <a:t>27</a:t>
            </a:r>
            <a:endParaRPr sz="2400" dirty="0">
              <a:solidFill>
                <a:schemeClr val="bg1"/>
              </a:solidFill>
            </a:endParaRPr>
          </a:p>
        </p:txBody>
      </p:sp>
      <p:sp>
        <p:nvSpPr>
          <p:cNvPr id="4" name="Google Shape;87;p1">
            <a:extLst>
              <a:ext uri="{FF2B5EF4-FFF2-40B4-BE49-F238E27FC236}">
                <a16:creationId xmlns:a16="http://schemas.microsoft.com/office/drawing/2014/main" id="{B3E44952-46A3-D5C8-7FCE-227C8CCE2317}"/>
              </a:ext>
            </a:extLst>
          </p:cNvPr>
          <p:cNvSpPr txBox="1"/>
          <p:nvPr/>
        </p:nvSpPr>
        <p:spPr>
          <a:xfrm>
            <a:off x="936812" y="5966106"/>
            <a:ext cx="166499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dirty="0" err="1">
                <a:solidFill>
                  <a:schemeClr val="bg1"/>
                </a:solidFill>
                <a:latin typeface="Arial"/>
                <a:ea typeface="Arial"/>
                <a:cs typeface="Arial"/>
                <a:sym typeface="Arial"/>
              </a:rPr>
              <a:t>Version</a:t>
            </a:r>
            <a:r>
              <a:rPr lang="ko-KR" dirty="0">
                <a:solidFill>
                  <a:schemeClr val="bg1"/>
                </a:solidFill>
                <a:latin typeface="Arial"/>
                <a:ea typeface="Arial"/>
                <a:cs typeface="Arial"/>
                <a:sym typeface="Arial"/>
              </a:rPr>
              <a:t>   </a:t>
            </a:r>
            <a:r>
              <a:rPr lang="en-US" altLang="ko-KR" dirty="0">
                <a:solidFill>
                  <a:schemeClr val="bg1"/>
                </a:solidFill>
                <a:latin typeface="Arial"/>
                <a:ea typeface="Arial"/>
                <a:cs typeface="Arial"/>
                <a:sym typeface="Arial"/>
              </a:rPr>
              <a:t>0</a:t>
            </a:r>
            <a:r>
              <a:rPr lang="ko-KR" dirty="0">
                <a:solidFill>
                  <a:schemeClr val="bg1"/>
                </a:solidFill>
                <a:latin typeface="Arial"/>
                <a:ea typeface="Arial"/>
                <a:cs typeface="Arial"/>
                <a:sym typeface="Arial"/>
              </a:rPr>
              <a:t>.</a:t>
            </a:r>
            <a:r>
              <a:rPr lang="en-US" altLang="ko-KR" dirty="0">
                <a:solidFill>
                  <a:schemeClr val="bg1"/>
                </a:solidFill>
                <a:latin typeface="Arial"/>
                <a:ea typeface="Arial"/>
                <a:cs typeface="Arial"/>
                <a:sym typeface="Arial"/>
              </a:rPr>
              <a:t>2</a:t>
            </a:r>
            <a:endParaRPr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f84e1cf16d_0_0"/>
          <p:cNvSpPr/>
          <p:nvPr/>
        </p:nvSpPr>
        <p:spPr>
          <a:xfrm>
            <a:off x="900774" y="5389941"/>
            <a:ext cx="4822682" cy="898344"/>
          </a:xfrm>
          <a:prstGeom prst="roundRect">
            <a:avLst>
              <a:gd name="adj" fmla="val 16667"/>
            </a:avLst>
          </a:prstGeom>
          <a:solidFill>
            <a:schemeClr val="lt1"/>
          </a:solidFill>
          <a:ln w="19050" cap="flat" cmpd="sng">
            <a:solidFill>
              <a:srgbClr val="F266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ko-KR" sz="1700" dirty="0">
                <a:solidFill>
                  <a:srgbClr val="0C0C0C"/>
                </a:solidFill>
              </a:rPr>
              <a:t>4차 산업 혁명과 </a:t>
            </a:r>
            <a:r>
              <a:rPr lang="ko-KR" sz="1700" dirty="0" err="1">
                <a:solidFill>
                  <a:srgbClr val="0C0C0C"/>
                </a:solidFill>
              </a:rPr>
              <a:t>Untact</a:t>
            </a:r>
            <a:r>
              <a:rPr lang="ko-KR" sz="1700" dirty="0">
                <a:solidFill>
                  <a:srgbClr val="0C0C0C"/>
                </a:solidFill>
              </a:rPr>
              <a:t> 기술의 발전으로 </a:t>
            </a:r>
            <a:endParaRPr lang="en-US" altLang="ko-KR" sz="1700" dirty="0">
              <a:solidFill>
                <a:srgbClr val="0C0C0C"/>
              </a:solidFill>
            </a:endParaRPr>
          </a:p>
          <a:p>
            <a:pPr marL="0" marR="0" lvl="0" indent="0" algn="ctr" rtl="0">
              <a:lnSpc>
                <a:spcPct val="150000"/>
              </a:lnSpc>
              <a:spcBef>
                <a:spcPts val="0"/>
              </a:spcBef>
              <a:spcAft>
                <a:spcPts val="0"/>
              </a:spcAft>
              <a:buNone/>
            </a:pPr>
            <a:r>
              <a:rPr lang="ko-KR" sz="1700" dirty="0">
                <a:solidFill>
                  <a:srgbClr val="0C0C0C"/>
                </a:solidFill>
              </a:rPr>
              <a:t>스마트 학습 환경 확대</a:t>
            </a:r>
            <a:endParaRPr sz="1300" dirty="0">
              <a:solidFill>
                <a:srgbClr val="0C0C0C"/>
              </a:solidFill>
            </a:endParaRPr>
          </a:p>
        </p:txBody>
      </p:sp>
      <p:pic>
        <p:nvPicPr>
          <p:cNvPr id="145" name="Google Shape;145;g1f84e1cf16d_0_0"/>
          <p:cNvPicPr preferRelativeResize="0"/>
          <p:nvPr/>
        </p:nvPicPr>
        <p:blipFill rotWithShape="1">
          <a:blip r:embed="rId3">
            <a:alphaModFix/>
          </a:blip>
          <a:srcRect t="16081"/>
          <a:stretch/>
        </p:blipFill>
        <p:spPr>
          <a:xfrm>
            <a:off x="748145" y="1466271"/>
            <a:ext cx="5127941" cy="3620655"/>
          </a:xfrm>
          <a:prstGeom prst="rect">
            <a:avLst/>
          </a:prstGeom>
          <a:noFill/>
          <a:ln>
            <a:noFill/>
          </a:ln>
        </p:spPr>
      </p:pic>
      <p:sp>
        <p:nvSpPr>
          <p:cNvPr id="3" name="TextBox 2">
            <a:extLst>
              <a:ext uri="{FF2B5EF4-FFF2-40B4-BE49-F238E27FC236}">
                <a16:creationId xmlns:a16="http://schemas.microsoft.com/office/drawing/2014/main" id="{17CDB1D9-5BC1-CA44-F0DD-2A2E6A83D2E5}"/>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주제 선정 배경</a:t>
            </a:r>
            <a:endParaRPr lang="ko-KR" altLang="en-US" sz="1600" dirty="0">
              <a:solidFill>
                <a:srgbClr val="595959"/>
              </a:solidFill>
              <a:latin typeface="Arial"/>
              <a:ea typeface="Arial"/>
              <a:cs typeface="Arial"/>
              <a:sym typeface="Arial"/>
            </a:endParaRPr>
          </a:p>
        </p:txBody>
      </p:sp>
      <p:grpSp>
        <p:nvGrpSpPr>
          <p:cNvPr id="12" name="그룹 11">
            <a:extLst>
              <a:ext uri="{FF2B5EF4-FFF2-40B4-BE49-F238E27FC236}">
                <a16:creationId xmlns:a16="http://schemas.microsoft.com/office/drawing/2014/main" id="{F9DF5DC4-216D-9AA3-F0AC-23675953B776}"/>
              </a:ext>
            </a:extLst>
          </p:cNvPr>
          <p:cNvGrpSpPr/>
          <p:nvPr/>
        </p:nvGrpSpPr>
        <p:grpSpPr>
          <a:xfrm>
            <a:off x="6359238" y="1323107"/>
            <a:ext cx="5084617" cy="3906981"/>
            <a:chOff x="2313803" y="677765"/>
            <a:chExt cx="6991350" cy="5372100"/>
          </a:xfrm>
        </p:grpSpPr>
        <p:pic>
          <p:nvPicPr>
            <p:cNvPr id="9" name="그림 8">
              <a:extLst>
                <a:ext uri="{FF2B5EF4-FFF2-40B4-BE49-F238E27FC236}">
                  <a16:creationId xmlns:a16="http://schemas.microsoft.com/office/drawing/2014/main" id="{085CD363-F971-43C5-CDE8-D4FB3FF9BC46}"/>
                </a:ext>
              </a:extLst>
            </p:cNvPr>
            <p:cNvPicPr>
              <a:picLocks noChangeAspect="1"/>
            </p:cNvPicPr>
            <p:nvPr/>
          </p:nvPicPr>
          <p:blipFill>
            <a:blip r:embed="rId4"/>
            <a:stretch>
              <a:fillRect/>
            </a:stretch>
          </p:blipFill>
          <p:spPr>
            <a:xfrm>
              <a:off x="2313803" y="677765"/>
              <a:ext cx="6991350" cy="2638425"/>
            </a:xfrm>
            <a:prstGeom prst="rect">
              <a:avLst/>
            </a:prstGeom>
          </p:spPr>
        </p:pic>
        <p:pic>
          <p:nvPicPr>
            <p:cNvPr id="11" name="그림 10">
              <a:extLst>
                <a:ext uri="{FF2B5EF4-FFF2-40B4-BE49-F238E27FC236}">
                  <a16:creationId xmlns:a16="http://schemas.microsoft.com/office/drawing/2014/main" id="{4B3A5BF4-FF46-1357-8FED-8A74C09DD186}"/>
                </a:ext>
              </a:extLst>
            </p:cNvPr>
            <p:cNvPicPr>
              <a:picLocks noChangeAspect="1"/>
            </p:cNvPicPr>
            <p:nvPr/>
          </p:nvPicPr>
          <p:blipFill>
            <a:blip r:embed="rId5"/>
            <a:stretch>
              <a:fillRect/>
            </a:stretch>
          </p:blipFill>
          <p:spPr>
            <a:xfrm>
              <a:off x="2370953" y="3316190"/>
              <a:ext cx="6877050" cy="2733675"/>
            </a:xfrm>
            <a:prstGeom prst="rect">
              <a:avLst/>
            </a:prstGeom>
          </p:spPr>
        </p:pic>
      </p:grpSp>
      <p:sp>
        <p:nvSpPr>
          <p:cNvPr id="13" name="Google Shape;152;g1f67eebd994_7_0">
            <a:extLst>
              <a:ext uri="{FF2B5EF4-FFF2-40B4-BE49-F238E27FC236}">
                <a16:creationId xmlns:a16="http://schemas.microsoft.com/office/drawing/2014/main" id="{ADA8649B-91EA-4E36-9BFB-8AD8602B5038}"/>
              </a:ext>
            </a:extLst>
          </p:cNvPr>
          <p:cNvSpPr/>
          <p:nvPr/>
        </p:nvSpPr>
        <p:spPr>
          <a:xfrm>
            <a:off x="6400802" y="5388153"/>
            <a:ext cx="4822682" cy="898344"/>
          </a:xfrm>
          <a:prstGeom prst="roundRect">
            <a:avLst>
              <a:gd name="adj" fmla="val 16667"/>
            </a:avLst>
          </a:prstGeom>
          <a:noFill/>
          <a:ln w="19050">
            <a:solidFill>
              <a:srgbClr val="F26640"/>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800" dirty="0" smtClean="0">
                <a:solidFill>
                  <a:schemeClr val="tx1"/>
                </a:solidFill>
              </a:rPr>
              <a:t>학생들</a:t>
            </a:r>
            <a:r>
              <a:rPr lang="ko-KR" altLang="en-US" sz="1800" dirty="0" smtClean="0">
                <a:solidFill>
                  <a:schemeClr val="tx1"/>
                </a:solidFill>
              </a:rPr>
              <a:t>은</a:t>
            </a:r>
            <a:r>
              <a:rPr lang="ko-KR" sz="1800" dirty="0" smtClean="0">
                <a:solidFill>
                  <a:schemeClr val="tx1"/>
                </a:solidFill>
              </a:rPr>
              <a:t> </a:t>
            </a:r>
            <a:r>
              <a:rPr lang="ko-KR" sz="1800" dirty="0" err="1">
                <a:solidFill>
                  <a:schemeClr val="tx1"/>
                </a:solidFill>
              </a:rPr>
              <a:t>토론·협력</a:t>
            </a:r>
            <a:r>
              <a:rPr lang="ko-KR" sz="1800" dirty="0">
                <a:solidFill>
                  <a:schemeClr val="tx1"/>
                </a:solidFill>
              </a:rPr>
              <a:t> 학습에 대해 흥미를 </a:t>
            </a:r>
            <a:r>
              <a:rPr lang="ko-KR" altLang="en-US" sz="1800" dirty="0" smtClean="0">
                <a:solidFill>
                  <a:schemeClr val="tx1"/>
                </a:solidFill>
              </a:rPr>
              <a:t>느끼지만</a:t>
            </a:r>
            <a:r>
              <a:rPr lang="ko-KR" sz="1800" dirty="0" smtClean="0">
                <a:solidFill>
                  <a:schemeClr val="tx1"/>
                </a:solidFill>
              </a:rPr>
              <a:t> 교사들</a:t>
            </a:r>
            <a:r>
              <a:rPr lang="ko-KR" altLang="en-US" sz="1800" dirty="0" smtClean="0">
                <a:solidFill>
                  <a:schemeClr val="tx1"/>
                </a:solidFill>
              </a:rPr>
              <a:t>이</a:t>
            </a:r>
            <a:r>
              <a:rPr lang="ko-KR" sz="1800" dirty="0" smtClean="0">
                <a:solidFill>
                  <a:schemeClr val="tx1"/>
                </a:solidFill>
              </a:rPr>
              <a:t> </a:t>
            </a:r>
            <a:r>
              <a:rPr lang="ko-KR" altLang="en-US" sz="1800" dirty="0" smtClean="0">
                <a:solidFill>
                  <a:schemeClr val="tx1"/>
                </a:solidFill>
              </a:rPr>
              <a:t>학습 과정에서</a:t>
            </a:r>
            <a:r>
              <a:rPr lang="ko-KR" sz="1800" dirty="0" smtClean="0">
                <a:solidFill>
                  <a:schemeClr val="tx1"/>
                </a:solidFill>
              </a:rPr>
              <a:t> </a:t>
            </a:r>
            <a:r>
              <a:rPr lang="ko-KR" sz="1800" dirty="0">
                <a:solidFill>
                  <a:schemeClr val="tx1"/>
                </a:solidFill>
              </a:rPr>
              <a:t>어려움을 </a:t>
            </a:r>
            <a:r>
              <a:rPr lang="ko-KR" sz="1800" dirty="0" smtClean="0">
                <a:solidFill>
                  <a:schemeClr val="tx1"/>
                </a:solidFill>
              </a:rPr>
              <a:t>느</a:t>
            </a:r>
            <a:r>
              <a:rPr lang="ko-KR" altLang="en-US" sz="1800" dirty="0" smtClean="0">
                <a:solidFill>
                  <a:schemeClr val="tx1"/>
                </a:solidFill>
              </a:rPr>
              <a:t>껴</a:t>
            </a:r>
            <a:r>
              <a:rPr lang="ko-KR" sz="1800" dirty="0" smtClean="0">
                <a:solidFill>
                  <a:schemeClr val="tx1"/>
                </a:solidFill>
              </a:rPr>
              <a:t> </a:t>
            </a:r>
            <a:r>
              <a:rPr lang="ko-KR" sz="1800" dirty="0">
                <a:solidFill>
                  <a:schemeClr val="tx1"/>
                </a:solidFill>
              </a:rPr>
              <a:t>실천이 어려움 </a:t>
            </a:r>
            <a:endParaRPr dirty="0">
              <a:solidFill>
                <a:schemeClr val="tx1"/>
              </a:solidFill>
            </a:endParaRPr>
          </a:p>
        </p:txBody>
      </p:sp>
      <p:sp>
        <p:nvSpPr>
          <p:cNvPr id="15" name="TextBox 14">
            <a:extLst>
              <a:ext uri="{FF2B5EF4-FFF2-40B4-BE49-F238E27FC236}">
                <a16:creationId xmlns:a16="http://schemas.microsoft.com/office/drawing/2014/main" id="{C868685C-5364-960C-0A09-D19161A98019}"/>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g1f67eebd994_9_15"/>
          <p:cNvSpPr txBox="1"/>
          <p:nvPr/>
        </p:nvSpPr>
        <p:spPr>
          <a:xfrm>
            <a:off x="366665" y="2058230"/>
            <a:ext cx="381097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600" dirty="0">
                <a:solidFill>
                  <a:srgbClr val="F26640"/>
                </a:solidFill>
              </a:rPr>
              <a:t>어린이 법제처</a:t>
            </a:r>
            <a:endParaRPr dirty="0"/>
          </a:p>
        </p:txBody>
      </p:sp>
      <p:sp>
        <p:nvSpPr>
          <p:cNvPr id="173" name="Google Shape;173;g1f67eebd994_9_15"/>
          <p:cNvSpPr txBox="1"/>
          <p:nvPr/>
        </p:nvSpPr>
        <p:spPr>
          <a:xfrm>
            <a:off x="366655" y="2396927"/>
            <a:ext cx="3810970" cy="13854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  텍스트 바탕 토론 진행</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a:t>
            </a:r>
            <a:r>
              <a:rPr lang="ko-KR" sz="1200" b="1" dirty="0">
                <a:solidFill>
                  <a:srgbClr val="595959"/>
                </a:solidFill>
              </a:rPr>
              <a:t>법에 관련한 주제</a:t>
            </a:r>
            <a:r>
              <a:rPr lang="ko-KR" sz="1200" dirty="0">
                <a:solidFill>
                  <a:srgbClr val="595959"/>
                </a:solidFill>
              </a:rPr>
              <a:t>로 한정됨</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대상 연령이 </a:t>
            </a:r>
            <a:r>
              <a:rPr lang="ko-KR" sz="1200" b="1" dirty="0">
                <a:solidFill>
                  <a:srgbClr val="595959"/>
                </a:solidFill>
              </a:rPr>
              <a:t>초등학교 4학년 ~ 6학년</a:t>
            </a:r>
            <a:r>
              <a:rPr lang="ko-KR" sz="1200" dirty="0">
                <a:solidFill>
                  <a:srgbClr val="595959"/>
                </a:solidFill>
              </a:rPr>
              <a:t>으로 어림</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기수제로 일정 회원만 토론에 대한 의견 작성 가능</a:t>
            </a:r>
            <a:endParaRPr sz="1200" dirty="0">
              <a:solidFill>
                <a:srgbClr val="595959"/>
              </a:solidFill>
            </a:endParaRPr>
          </a:p>
        </p:txBody>
      </p:sp>
      <p:pic>
        <p:nvPicPr>
          <p:cNvPr id="174" name="Google Shape;174;g1f67eebd994_9_15"/>
          <p:cNvPicPr preferRelativeResize="0"/>
          <p:nvPr/>
        </p:nvPicPr>
        <p:blipFill rotWithShape="1">
          <a:blip r:embed="rId3">
            <a:alphaModFix/>
          </a:blip>
          <a:srcRect t="15461" b="22776"/>
          <a:stretch/>
        </p:blipFill>
        <p:spPr>
          <a:xfrm>
            <a:off x="606083" y="1114436"/>
            <a:ext cx="3124200" cy="782426"/>
          </a:xfrm>
          <a:prstGeom prst="rect">
            <a:avLst/>
          </a:prstGeom>
          <a:noFill/>
          <a:ln>
            <a:noFill/>
          </a:ln>
        </p:spPr>
      </p:pic>
      <p:pic>
        <p:nvPicPr>
          <p:cNvPr id="176" name="Google Shape;176;g1f67eebd994_9_15"/>
          <p:cNvPicPr preferRelativeResize="0"/>
          <p:nvPr/>
        </p:nvPicPr>
        <p:blipFill rotWithShape="1">
          <a:blip r:embed="rId4">
            <a:alphaModFix/>
          </a:blip>
          <a:srcRect t="9431" b="21457"/>
          <a:stretch/>
        </p:blipFill>
        <p:spPr>
          <a:xfrm>
            <a:off x="4759175" y="1129025"/>
            <a:ext cx="2937400" cy="753248"/>
          </a:xfrm>
          <a:prstGeom prst="rect">
            <a:avLst/>
          </a:prstGeom>
          <a:noFill/>
          <a:ln>
            <a:noFill/>
          </a:ln>
        </p:spPr>
      </p:pic>
      <p:sp>
        <p:nvSpPr>
          <p:cNvPr id="178" name="Google Shape;178;g1f67eebd994_9_15"/>
          <p:cNvSpPr txBox="1"/>
          <p:nvPr/>
        </p:nvSpPr>
        <p:spPr>
          <a:xfrm>
            <a:off x="4424903" y="2104427"/>
            <a:ext cx="3984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600" dirty="0" err="1">
                <a:solidFill>
                  <a:srgbClr val="F26640"/>
                </a:solidFill>
              </a:rPr>
              <a:t>디베이팅</a:t>
            </a:r>
            <a:r>
              <a:rPr lang="ko-KR" sz="1600" dirty="0">
                <a:solidFill>
                  <a:srgbClr val="F26640"/>
                </a:solidFill>
              </a:rPr>
              <a:t> 데이</a:t>
            </a:r>
            <a:endParaRPr dirty="0"/>
          </a:p>
        </p:txBody>
      </p:sp>
      <p:sp>
        <p:nvSpPr>
          <p:cNvPr id="179" name="Google Shape;179;g1f67eebd994_9_15"/>
          <p:cNvSpPr txBox="1"/>
          <p:nvPr/>
        </p:nvSpPr>
        <p:spPr>
          <a:xfrm>
            <a:off x="4424903" y="2443127"/>
            <a:ext cx="3984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  텍스트 바탕 토론 진행</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근거 자료 포스팅이 인터넷 기사 </a:t>
            </a:r>
            <a:r>
              <a:rPr lang="ko-KR" sz="1200" dirty="0" err="1">
                <a:solidFill>
                  <a:srgbClr val="595959"/>
                </a:solidFill>
              </a:rPr>
              <a:t>URL로</a:t>
            </a:r>
            <a:r>
              <a:rPr lang="ko-KR" sz="1200" dirty="0">
                <a:solidFill>
                  <a:srgbClr val="595959"/>
                </a:solidFill>
              </a:rPr>
              <a:t> 한계가 있음</a:t>
            </a:r>
            <a:endParaRPr sz="1200" dirty="0">
              <a:solidFill>
                <a:srgbClr val="595959"/>
              </a:solidFill>
            </a:endParaRPr>
          </a:p>
        </p:txBody>
      </p:sp>
      <p:sp>
        <p:nvSpPr>
          <p:cNvPr id="181" name="Google Shape;181;g1f67eebd994_9_15"/>
          <p:cNvSpPr txBox="1"/>
          <p:nvPr/>
        </p:nvSpPr>
        <p:spPr>
          <a:xfrm>
            <a:off x="8615400" y="1985463"/>
            <a:ext cx="35766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600" dirty="0" err="1">
                <a:solidFill>
                  <a:srgbClr val="F26640"/>
                </a:solidFill>
              </a:rPr>
              <a:t>디베이트</a:t>
            </a:r>
            <a:r>
              <a:rPr lang="ko-KR" sz="1600" dirty="0">
                <a:solidFill>
                  <a:srgbClr val="F26640"/>
                </a:solidFill>
              </a:rPr>
              <a:t> 포 올</a:t>
            </a:r>
            <a:endParaRPr dirty="0"/>
          </a:p>
        </p:txBody>
      </p:sp>
      <p:pic>
        <p:nvPicPr>
          <p:cNvPr id="182" name="Google Shape;182;g1f67eebd994_9_15"/>
          <p:cNvPicPr preferRelativeResize="0"/>
          <p:nvPr/>
        </p:nvPicPr>
        <p:blipFill>
          <a:blip r:embed="rId5">
            <a:alphaModFix/>
          </a:blip>
          <a:stretch>
            <a:fillRect/>
          </a:stretch>
        </p:blipFill>
        <p:spPr>
          <a:xfrm>
            <a:off x="8725467" y="1077624"/>
            <a:ext cx="2860450" cy="856050"/>
          </a:xfrm>
          <a:prstGeom prst="rect">
            <a:avLst/>
          </a:prstGeom>
          <a:noFill/>
          <a:ln>
            <a:noFill/>
          </a:ln>
        </p:spPr>
      </p:pic>
      <p:sp>
        <p:nvSpPr>
          <p:cNvPr id="183" name="Google Shape;183;g1f67eebd994_9_15"/>
          <p:cNvSpPr txBox="1"/>
          <p:nvPr/>
        </p:nvSpPr>
        <p:spPr>
          <a:xfrm>
            <a:off x="8367392" y="2172891"/>
            <a:ext cx="35766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sz="1200" dirty="0">
                <a:solidFill>
                  <a:srgbClr val="595959"/>
                </a:solidFill>
              </a:rPr>
              <a:t>- </a:t>
            </a:r>
            <a:r>
              <a:rPr lang="ko-KR" sz="1200" b="1" dirty="0">
                <a:solidFill>
                  <a:srgbClr val="595959"/>
                </a:solidFill>
              </a:rPr>
              <a:t>유료</a:t>
            </a:r>
            <a:r>
              <a:rPr lang="ko-KR" sz="1200" dirty="0">
                <a:solidFill>
                  <a:srgbClr val="595959"/>
                </a:solidFill>
              </a:rPr>
              <a:t> 토론 교육 사이트 </a:t>
            </a:r>
            <a:endParaRPr sz="1200" dirty="0">
              <a:solidFill>
                <a:srgbClr val="595959"/>
              </a:solidFill>
            </a:endParaRPr>
          </a:p>
          <a:p>
            <a:pPr marL="0" marR="0" lvl="0" indent="0" algn="l" rtl="0">
              <a:lnSpc>
                <a:spcPct val="200000"/>
              </a:lnSpc>
              <a:spcBef>
                <a:spcPts val="0"/>
              </a:spcBef>
              <a:spcAft>
                <a:spcPts val="0"/>
              </a:spcAft>
              <a:buNone/>
            </a:pPr>
            <a:r>
              <a:rPr lang="ko-KR" sz="1200" dirty="0">
                <a:solidFill>
                  <a:srgbClr val="595959"/>
                </a:solidFill>
              </a:rPr>
              <a:t>- 오프라인, 온라인 모두 운영 중이며	</a:t>
            </a:r>
            <a:br>
              <a:rPr lang="ko-KR" sz="1200" dirty="0">
                <a:solidFill>
                  <a:srgbClr val="595959"/>
                </a:solidFill>
              </a:rPr>
            </a:br>
            <a:r>
              <a:rPr lang="ko-KR" sz="1200" dirty="0">
                <a:solidFill>
                  <a:srgbClr val="595959"/>
                </a:solidFill>
              </a:rPr>
              <a:t>  토론에 대한 경험보다 </a:t>
            </a:r>
            <a:r>
              <a:rPr lang="ko-KR" sz="1200" b="1" dirty="0">
                <a:solidFill>
                  <a:srgbClr val="595959"/>
                </a:solidFill>
              </a:rPr>
              <a:t>대회를 위한 교육에 초점.</a:t>
            </a:r>
            <a:endParaRPr sz="1200" b="1" dirty="0">
              <a:solidFill>
                <a:srgbClr val="595959"/>
              </a:solidFill>
            </a:endParaRPr>
          </a:p>
        </p:txBody>
      </p:sp>
      <p:sp>
        <p:nvSpPr>
          <p:cNvPr id="5" name="TextBox 4">
            <a:extLst>
              <a:ext uri="{FF2B5EF4-FFF2-40B4-BE49-F238E27FC236}">
                <a16:creationId xmlns:a16="http://schemas.microsoft.com/office/drawing/2014/main" id="{78566427-4782-3AAA-1B88-3431607135D3}"/>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rPr>
              <a:t>시장 현황</a:t>
            </a:r>
            <a:endParaRPr lang="ko-KR" altLang="en-US" sz="1600" dirty="0">
              <a:solidFill>
                <a:srgbClr val="595959"/>
              </a:solidFill>
              <a:latin typeface="Arial"/>
              <a:ea typeface="Arial"/>
              <a:cs typeface="Arial"/>
              <a:sym typeface="Arial"/>
            </a:endParaRPr>
          </a:p>
        </p:txBody>
      </p:sp>
      <p:sp>
        <p:nvSpPr>
          <p:cNvPr id="6" name="TextBox 5">
            <a:extLst>
              <a:ext uri="{FF2B5EF4-FFF2-40B4-BE49-F238E27FC236}">
                <a16:creationId xmlns:a16="http://schemas.microsoft.com/office/drawing/2014/main" id="{23F05922-9848-2A94-4ED5-42FC18958616}"/>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f67eebd994_9_2"/>
          <p:cNvSpPr txBox="1"/>
          <p:nvPr/>
        </p:nvSpPr>
        <p:spPr>
          <a:xfrm>
            <a:off x="947159" y="2357821"/>
            <a:ext cx="631462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dirty="0">
                <a:solidFill>
                  <a:srgbClr val="F26640"/>
                </a:solidFill>
              </a:rPr>
              <a:t>자유로운 토론 학습을 위한 </a:t>
            </a:r>
            <a:r>
              <a:rPr lang="ko-KR" sz="2000" b="1" dirty="0">
                <a:solidFill>
                  <a:srgbClr val="F26640"/>
                </a:solidFill>
              </a:rPr>
              <a:t>온라인 화상 토론</a:t>
            </a:r>
            <a:r>
              <a:rPr lang="ko-KR" sz="2000" dirty="0">
                <a:solidFill>
                  <a:srgbClr val="F26640"/>
                </a:solidFill>
              </a:rPr>
              <a:t> </a:t>
            </a:r>
            <a:r>
              <a:rPr lang="ko-KR" altLang="en-US" sz="2000" dirty="0" smtClean="0">
                <a:solidFill>
                  <a:srgbClr val="F26640"/>
                </a:solidFill>
              </a:rPr>
              <a:t>플랫폼</a:t>
            </a:r>
            <a:endParaRPr sz="1800" dirty="0"/>
          </a:p>
        </p:txBody>
      </p:sp>
      <p:sp>
        <p:nvSpPr>
          <p:cNvPr id="189" name="Google Shape;189;g1f67eebd994_9_2"/>
          <p:cNvSpPr txBox="1"/>
          <p:nvPr/>
        </p:nvSpPr>
        <p:spPr>
          <a:xfrm>
            <a:off x="947159" y="2925982"/>
            <a:ext cx="5991353" cy="224672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dirty="0">
                <a:solidFill>
                  <a:srgbClr val="595959"/>
                </a:solidFill>
              </a:rPr>
              <a:t>기존의 </a:t>
            </a:r>
            <a:r>
              <a:rPr lang="ko-KR" dirty="0" smtClean="0">
                <a:solidFill>
                  <a:srgbClr val="595959"/>
                </a:solidFill>
              </a:rPr>
              <a:t>서비스는 텍스트</a:t>
            </a:r>
            <a:r>
              <a:rPr lang="en-US" altLang="ko-KR" dirty="0" smtClean="0">
                <a:solidFill>
                  <a:srgbClr val="595959"/>
                </a:solidFill>
              </a:rPr>
              <a:t> </a:t>
            </a:r>
            <a:r>
              <a:rPr lang="ko-KR" altLang="en-US" dirty="0" smtClean="0">
                <a:solidFill>
                  <a:srgbClr val="595959"/>
                </a:solidFill>
              </a:rPr>
              <a:t>중심의</a:t>
            </a:r>
            <a:r>
              <a:rPr lang="ko-KR" dirty="0" smtClean="0">
                <a:solidFill>
                  <a:srgbClr val="595959"/>
                </a:solidFill>
              </a:rPr>
              <a:t> </a:t>
            </a:r>
            <a:r>
              <a:rPr lang="ko-KR" dirty="0">
                <a:solidFill>
                  <a:srgbClr val="595959"/>
                </a:solidFill>
              </a:rPr>
              <a:t>한정된 </a:t>
            </a:r>
            <a:r>
              <a:rPr lang="ko-KR" dirty="0" smtClean="0">
                <a:solidFill>
                  <a:srgbClr val="595959"/>
                </a:solidFill>
              </a:rPr>
              <a:t>방법으로 </a:t>
            </a:r>
            <a:r>
              <a:rPr lang="ko-KR" dirty="0">
                <a:solidFill>
                  <a:srgbClr val="595959"/>
                </a:solidFill>
              </a:rPr>
              <a:t>토론을 하거나,</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지역적 인적 한계 상황에서 토론이 어려웠습니다.</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우리는 이러한 한계를 넘어 </a:t>
            </a:r>
            <a:r>
              <a:rPr lang="ko-KR" dirty="0" smtClean="0">
                <a:solidFill>
                  <a:srgbClr val="595959"/>
                </a:solidFill>
              </a:rPr>
              <a:t>다양한 주제, 사람, 시간 </a:t>
            </a:r>
            <a:r>
              <a:rPr lang="ko-KR" dirty="0">
                <a:solidFill>
                  <a:srgbClr val="595959"/>
                </a:solidFill>
              </a:rPr>
              <a:t>속에서 자유로운</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토론 경험을 제공한다는 차별점을 바탕으로</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자유롭고 편리한 토론 서비스를 제공하려고 합니다.</a:t>
            </a:r>
            <a:endParaRPr dirty="0">
              <a:solidFill>
                <a:srgbClr val="595959"/>
              </a:solidFill>
            </a:endParaRPr>
          </a:p>
        </p:txBody>
      </p:sp>
      <p:sp>
        <p:nvSpPr>
          <p:cNvPr id="190" name="Google Shape;190;g1f67eebd994_9_2"/>
          <p:cNvSpPr txBox="1"/>
          <p:nvPr/>
        </p:nvSpPr>
        <p:spPr>
          <a:xfrm>
            <a:off x="964738" y="2017139"/>
            <a:ext cx="38925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About service</a:t>
            </a:r>
            <a:endParaRPr sz="1600">
              <a:solidFill>
                <a:srgbClr val="F26640"/>
              </a:solidFill>
              <a:latin typeface="Arial"/>
              <a:ea typeface="Arial"/>
              <a:cs typeface="Arial"/>
              <a:sym typeface="Arial"/>
            </a:endParaRPr>
          </a:p>
        </p:txBody>
      </p:sp>
      <p:pic>
        <p:nvPicPr>
          <p:cNvPr id="192" name="Google Shape;192;g1f67eebd994_9_2"/>
          <p:cNvPicPr preferRelativeResize="0"/>
          <p:nvPr/>
        </p:nvPicPr>
        <p:blipFill rotWithShape="1">
          <a:blip r:embed="rId3">
            <a:alphaModFix/>
          </a:blip>
          <a:srcRect l="9950" t="8085" r="8914" b="8691"/>
          <a:stretch/>
        </p:blipFill>
        <p:spPr>
          <a:xfrm>
            <a:off x="6938512" y="2525395"/>
            <a:ext cx="4674633" cy="2817058"/>
          </a:xfrm>
          <a:prstGeom prst="rect">
            <a:avLst/>
          </a:prstGeom>
          <a:noFill/>
          <a:ln>
            <a:noFill/>
          </a:ln>
        </p:spPr>
      </p:pic>
      <p:sp>
        <p:nvSpPr>
          <p:cNvPr id="6" name="TextBox 5">
            <a:extLst>
              <a:ext uri="{FF2B5EF4-FFF2-40B4-BE49-F238E27FC236}">
                <a16:creationId xmlns:a16="http://schemas.microsoft.com/office/drawing/2014/main" id="{31B944E1-C0F3-9AAE-495E-24565AB26AC4}"/>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주제 선정 목적</a:t>
            </a:r>
          </a:p>
        </p:txBody>
      </p:sp>
      <p:sp>
        <p:nvSpPr>
          <p:cNvPr id="7" name="TextBox 6">
            <a:extLst>
              <a:ext uri="{FF2B5EF4-FFF2-40B4-BE49-F238E27FC236}">
                <a16:creationId xmlns:a16="http://schemas.microsoft.com/office/drawing/2014/main" id="{5A795EF8-5A64-8B1B-9D06-945CDD9B1F66}"/>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f67eebd994_9_2"/>
          <p:cNvSpPr txBox="1"/>
          <p:nvPr/>
        </p:nvSpPr>
        <p:spPr>
          <a:xfrm>
            <a:off x="947159" y="2357821"/>
            <a:ext cx="631462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dirty="0">
                <a:solidFill>
                  <a:srgbClr val="F26640"/>
                </a:solidFill>
              </a:rPr>
              <a:t>자유로운 토론 학습을 위한 </a:t>
            </a:r>
            <a:r>
              <a:rPr lang="ko-KR" sz="2000" b="1" dirty="0">
                <a:solidFill>
                  <a:srgbClr val="F26640"/>
                </a:solidFill>
              </a:rPr>
              <a:t>온라인 화상 토론</a:t>
            </a:r>
            <a:r>
              <a:rPr lang="ko-KR" sz="2000" dirty="0">
                <a:solidFill>
                  <a:srgbClr val="F26640"/>
                </a:solidFill>
              </a:rPr>
              <a:t> </a:t>
            </a:r>
            <a:r>
              <a:rPr lang="ko-KR" altLang="en-US" sz="2000" dirty="0" smtClean="0">
                <a:solidFill>
                  <a:srgbClr val="F26640"/>
                </a:solidFill>
              </a:rPr>
              <a:t>플랫폼</a:t>
            </a:r>
            <a:endParaRPr sz="1800" dirty="0"/>
          </a:p>
        </p:txBody>
      </p:sp>
      <p:sp>
        <p:nvSpPr>
          <p:cNvPr id="189" name="Google Shape;189;g1f67eebd994_9_2"/>
          <p:cNvSpPr txBox="1"/>
          <p:nvPr/>
        </p:nvSpPr>
        <p:spPr>
          <a:xfrm>
            <a:off x="947159" y="2925982"/>
            <a:ext cx="5991353" cy="3108503"/>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ko-KR" dirty="0" smtClean="0">
                <a:solidFill>
                  <a:srgbClr val="595959"/>
                </a:solidFill>
              </a:rPr>
              <a:t>기존</a:t>
            </a:r>
            <a:r>
              <a:rPr lang="en-US" altLang="ko-KR" dirty="0" smtClean="0">
                <a:solidFill>
                  <a:srgbClr val="595959"/>
                </a:solidFill>
              </a:rPr>
              <a:t> </a:t>
            </a:r>
            <a:r>
              <a:rPr lang="ko-KR" altLang="en-US" dirty="0" smtClean="0">
                <a:solidFill>
                  <a:srgbClr val="595959"/>
                </a:solidFill>
              </a:rPr>
              <a:t>온라인 토론 </a:t>
            </a:r>
            <a:r>
              <a:rPr lang="ko-KR" dirty="0" smtClean="0">
                <a:solidFill>
                  <a:srgbClr val="595959"/>
                </a:solidFill>
              </a:rPr>
              <a:t>서비스는 텍스트</a:t>
            </a:r>
            <a:r>
              <a:rPr lang="en-US" altLang="ko-KR" dirty="0" smtClean="0">
                <a:solidFill>
                  <a:srgbClr val="595959"/>
                </a:solidFill>
              </a:rPr>
              <a:t> </a:t>
            </a:r>
            <a:r>
              <a:rPr lang="ko-KR" altLang="en-US" dirty="0" smtClean="0">
                <a:solidFill>
                  <a:srgbClr val="595959"/>
                </a:solidFill>
              </a:rPr>
              <a:t>중심의</a:t>
            </a:r>
            <a:r>
              <a:rPr lang="ko-KR" dirty="0" smtClean="0">
                <a:solidFill>
                  <a:srgbClr val="595959"/>
                </a:solidFill>
              </a:rPr>
              <a:t> </a:t>
            </a:r>
            <a:r>
              <a:rPr lang="ko-KR" dirty="0">
                <a:solidFill>
                  <a:srgbClr val="595959"/>
                </a:solidFill>
              </a:rPr>
              <a:t>한정된 </a:t>
            </a:r>
            <a:r>
              <a:rPr lang="ko-KR" dirty="0" smtClean="0">
                <a:solidFill>
                  <a:srgbClr val="595959"/>
                </a:solidFill>
              </a:rPr>
              <a:t>방</a:t>
            </a:r>
            <a:r>
              <a:rPr lang="ko-KR" altLang="en-US" dirty="0" smtClean="0">
                <a:solidFill>
                  <a:srgbClr val="595959"/>
                </a:solidFill>
              </a:rPr>
              <a:t>식으로</a:t>
            </a:r>
            <a:r>
              <a:rPr lang="ko-KR" dirty="0" smtClean="0">
                <a:solidFill>
                  <a:srgbClr val="595959"/>
                </a:solidFill>
              </a:rPr>
              <a:t> </a:t>
            </a:r>
            <a:r>
              <a:rPr lang="ko-KR" altLang="en-US" dirty="0" smtClean="0">
                <a:solidFill>
                  <a:srgbClr val="595959"/>
                </a:solidFill>
              </a:rPr>
              <a:t>참여자와 사회자가 정해져 있지 않고 많은 사람들이 토론에 참가하기 때문에 복잡하고 제대로 된 토론 문화를 배우기 어렵다는 한계가 있습니다</a:t>
            </a:r>
            <a:r>
              <a:rPr lang="en-US" altLang="ko-KR" dirty="0" smtClean="0">
                <a:solidFill>
                  <a:srgbClr val="595959"/>
                </a:solidFill>
              </a:rPr>
              <a:t>.</a:t>
            </a:r>
            <a:r>
              <a:rPr lang="ko-KR" altLang="en-US" dirty="0" smtClean="0">
                <a:solidFill>
                  <a:srgbClr val="595959"/>
                </a:solidFill>
              </a:rPr>
              <a:t> </a:t>
            </a:r>
            <a:endParaRPr dirty="0">
              <a:solidFill>
                <a:srgbClr val="595959"/>
              </a:solidFill>
            </a:endParaRPr>
          </a:p>
          <a:p>
            <a:pPr marL="0" marR="0" lvl="0" indent="0" algn="l" rtl="0">
              <a:lnSpc>
                <a:spcPct val="200000"/>
              </a:lnSpc>
              <a:spcBef>
                <a:spcPts val="0"/>
              </a:spcBef>
              <a:spcAft>
                <a:spcPts val="0"/>
              </a:spcAft>
              <a:buNone/>
            </a:pPr>
            <a:r>
              <a:rPr lang="ko-KR" altLang="en-US" dirty="0" smtClean="0">
                <a:solidFill>
                  <a:srgbClr val="595959"/>
                </a:solidFill>
              </a:rPr>
              <a:t>저희 팀</a:t>
            </a:r>
            <a:r>
              <a:rPr lang="ko-KR" altLang="en-US" dirty="0">
                <a:solidFill>
                  <a:srgbClr val="595959"/>
                </a:solidFill>
              </a:rPr>
              <a:t>은</a:t>
            </a:r>
            <a:r>
              <a:rPr lang="ko-KR" dirty="0" smtClean="0">
                <a:solidFill>
                  <a:srgbClr val="595959"/>
                </a:solidFill>
              </a:rPr>
              <a:t> 이러한</a:t>
            </a:r>
            <a:r>
              <a:rPr lang="en-US" altLang="ko-KR" dirty="0" smtClean="0">
                <a:solidFill>
                  <a:srgbClr val="595959"/>
                </a:solidFill>
              </a:rPr>
              <a:t> </a:t>
            </a:r>
            <a:r>
              <a:rPr lang="ko-KR" altLang="en-US" dirty="0" smtClean="0">
                <a:solidFill>
                  <a:srgbClr val="595959"/>
                </a:solidFill>
              </a:rPr>
              <a:t>온라인 토론의</a:t>
            </a:r>
            <a:r>
              <a:rPr lang="ko-KR" dirty="0" smtClean="0">
                <a:solidFill>
                  <a:srgbClr val="595959"/>
                </a:solidFill>
              </a:rPr>
              <a:t> 한계를 넘어</a:t>
            </a:r>
            <a:r>
              <a:rPr lang="en-US" altLang="ko-KR" dirty="0" smtClean="0">
                <a:solidFill>
                  <a:srgbClr val="595959"/>
                </a:solidFill>
              </a:rPr>
              <a:t> </a:t>
            </a:r>
            <a:r>
              <a:rPr lang="ko-KR" altLang="en-US" dirty="0" smtClean="0">
                <a:solidFill>
                  <a:srgbClr val="595959"/>
                </a:solidFill>
              </a:rPr>
              <a:t>다양한 사람들과  토론을 경험 하면서</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토론 경험을 제공한다는 차별점을 바탕으로</a:t>
            </a:r>
            <a:endParaRPr dirty="0">
              <a:solidFill>
                <a:srgbClr val="595959"/>
              </a:solidFill>
            </a:endParaRPr>
          </a:p>
          <a:p>
            <a:pPr marL="0" marR="0" lvl="0" indent="0" algn="l" rtl="0">
              <a:lnSpc>
                <a:spcPct val="200000"/>
              </a:lnSpc>
              <a:spcBef>
                <a:spcPts val="0"/>
              </a:spcBef>
              <a:spcAft>
                <a:spcPts val="0"/>
              </a:spcAft>
              <a:buNone/>
            </a:pPr>
            <a:r>
              <a:rPr lang="ko-KR" dirty="0">
                <a:solidFill>
                  <a:srgbClr val="595959"/>
                </a:solidFill>
              </a:rPr>
              <a:t>자유롭고 편리한 토론 서비스를 제공하려고 합니다.</a:t>
            </a:r>
            <a:endParaRPr dirty="0">
              <a:solidFill>
                <a:srgbClr val="595959"/>
              </a:solidFill>
            </a:endParaRPr>
          </a:p>
        </p:txBody>
      </p:sp>
      <p:sp>
        <p:nvSpPr>
          <p:cNvPr id="190" name="Google Shape;190;g1f67eebd994_9_2"/>
          <p:cNvSpPr txBox="1"/>
          <p:nvPr/>
        </p:nvSpPr>
        <p:spPr>
          <a:xfrm>
            <a:off x="964738" y="2017139"/>
            <a:ext cx="38925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600">
                <a:solidFill>
                  <a:srgbClr val="F26640"/>
                </a:solidFill>
                <a:latin typeface="Arial"/>
                <a:ea typeface="Arial"/>
                <a:cs typeface="Arial"/>
                <a:sym typeface="Arial"/>
              </a:rPr>
              <a:t>About service</a:t>
            </a:r>
            <a:endParaRPr sz="1600">
              <a:solidFill>
                <a:srgbClr val="F26640"/>
              </a:solidFill>
              <a:latin typeface="Arial"/>
              <a:ea typeface="Arial"/>
              <a:cs typeface="Arial"/>
              <a:sym typeface="Arial"/>
            </a:endParaRPr>
          </a:p>
        </p:txBody>
      </p:sp>
      <p:pic>
        <p:nvPicPr>
          <p:cNvPr id="192" name="Google Shape;192;g1f67eebd994_9_2"/>
          <p:cNvPicPr preferRelativeResize="0"/>
          <p:nvPr/>
        </p:nvPicPr>
        <p:blipFill rotWithShape="1">
          <a:blip r:embed="rId3">
            <a:alphaModFix/>
          </a:blip>
          <a:srcRect l="9950" t="8085" r="8914" b="8691"/>
          <a:stretch/>
        </p:blipFill>
        <p:spPr>
          <a:xfrm>
            <a:off x="6938512" y="2525395"/>
            <a:ext cx="4674633" cy="2817058"/>
          </a:xfrm>
          <a:prstGeom prst="rect">
            <a:avLst/>
          </a:prstGeom>
          <a:noFill/>
          <a:ln>
            <a:noFill/>
          </a:ln>
        </p:spPr>
      </p:pic>
      <p:sp>
        <p:nvSpPr>
          <p:cNvPr id="6" name="TextBox 5">
            <a:extLst>
              <a:ext uri="{FF2B5EF4-FFF2-40B4-BE49-F238E27FC236}">
                <a16:creationId xmlns:a16="http://schemas.microsoft.com/office/drawing/2014/main" id="{31B944E1-C0F3-9AAE-495E-24565AB26AC4}"/>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주제 선정 목적</a:t>
            </a:r>
          </a:p>
        </p:txBody>
      </p:sp>
      <p:sp>
        <p:nvSpPr>
          <p:cNvPr id="7" name="TextBox 6">
            <a:extLst>
              <a:ext uri="{FF2B5EF4-FFF2-40B4-BE49-F238E27FC236}">
                <a16:creationId xmlns:a16="http://schemas.microsoft.com/office/drawing/2014/main" id="{5A795EF8-5A64-8B1B-9D06-945CDD9B1F66}"/>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extLst>
      <p:ext uri="{BB962C8B-B14F-4D97-AF65-F5344CB8AC3E}">
        <p14:creationId xmlns:p14="http://schemas.microsoft.com/office/powerpoint/2010/main" val="6291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p:nvPr/>
        </p:nvSpPr>
        <p:spPr>
          <a:xfrm>
            <a:off x="6334691" y="1921794"/>
            <a:ext cx="4526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a:solidFill>
                  <a:srgbClr val="595959"/>
                </a:solidFill>
              </a:rPr>
              <a:t>지역적 시간적 한계 없이 다양한 주제로 다양한 사람들과 화상 토론을 할 수 있는 온라인 커뮤니티 플랫폼</a:t>
            </a:r>
            <a:endParaRPr sz="1200">
              <a:solidFill>
                <a:srgbClr val="595959"/>
              </a:solidFill>
              <a:latin typeface="Arial"/>
              <a:ea typeface="Arial"/>
              <a:cs typeface="Arial"/>
              <a:sym typeface="Arial"/>
            </a:endParaRPr>
          </a:p>
        </p:txBody>
      </p:sp>
      <p:sp>
        <p:nvSpPr>
          <p:cNvPr id="198" name="Google Shape;198;p6"/>
          <p:cNvSpPr txBox="1"/>
          <p:nvPr/>
        </p:nvSpPr>
        <p:spPr>
          <a:xfrm>
            <a:off x="6334693" y="1614017"/>
            <a:ext cx="29721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a:solidFill>
                  <a:srgbClr val="F26640"/>
                </a:solidFill>
                <a:latin typeface="Arial"/>
                <a:ea typeface="Arial"/>
                <a:cs typeface="Arial"/>
                <a:sym typeface="Arial"/>
              </a:rPr>
              <a:t>1. 개요</a:t>
            </a:r>
            <a:endParaRPr/>
          </a:p>
        </p:txBody>
      </p:sp>
      <p:sp>
        <p:nvSpPr>
          <p:cNvPr id="199" name="Google Shape;199;p6"/>
          <p:cNvSpPr txBox="1"/>
          <p:nvPr/>
        </p:nvSpPr>
        <p:spPr>
          <a:xfrm>
            <a:off x="6334694" y="2937457"/>
            <a:ext cx="29721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a:solidFill>
                  <a:srgbClr val="F26640"/>
                </a:solidFill>
                <a:latin typeface="Arial"/>
                <a:ea typeface="Arial"/>
                <a:cs typeface="Arial"/>
                <a:sym typeface="Arial"/>
              </a:rPr>
              <a:t>2. 핵심가치</a:t>
            </a:r>
            <a:endParaRPr/>
          </a:p>
        </p:txBody>
      </p:sp>
      <p:sp>
        <p:nvSpPr>
          <p:cNvPr id="200" name="Google Shape;200;p6"/>
          <p:cNvSpPr txBox="1"/>
          <p:nvPr/>
        </p:nvSpPr>
        <p:spPr>
          <a:xfrm>
            <a:off x="6334693" y="3245234"/>
            <a:ext cx="546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1200">
                <a:solidFill>
                  <a:srgbClr val="595959"/>
                </a:solidFill>
              </a:rPr>
              <a:t>서비스 사용자들이 상황에 구애받지 않고 다양한 토론 경험을 할 수 있는 것.</a:t>
            </a:r>
            <a:endParaRPr sz="1200">
              <a:solidFill>
                <a:srgbClr val="595959"/>
              </a:solidFill>
              <a:latin typeface="Arial"/>
              <a:ea typeface="Arial"/>
              <a:cs typeface="Arial"/>
              <a:sym typeface="Arial"/>
            </a:endParaRPr>
          </a:p>
        </p:txBody>
      </p:sp>
      <p:sp>
        <p:nvSpPr>
          <p:cNvPr id="201" name="Google Shape;201;p6"/>
          <p:cNvSpPr txBox="1"/>
          <p:nvPr/>
        </p:nvSpPr>
        <p:spPr>
          <a:xfrm>
            <a:off x="6334693" y="3983898"/>
            <a:ext cx="297219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400">
                <a:solidFill>
                  <a:srgbClr val="F26640"/>
                </a:solidFill>
                <a:latin typeface="Arial"/>
                <a:ea typeface="Arial"/>
                <a:cs typeface="Arial"/>
                <a:sym typeface="Arial"/>
              </a:rPr>
              <a:t>3. 핵심기능 / 서비스</a:t>
            </a:r>
            <a:endParaRPr/>
          </a:p>
        </p:txBody>
      </p:sp>
      <p:sp>
        <p:nvSpPr>
          <p:cNvPr id="202" name="Google Shape;202;p6"/>
          <p:cNvSpPr txBox="1"/>
          <p:nvPr/>
        </p:nvSpPr>
        <p:spPr>
          <a:xfrm>
            <a:off x="6405032" y="4291675"/>
            <a:ext cx="4008900" cy="1108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595959"/>
              </a:buClr>
              <a:buSzPts val="1200"/>
              <a:buFont typeface="Arial"/>
              <a:buChar char="-"/>
            </a:pPr>
            <a:r>
              <a:rPr lang="ko-KR" sz="1200" dirty="0">
                <a:solidFill>
                  <a:srgbClr val="595959"/>
                </a:solidFill>
              </a:rPr>
              <a:t>원하는 주제에 대한 화상 </a:t>
            </a:r>
            <a:r>
              <a:rPr lang="ko-KR" sz="1200" dirty="0" err="1">
                <a:solidFill>
                  <a:srgbClr val="595959"/>
                </a:solidFill>
              </a:rPr>
              <a:t>토론방</a:t>
            </a:r>
            <a:r>
              <a:rPr lang="ko-KR" sz="1200" dirty="0">
                <a:solidFill>
                  <a:srgbClr val="595959"/>
                </a:solidFill>
              </a:rPr>
              <a:t> 생성 및 인원 설정</a:t>
            </a:r>
            <a:endParaRPr sz="1200" dirty="0">
              <a:solidFill>
                <a:srgbClr val="595959"/>
              </a:solidFill>
              <a:latin typeface="Arial"/>
              <a:ea typeface="Arial"/>
              <a:cs typeface="Arial"/>
              <a:sym typeface="Arial"/>
            </a:endParaRPr>
          </a:p>
          <a:p>
            <a:pPr marL="285750" marR="0" lvl="0" indent="-285750" algn="l" rtl="0">
              <a:lnSpc>
                <a:spcPct val="150000"/>
              </a:lnSpc>
              <a:spcBef>
                <a:spcPts val="0"/>
              </a:spcBef>
              <a:spcAft>
                <a:spcPts val="0"/>
              </a:spcAft>
              <a:buClr>
                <a:srgbClr val="595959"/>
              </a:buClr>
              <a:buSzPts val="1200"/>
              <a:buFont typeface="Arial"/>
              <a:buChar char="-"/>
            </a:pPr>
            <a:r>
              <a:rPr lang="ko-KR" sz="1200" dirty="0">
                <a:solidFill>
                  <a:srgbClr val="595959"/>
                </a:solidFill>
              </a:rPr>
              <a:t>토론 결과에 대한 학습 평가 결과 제공</a:t>
            </a:r>
            <a:endParaRPr sz="1200" dirty="0">
              <a:solidFill>
                <a:srgbClr val="595959"/>
              </a:solidFill>
            </a:endParaRPr>
          </a:p>
          <a:p>
            <a:pPr marL="285750" marR="0" lvl="0" indent="-285750" algn="l" rtl="0">
              <a:lnSpc>
                <a:spcPct val="150000"/>
              </a:lnSpc>
              <a:spcBef>
                <a:spcPts val="0"/>
              </a:spcBef>
              <a:spcAft>
                <a:spcPts val="0"/>
              </a:spcAft>
              <a:buClr>
                <a:srgbClr val="595959"/>
              </a:buClr>
              <a:buSzPts val="1200"/>
              <a:buFont typeface="Arial"/>
              <a:buChar char="-"/>
            </a:pPr>
            <a:r>
              <a:rPr lang="ko-KR" sz="1200" dirty="0">
                <a:solidFill>
                  <a:srgbClr val="595959"/>
                </a:solidFill>
              </a:rPr>
              <a:t>사용자에 학습 성취도 고취를 위한 학습자 참여 통계 정보 제공</a:t>
            </a:r>
            <a:endParaRPr sz="1200" dirty="0">
              <a:solidFill>
                <a:srgbClr val="595959"/>
              </a:solidFill>
              <a:latin typeface="Arial"/>
              <a:ea typeface="Arial"/>
              <a:cs typeface="Arial"/>
              <a:sym typeface="Arial"/>
            </a:endParaRPr>
          </a:p>
        </p:txBody>
      </p:sp>
      <p:pic>
        <p:nvPicPr>
          <p:cNvPr id="204" name="Google Shape;204;p6"/>
          <p:cNvPicPr preferRelativeResize="0"/>
          <p:nvPr/>
        </p:nvPicPr>
        <p:blipFill>
          <a:blip r:embed="rId3">
            <a:alphaModFix/>
          </a:blip>
          <a:stretch>
            <a:fillRect/>
          </a:stretch>
        </p:blipFill>
        <p:spPr>
          <a:xfrm>
            <a:off x="228274" y="1558130"/>
            <a:ext cx="6059499" cy="4034569"/>
          </a:xfrm>
          <a:prstGeom prst="rect">
            <a:avLst/>
          </a:prstGeom>
          <a:noFill/>
          <a:ln>
            <a:noFill/>
          </a:ln>
        </p:spPr>
      </p:pic>
      <p:sp>
        <p:nvSpPr>
          <p:cNvPr id="4" name="TextBox 3">
            <a:extLst>
              <a:ext uri="{FF2B5EF4-FFF2-40B4-BE49-F238E27FC236}">
                <a16:creationId xmlns:a16="http://schemas.microsoft.com/office/drawing/2014/main" id="{931AE305-251B-ADD5-B18E-5E6C09351EEB}"/>
              </a:ext>
            </a:extLst>
          </p:cNvPr>
          <p:cNvSpPr txBox="1"/>
          <p:nvPr/>
        </p:nvSpPr>
        <p:spPr>
          <a:xfrm>
            <a:off x="2564091" y="255712"/>
            <a:ext cx="6096000" cy="415627"/>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ko-KR" altLang="en-US" sz="1600" dirty="0">
                <a:solidFill>
                  <a:srgbClr val="595959"/>
                </a:solidFill>
                <a:latin typeface="Arial"/>
                <a:ea typeface="Arial"/>
                <a:cs typeface="Arial"/>
                <a:sym typeface="Arial"/>
              </a:rPr>
              <a:t>주제 선정 목적</a:t>
            </a:r>
          </a:p>
        </p:txBody>
      </p:sp>
      <p:sp>
        <p:nvSpPr>
          <p:cNvPr id="5" name="TextBox 4">
            <a:extLst>
              <a:ext uri="{FF2B5EF4-FFF2-40B4-BE49-F238E27FC236}">
                <a16:creationId xmlns:a16="http://schemas.microsoft.com/office/drawing/2014/main" id="{BAEAB111-F4B7-6A60-5CEA-8FFBDFB9876C}"/>
              </a:ext>
            </a:extLst>
          </p:cNvPr>
          <p:cNvSpPr txBox="1"/>
          <p:nvPr/>
        </p:nvSpPr>
        <p:spPr>
          <a:xfrm>
            <a:off x="323273" y="215253"/>
            <a:ext cx="2240818" cy="496546"/>
          </a:xfrm>
          <a:prstGeom prst="rect">
            <a:avLst/>
          </a:prstGeom>
          <a:noFill/>
        </p:spPr>
        <p:txBody>
          <a:bodyPr wrap="square" anchor="ctr">
            <a:spAutoFit/>
          </a:bodyPr>
          <a:lstStyle/>
          <a:p>
            <a:pPr marL="0" marR="0" lvl="0" indent="0" algn="l" rtl="0">
              <a:lnSpc>
                <a:spcPct val="150000"/>
              </a:lnSpc>
              <a:spcBef>
                <a:spcPts val="0"/>
              </a:spcBef>
              <a:spcAft>
                <a:spcPts val="0"/>
              </a:spcAft>
              <a:buNone/>
            </a:pPr>
            <a:r>
              <a:rPr lang="en-US" altLang="ko-KR" sz="2000" dirty="0">
                <a:solidFill>
                  <a:srgbClr val="F26640"/>
                </a:solidFill>
                <a:latin typeface="Arial"/>
                <a:ea typeface="Arial"/>
                <a:cs typeface="Arial"/>
                <a:sym typeface="Arial"/>
              </a:rPr>
              <a:t>01. </a:t>
            </a:r>
            <a:r>
              <a:rPr lang="ko-KR" altLang="en-US" sz="2000" dirty="0">
                <a:solidFill>
                  <a:srgbClr val="F26640"/>
                </a:solidFill>
                <a:latin typeface="Arial"/>
                <a:ea typeface="Arial"/>
                <a:cs typeface="Arial"/>
                <a:sym typeface="Arial"/>
              </a:rPr>
              <a:t>프로젝트 개요</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28"/>
          <p:cNvSpPr txBox="1"/>
          <p:nvPr/>
        </p:nvSpPr>
        <p:spPr>
          <a:xfrm>
            <a:off x="836966" y="2440779"/>
            <a:ext cx="364359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200" b="1" dirty="0">
                <a:solidFill>
                  <a:schemeClr val="lt1"/>
                </a:solidFill>
                <a:latin typeface="Arial"/>
                <a:ea typeface="Arial"/>
                <a:cs typeface="Arial"/>
                <a:sym typeface="Arial"/>
              </a:rPr>
              <a:t>0</a:t>
            </a:r>
            <a:r>
              <a:rPr lang="en-US" altLang="ko-KR" sz="3200" b="1" dirty="0">
                <a:solidFill>
                  <a:schemeClr val="lt1"/>
                </a:solidFill>
                <a:latin typeface="Arial"/>
                <a:ea typeface="Arial"/>
                <a:cs typeface="Arial"/>
                <a:sym typeface="Arial"/>
              </a:rPr>
              <a:t>2</a:t>
            </a:r>
            <a:r>
              <a:rPr lang="ko-KR" sz="2800" dirty="0">
                <a:solidFill>
                  <a:schemeClr val="lt1"/>
                </a:solidFill>
                <a:latin typeface="Arial"/>
                <a:ea typeface="Arial"/>
                <a:cs typeface="Arial"/>
                <a:sym typeface="Arial"/>
              </a:rPr>
              <a:t>. </a:t>
            </a:r>
            <a:r>
              <a:rPr lang="ko-KR" sz="2800" dirty="0">
                <a:solidFill>
                  <a:schemeClr val="lt1"/>
                </a:solidFill>
              </a:rPr>
              <a:t>서비스 기획</a:t>
            </a:r>
            <a:endParaRPr sz="1800" dirty="0"/>
          </a:p>
        </p:txBody>
      </p:sp>
      <p:sp>
        <p:nvSpPr>
          <p:cNvPr id="355" name="Google Shape;355;p28"/>
          <p:cNvSpPr txBox="1"/>
          <p:nvPr/>
        </p:nvSpPr>
        <p:spPr>
          <a:xfrm>
            <a:off x="854094" y="3018858"/>
            <a:ext cx="2329500" cy="1815841"/>
          </a:xfrm>
          <a:prstGeom prst="rect">
            <a:avLst/>
          </a:prstGeom>
          <a:noFill/>
          <a:ln>
            <a:noFill/>
          </a:ln>
        </p:spPr>
        <p:txBody>
          <a:bodyPr spcFirstLastPara="1" wrap="square" lIns="91425" tIns="45700" rIns="91425" bIns="45700" anchor="t" anchorCtr="0">
            <a:spAutoFit/>
          </a:bodyPr>
          <a:lstStyle/>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서비스 명칭</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서비스 소개</a:t>
            </a:r>
            <a:endParaRPr dirty="0">
              <a:solidFill>
                <a:schemeClr val="lt1"/>
              </a:solidFill>
              <a:latin typeface="Arial"/>
              <a:ea typeface="Arial"/>
              <a:cs typeface="Arial"/>
              <a:sym typeface="Arial"/>
            </a:endParaRPr>
          </a:p>
          <a:p>
            <a:pPr marL="240858" marR="0" lvl="0" indent="-240858" algn="l" rtl="0">
              <a:lnSpc>
                <a:spcPct val="200000"/>
              </a:lnSpc>
              <a:spcBef>
                <a:spcPts val="0"/>
              </a:spcBef>
              <a:spcAft>
                <a:spcPts val="0"/>
              </a:spcAft>
              <a:buClr>
                <a:schemeClr val="lt1"/>
              </a:buClr>
              <a:buSzPts val="1180"/>
              <a:buFont typeface="Arial"/>
              <a:buChar char="-"/>
            </a:pPr>
            <a:r>
              <a:rPr lang="ko-KR" dirty="0">
                <a:solidFill>
                  <a:schemeClr val="lt1"/>
                </a:solidFill>
              </a:rPr>
              <a:t>SWOT 분석</a:t>
            </a:r>
            <a:endParaRPr dirty="0">
              <a:solidFill>
                <a:schemeClr val="lt1"/>
              </a:solidFill>
              <a:latin typeface="Arial"/>
              <a:ea typeface="Arial"/>
              <a:cs typeface="Arial"/>
              <a:sym typeface="Arial"/>
            </a:endParaRPr>
          </a:p>
          <a:p>
            <a:pPr marL="240859" marR="0" lvl="0" indent="-240859" algn="l" rtl="0">
              <a:lnSpc>
                <a:spcPct val="200000"/>
              </a:lnSpc>
              <a:spcBef>
                <a:spcPts val="0"/>
              </a:spcBef>
              <a:spcAft>
                <a:spcPts val="0"/>
              </a:spcAft>
              <a:buClr>
                <a:schemeClr val="lt1"/>
              </a:buClr>
              <a:buSzPts val="1180"/>
              <a:buFont typeface="Arial"/>
              <a:buChar char="-"/>
            </a:pPr>
            <a:r>
              <a:rPr lang="ko-KR" dirty="0">
                <a:solidFill>
                  <a:schemeClr val="lt1"/>
                </a:solidFill>
              </a:rPr>
              <a:t>서비스 </a:t>
            </a:r>
            <a:r>
              <a:rPr lang="ko-KR" dirty="0" err="1">
                <a:solidFill>
                  <a:schemeClr val="lt1"/>
                </a:solidFill>
              </a:rPr>
              <a:t>차별점</a:t>
            </a:r>
            <a:endParaRPr dirty="0">
              <a:solidFill>
                <a:schemeClr val="lt1"/>
              </a:solidFill>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1579</Words>
  <Application>Microsoft Office PowerPoint</Application>
  <PresentationFormat>와이드스크린</PresentationFormat>
  <Paragraphs>284</Paragraphs>
  <Slides>31</Slides>
  <Notes>31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31</vt:i4>
      </vt:variant>
    </vt:vector>
  </HeadingPairs>
  <TitlesOfParts>
    <vt:vector size="34" baseType="lpstr">
      <vt:lpstr>Arial</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multicampus</cp:lastModifiedBy>
  <cp:revision>5</cp:revision>
  <dcterms:created xsi:type="dcterms:W3CDTF">2018-11-04T16:12:38Z</dcterms:created>
  <dcterms:modified xsi:type="dcterms:W3CDTF">2023-01-25T05:06:56Z</dcterms:modified>
</cp:coreProperties>
</file>