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40" r:id="rId3"/>
    <p:sldId id="341" r:id="rId4"/>
    <p:sldId id="342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45" r:id="rId14"/>
  </p:sldIdLst>
  <p:sldSz cx="9144000" cy="5143500" type="screen16x9"/>
  <p:notesSz cx="6858000" cy="9144000"/>
  <p:embeddedFontLst>
    <p:embeddedFont>
      <p:font typeface="Arvo" panose="02000000000000000000" pitchFamily="2" charset="0"/>
      <p:regular r:id="rId16"/>
    </p:embeddedFont>
    <p:embeddedFont>
      <p:font typeface="微軟正黑體" panose="020B0604030504040204" pitchFamily="34" charset="-120"/>
      <p:regular r:id="rId17"/>
      <p:bold r:id="rId18"/>
    </p:embeddedFont>
    <p:embeddedFont>
      <p:font typeface="Roboto Condensed" panose="02000000000000000000" pitchFamily="2" charset="0"/>
      <p:regular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3782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9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55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int-wa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system.data.common.dbcommand.executescalar.aspx" TargetMode="External"/><Relationship Id="rId2" Type="http://schemas.openxmlformats.org/officeDocument/2006/relationships/hyperlink" Target="http://msdn.microsoft.com/zh-tw/library/system.data.common.dbcommand.executenonquery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zh-tw/library/system.data.common.dbcommand.executereader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system.xml.xmltextreader.read.aspx" TargetMode="External"/><Relationship Id="rId2" Type="http://schemas.openxmlformats.org/officeDocument/2006/relationships/hyperlink" Target="http://msdn.microsoft.com/zh-tw/library/system.data.common.dbcommand.executereader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2"/>
          <p:cNvSpPr txBox="1">
            <a:spLocks/>
          </p:cNvSpPr>
          <p:nvPr/>
        </p:nvSpPr>
        <p:spPr>
          <a:xfrm>
            <a:off x="7388087" y="4280453"/>
            <a:ext cx="1755913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sz="1200" b="1" spc="300" dirty="0">
              <a:solidFill>
                <a:schemeClr val="bg1"/>
              </a:solidFill>
            </a:endParaRPr>
          </a:p>
        </p:txBody>
      </p:sp>
      <p:sp>
        <p:nvSpPr>
          <p:cNvPr id="5" name="Google Shape;91;p14"/>
          <p:cNvSpPr txBox="1">
            <a:spLocks noGrp="1"/>
          </p:cNvSpPr>
          <p:nvPr>
            <p:ph type="ctrTitle"/>
          </p:nvPr>
        </p:nvSpPr>
        <p:spPr>
          <a:xfrm>
            <a:off x="0" y="1070453"/>
            <a:ext cx="9144000" cy="336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聖煒國際有限公司</a:t>
            </a:r>
            <a:r>
              <a:rPr lang="en-US" altLang="zh-TW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/>
            </a:r>
            <a:br>
              <a:rPr lang="en-US" altLang="zh-TW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</a:br>
            <a:r>
              <a:rPr lang="en-US" altLang="zh-CN" sz="3600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Saint-Way International Co., Ltd</a:t>
            </a:r>
            <a:r>
              <a:rPr lang="en-US" altLang="zh-CN" sz="36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.</a:t>
            </a:r>
            <a:r>
              <a:rPr lang="en-US" altLang="zh-TW" sz="36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/>
            </a:r>
            <a:br>
              <a:rPr lang="en-US" altLang="zh-TW" sz="36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</a:br>
            <a:r>
              <a:rPr lang="en-US" altLang="zh-CN" sz="2000" spc="600" dirty="0" smtClean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hlinkClick r:id="rId3"/>
              </a:rPr>
              <a:t>www.saint-way.com</a:t>
            </a:r>
            <a:r>
              <a:rPr lang="en-US" altLang="zh-CN" sz="2000" spc="600" dirty="0" smtClean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/>
            </a:r>
            <a:br>
              <a:rPr lang="en-US" altLang="zh-CN" sz="2000" spc="600" dirty="0" smtClean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</a:br>
            <a:r>
              <a:rPr lang="en-US" altLang="zh-CN" sz="2000" spc="6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CK.Lee</a:t>
            </a:r>
            <a:r>
              <a:rPr lang="en-US" altLang="zh-CN" sz="2000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李中凱</a:t>
            </a:r>
            <a:r>
              <a:rPr lang="en-US" altLang="zh-TW" sz="2000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/>
            </a:r>
            <a:br>
              <a:rPr lang="en-US" altLang="zh-TW" sz="2000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</a:br>
            <a:r>
              <a:rPr lang="en-US" altLang="zh-CN" sz="2800" spc="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/>
            </a:r>
            <a:br>
              <a:rPr lang="en-US" altLang="zh-CN" sz="2800" spc="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</a:br>
            <a:endParaRPr sz="2800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200" b="1" spc="300" dirty="0" smtClean="0">
                <a:solidFill>
                  <a:schemeClr val="bg1"/>
                </a:solidFill>
              </a:rPr>
              <a:t>ADO.NET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134" y="866274"/>
            <a:ext cx="88208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執行 </a:t>
            </a:r>
            <a:r>
              <a:rPr lang="en-US" altLang="zh-TW" sz="1600" b="1" dirty="0" err="1" smtClean="0"/>
              <a:t>DbCommand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u="sng" dirty="0" err="1">
                <a:hlinkClick r:id="rId2"/>
              </a:rPr>
              <a:t>ExecuteNonQuery</a:t>
            </a:r>
            <a:r>
              <a:rPr lang="en-US" altLang="zh-TW" sz="1600" dirty="0"/>
              <a:t> </a:t>
            </a:r>
            <a:r>
              <a:rPr lang="zh-TW" altLang="en-US" sz="1600" dirty="0"/>
              <a:t>：執行 </a:t>
            </a:r>
            <a:r>
              <a:rPr lang="en-US" altLang="zh-TW" sz="1600" dirty="0"/>
              <a:t>SQL </a:t>
            </a:r>
            <a:r>
              <a:rPr lang="zh-TW" altLang="en-US" sz="1600" dirty="0"/>
              <a:t>陳述式，不傳回值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endParaRPr lang="zh-TW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hlinkClick r:id="rId3"/>
              </a:rPr>
              <a:t>ExecuteScalar</a:t>
            </a:r>
            <a:r>
              <a:rPr lang="en-US" altLang="zh-TW" sz="1600" dirty="0"/>
              <a:t> </a:t>
            </a:r>
            <a:r>
              <a:rPr lang="zh-TW" altLang="en-US" sz="1600" dirty="0"/>
              <a:t>：執行 </a:t>
            </a:r>
            <a:r>
              <a:rPr lang="en-US" altLang="zh-TW" sz="1600" dirty="0"/>
              <a:t>SQL</a:t>
            </a:r>
            <a:r>
              <a:rPr lang="zh-TW" altLang="en-US" sz="1600" dirty="0"/>
              <a:t>查詢陳述式，並傳回查詢結果集中第一個資料列的第一個資料行。</a:t>
            </a:r>
          </a:p>
          <a:p>
            <a:endParaRPr lang="en-US" altLang="zh-TW" sz="1600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 smtClean="0">
                <a:hlinkClick r:id="rId4"/>
              </a:rPr>
              <a:t>ExecuteReader</a:t>
            </a:r>
            <a:r>
              <a:rPr lang="en-US" altLang="zh-TW" sz="1600" dirty="0"/>
              <a:t> </a:t>
            </a:r>
            <a:r>
              <a:rPr lang="zh-TW" altLang="en-US" sz="1600" dirty="0"/>
              <a:t>：執行 </a:t>
            </a:r>
            <a:r>
              <a:rPr lang="en-US" altLang="zh-TW" sz="1600" dirty="0"/>
              <a:t>SQL </a:t>
            </a:r>
            <a:r>
              <a:rPr lang="zh-TW" altLang="en-US" sz="1600" dirty="0"/>
              <a:t>陳述式，並傳回 </a:t>
            </a:r>
            <a:r>
              <a:rPr lang="en-US" altLang="zh-TW" sz="1600" dirty="0" err="1"/>
              <a:t>DbDataReader</a:t>
            </a:r>
            <a:r>
              <a:rPr lang="zh-TW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4332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200" b="1" spc="300" dirty="0" smtClean="0">
                <a:solidFill>
                  <a:schemeClr val="bg1"/>
                </a:solidFill>
              </a:rPr>
              <a:t>ADO.NET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134" y="866274"/>
            <a:ext cx="882086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使用 </a:t>
            </a:r>
            <a:r>
              <a:rPr lang="en-US" altLang="zh-TW" sz="1600" b="1" dirty="0" err="1"/>
              <a:t>DbDataReader</a:t>
            </a:r>
            <a:r>
              <a:rPr lang="en-US" altLang="zh-TW" sz="1600" b="1" dirty="0"/>
              <a:t> </a:t>
            </a:r>
            <a:r>
              <a:rPr lang="zh-TW" altLang="en-US" sz="1600" b="1" dirty="0" smtClean="0"/>
              <a:t>物件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表示伺服器端</a:t>
            </a:r>
            <a:r>
              <a:rPr lang="en-US" altLang="zh-TW" sz="1600" dirty="0"/>
              <a:t>(server-side)</a:t>
            </a:r>
            <a:r>
              <a:rPr lang="zh-TW" altLang="en-US" sz="1600" dirty="0"/>
              <a:t>資料指標。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必須</a:t>
            </a:r>
            <a:r>
              <a:rPr lang="zh-TW" altLang="en-US" sz="1600" dirty="0"/>
              <a:t>由 </a:t>
            </a:r>
            <a:r>
              <a:rPr lang="en-US" altLang="zh-TW" sz="1600" dirty="0" err="1">
                <a:hlinkClick r:id="rId2"/>
              </a:rPr>
              <a:t>ExecuteReader</a:t>
            </a:r>
            <a:r>
              <a:rPr lang="en-US" altLang="zh-TW" sz="1600" dirty="0"/>
              <a:t> </a:t>
            </a:r>
            <a:r>
              <a:rPr lang="zh-TW" altLang="en-US" sz="1600" dirty="0"/>
              <a:t>回傳，不能自已建立。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只</a:t>
            </a:r>
            <a:r>
              <a:rPr lang="zh-TW" altLang="en-US" sz="1600" dirty="0"/>
              <a:t>能順向唯讀。</a:t>
            </a:r>
            <a:r>
              <a:rPr lang="en-US" altLang="zh-TW" sz="1600" dirty="0"/>
              <a:t>(forward-only &amp; read-only)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透過</a:t>
            </a:r>
            <a:r>
              <a:rPr lang="zh-TW" altLang="en-US" sz="1600" dirty="0"/>
              <a:t> </a:t>
            </a:r>
            <a:r>
              <a:rPr lang="en-US" altLang="zh-TW" sz="1600" dirty="0">
                <a:hlinkClick r:id="rId3"/>
              </a:rPr>
              <a:t>Read</a:t>
            </a:r>
            <a:r>
              <a:rPr lang="en-US" altLang="zh-TW" sz="1600" dirty="0"/>
              <a:t> </a:t>
            </a:r>
            <a:r>
              <a:rPr lang="zh-TW" altLang="en-US" sz="1600" dirty="0"/>
              <a:t>方法，可以擷取資料至緩衝區。但一次僅能處理一個資料列。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使用 </a:t>
            </a:r>
            <a:r>
              <a:rPr lang="en-US" altLang="zh-TW" sz="1600" dirty="0" err="1"/>
              <a:t>DataReader</a:t>
            </a:r>
            <a:r>
              <a:rPr lang="en-US" altLang="zh-TW" sz="1600" dirty="0"/>
              <a:t> </a:t>
            </a:r>
            <a:r>
              <a:rPr lang="zh-TW" altLang="en-US" sz="1600" dirty="0"/>
              <a:t>時，相關聯的 </a:t>
            </a:r>
            <a:r>
              <a:rPr lang="en-US" altLang="zh-TW" sz="1600" dirty="0"/>
              <a:t>Connection </a:t>
            </a:r>
            <a:r>
              <a:rPr lang="zh-TW" altLang="en-US" sz="1600" dirty="0"/>
              <a:t>會忙於服務 </a:t>
            </a:r>
            <a:r>
              <a:rPr lang="en-US" altLang="zh-TW" sz="1600" dirty="0" err="1"/>
              <a:t>DataReader</a:t>
            </a:r>
            <a:r>
              <a:rPr lang="zh-TW" altLang="en-US" sz="1600" dirty="0"/>
              <a:t>，所以無法在相同 </a:t>
            </a:r>
            <a:r>
              <a:rPr lang="en-US" altLang="zh-TW" sz="1600" dirty="0"/>
              <a:t>Connection </a:t>
            </a:r>
            <a:r>
              <a:rPr lang="zh-TW" altLang="en-US" sz="1600" dirty="0"/>
              <a:t>上再執行其他作業，直到 </a:t>
            </a:r>
            <a:r>
              <a:rPr lang="en-US" altLang="zh-TW" sz="1600" dirty="0" err="1"/>
              <a:t>DataReader</a:t>
            </a:r>
            <a:r>
              <a:rPr lang="en-US" altLang="zh-TW" sz="1600" dirty="0"/>
              <a:t> </a:t>
            </a:r>
            <a:r>
              <a:rPr lang="zh-TW" altLang="en-US" sz="1600" dirty="0"/>
              <a:t>關閉為止。</a:t>
            </a:r>
          </a:p>
        </p:txBody>
      </p:sp>
    </p:spTree>
    <p:extLst>
      <p:ext uri="{BB962C8B-B14F-4D97-AF65-F5344CB8AC3E}">
        <p14:creationId xmlns:p14="http://schemas.microsoft.com/office/powerpoint/2010/main" val="288763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200" b="1" spc="300" dirty="0" smtClean="0">
                <a:solidFill>
                  <a:schemeClr val="bg1"/>
                </a:solidFill>
              </a:rPr>
              <a:t>ADO.NET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134" y="866274"/>
            <a:ext cx="8820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使用 </a:t>
            </a:r>
            <a:r>
              <a:rPr lang="en-US" altLang="zh-TW" sz="1600" b="1" dirty="0" err="1" smtClean="0"/>
              <a:t>DbTransaction</a:t>
            </a:r>
            <a:r>
              <a:rPr lang="en-US" altLang="zh-TW" sz="1600" b="1" dirty="0" smtClean="0"/>
              <a:t> </a:t>
            </a:r>
            <a:r>
              <a:rPr lang="zh-TW" altLang="en-US" sz="1600" b="1" dirty="0" smtClean="0"/>
              <a:t>物件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確保交易的一致性</a:t>
            </a: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依所連線</a:t>
            </a:r>
            <a:r>
              <a:rPr lang="en-US" altLang="zh-TW" sz="1600" dirty="0"/>
              <a:t>Connection</a:t>
            </a:r>
            <a:r>
              <a:rPr lang="zh-TW" altLang="en-US" sz="1600" dirty="0"/>
              <a:t>建立</a:t>
            </a:r>
            <a:r>
              <a:rPr lang="en-US" altLang="zh-TW" sz="1600" dirty="0" smtClean="0"/>
              <a:t>Transaction</a:t>
            </a:r>
            <a:endParaRPr lang="zh-TW" altLang="en-US" sz="1600" dirty="0"/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資料確認時 </a:t>
            </a:r>
            <a:r>
              <a:rPr lang="en-US" altLang="zh-TW" sz="1600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資料有異常時</a:t>
            </a:r>
            <a:r>
              <a:rPr lang="en-US" altLang="zh-TW" sz="1600" dirty="0" smtClean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8056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200" b="1" spc="300" dirty="0" smtClean="0">
                <a:solidFill>
                  <a:schemeClr val="bg1"/>
                </a:solidFill>
              </a:rPr>
              <a:t>LINQ TO SQL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6" name="Google Shape;193;p12"/>
          <p:cNvSpPr txBox="1">
            <a:spLocks/>
          </p:cNvSpPr>
          <p:nvPr/>
        </p:nvSpPr>
        <p:spPr>
          <a:xfrm>
            <a:off x="6327179" y="3038400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000"/>
              </a:spcAft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" y="792332"/>
            <a:ext cx="4373342" cy="42479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19" y="792332"/>
            <a:ext cx="4372267" cy="1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8096" y="0"/>
            <a:ext cx="3255904" cy="5143500"/>
          </a:xfrm>
          <a:prstGeom prst="rect">
            <a:avLst/>
          </a:prstGeom>
          <a:noFill/>
          <a:extLst/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Rectangle 122"/>
          <p:cNvSpPr/>
          <p:nvPr/>
        </p:nvSpPr>
        <p:spPr>
          <a:xfrm>
            <a:off x="377342" y="807026"/>
            <a:ext cx="5150309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/>
              <a:t>介紹</a:t>
            </a:r>
            <a:endParaRPr lang="en-US" altLang="zh-TW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/>
              <a:t>ADO.NET </a:t>
            </a:r>
            <a:r>
              <a:rPr lang="zh-TW" altLang="en-US" sz="1600" b="1" dirty="0"/>
              <a:t>簡介</a:t>
            </a:r>
            <a:endParaRPr lang="en-US" altLang="zh-TW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/>
              <a:t>Entity Framework (EF) </a:t>
            </a:r>
            <a:r>
              <a:rPr lang="zh-TW" altLang="en-US" sz="1600" b="1" dirty="0"/>
              <a:t>簡介</a:t>
            </a:r>
            <a:endParaRPr lang="en-US" altLang="zh-TW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/>
              <a:t>Dapper </a:t>
            </a:r>
            <a:r>
              <a:rPr lang="zh-TW" altLang="en-US" sz="1600" b="1" dirty="0" smtClean="0"/>
              <a:t>簡介</a:t>
            </a:r>
            <a:endParaRPr lang="en-US" altLang="zh-TW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ADO.NET</a:t>
            </a:r>
            <a:r>
              <a:rPr lang="zh-TW" altLang="en-US" sz="1600" b="1" dirty="0" smtClean="0"/>
              <a:t>與</a:t>
            </a:r>
            <a:r>
              <a:rPr lang="en-US" altLang="zh-TW" sz="1600" b="1" dirty="0" smtClean="0"/>
              <a:t>Dapper</a:t>
            </a:r>
            <a:r>
              <a:rPr lang="zh-TW" altLang="en-US" sz="1600" b="1" dirty="0" smtClean="0"/>
              <a:t>實作</a:t>
            </a:r>
            <a:endParaRPr lang="en-US" altLang="zh-TW" sz="1600" b="1" dirty="0" smtClean="0"/>
          </a:p>
        </p:txBody>
      </p:sp>
      <p:sp>
        <p:nvSpPr>
          <p:cNvPr id="9" name="Google Shape;192;p12"/>
          <p:cNvSpPr txBox="1">
            <a:spLocks/>
          </p:cNvSpPr>
          <p:nvPr/>
        </p:nvSpPr>
        <p:spPr>
          <a:xfrm>
            <a:off x="132521" y="185531"/>
            <a:ext cx="1755913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b="1" spc="300" dirty="0" smtClean="0">
                <a:solidFill>
                  <a:schemeClr val="bg1"/>
                </a:solidFill>
              </a:rPr>
              <a:t>Agenda</a:t>
            </a:r>
            <a:endParaRPr lang="en" sz="1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1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200" b="1" spc="300" dirty="0">
                <a:solidFill>
                  <a:schemeClr val="bg1"/>
                </a:solidFill>
              </a:rPr>
              <a:t>資料庫程式開發技術</a:t>
            </a:r>
          </a:p>
        </p:txBody>
      </p:sp>
      <p:sp>
        <p:nvSpPr>
          <p:cNvPr id="6" name="Google Shape;193;p12"/>
          <p:cNvSpPr txBox="1">
            <a:spLocks/>
          </p:cNvSpPr>
          <p:nvPr/>
        </p:nvSpPr>
        <p:spPr>
          <a:xfrm>
            <a:off x="6327179" y="3038400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134" y="866274"/>
            <a:ext cx="8820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 (EF)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Dapper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5044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200" b="1" spc="300" dirty="0" smtClean="0">
                <a:solidFill>
                  <a:schemeClr val="bg1"/>
                </a:solidFill>
              </a:rPr>
              <a:t>介紹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6" name="Google Shape;193;p12"/>
          <p:cNvSpPr txBox="1">
            <a:spLocks/>
          </p:cNvSpPr>
          <p:nvPr/>
        </p:nvSpPr>
        <p:spPr>
          <a:xfrm>
            <a:off x="6327179" y="3038400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134" y="866274"/>
            <a:ext cx="8820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資料庫程式開發的重要性：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資料庫程式開發是現代軟體開發中至關重要的一部分。這涉及將應用程式連接到資料庫、存取和操作資料，以及確保數據的安全性和可靠性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應用領域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資料庫程式開發應用於各種領域，包括企業應用、網站、移動應用和數據分析。了解如何有效地使用資料庫工具，能夠提高應用程式的效能和功能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3567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200" b="1" spc="300" dirty="0" smtClean="0">
                <a:solidFill>
                  <a:schemeClr val="bg1"/>
                </a:solidFill>
              </a:rPr>
              <a:t>介紹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6" name="Google Shape;193;p12"/>
          <p:cNvSpPr txBox="1">
            <a:spLocks/>
          </p:cNvSpPr>
          <p:nvPr/>
        </p:nvSpPr>
        <p:spPr>
          <a:xfrm>
            <a:off x="6327179" y="3038400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134" y="866274"/>
            <a:ext cx="8820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資料存取方式：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LINQ TO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EntityFramework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2466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3" y="777566"/>
            <a:ext cx="5843454" cy="4228429"/>
          </a:xfrm>
          <a:prstGeom prst="rect">
            <a:avLst/>
          </a:prstGeom>
        </p:spPr>
      </p:pic>
      <p:sp>
        <p:nvSpPr>
          <p:cNvPr id="4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200" b="1" spc="300" dirty="0" smtClean="0">
                <a:solidFill>
                  <a:schemeClr val="bg1"/>
                </a:solidFill>
              </a:rPr>
              <a:t>介紹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6" y="687847"/>
            <a:ext cx="6497054" cy="3895309"/>
          </a:xfrm>
          <a:prstGeom prst="rect">
            <a:avLst/>
          </a:prstGeom>
        </p:spPr>
      </p:pic>
      <p:sp>
        <p:nvSpPr>
          <p:cNvPr id="5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200" b="1" spc="300" dirty="0" smtClean="0">
                <a:solidFill>
                  <a:schemeClr val="bg1"/>
                </a:solidFill>
              </a:rPr>
              <a:t>ADO.NET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200" b="1" spc="300" dirty="0" smtClean="0">
                <a:solidFill>
                  <a:schemeClr val="bg1"/>
                </a:solidFill>
              </a:rPr>
              <a:t>ADO.NET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134" y="866274"/>
            <a:ext cx="88208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DBConnection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Connecton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最主要</a:t>
            </a:r>
            <a:r>
              <a:rPr lang="zh-TW" altLang="en-US" sz="1600" dirty="0"/>
              <a:t>的功能就是移動</a:t>
            </a:r>
            <a:r>
              <a:rPr lang="zh-TW" altLang="en-US" sz="1600" dirty="0" smtClean="0"/>
              <a:t>「記憶體物件</a:t>
            </a:r>
            <a:r>
              <a:rPr lang="zh-TW" altLang="en-US" sz="1600" dirty="0"/>
              <a:t>」與「</a:t>
            </a:r>
            <a:r>
              <a:rPr lang="zh-TW" altLang="en-US" sz="1600" dirty="0" smtClean="0"/>
              <a:t>資料庫」</a:t>
            </a:r>
            <a:r>
              <a:rPr lang="zh-TW" altLang="en-US" sz="1600" dirty="0"/>
              <a:t>間的資料。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不同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資料庫，</a:t>
            </a:r>
            <a:r>
              <a:rPr lang="zh-TW" altLang="en-US" sz="1600" dirty="0"/>
              <a:t>會使用不同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Data Provider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如 </a:t>
            </a:r>
            <a:r>
              <a:rPr lang="en-US" altLang="zh-TW" sz="1600" dirty="0" err="1"/>
              <a:t>SqlClientDataProvider</a:t>
            </a:r>
            <a:r>
              <a:rPr lang="en-US" altLang="zh-TW" sz="1600" dirty="0"/>
              <a:t> </a:t>
            </a:r>
            <a:r>
              <a:rPr lang="zh-TW" altLang="en-US" sz="1600" dirty="0"/>
              <a:t>、 </a:t>
            </a:r>
            <a:r>
              <a:rPr lang="en-US" altLang="zh-TW" sz="1600" dirty="0" err="1"/>
              <a:t>OleDbDataProvider</a:t>
            </a:r>
            <a:r>
              <a:rPr lang="en-US" altLang="zh-TW" sz="1600" dirty="0"/>
              <a:t> </a:t>
            </a:r>
            <a:r>
              <a:rPr lang="zh-TW" altLang="en-US" sz="1600" dirty="0"/>
              <a:t>、 </a:t>
            </a:r>
            <a:r>
              <a:rPr lang="en-US" altLang="zh-TW" sz="1600" dirty="0" err="1"/>
              <a:t>OracleClientDataProvider</a:t>
            </a:r>
            <a:r>
              <a:rPr lang="en-US" altLang="zh-TW" sz="1600" dirty="0"/>
              <a:t> </a:t>
            </a:r>
            <a:r>
              <a:rPr lang="zh-TW" altLang="en-US" sz="1600" dirty="0"/>
              <a:t>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要</a:t>
            </a:r>
            <a:r>
              <a:rPr lang="zh-TW" altLang="en-US" sz="1600" dirty="0"/>
              <a:t>建立一個連線，必須要有一個有效的連線字串。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傳送</a:t>
            </a:r>
            <a:r>
              <a:rPr lang="zh-TW" altLang="en-US" sz="1600" dirty="0"/>
              <a:t>指令到</a:t>
            </a:r>
            <a:r>
              <a:rPr lang="zh-TW" altLang="en-US" sz="1600" dirty="0" smtClean="0"/>
              <a:t>資料庫前</a:t>
            </a:r>
            <a:r>
              <a:rPr lang="zh-TW" altLang="en-US" sz="1600" dirty="0"/>
              <a:t>，必須開啟連線。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使用 </a:t>
            </a:r>
            <a:r>
              <a:rPr lang="en-US" altLang="zh-TW" sz="1600" dirty="0"/>
              <a:t>Using </a:t>
            </a:r>
            <a:r>
              <a:rPr lang="zh-TW" altLang="en-US" sz="1600" dirty="0"/>
              <a:t>區塊可以在程式碼結束時，自動處置連線。</a:t>
            </a:r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若</a:t>
            </a:r>
            <a:r>
              <a:rPr lang="zh-TW" altLang="en-US" sz="1600" dirty="0"/>
              <a:t>使用同一個連線字串建立連線時，系統會使用 </a:t>
            </a:r>
            <a:r>
              <a:rPr lang="en-US" altLang="zh-TW" sz="1600" dirty="0" err="1"/>
              <a:t>ThreadPool</a:t>
            </a:r>
            <a:r>
              <a:rPr lang="en-US" altLang="zh-TW" sz="1600" dirty="0"/>
              <a:t> </a:t>
            </a:r>
            <a:r>
              <a:rPr lang="zh-TW" altLang="en-US" sz="1600" dirty="0"/>
              <a:t>中的連線物件，減少另外建立連線的資源消耗</a:t>
            </a:r>
            <a:r>
              <a:rPr lang="zh-TW" altLang="en-US" sz="1600" dirty="0" smtClean="0"/>
              <a:t>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79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92;p12"/>
          <p:cNvSpPr txBox="1">
            <a:spLocks/>
          </p:cNvSpPr>
          <p:nvPr/>
        </p:nvSpPr>
        <p:spPr>
          <a:xfrm>
            <a:off x="75627" y="185531"/>
            <a:ext cx="1904427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200" b="1" spc="300" dirty="0" smtClean="0">
                <a:solidFill>
                  <a:schemeClr val="bg1"/>
                </a:solidFill>
              </a:rPr>
              <a:t>ADO.NET</a:t>
            </a:r>
            <a:endParaRPr lang="zh-TW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134" y="866274"/>
            <a:ext cx="8820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DbCommand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可以傳送一個或多個結構化的查詢語言</a:t>
            </a:r>
            <a:r>
              <a:rPr lang="zh-TW" altLang="en-US" sz="1600" dirty="0" smtClean="0"/>
              <a:t>。</a:t>
            </a:r>
            <a:endParaRPr lang="zh-TW" altLang="en-US" sz="1600" dirty="0"/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必須透過一個開啟的連線，才能連結到</a:t>
            </a:r>
            <a:r>
              <a:rPr lang="zh-TW" altLang="en-US" sz="1600" dirty="0" smtClean="0"/>
              <a:t>資料庫。</a:t>
            </a:r>
            <a:endParaRPr lang="zh-TW" altLang="en-US" sz="1600" dirty="0"/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必須指明 </a:t>
            </a:r>
            <a:r>
              <a:rPr lang="en-US" altLang="zh-TW" sz="1600" dirty="0" err="1"/>
              <a:t>CommandText</a:t>
            </a:r>
            <a:r>
              <a:rPr lang="en-US" altLang="zh-TW" sz="1600" dirty="0"/>
              <a:t> </a:t>
            </a:r>
            <a:r>
              <a:rPr lang="zh-TW" altLang="en-US" sz="1600" dirty="0"/>
              <a:t>及 </a:t>
            </a:r>
            <a:r>
              <a:rPr lang="en-US" altLang="zh-TW" sz="1600" dirty="0" err="1"/>
              <a:t>CommandType</a:t>
            </a:r>
            <a:r>
              <a:rPr lang="en-US" altLang="zh-TW" sz="1600" dirty="0"/>
              <a:t> </a:t>
            </a:r>
            <a:r>
              <a:rPr lang="zh-TW" altLang="en-US" sz="1600" dirty="0"/>
              <a:t>屬性， </a:t>
            </a:r>
            <a:r>
              <a:rPr lang="en-US" altLang="zh-TW" sz="1600" dirty="0" err="1"/>
              <a:t>CommandType</a:t>
            </a:r>
            <a:r>
              <a:rPr lang="en-US" altLang="zh-TW" sz="1600" dirty="0"/>
              <a:t> </a:t>
            </a:r>
            <a:r>
              <a:rPr lang="zh-TW" altLang="en-US" sz="1600" dirty="0"/>
              <a:t>屬性預設為 </a:t>
            </a:r>
            <a:r>
              <a:rPr lang="en-US" altLang="zh-TW" sz="1600" dirty="0"/>
              <a:t>Text</a:t>
            </a:r>
            <a:r>
              <a:rPr lang="zh-TW" altLang="en-US" sz="1600" dirty="0" smtClean="0"/>
              <a:t>。</a:t>
            </a:r>
            <a:endParaRPr lang="zh-TW" altLang="en-US" sz="1600" dirty="0"/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可以透過 </a:t>
            </a:r>
            <a:r>
              <a:rPr lang="en-US" altLang="zh-TW" sz="1600" dirty="0" err="1"/>
              <a:t>DbParameter</a:t>
            </a:r>
            <a:r>
              <a:rPr lang="en-US" altLang="zh-TW" sz="1600" dirty="0"/>
              <a:t> </a:t>
            </a:r>
            <a:r>
              <a:rPr lang="zh-TW" altLang="en-US" sz="1600" dirty="0"/>
              <a:t>物件傳遞參數資料</a:t>
            </a:r>
            <a:r>
              <a:rPr lang="zh-TW" altLang="en-US" sz="1600" dirty="0" smtClean="0"/>
              <a:t>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707471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343</Words>
  <Application>Microsoft Office PowerPoint</Application>
  <PresentationFormat>如螢幕大小 (16:9)</PresentationFormat>
  <Paragraphs>105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思源黑体 CN ExtraLight</vt:lpstr>
      <vt:lpstr>Noto Sans CJK TC Black</vt:lpstr>
      <vt:lpstr>Arvo</vt:lpstr>
      <vt:lpstr>微軟正黑體</vt:lpstr>
      <vt:lpstr>Roboto Condensed</vt:lpstr>
      <vt:lpstr>Roboto Condensed Light</vt:lpstr>
      <vt:lpstr>Arial</vt:lpstr>
      <vt:lpstr>Salerio template</vt:lpstr>
      <vt:lpstr>聖煒國際有限公司 Saint-Way International Co., Ltd. www.saint-way.com CK.Lee 李中凱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富惟訂餐系統</dc:title>
  <dc:creator>Admin</dc:creator>
  <cp:lastModifiedBy>KAI</cp:lastModifiedBy>
  <cp:revision>70</cp:revision>
  <dcterms:modified xsi:type="dcterms:W3CDTF">2023-11-12T13:12:02Z</dcterms:modified>
</cp:coreProperties>
</file>