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68" r:id="rId5"/>
    <p:sldId id="270" r:id="rId6"/>
    <p:sldId id="312" r:id="rId7"/>
    <p:sldId id="333" r:id="rId8"/>
    <p:sldId id="272" r:id="rId9"/>
    <p:sldId id="314" r:id="rId10"/>
    <p:sldId id="334" r:id="rId11"/>
    <p:sldId id="335" r:id="rId12"/>
    <p:sldId id="336" r:id="rId13"/>
    <p:sldId id="338" r:id="rId14"/>
    <p:sldId id="339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95B7D-3D9F-8281-1C76-EC64B425D410}" v="5" dt="2022-01-22T14:24:46.379"/>
    <p1510:client id="{74D1A0A6-F44E-4CB1-8D65-F7EBCBAAB735}" v="1655" dt="2022-01-22T15:55:13.692"/>
    <p1510:client id="{AE72E271-C621-4CD3-9422-51D966A0F856}" v="3214" dt="2022-01-22T15:59:45.292"/>
    <p1510:client id="{C17199EF-13FD-4C03-B5FE-36D84E759B3E}" v="4033" dt="2022-01-22T15:57:15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FB444-97BF-404E-85BC-E3BA79FB291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79286-ED59-4EAC-A394-F6AC8D302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132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79286-ED59-4EAC-A394-F6AC8D302D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2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75D3-425F-4269-A5E0-9433A8583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EFE2F-1203-4C54-894F-927FDBC08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05A5-2CDF-4DC4-B7D3-0789A960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6C0B-BFA9-4E92-82B0-DA9C9FB089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C6081-542C-4B96-AAA7-D3F1341E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B5D72-144B-48A5-8F80-3E21BE19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FCB-9DC0-495B-9638-26419A2E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0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EED7-315D-4B46-B532-33970536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7A954-DAB0-4F73-A6BB-B1B1793C5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2A6C-29FA-4CF5-8F5D-E7FF75A3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6C0B-BFA9-4E92-82B0-DA9C9FB089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2EAD-75AA-46E1-B4CB-26DE3B59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9B8C3-073E-4E98-8973-F750C15E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FCB-9DC0-495B-9638-26419A2E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1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3E83C-8354-4438-B2DE-DBE5EC320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48049-FC4B-4431-B8C2-386B75A40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75E02-1684-4F48-B436-3D4A69EB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6C0B-BFA9-4E92-82B0-DA9C9FB089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5F2EF-1D78-4F9F-94AF-E3E9BF46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7B8E5-2280-4250-9F99-EF4564BC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FCB-9DC0-495B-9638-26419A2E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8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8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8"/>
          <p:cNvSpPr txBox="1">
            <a:spLocks noGrp="1"/>
          </p:cNvSpPr>
          <p:nvPr>
            <p:ph type="dt" idx="10"/>
          </p:nvPr>
        </p:nvSpPr>
        <p:spPr>
          <a:xfrm>
            <a:off x="8535026" y="58521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8"/>
          <p:cNvSpPr txBox="1">
            <a:spLocks noGrp="1"/>
          </p:cNvSpPr>
          <p:nvPr>
            <p:ph type="ftr" idx="11"/>
          </p:nvPr>
        </p:nvSpPr>
        <p:spPr>
          <a:xfrm>
            <a:off x="1677989" y="5857731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sldNum" idx="12"/>
          </p:nvPr>
        </p:nvSpPr>
        <p:spPr>
          <a:xfrm>
            <a:off x="-191542" y="6417138"/>
            <a:ext cx="764215" cy="37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877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83A5-1BB9-4B51-99F5-0BE3653E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CF92-07C4-447F-AF7E-8E103B6A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82B60-0C75-4D72-A93B-D2D25F57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6C0B-BFA9-4E92-82B0-DA9C9FB089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6AAB-E7A9-4734-949D-AB51C37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C2F9-DC74-40BB-ABEA-1CADE63E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FCB-9DC0-495B-9638-26419A2E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1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ECF6-2B73-4057-B1DF-5AF84E4E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ED239-70D3-493B-AA47-2A51E84BC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4B35-7282-41EE-9FDE-B26D7DD6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6C0B-BFA9-4E92-82B0-DA9C9FB089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152B-47A4-4C6A-8B8C-C36E2080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F55CF-BD93-4FD3-8961-AFC81C30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FCB-9DC0-495B-9638-26419A2E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8DD9-010E-44FB-8609-614C9A02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02CF-30FF-4186-A8F9-914D1953F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2CACF-36AF-4E21-8F99-5B4C0B48E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44EBF-A29A-4367-99E1-CC019BD9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6C0B-BFA9-4E92-82B0-DA9C9FB089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4AEEE-9346-4341-BED0-D7E3F1E3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6938-1C36-4F65-AEF6-37D19BAE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FCB-9DC0-495B-9638-26419A2E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8EE9-3E62-4184-9ADC-87C90FE5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82115-91BE-4270-BA72-1D37E0D8B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A977F-6C4E-4E12-9B3A-7A99B2EF8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CB4E1-CDAE-4BFE-B28C-FA1373098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36FC1-7D20-4724-93CD-43EF959BF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4F2EA-159C-4975-9E37-90246213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6C0B-BFA9-4E92-82B0-DA9C9FB089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2DC9C-4C1F-4F82-B8FD-E4A02B57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7980F-D522-47B6-B826-44C3E628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FCB-9DC0-495B-9638-26419A2E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1584-572C-4DA6-AE5D-7D146E88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CD84D-E88F-449A-AC31-652C513B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6C0B-BFA9-4E92-82B0-DA9C9FB089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3FA3F-8FBF-4F94-A551-41574999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30A04-BDC4-4AB1-BF2B-0A753760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FCB-9DC0-495B-9638-26419A2E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3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B8F0C-8AAE-46A7-BFE8-FF231149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6C0B-BFA9-4E92-82B0-DA9C9FB089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D7251-6635-4CD3-9291-974B43A8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0F78E-7CC2-4F36-B392-E73EBA69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FCB-9DC0-495B-9638-26419A2E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1C62-479B-45D1-9E40-559D6214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7F90-98D8-4DD7-9CCF-72D86FDD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DE4FF-3402-46A7-9772-D7F355F01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17DAB-91BB-4EEA-B9A8-ED180DCB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6C0B-BFA9-4E92-82B0-DA9C9FB089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BDEA8-9061-478E-ACA0-2CE464B2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77F82-CC5D-4606-9B4A-1C2466FC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FCB-9DC0-495B-9638-26419A2E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7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C15B-A53E-4A42-88B4-239AE2C0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9C376-0B0D-496C-9741-1B21DF71D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99A0A-71A0-4830-95CD-178E802E0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E1869-6ED0-45F1-908A-E763BBA3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6C0B-BFA9-4E92-82B0-DA9C9FB089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CC535-7FC9-43E0-AA63-860EB1A9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C5D87-ED02-4F3D-B563-293C4CAA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9FCB-9DC0-495B-9638-26419A2E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5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6A11E-8C1C-4434-AEEA-C8F754A4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C7201-B802-423D-A352-1A0B4482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91CDD-1ED4-4BF9-809C-3C93E1C34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6C0B-BFA9-4E92-82B0-DA9C9FB089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23650-884C-4B50-8FA3-BFB1EBF48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8C8F-4DA6-4987-816E-51DBD1060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9FCB-9DC0-495B-9638-26419A2E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/>
        </p:nvSpPr>
        <p:spPr>
          <a:xfrm>
            <a:off x="2105255" y="2798078"/>
            <a:ext cx="7975287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Calibri"/>
                <a:cs typeface="Calibri"/>
              </a:rPr>
              <a:t>Phân Tích Dữ Liệu Ung Thư</a:t>
            </a:r>
            <a:endParaRPr sz="380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2335037" y="1160996"/>
            <a:ext cx="751572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Toán</a:t>
            </a:r>
            <a:r>
              <a:rPr lang="en-US"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500" b="1" i="0" u="none" strike="noStrike" cap="none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ứng</a:t>
            </a:r>
            <a:r>
              <a:rPr lang="en-US"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500" b="1" i="0" u="none" strike="noStrike" cap="none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500" b="1" i="0" u="none" strike="noStrike" cap="none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500" b="1" i="0" u="none" strike="noStrike" cap="none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thống</a:t>
            </a:r>
            <a:r>
              <a:rPr lang="en-US"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500" b="1" i="0" u="none" strike="noStrike" cap="none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kê</a:t>
            </a:r>
            <a:endParaRPr sz="4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"/>
          <p:cNvSpPr txBox="1">
            <a:spLocks noGrp="1"/>
          </p:cNvSpPr>
          <p:nvPr>
            <p:ph type="sldNum" idx="12"/>
          </p:nvPr>
        </p:nvSpPr>
        <p:spPr>
          <a:xfrm>
            <a:off x="-242658" y="6470707"/>
            <a:ext cx="764215" cy="37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" name="Google Shape;174;p2">
            <a:extLst>
              <a:ext uri="{FF2B5EF4-FFF2-40B4-BE49-F238E27FC236}">
                <a16:creationId xmlns:a16="http://schemas.microsoft.com/office/drawing/2014/main" id="{438D38FF-21A5-4B90-8CEF-BE429B33B532}"/>
              </a:ext>
            </a:extLst>
          </p:cNvPr>
          <p:cNvSpPr txBox="1"/>
          <p:nvPr/>
        </p:nvSpPr>
        <p:spPr>
          <a:xfrm>
            <a:off x="1748334" y="4151221"/>
            <a:ext cx="895022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Chung Hoàng Tuấn Kiệt             19120553</a:t>
            </a:r>
            <a:endParaRPr sz="1800" b="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08;p5">
            <a:extLst>
              <a:ext uri="{FF2B5EF4-FFF2-40B4-BE49-F238E27FC236}">
                <a16:creationId xmlns:a16="http://schemas.microsoft.com/office/drawing/2014/main" id="{62DA8A24-EF53-4CCE-825C-5CEE34487FB2}"/>
              </a:ext>
            </a:extLst>
          </p:cNvPr>
          <p:cNvGrpSpPr/>
          <p:nvPr/>
        </p:nvGrpSpPr>
        <p:grpSpPr>
          <a:xfrm>
            <a:off x="168222" y="134082"/>
            <a:ext cx="11727855" cy="657425"/>
            <a:chOff x="-4504" y="2785668"/>
            <a:chExt cx="10678315" cy="1216800"/>
          </a:xfrm>
        </p:grpSpPr>
        <p:sp>
          <p:nvSpPr>
            <p:cNvPr id="22" name="Google Shape;209;p5">
              <a:extLst>
                <a:ext uri="{FF2B5EF4-FFF2-40B4-BE49-F238E27FC236}">
                  <a16:creationId xmlns:a16="http://schemas.microsoft.com/office/drawing/2014/main" id="{578A25C8-9B6E-4CB3-ACDF-0362AAA68CE1}"/>
                </a:ext>
              </a:extLst>
            </p:cNvPr>
            <p:cNvSpPr/>
            <p:nvPr/>
          </p:nvSpPr>
          <p:spPr>
            <a:xfrm>
              <a:off x="0" y="2785668"/>
              <a:ext cx="10673811" cy="1216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CCA7B"/>
                </a:gs>
                <a:gs pos="50000">
                  <a:srgbClr val="89C15B"/>
                </a:gs>
                <a:gs pos="100000">
                  <a:srgbClr val="71AE3E"/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0;p5">
              <a:extLst>
                <a:ext uri="{FF2B5EF4-FFF2-40B4-BE49-F238E27FC236}">
                  <a16:creationId xmlns:a16="http://schemas.microsoft.com/office/drawing/2014/main" id="{8A312BA9-B705-49AB-8C33-7FD124B3BFAE}"/>
                </a:ext>
              </a:extLst>
            </p:cNvPr>
            <p:cNvSpPr txBox="1"/>
            <p:nvPr/>
          </p:nvSpPr>
          <p:spPr>
            <a:xfrm>
              <a:off x="-4504" y="2828238"/>
              <a:ext cx="10555013" cy="1098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Thực nghiệm</a:t>
              </a:r>
              <a:endParaRPr lang="vi-V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12;p5">
            <a:extLst>
              <a:ext uri="{FF2B5EF4-FFF2-40B4-BE49-F238E27FC236}">
                <a16:creationId xmlns:a16="http://schemas.microsoft.com/office/drawing/2014/main" id="{2843971A-9AF5-4069-9557-3CF74A957D5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133629" y="6492875"/>
            <a:ext cx="646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6" name="Hộp Văn bản 12">
            <a:extLst>
              <a:ext uri="{FF2B5EF4-FFF2-40B4-BE49-F238E27FC236}">
                <a16:creationId xmlns:a16="http://schemas.microsoft.com/office/drawing/2014/main" id="{2A853E0F-458F-4991-BEF1-712E1CBB4BF1}"/>
              </a:ext>
            </a:extLst>
          </p:cNvPr>
          <p:cNvSpPr txBox="1"/>
          <p:nvPr/>
        </p:nvSpPr>
        <p:spPr>
          <a:xfrm>
            <a:off x="838986" y="1244338"/>
            <a:ext cx="1048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Random Forest Regression</a:t>
            </a:r>
          </a:p>
        </p:txBody>
      </p:sp>
      <p:sp>
        <p:nvSpPr>
          <p:cNvPr id="36" name="Hộp Văn bản 2">
            <a:extLst>
              <a:ext uri="{FF2B5EF4-FFF2-40B4-BE49-F238E27FC236}">
                <a16:creationId xmlns:a16="http://schemas.microsoft.com/office/drawing/2014/main" id="{2C47E56C-6C2A-460F-BA3B-B264A4B081F5}"/>
              </a:ext>
            </a:extLst>
          </p:cNvPr>
          <p:cNvSpPr txBox="1"/>
          <p:nvPr/>
        </p:nvSpPr>
        <p:spPr>
          <a:xfrm>
            <a:off x="838986" y="2031567"/>
            <a:ext cx="47190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Thêm các trường dữ liệu: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Desert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Infiltrated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No-IF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37" name="Hộp Văn bản 2">
            <a:extLst>
              <a:ext uri="{FF2B5EF4-FFF2-40B4-BE49-F238E27FC236}">
                <a16:creationId xmlns:a16="http://schemas.microsoft.com/office/drawing/2014/main" id="{5E9850EF-9553-43F6-88C9-6B9C4AF15C03}"/>
              </a:ext>
            </a:extLst>
          </p:cNvPr>
          <p:cNvSpPr txBox="1"/>
          <p:nvPr/>
        </p:nvSpPr>
        <p:spPr>
          <a:xfrm>
            <a:off x="6602584" y="1244338"/>
            <a:ext cx="47190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Hyper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Model: RandomForestRegressor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n_testimators =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max_depth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Số mẫu dữ liệu: 202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Input gồm các trường dữ liệu: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/>
              <a:t>sum_frameshift_expression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/>
              <a:t>max_frameshift_expression,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/>
              <a:t>Desert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/>
              <a:t>Infiltrated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/>
              <a:t>No-IF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Output: Giá trị </a:t>
            </a:r>
            <a:r>
              <a:rPr lang="en-US" sz="2000" i="1"/>
              <a:t>PFS</a:t>
            </a:r>
            <a:br>
              <a:rPr lang="en-US" sz="2000"/>
            </a:b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38" name="Hộp Văn bản 2">
            <a:extLst>
              <a:ext uri="{FF2B5EF4-FFF2-40B4-BE49-F238E27FC236}">
                <a16:creationId xmlns:a16="http://schemas.microsoft.com/office/drawing/2014/main" id="{F4E1F4E6-8BB9-4151-B7EB-F3C77417EBFE}"/>
              </a:ext>
            </a:extLst>
          </p:cNvPr>
          <p:cNvSpPr txBox="1"/>
          <p:nvPr/>
        </p:nvSpPr>
        <p:spPr>
          <a:xfrm>
            <a:off x="870409" y="4173022"/>
            <a:ext cx="47190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Hàm đánh giá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R2Score: 0.188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RMSE: 8.594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79892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208;p5">
            <a:extLst>
              <a:ext uri="{FF2B5EF4-FFF2-40B4-BE49-F238E27FC236}">
                <a16:creationId xmlns:a16="http://schemas.microsoft.com/office/drawing/2014/main" id="{53D8394A-545C-495A-A882-C7FE5735D79B}"/>
              </a:ext>
            </a:extLst>
          </p:cNvPr>
          <p:cNvGrpSpPr/>
          <p:nvPr/>
        </p:nvGrpSpPr>
        <p:grpSpPr>
          <a:xfrm>
            <a:off x="168222" y="134082"/>
            <a:ext cx="11727855" cy="657425"/>
            <a:chOff x="-4504" y="2785668"/>
            <a:chExt cx="10678315" cy="1216800"/>
          </a:xfrm>
        </p:grpSpPr>
        <p:sp>
          <p:nvSpPr>
            <p:cNvPr id="9" name="Google Shape;209;p5">
              <a:extLst>
                <a:ext uri="{FF2B5EF4-FFF2-40B4-BE49-F238E27FC236}">
                  <a16:creationId xmlns:a16="http://schemas.microsoft.com/office/drawing/2014/main" id="{C96FC470-3F9C-40ED-A2AD-AB6D40A542E1}"/>
                </a:ext>
              </a:extLst>
            </p:cNvPr>
            <p:cNvSpPr/>
            <p:nvPr/>
          </p:nvSpPr>
          <p:spPr>
            <a:xfrm>
              <a:off x="0" y="2785668"/>
              <a:ext cx="10673811" cy="1216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CCA7B"/>
                </a:gs>
                <a:gs pos="50000">
                  <a:srgbClr val="89C15B"/>
                </a:gs>
                <a:gs pos="100000">
                  <a:srgbClr val="71AE3E"/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0;p5">
              <a:extLst>
                <a:ext uri="{FF2B5EF4-FFF2-40B4-BE49-F238E27FC236}">
                  <a16:creationId xmlns:a16="http://schemas.microsoft.com/office/drawing/2014/main" id="{3F0E82D7-F1E1-4587-B0F2-72039DAD80CF}"/>
                </a:ext>
              </a:extLst>
            </p:cNvPr>
            <p:cNvSpPr txBox="1"/>
            <p:nvPr/>
          </p:nvSpPr>
          <p:spPr>
            <a:xfrm>
              <a:off x="-4504" y="2828238"/>
              <a:ext cx="10555013" cy="1098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Kết luận</a:t>
              </a:r>
              <a:endParaRPr lang="vi-V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Hộp Văn bản 2">
            <a:extLst>
              <a:ext uri="{FF2B5EF4-FFF2-40B4-BE49-F238E27FC236}">
                <a16:creationId xmlns:a16="http://schemas.microsoft.com/office/drawing/2014/main" id="{98BE70AB-615F-4EBA-9F4E-8E631531097D}"/>
              </a:ext>
            </a:extLst>
          </p:cNvPr>
          <p:cNvSpPr txBox="1"/>
          <p:nvPr/>
        </p:nvSpPr>
        <p:spPr>
          <a:xfrm>
            <a:off x="1376992" y="1403545"/>
            <a:ext cx="4719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Kết luận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2" name="Mũi tên: Phải 1">
            <a:extLst>
              <a:ext uri="{FF2B5EF4-FFF2-40B4-BE49-F238E27FC236}">
                <a16:creationId xmlns:a16="http://schemas.microsoft.com/office/drawing/2014/main" id="{3AF46661-D888-4B21-9C44-81E019E34512}"/>
              </a:ext>
            </a:extLst>
          </p:cNvPr>
          <p:cNvSpPr/>
          <p:nvPr/>
        </p:nvSpPr>
        <p:spPr>
          <a:xfrm>
            <a:off x="766713" y="2160688"/>
            <a:ext cx="433633" cy="2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ộp Văn bản 2">
            <a:extLst>
              <a:ext uri="{FF2B5EF4-FFF2-40B4-BE49-F238E27FC236}">
                <a16:creationId xmlns:a16="http://schemas.microsoft.com/office/drawing/2014/main" id="{B133E28D-28A2-4E3D-A313-5AC76846DDC6}"/>
              </a:ext>
            </a:extLst>
          </p:cNvPr>
          <p:cNvSpPr txBox="1"/>
          <p:nvPr/>
        </p:nvSpPr>
        <p:spPr>
          <a:xfrm>
            <a:off x="1315615" y="2723469"/>
            <a:ext cx="710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</a:rPr>
              <a:t>Các trường dữ liệu không có mối tương quan với trường </a:t>
            </a:r>
            <a:r>
              <a:rPr lang="en-US" sz="2000" i="1">
                <a:latin typeface="Times New Roman" panose="02020603050405020304" pitchFamily="18" charset="0"/>
              </a:rPr>
              <a:t>PFS.</a:t>
            </a:r>
            <a:endParaRPr lang="en-US" sz="2000"/>
          </a:p>
        </p:txBody>
      </p:sp>
      <p:sp>
        <p:nvSpPr>
          <p:cNvPr id="14" name="Hộp Văn bản 2">
            <a:extLst>
              <a:ext uri="{FF2B5EF4-FFF2-40B4-BE49-F238E27FC236}">
                <a16:creationId xmlns:a16="http://schemas.microsoft.com/office/drawing/2014/main" id="{ACCB19AD-950C-4EB9-B880-7A96AD31A69F}"/>
              </a:ext>
            </a:extLst>
          </p:cNvPr>
          <p:cNvSpPr txBox="1"/>
          <p:nvPr/>
        </p:nvSpPr>
        <p:spPr>
          <a:xfrm>
            <a:off x="1315615" y="3397816"/>
            <a:ext cx="628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Times New Roman" panose="02020603050405020304" pitchFamily="18" charset="0"/>
                <a:ea typeface="Times New Roman" panose="02020603050405020304" pitchFamily="18" charset="0"/>
              </a:rPr>
              <a:t>Các thuộc tính không có mối quan hệ tuyến tính với </a:t>
            </a:r>
            <a:r>
              <a:rPr lang="en-US" sz="2000" i="1">
                <a:latin typeface="Times New Roman" panose="02020603050405020304" pitchFamily="18" charset="0"/>
                <a:ea typeface="Times New Roman" panose="02020603050405020304" pitchFamily="18" charset="0"/>
              </a:rPr>
              <a:t>PFS</a:t>
            </a:r>
          </a:p>
        </p:txBody>
      </p:sp>
      <p:sp>
        <p:nvSpPr>
          <p:cNvPr id="15" name="Hộp Văn bản 2">
            <a:extLst>
              <a:ext uri="{FF2B5EF4-FFF2-40B4-BE49-F238E27FC236}">
                <a16:creationId xmlns:a16="http://schemas.microsoft.com/office/drawing/2014/main" id="{2929FBFF-C016-46A5-902D-21CC73363A6D}"/>
              </a:ext>
            </a:extLst>
          </p:cNvPr>
          <p:cNvSpPr txBox="1"/>
          <p:nvPr/>
        </p:nvSpPr>
        <p:spPr>
          <a:xfrm>
            <a:off x="1376992" y="2060477"/>
            <a:ext cx="4719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Trong tập dữ liệu có vấn đề imbalance</a:t>
            </a:r>
          </a:p>
        </p:txBody>
      </p:sp>
      <p:sp>
        <p:nvSpPr>
          <p:cNvPr id="17" name="Mũi tên: Phải 1">
            <a:extLst>
              <a:ext uri="{FF2B5EF4-FFF2-40B4-BE49-F238E27FC236}">
                <a16:creationId xmlns:a16="http://schemas.microsoft.com/office/drawing/2014/main" id="{597D0DE6-5492-4C64-82F5-510C9F3CCAA6}"/>
              </a:ext>
            </a:extLst>
          </p:cNvPr>
          <p:cNvSpPr/>
          <p:nvPr/>
        </p:nvSpPr>
        <p:spPr>
          <a:xfrm>
            <a:off x="766712" y="2749403"/>
            <a:ext cx="433633" cy="2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̃i tên: Phải 1">
            <a:extLst>
              <a:ext uri="{FF2B5EF4-FFF2-40B4-BE49-F238E27FC236}">
                <a16:creationId xmlns:a16="http://schemas.microsoft.com/office/drawing/2014/main" id="{07955EC6-10FA-40D2-8131-8FC8AE899E49}"/>
              </a:ext>
            </a:extLst>
          </p:cNvPr>
          <p:cNvSpPr/>
          <p:nvPr/>
        </p:nvSpPr>
        <p:spPr>
          <a:xfrm>
            <a:off x="766712" y="3429000"/>
            <a:ext cx="433633" cy="2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681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4"/>
          <p:cNvSpPr txBox="1"/>
          <p:nvPr/>
        </p:nvSpPr>
        <p:spPr>
          <a:xfrm>
            <a:off x="4681979" y="2215267"/>
            <a:ext cx="3528767" cy="150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 YOU</a:t>
            </a:r>
            <a:endParaRPr/>
          </a:p>
        </p:txBody>
      </p:sp>
      <p:sp>
        <p:nvSpPr>
          <p:cNvPr id="755" name="Google Shape;755;p44"/>
          <p:cNvSpPr txBox="1">
            <a:spLocks noGrp="1"/>
          </p:cNvSpPr>
          <p:nvPr>
            <p:ph type="sldNum" idx="12"/>
          </p:nvPr>
        </p:nvSpPr>
        <p:spPr>
          <a:xfrm>
            <a:off x="-191542" y="6417138"/>
            <a:ext cx="764215" cy="37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3"/>
          <p:cNvGrpSpPr/>
          <p:nvPr/>
        </p:nvGrpSpPr>
        <p:grpSpPr>
          <a:xfrm>
            <a:off x="168222" y="134082"/>
            <a:ext cx="11727855" cy="657425"/>
            <a:chOff x="-4504" y="2785668"/>
            <a:chExt cx="10678315" cy="1216800"/>
          </a:xfrm>
        </p:grpSpPr>
        <p:sp>
          <p:nvSpPr>
            <p:cNvPr id="183" name="Google Shape;183;p3"/>
            <p:cNvSpPr/>
            <p:nvPr/>
          </p:nvSpPr>
          <p:spPr>
            <a:xfrm>
              <a:off x="0" y="2785668"/>
              <a:ext cx="10673811" cy="1216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CCA7B"/>
                </a:gs>
                <a:gs pos="50000">
                  <a:srgbClr val="89C15B"/>
                </a:gs>
                <a:gs pos="100000">
                  <a:srgbClr val="71AE3E"/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 txBox="1"/>
            <p:nvPr/>
          </p:nvSpPr>
          <p:spPr>
            <a:xfrm>
              <a:off x="-4504" y="2844670"/>
              <a:ext cx="10555013" cy="1098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Nội</a:t>
              </a: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dung</a:t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3"/>
          <p:cNvSpPr txBox="1"/>
          <p:nvPr/>
        </p:nvSpPr>
        <p:spPr>
          <a:xfrm>
            <a:off x="239698" y="1633490"/>
            <a:ext cx="7448364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err="1"/>
              <a:t>Giới</a:t>
            </a:r>
            <a:r>
              <a:rPr lang="en-US" sz="2800"/>
              <a:t> thiệu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Thống kê dữ liệu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err="1"/>
              <a:t>Phương</a:t>
            </a:r>
            <a:r>
              <a:rPr lang="en-US" sz="2800"/>
              <a:t> </a:t>
            </a:r>
            <a:r>
              <a:rPr lang="en-US" sz="2800" err="1"/>
              <a:t>pháp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err="1"/>
              <a:t>Thực</a:t>
            </a:r>
            <a:r>
              <a:rPr lang="en-US" sz="2800"/>
              <a:t> </a:t>
            </a:r>
            <a:r>
              <a:rPr lang="en-US" sz="2800" err="1"/>
              <a:t>nghiệm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err="1"/>
              <a:t>Đánh</a:t>
            </a:r>
            <a:r>
              <a:rPr lang="en-US" sz="2800"/>
              <a:t> </a:t>
            </a:r>
            <a:r>
              <a:rPr lang="en-US" sz="2800" err="1"/>
              <a:t>giá</a:t>
            </a:r>
            <a:r>
              <a:rPr lang="en-US" sz="2800"/>
              <a:t> </a:t>
            </a:r>
            <a:r>
              <a:rPr lang="en-US" sz="2800" err="1"/>
              <a:t>và</a:t>
            </a:r>
            <a:r>
              <a:rPr lang="en-US" sz="2800"/>
              <a:t> </a:t>
            </a:r>
            <a:r>
              <a:rPr lang="en-US" sz="2800" err="1"/>
              <a:t>kết</a:t>
            </a:r>
            <a:r>
              <a:rPr lang="en-US" sz="2800"/>
              <a:t> </a:t>
            </a:r>
            <a:r>
              <a:rPr lang="en-US" sz="2800" err="1"/>
              <a:t>luận</a:t>
            </a:r>
            <a:endParaRPr lang="en-US" sz="2800"/>
          </a:p>
        </p:txBody>
      </p:sp>
      <p:sp>
        <p:nvSpPr>
          <p:cNvPr id="186" name="Google Shape;186;p3"/>
          <p:cNvSpPr txBox="1">
            <a:spLocks noGrp="1"/>
          </p:cNvSpPr>
          <p:nvPr>
            <p:ph type="sldNum" idx="12"/>
          </p:nvPr>
        </p:nvSpPr>
        <p:spPr>
          <a:xfrm>
            <a:off x="-133629" y="6492875"/>
            <a:ext cx="646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2;p3">
            <a:extLst>
              <a:ext uri="{FF2B5EF4-FFF2-40B4-BE49-F238E27FC236}">
                <a16:creationId xmlns:a16="http://schemas.microsoft.com/office/drawing/2014/main" id="{C4B23516-4F7B-49AB-AABD-E1DDCA5E6456}"/>
              </a:ext>
            </a:extLst>
          </p:cNvPr>
          <p:cNvGrpSpPr/>
          <p:nvPr/>
        </p:nvGrpSpPr>
        <p:grpSpPr>
          <a:xfrm>
            <a:off x="168222" y="134082"/>
            <a:ext cx="11727855" cy="657425"/>
            <a:chOff x="-4504" y="2785668"/>
            <a:chExt cx="10678315" cy="1216800"/>
          </a:xfrm>
        </p:grpSpPr>
        <p:sp>
          <p:nvSpPr>
            <p:cNvPr id="5" name="Google Shape;183;p3">
              <a:extLst>
                <a:ext uri="{FF2B5EF4-FFF2-40B4-BE49-F238E27FC236}">
                  <a16:creationId xmlns:a16="http://schemas.microsoft.com/office/drawing/2014/main" id="{1EA1C562-EA23-43DC-A3F6-17E12E4600CE}"/>
                </a:ext>
              </a:extLst>
            </p:cNvPr>
            <p:cNvSpPr/>
            <p:nvPr/>
          </p:nvSpPr>
          <p:spPr>
            <a:xfrm>
              <a:off x="0" y="2785668"/>
              <a:ext cx="10673811" cy="1216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CCA7B"/>
                </a:gs>
                <a:gs pos="50000">
                  <a:srgbClr val="89C15B"/>
                </a:gs>
                <a:gs pos="100000">
                  <a:srgbClr val="71AE3E"/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4;p3">
              <a:extLst>
                <a:ext uri="{FF2B5EF4-FFF2-40B4-BE49-F238E27FC236}">
                  <a16:creationId xmlns:a16="http://schemas.microsoft.com/office/drawing/2014/main" id="{4F67685B-DDA8-42BC-92F2-B6B98F1BE59B}"/>
                </a:ext>
              </a:extLst>
            </p:cNvPr>
            <p:cNvSpPr txBox="1"/>
            <p:nvPr/>
          </p:nvSpPr>
          <p:spPr>
            <a:xfrm>
              <a:off x="-4504" y="2844670"/>
              <a:ext cx="10555013" cy="1098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Giới</a:t>
              </a: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360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thiệu</a:t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185;p3">
            <a:extLst>
              <a:ext uri="{FF2B5EF4-FFF2-40B4-BE49-F238E27FC236}">
                <a16:creationId xmlns:a16="http://schemas.microsoft.com/office/drawing/2014/main" id="{AD5D40C2-457E-4DA9-9248-F09337ED7A2F}"/>
              </a:ext>
            </a:extLst>
          </p:cNvPr>
          <p:cNvSpPr txBox="1"/>
          <p:nvPr/>
        </p:nvSpPr>
        <p:spPr>
          <a:xfrm>
            <a:off x="255677" y="1268873"/>
            <a:ext cx="1126669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Mục tiêu: Kiểm định mối quan hệ giữa các thuộc tính</a:t>
            </a:r>
            <a:endParaRPr lang="en-US" sz="140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/>
              <a:t>ImmunoPhenotype</a:t>
            </a:r>
            <a:r>
              <a:rPr lang="en-US"/>
              <a:t> - Trạng thái của thuốc gồm 3 giá trị: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Đã tới tế bào (Infiltrated)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Chưa tới tế bào (NO_IF)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Chưa rõ (Desert)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PFS</a:t>
            </a:r>
            <a:r>
              <a:rPr lang="en-US" sz="1400"/>
              <a:t> - </a:t>
            </a:r>
            <a:r>
              <a:rPr lang="en-US"/>
              <a:t>Số</a:t>
            </a:r>
            <a:r>
              <a:rPr lang="en-US" sz="1400"/>
              <a:t> </a:t>
            </a:r>
            <a:r>
              <a:rPr lang="en-US"/>
              <a:t>ngày</a:t>
            </a:r>
            <a:r>
              <a:rPr lang="en-US" sz="1400"/>
              <a:t> </a:t>
            </a:r>
            <a:r>
              <a:rPr lang="en-US"/>
              <a:t>sống</a:t>
            </a:r>
            <a:r>
              <a:rPr lang="en-US" sz="1400"/>
              <a:t> </a:t>
            </a:r>
            <a:r>
              <a:rPr lang="en-US"/>
              <a:t>tính</a:t>
            </a:r>
            <a:r>
              <a:rPr lang="en-US" sz="1400"/>
              <a:t> </a:t>
            </a:r>
            <a:r>
              <a:rPr lang="en-US"/>
              <a:t>theo</a:t>
            </a:r>
            <a:r>
              <a:rPr lang="en-US" sz="1400"/>
              <a:t> </a:t>
            </a:r>
            <a:r>
              <a:rPr lang="en-US"/>
              <a:t>tuần</a:t>
            </a:r>
            <a:endParaRPr lang="en-US" sz="140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/>
              <a:t>Max</a:t>
            </a:r>
            <a:r>
              <a:rPr lang="en-US"/>
              <a:t> </a:t>
            </a:r>
            <a:r>
              <a:rPr lang="en-US" i="1"/>
              <a:t>FrameShift</a:t>
            </a:r>
            <a:r>
              <a:rPr lang="en-US"/>
              <a:t> </a:t>
            </a:r>
            <a:r>
              <a:rPr lang="en-US" i="1"/>
              <a:t>Expression</a:t>
            </a:r>
            <a:r>
              <a:rPr lang="en-US"/>
              <a:t> - Số lượng tối đa của các biểu hiện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/>
              <a:t>Sum</a:t>
            </a:r>
            <a:r>
              <a:rPr lang="en-US"/>
              <a:t> </a:t>
            </a:r>
            <a:r>
              <a:rPr lang="en-US" i="1"/>
              <a:t>FrameShift</a:t>
            </a:r>
            <a:r>
              <a:rPr lang="en-US"/>
              <a:t> </a:t>
            </a:r>
            <a:r>
              <a:rPr lang="en-US" i="1"/>
              <a:t>Expression</a:t>
            </a:r>
            <a:r>
              <a:rPr lang="en-US"/>
              <a:t> - Các biểu hiện của ung thư	</a:t>
            </a:r>
          </a:p>
        </p:txBody>
      </p:sp>
    </p:spTree>
    <p:extLst>
      <p:ext uri="{BB962C8B-B14F-4D97-AF65-F5344CB8AC3E}">
        <p14:creationId xmlns:p14="http://schemas.microsoft.com/office/powerpoint/2010/main" val="25395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2;p3">
            <a:extLst>
              <a:ext uri="{FF2B5EF4-FFF2-40B4-BE49-F238E27FC236}">
                <a16:creationId xmlns:a16="http://schemas.microsoft.com/office/drawing/2014/main" id="{DA916D4E-2C5B-4672-BB13-70A16061763D}"/>
              </a:ext>
            </a:extLst>
          </p:cNvPr>
          <p:cNvGrpSpPr/>
          <p:nvPr/>
        </p:nvGrpSpPr>
        <p:grpSpPr>
          <a:xfrm>
            <a:off x="168222" y="134082"/>
            <a:ext cx="11727855" cy="657425"/>
            <a:chOff x="-4504" y="2785668"/>
            <a:chExt cx="10678315" cy="1216800"/>
          </a:xfrm>
        </p:grpSpPr>
        <p:sp>
          <p:nvSpPr>
            <p:cNvPr id="5" name="Google Shape;183;p3">
              <a:extLst>
                <a:ext uri="{FF2B5EF4-FFF2-40B4-BE49-F238E27FC236}">
                  <a16:creationId xmlns:a16="http://schemas.microsoft.com/office/drawing/2014/main" id="{F4239A35-908A-4A04-9A53-FCB9EEBDB0B0}"/>
                </a:ext>
              </a:extLst>
            </p:cNvPr>
            <p:cNvSpPr/>
            <p:nvPr/>
          </p:nvSpPr>
          <p:spPr>
            <a:xfrm>
              <a:off x="0" y="2785668"/>
              <a:ext cx="10673811" cy="1216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CCA7B"/>
                </a:gs>
                <a:gs pos="50000">
                  <a:srgbClr val="89C15B"/>
                </a:gs>
                <a:gs pos="100000">
                  <a:srgbClr val="71AE3E"/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4;p3">
              <a:extLst>
                <a:ext uri="{FF2B5EF4-FFF2-40B4-BE49-F238E27FC236}">
                  <a16:creationId xmlns:a16="http://schemas.microsoft.com/office/drawing/2014/main" id="{2C4DBBA5-D2AA-4BA4-8250-61B6A0F02715}"/>
                </a:ext>
              </a:extLst>
            </p:cNvPr>
            <p:cNvSpPr txBox="1"/>
            <p:nvPr/>
          </p:nvSpPr>
          <p:spPr>
            <a:xfrm>
              <a:off x="-4504" y="2844670"/>
              <a:ext cx="10555013" cy="1098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Thống kê dữ liệu</a:t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185;p3">
            <a:extLst>
              <a:ext uri="{FF2B5EF4-FFF2-40B4-BE49-F238E27FC236}">
                <a16:creationId xmlns:a16="http://schemas.microsoft.com/office/drawing/2014/main" id="{9BD8443F-DE44-47BA-8074-76010DC4D364}"/>
              </a:ext>
            </a:extLst>
          </p:cNvPr>
          <p:cNvSpPr txBox="1"/>
          <p:nvPr/>
        </p:nvSpPr>
        <p:spPr>
          <a:xfrm>
            <a:off x="255677" y="1268873"/>
            <a:ext cx="1126669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/>
              <a:t>	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07DDBB-9DBE-4975-9E5B-724021E76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65476"/>
              </p:ext>
            </p:extLst>
          </p:nvPr>
        </p:nvGraphicFramePr>
        <p:xfrm>
          <a:off x="4652624" y="995155"/>
          <a:ext cx="2472800" cy="1862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565">
                  <a:extLst>
                    <a:ext uri="{9D8B030D-6E8A-4147-A177-3AD203B41FA5}">
                      <a16:colId xmlns:a16="http://schemas.microsoft.com/office/drawing/2014/main" val="1371553874"/>
                    </a:ext>
                  </a:extLst>
                </a:gridCol>
                <a:gridCol w="857235">
                  <a:extLst>
                    <a:ext uri="{9D8B030D-6E8A-4147-A177-3AD203B41FA5}">
                      <a16:colId xmlns:a16="http://schemas.microsoft.com/office/drawing/2014/main" val="2287145454"/>
                    </a:ext>
                  </a:extLst>
                </a:gridCol>
              </a:tblGrid>
              <a:tr h="10696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ImmunoPhenotype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Số lượng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4393876"/>
                  </a:ext>
                </a:extLst>
              </a:tr>
              <a:tr h="158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Desert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3054487"/>
                  </a:ext>
                </a:extLst>
              </a:tr>
              <a:tr h="158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Excluded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429269"/>
                  </a:ext>
                </a:extLst>
              </a:tr>
              <a:tr h="158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Infiltrated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718075"/>
                  </a:ext>
                </a:extLst>
              </a:tr>
              <a:tr h="158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No_IF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07607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A41054C7-DD00-41E6-B387-32A5A6F7D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22" y="3506787"/>
            <a:ext cx="11722908" cy="50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 descr="Scatter chart&#10;&#10;Description automatically generated">
            <a:extLst>
              <a:ext uri="{FF2B5EF4-FFF2-40B4-BE49-F238E27FC236}">
                <a16:creationId xmlns:a16="http://schemas.microsoft.com/office/drawing/2014/main" id="{D5AE48B2-E32F-4645-84BB-28D2CE6B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68" y="2983353"/>
            <a:ext cx="4850793" cy="3542857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F1C4ADD9-2F21-4626-AE78-45DEB784C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12" y="3160119"/>
            <a:ext cx="4761905" cy="36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5"/>
          <p:cNvGrpSpPr/>
          <p:nvPr/>
        </p:nvGrpSpPr>
        <p:grpSpPr>
          <a:xfrm>
            <a:off x="168222" y="134082"/>
            <a:ext cx="11727855" cy="657425"/>
            <a:chOff x="-4504" y="2785668"/>
            <a:chExt cx="10678315" cy="1216800"/>
          </a:xfrm>
        </p:grpSpPr>
        <p:sp>
          <p:nvSpPr>
            <p:cNvPr id="209" name="Google Shape;209;p5"/>
            <p:cNvSpPr/>
            <p:nvPr/>
          </p:nvSpPr>
          <p:spPr>
            <a:xfrm>
              <a:off x="0" y="2785668"/>
              <a:ext cx="10673811" cy="1216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CCA7B"/>
                </a:gs>
                <a:gs pos="50000">
                  <a:srgbClr val="89C15B"/>
                </a:gs>
                <a:gs pos="100000">
                  <a:srgbClr val="71AE3E"/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 txBox="1"/>
            <p:nvPr/>
          </p:nvSpPr>
          <p:spPr>
            <a:xfrm>
              <a:off x="-4504" y="2828238"/>
              <a:ext cx="10555013" cy="1098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Phương pháp</a:t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5"/>
          <p:cNvSpPr txBox="1">
            <a:spLocks noGrp="1"/>
          </p:cNvSpPr>
          <p:nvPr>
            <p:ph type="sldNum" idx="12"/>
          </p:nvPr>
        </p:nvSpPr>
        <p:spPr>
          <a:xfrm>
            <a:off x="-133629" y="6492875"/>
            <a:ext cx="646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" name="Google Shape;185;p3">
            <a:extLst>
              <a:ext uri="{FF2B5EF4-FFF2-40B4-BE49-F238E27FC236}">
                <a16:creationId xmlns:a16="http://schemas.microsoft.com/office/drawing/2014/main" id="{0E930A7B-A0B4-4D71-9648-5EB59595F6B3}"/>
              </a:ext>
            </a:extLst>
          </p:cNvPr>
          <p:cNvSpPr txBox="1"/>
          <p:nvPr/>
        </p:nvSpPr>
        <p:spPr>
          <a:xfrm>
            <a:off x="255677" y="1268873"/>
            <a:ext cx="11266694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Linear Regression: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Mối quan hệ từng thuộc tính với thuộc tính đích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Mối quan hệ tập thuộc tính với thuộc tính đích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Random Forest Regression: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Toàn bộ các thuộc tính so với thuộc tính đích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5"/>
          <p:cNvGrpSpPr/>
          <p:nvPr/>
        </p:nvGrpSpPr>
        <p:grpSpPr>
          <a:xfrm>
            <a:off x="168222" y="134082"/>
            <a:ext cx="11727855" cy="657425"/>
            <a:chOff x="-4504" y="2785668"/>
            <a:chExt cx="10678315" cy="1216800"/>
          </a:xfrm>
        </p:grpSpPr>
        <p:sp>
          <p:nvSpPr>
            <p:cNvPr id="209" name="Google Shape;209;p5"/>
            <p:cNvSpPr/>
            <p:nvPr/>
          </p:nvSpPr>
          <p:spPr>
            <a:xfrm>
              <a:off x="0" y="2785668"/>
              <a:ext cx="10673811" cy="1216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CCA7B"/>
                </a:gs>
                <a:gs pos="50000">
                  <a:srgbClr val="89C15B"/>
                </a:gs>
                <a:gs pos="100000">
                  <a:srgbClr val="71AE3E"/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 txBox="1"/>
            <p:nvPr/>
          </p:nvSpPr>
          <p:spPr>
            <a:xfrm>
              <a:off x="-4504" y="2828238"/>
              <a:ext cx="10555013" cy="1098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Thực nghiệm</a:t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5"/>
          <p:cNvSpPr txBox="1">
            <a:spLocks noGrp="1"/>
          </p:cNvSpPr>
          <p:nvPr>
            <p:ph type="sldNum" idx="12"/>
          </p:nvPr>
        </p:nvSpPr>
        <p:spPr>
          <a:xfrm>
            <a:off x="-133629" y="6492875"/>
            <a:ext cx="646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ACAD121-1582-470C-9259-D6A99FD49D90}"/>
              </a:ext>
            </a:extLst>
          </p:cNvPr>
          <p:cNvSpPr txBox="1"/>
          <p:nvPr/>
        </p:nvSpPr>
        <p:spPr>
          <a:xfrm>
            <a:off x="838986" y="1244338"/>
            <a:ext cx="1048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Linear Regression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23D8D9E-A0D1-4236-9A48-22D523E232B1}"/>
              </a:ext>
            </a:extLst>
          </p:cNvPr>
          <p:cNvSpPr txBox="1"/>
          <p:nvPr/>
        </p:nvSpPr>
        <p:spPr>
          <a:xfrm>
            <a:off x="989814" y="2036190"/>
            <a:ext cx="10331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Trường </a:t>
            </a:r>
            <a:r>
              <a:rPr lang="en-US" sz="2000" b="1"/>
              <a:t>sum_frameshift_expression </a:t>
            </a:r>
            <a:r>
              <a:rPr lang="en-US" sz="2000"/>
              <a:t>và </a:t>
            </a:r>
            <a:r>
              <a:rPr lang="en-US" sz="2000" b="1"/>
              <a:t>PFS</a:t>
            </a:r>
            <a:endParaRPr lang="en-US" sz="200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0599F65-751E-444E-92A2-14B7DC8194E7}"/>
              </a:ext>
            </a:extLst>
          </p:cNvPr>
          <p:cNvSpPr txBox="1"/>
          <p:nvPr/>
        </p:nvSpPr>
        <p:spPr>
          <a:xfrm>
            <a:off x="989814" y="3280528"/>
            <a:ext cx="471900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Kết quả: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Score: 0.0035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Hệ số góc: </a:t>
            </a:r>
            <a:r>
              <a:rPr lang="en-US" sz="2000" b="1"/>
              <a:t>-</a:t>
            </a:r>
            <a:r>
              <a:rPr lang="en-US" sz="2000"/>
              <a:t> 0.0044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PFS</a:t>
            </a:r>
            <a:r>
              <a:rPr lang="en-US"/>
              <a:t> &gt; 30 đều có giá trị </a:t>
            </a:r>
            <a:r>
              <a:rPr lang="en-US" i="1"/>
              <a:t>sum</a:t>
            </a:r>
            <a:r>
              <a:rPr lang="en-US" b="1"/>
              <a:t>_</a:t>
            </a:r>
            <a:r>
              <a:rPr lang="en-US" i="1"/>
              <a:t>frameshift</a:t>
            </a:r>
            <a:r>
              <a:rPr lang="en-US" b="1"/>
              <a:t>_</a:t>
            </a:r>
            <a:r>
              <a:rPr lang="en-US" i="1"/>
              <a:t>expression</a:t>
            </a:r>
            <a:r>
              <a:rPr lang="en-US"/>
              <a:t> &lt; 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PFS &lt; </a:t>
            </a:r>
            <a:r>
              <a:rPr lang="en-US"/>
              <a:t>30 đa phần có </a:t>
            </a:r>
            <a:r>
              <a:rPr lang="en-US" i="1"/>
              <a:t>sum</a:t>
            </a:r>
            <a:r>
              <a:rPr lang="en-US" b="1"/>
              <a:t>_</a:t>
            </a:r>
            <a:r>
              <a:rPr lang="en-US" i="1"/>
              <a:t>frameshift</a:t>
            </a:r>
            <a:r>
              <a:rPr lang="en-US" b="1"/>
              <a:t>_</a:t>
            </a:r>
            <a:r>
              <a:rPr lang="en-US" i="1"/>
              <a:t>expression &lt; </a:t>
            </a:r>
            <a:r>
              <a:rPr lang="en-US"/>
              <a:t>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Trường hợp khác, </a:t>
            </a:r>
            <a:r>
              <a:rPr lang="en-US" sz="2000" i="1"/>
              <a:t>PFS &lt; 10</a:t>
            </a:r>
            <a:endParaRPr lang="en-US" sz="200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8438410-CBCF-42D2-B32A-CC362C666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80" y="2317754"/>
            <a:ext cx="4229203" cy="3073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46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8;p5">
            <a:extLst>
              <a:ext uri="{FF2B5EF4-FFF2-40B4-BE49-F238E27FC236}">
                <a16:creationId xmlns:a16="http://schemas.microsoft.com/office/drawing/2014/main" id="{D4A9EEAB-743F-47A9-95AB-3310CECCF434}"/>
              </a:ext>
            </a:extLst>
          </p:cNvPr>
          <p:cNvGrpSpPr/>
          <p:nvPr/>
        </p:nvGrpSpPr>
        <p:grpSpPr>
          <a:xfrm>
            <a:off x="168222" y="134082"/>
            <a:ext cx="11727855" cy="657425"/>
            <a:chOff x="-4504" y="2785668"/>
            <a:chExt cx="10678315" cy="1216800"/>
          </a:xfrm>
        </p:grpSpPr>
        <p:sp>
          <p:nvSpPr>
            <p:cNvPr id="5" name="Google Shape;209;p5">
              <a:extLst>
                <a:ext uri="{FF2B5EF4-FFF2-40B4-BE49-F238E27FC236}">
                  <a16:creationId xmlns:a16="http://schemas.microsoft.com/office/drawing/2014/main" id="{7E9FE4C8-B22C-4C17-B524-87C5364D2568}"/>
                </a:ext>
              </a:extLst>
            </p:cNvPr>
            <p:cNvSpPr/>
            <p:nvPr/>
          </p:nvSpPr>
          <p:spPr>
            <a:xfrm>
              <a:off x="0" y="2785668"/>
              <a:ext cx="10673811" cy="1216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CCA7B"/>
                </a:gs>
                <a:gs pos="50000">
                  <a:srgbClr val="89C15B"/>
                </a:gs>
                <a:gs pos="100000">
                  <a:srgbClr val="71AE3E"/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0;p5">
              <a:extLst>
                <a:ext uri="{FF2B5EF4-FFF2-40B4-BE49-F238E27FC236}">
                  <a16:creationId xmlns:a16="http://schemas.microsoft.com/office/drawing/2014/main" id="{0DCE46B2-786C-49C9-B11B-CBC05B0A3883}"/>
                </a:ext>
              </a:extLst>
            </p:cNvPr>
            <p:cNvSpPr txBox="1"/>
            <p:nvPr/>
          </p:nvSpPr>
          <p:spPr>
            <a:xfrm>
              <a:off x="-4504" y="2828238"/>
              <a:ext cx="10555013" cy="1098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Thực nghiệm</a:t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212;p5">
            <a:extLst>
              <a:ext uri="{FF2B5EF4-FFF2-40B4-BE49-F238E27FC236}">
                <a16:creationId xmlns:a16="http://schemas.microsoft.com/office/drawing/2014/main" id="{E0A4726B-FFC4-4731-802C-AC9A0474AC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133629" y="6492875"/>
            <a:ext cx="646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" name="Hộp Văn bản 4">
            <a:extLst>
              <a:ext uri="{FF2B5EF4-FFF2-40B4-BE49-F238E27FC236}">
                <a16:creationId xmlns:a16="http://schemas.microsoft.com/office/drawing/2014/main" id="{81D254CB-E285-44D4-8C39-8BD6D9B8638D}"/>
              </a:ext>
            </a:extLst>
          </p:cNvPr>
          <p:cNvSpPr txBox="1"/>
          <p:nvPr/>
        </p:nvSpPr>
        <p:spPr>
          <a:xfrm>
            <a:off x="838986" y="1244338"/>
            <a:ext cx="1048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Linear Regression</a:t>
            </a:r>
          </a:p>
        </p:txBody>
      </p:sp>
      <p:sp>
        <p:nvSpPr>
          <p:cNvPr id="9" name="Hộp Văn bản 1">
            <a:extLst>
              <a:ext uri="{FF2B5EF4-FFF2-40B4-BE49-F238E27FC236}">
                <a16:creationId xmlns:a16="http://schemas.microsoft.com/office/drawing/2014/main" id="{4DF6DFAF-0537-40DF-8E07-7244A78A4833}"/>
              </a:ext>
            </a:extLst>
          </p:cNvPr>
          <p:cNvSpPr txBox="1"/>
          <p:nvPr/>
        </p:nvSpPr>
        <p:spPr>
          <a:xfrm>
            <a:off x="989814" y="2036190"/>
            <a:ext cx="10331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Trường </a:t>
            </a:r>
            <a:r>
              <a:rPr lang="en-US" sz="2000" b="1"/>
              <a:t>max_frameshift_expression </a:t>
            </a:r>
            <a:r>
              <a:rPr lang="en-US" sz="2000"/>
              <a:t>và </a:t>
            </a:r>
            <a:r>
              <a:rPr lang="en-US" sz="2000" b="1"/>
              <a:t>PFS</a:t>
            </a:r>
            <a:endParaRPr lang="en-US" sz="2000"/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0D662689-4EA2-41B9-8F43-557CFA38F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86" y="2083503"/>
            <a:ext cx="4850793" cy="3530159"/>
          </a:xfrm>
          <a:prstGeom prst="rect">
            <a:avLst/>
          </a:prstGeom>
        </p:spPr>
      </p:pic>
      <p:sp>
        <p:nvSpPr>
          <p:cNvPr id="14" name="Hộp Văn bản 2">
            <a:extLst>
              <a:ext uri="{FF2B5EF4-FFF2-40B4-BE49-F238E27FC236}">
                <a16:creationId xmlns:a16="http://schemas.microsoft.com/office/drawing/2014/main" id="{CE8F62C3-3728-4B29-94C7-61117CC714CF}"/>
              </a:ext>
            </a:extLst>
          </p:cNvPr>
          <p:cNvSpPr txBox="1"/>
          <p:nvPr/>
        </p:nvSpPr>
        <p:spPr>
          <a:xfrm>
            <a:off x="989814" y="3280528"/>
            <a:ext cx="471900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Kết quả: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Score: 0.021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Hệ số góc: </a:t>
            </a:r>
            <a:r>
              <a:rPr lang="en-US" sz="2000" b="1"/>
              <a:t>-</a:t>
            </a:r>
            <a:r>
              <a:rPr lang="en-US" sz="2000"/>
              <a:t> 0.588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Chỉ có 3 điểm dữ liệu có giá trị vượt ngưỡng 40 tuần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Có 3 điểm dữ liệu trong khoảng từ 30 đến 40 tuần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Trường hợp khác, </a:t>
            </a:r>
            <a:r>
              <a:rPr lang="en-US" sz="2000" i="1"/>
              <a:t>PFS &lt; 30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74588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8;p5">
            <a:extLst>
              <a:ext uri="{FF2B5EF4-FFF2-40B4-BE49-F238E27FC236}">
                <a16:creationId xmlns:a16="http://schemas.microsoft.com/office/drawing/2014/main" id="{229D4836-9FED-4128-A2D6-AA7CCCD7AAB9}"/>
              </a:ext>
            </a:extLst>
          </p:cNvPr>
          <p:cNvGrpSpPr/>
          <p:nvPr/>
        </p:nvGrpSpPr>
        <p:grpSpPr>
          <a:xfrm>
            <a:off x="168222" y="134082"/>
            <a:ext cx="11727855" cy="657425"/>
            <a:chOff x="-4504" y="2785668"/>
            <a:chExt cx="10678315" cy="1216800"/>
          </a:xfrm>
        </p:grpSpPr>
        <p:sp>
          <p:nvSpPr>
            <p:cNvPr id="5" name="Google Shape;209;p5">
              <a:extLst>
                <a:ext uri="{FF2B5EF4-FFF2-40B4-BE49-F238E27FC236}">
                  <a16:creationId xmlns:a16="http://schemas.microsoft.com/office/drawing/2014/main" id="{CA068E93-4D64-4824-9A9D-7A7711A5AFE7}"/>
                </a:ext>
              </a:extLst>
            </p:cNvPr>
            <p:cNvSpPr/>
            <p:nvPr/>
          </p:nvSpPr>
          <p:spPr>
            <a:xfrm>
              <a:off x="0" y="2785668"/>
              <a:ext cx="10673811" cy="1216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CCA7B"/>
                </a:gs>
                <a:gs pos="50000">
                  <a:srgbClr val="89C15B"/>
                </a:gs>
                <a:gs pos="100000">
                  <a:srgbClr val="71AE3E"/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0;p5">
              <a:extLst>
                <a:ext uri="{FF2B5EF4-FFF2-40B4-BE49-F238E27FC236}">
                  <a16:creationId xmlns:a16="http://schemas.microsoft.com/office/drawing/2014/main" id="{2D0540DD-00AB-4E4F-AE1A-071AB356B9AF}"/>
                </a:ext>
              </a:extLst>
            </p:cNvPr>
            <p:cNvSpPr txBox="1"/>
            <p:nvPr/>
          </p:nvSpPr>
          <p:spPr>
            <a:xfrm>
              <a:off x="-4504" y="2828238"/>
              <a:ext cx="10555013" cy="1098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Thực nghiệm</a:t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212;p5">
            <a:extLst>
              <a:ext uri="{FF2B5EF4-FFF2-40B4-BE49-F238E27FC236}">
                <a16:creationId xmlns:a16="http://schemas.microsoft.com/office/drawing/2014/main" id="{BC1EDDFA-1685-4CDA-9043-FE816594AD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133629" y="6492875"/>
            <a:ext cx="646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" name="Hộp Văn bản 4">
            <a:extLst>
              <a:ext uri="{FF2B5EF4-FFF2-40B4-BE49-F238E27FC236}">
                <a16:creationId xmlns:a16="http://schemas.microsoft.com/office/drawing/2014/main" id="{F7261C76-EE0A-4A46-A190-B7B48EC7840F}"/>
              </a:ext>
            </a:extLst>
          </p:cNvPr>
          <p:cNvSpPr txBox="1"/>
          <p:nvPr/>
        </p:nvSpPr>
        <p:spPr>
          <a:xfrm>
            <a:off x="838986" y="1244338"/>
            <a:ext cx="1048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Linear Regression</a:t>
            </a:r>
          </a:p>
        </p:txBody>
      </p:sp>
      <p:sp>
        <p:nvSpPr>
          <p:cNvPr id="9" name="Hộp Văn bản 1">
            <a:extLst>
              <a:ext uri="{FF2B5EF4-FFF2-40B4-BE49-F238E27FC236}">
                <a16:creationId xmlns:a16="http://schemas.microsoft.com/office/drawing/2014/main" id="{AAAA1EED-49B0-4FB6-ADE7-DBA31E7186B2}"/>
              </a:ext>
            </a:extLst>
          </p:cNvPr>
          <p:cNvSpPr txBox="1"/>
          <p:nvPr/>
        </p:nvSpPr>
        <p:spPr>
          <a:xfrm>
            <a:off x="989814" y="2036190"/>
            <a:ext cx="6844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Trường kết hợp </a:t>
            </a:r>
            <a:r>
              <a:rPr lang="en-US" sz="2000" b="1"/>
              <a:t>sum_frameshift_expression, max_frameshift_expression </a:t>
            </a:r>
            <a:r>
              <a:rPr lang="en-US" sz="2000"/>
              <a:t>so với </a:t>
            </a:r>
            <a:r>
              <a:rPr lang="en-US" sz="2000" b="1"/>
              <a:t>PFS</a:t>
            </a:r>
            <a:endParaRPr lang="en-US" sz="2000"/>
          </a:p>
        </p:txBody>
      </p:sp>
      <p:sp>
        <p:nvSpPr>
          <p:cNvPr id="12" name="Hộp Văn bản 2">
            <a:extLst>
              <a:ext uri="{FF2B5EF4-FFF2-40B4-BE49-F238E27FC236}">
                <a16:creationId xmlns:a16="http://schemas.microsoft.com/office/drawing/2014/main" id="{F008D9C1-4869-49E1-A325-04AB1E775EAB}"/>
              </a:ext>
            </a:extLst>
          </p:cNvPr>
          <p:cNvSpPr txBox="1"/>
          <p:nvPr/>
        </p:nvSpPr>
        <p:spPr>
          <a:xfrm>
            <a:off x="989814" y="3280528"/>
            <a:ext cx="471900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Kết quả: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Score: 0.021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Hệ số góc: 0.049 và -2.17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Hệ số score nhỏ cho thấy </a:t>
            </a:r>
            <a:r>
              <a:rPr lang="en-US" i="1"/>
              <a:t>PFS </a:t>
            </a:r>
            <a:r>
              <a:rPr lang="en-US"/>
              <a:t>không có mối quan hệ tuyến tính đối với 2 trường dữ liệu trên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45551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8;p5">
            <a:extLst>
              <a:ext uri="{FF2B5EF4-FFF2-40B4-BE49-F238E27FC236}">
                <a16:creationId xmlns:a16="http://schemas.microsoft.com/office/drawing/2014/main" id="{BA5668D4-805D-43D0-9C4F-D72DDF6A9CD8}"/>
              </a:ext>
            </a:extLst>
          </p:cNvPr>
          <p:cNvGrpSpPr/>
          <p:nvPr/>
        </p:nvGrpSpPr>
        <p:grpSpPr>
          <a:xfrm>
            <a:off x="168222" y="134082"/>
            <a:ext cx="11727855" cy="657425"/>
            <a:chOff x="-4504" y="2785668"/>
            <a:chExt cx="10678315" cy="1216800"/>
          </a:xfrm>
        </p:grpSpPr>
        <p:sp>
          <p:nvSpPr>
            <p:cNvPr id="5" name="Google Shape;209;p5">
              <a:extLst>
                <a:ext uri="{FF2B5EF4-FFF2-40B4-BE49-F238E27FC236}">
                  <a16:creationId xmlns:a16="http://schemas.microsoft.com/office/drawing/2014/main" id="{5CA043B3-778C-4E40-8984-8CBF7403AEEE}"/>
                </a:ext>
              </a:extLst>
            </p:cNvPr>
            <p:cNvSpPr/>
            <p:nvPr/>
          </p:nvSpPr>
          <p:spPr>
            <a:xfrm>
              <a:off x="0" y="2785668"/>
              <a:ext cx="10673811" cy="1216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CCA7B"/>
                </a:gs>
                <a:gs pos="50000">
                  <a:srgbClr val="89C15B"/>
                </a:gs>
                <a:gs pos="100000">
                  <a:srgbClr val="71AE3E"/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0;p5">
              <a:extLst>
                <a:ext uri="{FF2B5EF4-FFF2-40B4-BE49-F238E27FC236}">
                  <a16:creationId xmlns:a16="http://schemas.microsoft.com/office/drawing/2014/main" id="{D2042767-A024-4099-B7B9-5EF49304F891}"/>
                </a:ext>
              </a:extLst>
            </p:cNvPr>
            <p:cNvSpPr txBox="1"/>
            <p:nvPr/>
          </p:nvSpPr>
          <p:spPr>
            <a:xfrm>
              <a:off x="-4504" y="2828238"/>
              <a:ext cx="10555013" cy="1098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Thực nghiệm</a:t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212;p5">
            <a:extLst>
              <a:ext uri="{FF2B5EF4-FFF2-40B4-BE49-F238E27FC236}">
                <a16:creationId xmlns:a16="http://schemas.microsoft.com/office/drawing/2014/main" id="{B7B59271-49BA-498C-9107-BDB6CF7946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133629" y="6492875"/>
            <a:ext cx="6468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8" name="Hộp Văn bản 4">
            <a:extLst>
              <a:ext uri="{FF2B5EF4-FFF2-40B4-BE49-F238E27FC236}">
                <a16:creationId xmlns:a16="http://schemas.microsoft.com/office/drawing/2014/main" id="{DAB63815-EB25-4FF0-8351-54F9396ABEDC}"/>
              </a:ext>
            </a:extLst>
          </p:cNvPr>
          <p:cNvSpPr txBox="1"/>
          <p:nvPr/>
        </p:nvSpPr>
        <p:spPr>
          <a:xfrm>
            <a:off x="838986" y="1244338"/>
            <a:ext cx="1048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Linear Regression (Xét riêng từng loại)</a:t>
            </a:r>
          </a:p>
        </p:txBody>
      </p:sp>
      <p:sp>
        <p:nvSpPr>
          <p:cNvPr id="14" name="Google Shape;223;p6">
            <a:extLst>
              <a:ext uri="{FF2B5EF4-FFF2-40B4-BE49-F238E27FC236}">
                <a16:creationId xmlns:a16="http://schemas.microsoft.com/office/drawing/2014/main" id="{4539F241-5621-4D4A-8274-583FCA85A32C}"/>
              </a:ext>
            </a:extLst>
          </p:cNvPr>
          <p:cNvSpPr txBox="1"/>
          <p:nvPr/>
        </p:nvSpPr>
        <p:spPr>
          <a:xfrm>
            <a:off x="4932034" y="3210474"/>
            <a:ext cx="2205178" cy="8309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Score: 0.282</a:t>
            </a:r>
          </a:p>
          <a:p>
            <a:r>
              <a:rPr lang="en-US" sz="240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Số mẫu: 37</a:t>
            </a:r>
          </a:p>
        </p:txBody>
      </p:sp>
      <p:sp>
        <p:nvSpPr>
          <p:cNvPr id="15" name="Google Shape;223;p6">
            <a:extLst>
              <a:ext uri="{FF2B5EF4-FFF2-40B4-BE49-F238E27FC236}">
                <a16:creationId xmlns:a16="http://schemas.microsoft.com/office/drawing/2014/main" id="{BC6C6458-A75F-432C-B48C-A01038546627}"/>
              </a:ext>
            </a:extLst>
          </p:cNvPr>
          <p:cNvSpPr txBox="1"/>
          <p:nvPr/>
        </p:nvSpPr>
        <p:spPr>
          <a:xfrm>
            <a:off x="1228378" y="3221965"/>
            <a:ext cx="2205178" cy="8309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Score: 0.122</a:t>
            </a:r>
          </a:p>
          <a:p>
            <a:r>
              <a:rPr lang="en-US" sz="24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Số mẫu: 14</a:t>
            </a:r>
          </a:p>
        </p:txBody>
      </p:sp>
      <p:sp>
        <p:nvSpPr>
          <p:cNvPr id="16" name="Google Shape;223;p6">
            <a:extLst>
              <a:ext uri="{FF2B5EF4-FFF2-40B4-BE49-F238E27FC236}">
                <a16:creationId xmlns:a16="http://schemas.microsoft.com/office/drawing/2014/main" id="{ADE2873F-9501-404B-A86E-862BAA39329C}"/>
              </a:ext>
            </a:extLst>
          </p:cNvPr>
          <p:cNvSpPr txBox="1"/>
          <p:nvPr/>
        </p:nvSpPr>
        <p:spPr>
          <a:xfrm>
            <a:off x="8635690" y="3209402"/>
            <a:ext cx="2205178" cy="8309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Score: 0.004</a:t>
            </a:r>
          </a:p>
          <a:p>
            <a:r>
              <a:rPr lang="en-US" sz="240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Số mẫu: 151</a:t>
            </a:r>
          </a:p>
        </p:txBody>
      </p:sp>
      <p:sp>
        <p:nvSpPr>
          <p:cNvPr id="17" name="Google Shape;223;p6">
            <a:extLst>
              <a:ext uri="{FF2B5EF4-FFF2-40B4-BE49-F238E27FC236}">
                <a16:creationId xmlns:a16="http://schemas.microsoft.com/office/drawing/2014/main" id="{F461722F-60B6-4AA7-B48F-DE1391840A46}"/>
              </a:ext>
            </a:extLst>
          </p:cNvPr>
          <p:cNvSpPr txBox="1"/>
          <p:nvPr/>
        </p:nvSpPr>
        <p:spPr>
          <a:xfrm>
            <a:off x="8635690" y="2286059"/>
            <a:ext cx="2205178" cy="4616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No_IF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23;p6">
            <a:extLst>
              <a:ext uri="{FF2B5EF4-FFF2-40B4-BE49-F238E27FC236}">
                <a16:creationId xmlns:a16="http://schemas.microsoft.com/office/drawing/2014/main" id="{FDF2E7A9-982D-48C0-9B4E-82173CF9F1E2}"/>
              </a:ext>
            </a:extLst>
          </p:cNvPr>
          <p:cNvSpPr txBox="1"/>
          <p:nvPr/>
        </p:nvSpPr>
        <p:spPr>
          <a:xfrm>
            <a:off x="4932034" y="2284595"/>
            <a:ext cx="2205178" cy="4616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Infiltrated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23;p6">
            <a:extLst>
              <a:ext uri="{FF2B5EF4-FFF2-40B4-BE49-F238E27FC236}">
                <a16:creationId xmlns:a16="http://schemas.microsoft.com/office/drawing/2014/main" id="{963D86EF-DD78-42E1-9423-6F30DBF66E97}"/>
              </a:ext>
            </a:extLst>
          </p:cNvPr>
          <p:cNvSpPr txBox="1"/>
          <p:nvPr/>
        </p:nvSpPr>
        <p:spPr>
          <a:xfrm>
            <a:off x="1228378" y="2282790"/>
            <a:ext cx="2205178" cy="4616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Desert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9807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624E950CBE114CB98C026C37D8020C" ma:contentTypeVersion="7" ma:contentTypeDescription="Create a new document." ma:contentTypeScope="" ma:versionID="b5d33f53dcd22e714f013ac099a379bb">
  <xsd:schema xmlns:xsd="http://www.w3.org/2001/XMLSchema" xmlns:xs="http://www.w3.org/2001/XMLSchema" xmlns:p="http://schemas.microsoft.com/office/2006/metadata/properties" xmlns:ns3="e71667f2-5b07-420b-8207-3dad3da999ce" xmlns:ns4="ff499c8d-c4d8-4061-b694-443dde83ac2f" targetNamespace="http://schemas.microsoft.com/office/2006/metadata/properties" ma:root="true" ma:fieldsID="0c02ba8030acebbdf8bd34ecf43c7fa9" ns3:_="" ns4:_="">
    <xsd:import namespace="e71667f2-5b07-420b-8207-3dad3da999ce"/>
    <xsd:import namespace="ff499c8d-c4d8-4061-b694-443dde83ac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667f2-5b07-420b-8207-3dad3da999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499c8d-c4d8-4061-b694-443dde83ac2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91772B-926F-48A6-A415-7A096AC399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3244D3-8945-479D-AC16-9A7E32309448}">
  <ds:schemaRefs>
    <ds:schemaRef ds:uri="e71667f2-5b07-420b-8207-3dad3da999ce"/>
    <ds:schemaRef ds:uri="ff499c8d-c4d8-4061-b694-443dde83ac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890305B-F92F-4A7D-91DB-9C718475BB4D}">
  <ds:schemaRefs>
    <ds:schemaRef ds:uri="e71667f2-5b07-420b-8207-3dad3da999ce"/>
    <ds:schemaRef ds:uri="ff499c8d-c4d8-4061-b694-443dde83ac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495</Words>
  <Application>Microsoft Office PowerPoint</Application>
  <PresentationFormat>Widescreen</PresentationFormat>
  <Paragraphs>109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Twentieth Century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VÕ ANH KHOA</dc:creator>
  <cp:lastModifiedBy>Chung Kiệt</cp:lastModifiedBy>
  <cp:revision>5</cp:revision>
  <dcterms:created xsi:type="dcterms:W3CDTF">2022-01-22T14:16:22Z</dcterms:created>
  <dcterms:modified xsi:type="dcterms:W3CDTF">2022-01-26T04:09:31Z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0x010100A8624E950CBE114CB98C026C37D8020C</vt:lpwstr>
  </property>
</Properties>
</file>