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4" r:id="rId12"/>
    <p:sldId id="263" r:id="rId13"/>
    <p:sldId id="274" r:id="rId14"/>
    <p:sldId id="275" r:id="rId15"/>
    <p:sldId id="269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142B8-09D3-442E-8C1D-C4DDACDB3EA3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A4F59-4F8D-4C72-9994-4C110DE17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4F59-4F8D-4C72-9994-4C110DE176A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44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1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6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83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7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59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4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1032-B907-4492-BACD-08662C4606D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939B9-2CFC-4924-9AAB-EB5ED16FA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8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4.86.238/problem/1205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10710EECS204001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3F3F3F"/>
                </a:solidFill>
              </a:rPr>
              <a:t>Data Structures</a:t>
            </a:r>
            <a:br>
              <a:rPr lang="en-US" altLang="zh-TW" dirty="0" smtClean="0">
                <a:solidFill>
                  <a:srgbClr val="3F3F3F"/>
                </a:solidFill>
              </a:rPr>
            </a:br>
            <a:r>
              <a:rPr lang="en-US" altLang="zh-TW" dirty="0" smtClean="0">
                <a:solidFill>
                  <a:srgbClr val="3F3F3F"/>
                </a:solidFill>
              </a:rPr>
              <a:t>Homework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2018/11/1 10:10</a:t>
            </a:r>
          </a:p>
          <a:p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2018/11/22 23:59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 Path Sum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a path from root to leaf,</a:t>
            </a:r>
          </a:p>
          <a:p>
            <a:pPr marL="0" indent="0">
              <a:buNone/>
            </a:pPr>
            <a:r>
              <a:rPr lang="en-US" altLang="zh-TW" dirty="0" smtClean="0"/>
              <a:t>such that the summation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node weights</a:t>
            </a:r>
          </a:p>
          <a:p>
            <a:pPr marL="0" indent="0">
              <a:buNone/>
            </a:pPr>
            <a:r>
              <a:rPr lang="en-US" altLang="zh-TW" dirty="0" smtClean="0"/>
              <a:t> in the path is maximum.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Input: the root of the tree</a:t>
            </a:r>
          </a:p>
          <a:p>
            <a:r>
              <a:rPr lang="en-US" altLang="zh-TW" dirty="0" smtClean="0"/>
              <a:t>Output: the maximum sum of the path</a:t>
            </a:r>
          </a:p>
          <a:p>
            <a:pPr lvl="1"/>
            <a:r>
              <a:rPr lang="en-US" altLang="zh-TW" dirty="0" smtClean="0"/>
              <a:t>In this example, output 11</a:t>
            </a:r>
            <a:r>
              <a:rPr lang="zh-TW" altLang="en-US" dirty="0" smtClean="0"/>
              <a:t> </a:t>
            </a:r>
            <a:r>
              <a:rPr lang="en-US" altLang="zh-TW" dirty="0" smtClean="0"/>
              <a:t>(1-&gt;3-&gt;7)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9613690" y="365125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602307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>
            <a:stCxn id="5" idx="3"/>
            <a:endCxn id="6" idx="7"/>
          </p:cNvCxnSpPr>
          <p:nvPr/>
        </p:nvCxnSpPr>
        <p:spPr>
          <a:xfrm flipH="1">
            <a:off x="9155471" y="918289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0669728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5" idx="5"/>
            <a:endCxn id="8" idx="1"/>
          </p:cNvCxnSpPr>
          <p:nvPr/>
        </p:nvCxnSpPr>
        <p:spPr>
          <a:xfrm>
            <a:off x="10166854" y="918289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7954235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9250379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6" idx="3"/>
            <a:endCxn id="10" idx="7"/>
          </p:cNvCxnSpPr>
          <p:nvPr/>
        </p:nvCxnSpPr>
        <p:spPr>
          <a:xfrm flipH="1">
            <a:off x="8507399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5"/>
            <a:endCxn id="11" idx="1"/>
          </p:cNvCxnSpPr>
          <p:nvPr/>
        </p:nvCxnSpPr>
        <p:spPr>
          <a:xfrm>
            <a:off x="9155471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0153070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8" idx="3"/>
            <a:endCxn id="14" idx="0"/>
          </p:cNvCxnSpPr>
          <p:nvPr/>
        </p:nvCxnSpPr>
        <p:spPr>
          <a:xfrm flipH="1">
            <a:off x="10477106" y="1964255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1390023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5"/>
            <a:endCxn id="16" idx="1"/>
          </p:cNvCxnSpPr>
          <p:nvPr/>
        </p:nvCxnSpPr>
        <p:spPr>
          <a:xfrm>
            <a:off x="11222892" y="1964255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Invert </a:t>
            </a:r>
            <a:r>
              <a:rPr lang="en-US" altLang="zh-TW" dirty="0" smtClean="0"/>
              <a:t>binary tree</a:t>
            </a:r>
          </a:p>
          <a:p>
            <a:r>
              <a:rPr lang="en-US" altLang="zh-TW" dirty="0" smtClean="0"/>
              <a:t>Problem of google interview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1646"/>
            <a:ext cx="6379875" cy="25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4791223"/>
          </a:xfrm>
        </p:spPr>
        <p:txBody>
          <a:bodyPr/>
          <a:lstStyle/>
          <a:p>
            <a:r>
              <a:rPr lang="en-US" altLang="zh-TW" dirty="0"/>
              <a:t>Invert </a:t>
            </a:r>
            <a:r>
              <a:rPr lang="en-US" altLang="zh-TW" dirty="0" smtClean="0"/>
              <a:t>the binary tree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Input: the root of the tree</a:t>
            </a:r>
            <a:endParaRPr lang="en-US" altLang="zh-TW" dirty="0"/>
          </a:p>
          <a:p>
            <a:r>
              <a:rPr lang="en-US" altLang="zh-TW" dirty="0" smtClean="0"/>
              <a:t>Output: the root of the tree, where the nodes in this tree are reversed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827436" y="3840743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16053" y="488670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stCxn id="4" idx="3"/>
            <a:endCxn id="5" idx="7"/>
          </p:cNvCxnSpPr>
          <p:nvPr/>
        </p:nvCxnSpPr>
        <p:spPr>
          <a:xfrm flipH="1">
            <a:off x="1369217" y="4393907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883474" y="488670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4" idx="5"/>
            <a:endCxn id="7" idx="1"/>
          </p:cNvCxnSpPr>
          <p:nvPr/>
        </p:nvCxnSpPr>
        <p:spPr>
          <a:xfrm>
            <a:off x="2380600" y="4393907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67981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464125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9" idx="7"/>
          </p:cNvCxnSpPr>
          <p:nvPr/>
        </p:nvCxnSpPr>
        <p:spPr>
          <a:xfrm flipH="1">
            <a:off x="721145" y="5439873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10" idx="1"/>
          </p:cNvCxnSpPr>
          <p:nvPr/>
        </p:nvCxnSpPr>
        <p:spPr>
          <a:xfrm>
            <a:off x="1369217" y="5439873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366816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3"/>
            <a:endCxn id="13" idx="0"/>
          </p:cNvCxnSpPr>
          <p:nvPr/>
        </p:nvCxnSpPr>
        <p:spPr>
          <a:xfrm flipH="1">
            <a:off x="2690852" y="5439873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603769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7" idx="5"/>
            <a:endCxn id="15" idx="1"/>
          </p:cNvCxnSpPr>
          <p:nvPr/>
        </p:nvCxnSpPr>
        <p:spPr>
          <a:xfrm>
            <a:off x="3436638" y="5439873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向右箭號 16"/>
          <p:cNvSpPr/>
          <p:nvPr/>
        </p:nvSpPr>
        <p:spPr>
          <a:xfrm>
            <a:off x="4251841" y="4975727"/>
            <a:ext cx="1930400" cy="55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385545" y="3840743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374162" y="488670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>
            <a:stCxn id="18" idx="3"/>
            <a:endCxn id="19" idx="7"/>
          </p:cNvCxnSpPr>
          <p:nvPr/>
        </p:nvCxnSpPr>
        <p:spPr>
          <a:xfrm flipH="1">
            <a:off x="7927326" y="4393907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9441583" y="488670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>
            <a:stCxn id="18" idx="5"/>
            <a:endCxn id="21" idx="1"/>
          </p:cNvCxnSpPr>
          <p:nvPr/>
        </p:nvCxnSpPr>
        <p:spPr>
          <a:xfrm>
            <a:off x="8938709" y="4393907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726090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022234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直線接點 24"/>
          <p:cNvCxnSpPr>
            <a:stCxn id="19" idx="3"/>
            <a:endCxn id="23" idx="7"/>
          </p:cNvCxnSpPr>
          <p:nvPr/>
        </p:nvCxnSpPr>
        <p:spPr>
          <a:xfrm flipH="1">
            <a:off x="7279254" y="5439873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9" idx="5"/>
            <a:endCxn id="24" idx="1"/>
          </p:cNvCxnSpPr>
          <p:nvPr/>
        </p:nvCxnSpPr>
        <p:spPr>
          <a:xfrm>
            <a:off x="7927326" y="5439873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924925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>
            <a:stCxn id="21" idx="3"/>
            <a:endCxn id="27" idx="0"/>
          </p:cNvCxnSpPr>
          <p:nvPr/>
        </p:nvCxnSpPr>
        <p:spPr>
          <a:xfrm flipH="1">
            <a:off x="9248961" y="5439873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0161878" y="597198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>
            <a:stCxn id="21" idx="5"/>
            <a:endCxn id="29" idx="1"/>
          </p:cNvCxnSpPr>
          <p:nvPr/>
        </p:nvCxnSpPr>
        <p:spPr>
          <a:xfrm>
            <a:off x="9994747" y="5439873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 for constructing the tree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Parse the given string to find the root, the left sub-tree and the right sub-tree.</a:t>
            </a:r>
            <a:endParaRPr lang="en-US" altLang="zh-TW" sz="3000" dirty="0"/>
          </a:p>
          <a:p>
            <a:r>
              <a:rPr lang="en-US" altLang="zh-TW" sz="3200" dirty="0"/>
              <a:t>(1(2(4()())(5()()))(3(6()())(7()())))</a:t>
            </a:r>
          </a:p>
          <a:p>
            <a:pPr lvl="1"/>
            <a:r>
              <a:rPr lang="en-US" altLang="zh-TW" sz="2600" dirty="0" smtClean="0"/>
              <a:t>Root = 1</a:t>
            </a:r>
          </a:p>
          <a:p>
            <a:pPr lvl="1"/>
            <a:r>
              <a:rPr lang="en-US" altLang="zh-TW" sz="2600" dirty="0" smtClean="0"/>
              <a:t>Left sub-tree = </a:t>
            </a:r>
            <a:r>
              <a:rPr lang="en-US" altLang="zh-TW" sz="2800" dirty="0"/>
              <a:t>(2(4()())(5</a:t>
            </a:r>
            <a:r>
              <a:rPr lang="en-US" altLang="zh-TW" sz="2800" dirty="0" smtClean="0"/>
              <a:t>()()))</a:t>
            </a:r>
          </a:p>
          <a:p>
            <a:pPr lvl="1"/>
            <a:r>
              <a:rPr lang="en-US" altLang="zh-TW" sz="2800" dirty="0"/>
              <a:t>Right sub-tree = (3(6()())(7</a:t>
            </a:r>
            <a:r>
              <a:rPr lang="en-US" altLang="zh-TW" sz="2800" dirty="0" smtClean="0"/>
              <a:t>()()))</a:t>
            </a:r>
          </a:p>
          <a:p>
            <a:pPr lvl="1"/>
            <a:endParaRPr lang="en-US" altLang="zh-TW" sz="2800" dirty="0" smtClean="0"/>
          </a:p>
          <a:p>
            <a:r>
              <a:rPr lang="en-US" altLang="zh-TW" sz="3200" dirty="0" smtClean="0"/>
              <a:t>How to identify sub-trees?</a:t>
            </a:r>
            <a:endParaRPr lang="en-US" altLang="zh-TW" sz="3200" dirty="0"/>
          </a:p>
          <a:p>
            <a:pPr lvl="1"/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579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 for </a:t>
            </a:r>
            <a:r>
              <a:rPr lang="en-US" altLang="zh-TW" dirty="0" smtClean="0"/>
              <a:t>constructing the 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 that a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 must start with a ‘(‘ and end with a ‘)’</a:t>
            </a:r>
          </a:p>
          <a:p>
            <a:endParaRPr lang="en-US" altLang="zh-TW" dirty="0"/>
          </a:p>
          <a:p>
            <a:r>
              <a:rPr lang="en-US" altLang="zh-TW" dirty="0" smtClean="0"/>
              <a:t>You can use a stack to match ‘(‘ and ‘)’</a:t>
            </a:r>
          </a:p>
          <a:p>
            <a:pPr lvl="1"/>
            <a:r>
              <a:rPr lang="en-US" altLang="zh-TW" dirty="0" smtClean="0"/>
              <a:t>Push a ‘(‘ in the beginning, and pop when seeing a ’)’</a:t>
            </a:r>
          </a:p>
          <a:p>
            <a:pPr lvl="1"/>
            <a:r>
              <a:rPr lang="en-US" altLang="zh-TW" dirty="0" smtClean="0"/>
              <a:t>When the stack is empty, a sub-tree is built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Or you can simply use </a:t>
            </a:r>
            <a:r>
              <a:rPr lang="en-US" altLang="zh-TW" dirty="0"/>
              <a:t>a </a:t>
            </a:r>
            <a:r>
              <a:rPr lang="en-US" altLang="zh-TW" dirty="0" smtClean="0"/>
              <a:t>variable to do this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43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judge header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 of tree node is as follows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56" y="2629754"/>
            <a:ext cx="6650407" cy="36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2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7162"/>
            <a:ext cx="10515600" cy="1325563"/>
          </a:xfrm>
        </p:spPr>
        <p:txBody>
          <a:bodyPr/>
          <a:lstStyle/>
          <a:p>
            <a:r>
              <a:rPr lang="en-US" altLang="zh-TW" dirty="0"/>
              <a:t>Partial judge </a:t>
            </a:r>
            <a:r>
              <a:rPr lang="en-US" altLang="zh-TW" dirty="0" smtClean="0"/>
              <a:t>header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You have to implement the </a:t>
            </a:r>
            <a:r>
              <a:rPr lang="en-US" altLang="zh-TW" dirty="0"/>
              <a:t>class “</a:t>
            </a:r>
            <a:r>
              <a:rPr lang="en-US" altLang="zh-TW" dirty="0" smtClean="0"/>
              <a:t>Implement” which inherits the binary tree class.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5653"/>
            <a:ext cx="4515196" cy="45151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09" y="2101860"/>
            <a:ext cx="4028902" cy="4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Partial judge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main function, we will test every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unction that you need to implement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24" y="84259"/>
            <a:ext cx="3982076" cy="64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we will give you a string of s-expression, and you need to construct a tree from the string</a:t>
            </a:r>
          </a:p>
          <a:p>
            <a:endParaRPr lang="en-US" altLang="zh-TW" dirty="0" smtClean="0"/>
          </a:p>
          <a:p>
            <a:r>
              <a:rPr lang="en-US" altLang="zh-TW" dirty="0"/>
              <a:t>(1(2(4()())(5()()))(3(6()())(7</a:t>
            </a:r>
            <a:r>
              <a:rPr lang="en-US" altLang="zh-TW" dirty="0" smtClean="0"/>
              <a:t>()())))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529913" y="3802917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6518530" y="4848883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stCxn id="4" idx="3"/>
            <a:endCxn id="5" idx="7"/>
          </p:cNvCxnSpPr>
          <p:nvPr/>
        </p:nvCxnSpPr>
        <p:spPr>
          <a:xfrm flipH="1">
            <a:off x="7071694" y="4356081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8585951" y="4848883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4" idx="5"/>
            <a:endCxn id="7" idx="1"/>
          </p:cNvCxnSpPr>
          <p:nvPr/>
        </p:nvCxnSpPr>
        <p:spPr>
          <a:xfrm>
            <a:off x="8083077" y="4356081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5870458" y="593415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66602" y="593415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9" idx="7"/>
          </p:cNvCxnSpPr>
          <p:nvPr/>
        </p:nvCxnSpPr>
        <p:spPr>
          <a:xfrm flipH="1">
            <a:off x="6423622" y="5402047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10" idx="1"/>
          </p:cNvCxnSpPr>
          <p:nvPr/>
        </p:nvCxnSpPr>
        <p:spPr>
          <a:xfrm>
            <a:off x="7071694" y="5402047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069293" y="593415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3"/>
            <a:endCxn id="13" idx="0"/>
          </p:cNvCxnSpPr>
          <p:nvPr/>
        </p:nvCxnSpPr>
        <p:spPr>
          <a:xfrm flipH="1">
            <a:off x="8393329" y="5402047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9306246" y="593415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7" idx="5"/>
            <a:endCxn id="15" idx="1"/>
          </p:cNvCxnSpPr>
          <p:nvPr/>
        </p:nvCxnSpPr>
        <p:spPr>
          <a:xfrm>
            <a:off x="9139115" y="5402047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146" y="143876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According to main function we give you, print the following information</a:t>
            </a:r>
          </a:p>
          <a:p>
            <a:endParaRPr lang="en-US" altLang="zh-TW" dirty="0"/>
          </a:p>
          <a:p>
            <a:pPr lvl="1"/>
            <a:r>
              <a:rPr lang="en-US" altLang="zh-TW" dirty="0" err="1" smtClean="0"/>
              <a:t>Inorder</a:t>
            </a:r>
            <a:r>
              <a:rPr lang="en-US" altLang="zh-TW" dirty="0" smtClean="0"/>
              <a:t> traversal</a:t>
            </a:r>
          </a:p>
          <a:p>
            <a:pPr lvl="1"/>
            <a:r>
              <a:rPr lang="en-US" altLang="zh-TW" dirty="0" smtClean="0"/>
              <a:t>Preorder traversal</a:t>
            </a:r>
          </a:p>
          <a:p>
            <a:pPr lvl="1"/>
            <a:r>
              <a:rPr lang="en-US" altLang="zh-TW" dirty="0" err="1" smtClean="0"/>
              <a:t>Postorder</a:t>
            </a:r>
            <a:r>
              <a:rPr lang="en-US" altLang="zh-TW" dirty="0" smtClean="0"/>
              <a:t> traversal</a:t>
            </a:r>
          </a:p>
          <a:p>
            <a:pPr lvl="1"/>
            <a:r>
              <a:rPr lang="en-US" altLang="zh-TW" dirty="0" err="1" smtClean="0"/>
              <a:t>Levelorder</a:t>
            </a:r>
            <a:r>
              <a:rPr lang="en-US" altLang="zh-TW" dirty="0" smtClean="0"/>
              <a:t> traversal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Height of tree</a:t>
            </a:r>
          </a:p>
          <a:p>
            <a:pPr lvl="1"/>
            <a:r>
              <a:rPr lang="en-US" altLang="zh-TW" dirty="0" smtClean="0"/>
              <a:t>Weight sum of tree</a:t>
            </a:r>
          </a:p>
          <a:p>
            <a:pPr lvl="1"/>
            <a:r>
              <a:rPr lang="en-US" altLang="zh-TW" dirty="0" smtClean="0"/>
              <a:t>Maximum path sum of tree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/>
              <a:t>Inorder</a:t>
            </a:r>
            <a:r>
              <a:rPr lang="en-US" altLang="zh-TW" dirty="0"/>
              <a:t> </a:t>
            </a:r>
            <a:r>
              <a:rPr lang="en-US" altLang="zh-TW" dirty="0" smtClean="0"/>
              <a:t>traversal </a:t>
            </a:r>
            <a:r>
              <a:rPr lang="en-US" altLang="zh-TW" dirty="0"/>
              <a:t>after inverting</a:t>
            </a:r>
          </a:p>
          <a:p>
            <a:pPr lvl="1"/>
            <a:r>
              <a:rPr lang="en-US" altLang="zh-TW" dirty="0" smtClean="0"/>
              <a:t>Preorder traversal </a:t>
            </a:r>
            <a:r>
              <a:rPr lang="en-US" altLang="zh-TW" dirty="0"/>
              <a:t>after inverting</a:t>
            </a:r>
          </a:p>
          <a:p>
            <a:pPr lvl="1"/>
            <a:r>
              <a:rPr lang="en-US" altLang="zh-TW" dirty="0" err="1"/>
              <a:t>Postorder</a:t>
            </a:r>
            <a:r>
              <a:rPr lang="en-US" altLang="zh-TW" dirty="0"/>
              <a:t> </a:t>
            </a:r>
            <a:r>
              <a:rPr lang="en-US" altLang="zh-TW" dirty="0" smtClean="0"/>
              <a:t>traversal </a:t>
            </a:r>
            <a:r>
              <a:rPr lang="en-US" altLang="zh-TW" dirty="0"/>
              <a:t>after inverting</a:t>
            </a:r>
          </a:p>
          <a:p>
            <a:pPr lvl="1"/>
            <a:r>
              <a:rPr lang="en-US" altLang="zh-TW" dirty="0" err="1"/>
              <a:t>Levelorder</a:t>
            </a:r>
            <a:r>
              <a:rPr lang="en-US" altLang="zh-TW" dirty="0"/>
              <a:t> </a:t>
            </a:r>
            <a:r>
              <a:rPr lang="en-US" altLang="zh-TW" dirty="0" smtClean="0"/>
              <a:t>traversal </a:t>
            </a:r>
            <a:r>
              <a:rPr lang="en-US" altLang="zh-TW" dirty="0"/>
              <a:t>after inverting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7" y="2074985"/>
            <a:ext cx="4293358" cy="35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representation – S-Expression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Tree can be recursively defined</a:t>
            </a:r>
          </a:p>
          <a:p>
            <a:r>
              <a:rPr lang="en-US" altLang="zh-TW" dirty="0" smtClean="0"/>
              <a:t>Tree = ( root (</a:t>
            </a:r>
            <a:r>
              <a:rPr lang="en-US" altLang="zh-TW" dirty="0" err="1" smtClean="0"/>
              <a:t>left_tree</a:t>
            </a:r>
            <a:r>
              <a:rPr lang="en-US" altLang="zh-TW" dirty="0" smtClean="0"/>
              <a:t>)(</a:t>
            </a:r>
            <a:r>
              <a:rPr lang="en-US" altLang="zh-TW" dirty="0" err="1" smtClean="0"/>
              <a:t>right_tree</a:t>
            </a:r>
            <a:r>
              <a:rPr lang="en-US" altLang="zh-TW" dirty="0" smtClean="0"/>
              <a:t>) 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Empty tree = ()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Tree with one node ( 1 ()() 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Tree represented as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 smtClean="0"/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en-US" altLang="zh-TW" dirty="0" smtClean="0"/>
              <a:t>2()()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dirty="0" smtClean="0"/>
              <a:t>3()()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588713" y="434181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771964" y="5107110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123892" y="6077195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467907" y="6077195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5" idx="3"/>
            <a:endCxn id="6" idx="7"/>
          </p:cNvCxnSpPr>
          <p:nvPr/>
        </p:nvCxnSpPr>
        <p:spPr>
          <a:xfrm flipH="1">
            <a:off x="5677056" y="5660274"/>
            <a:ext cx="189816" cy="5118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5"/>
            <a:endCxn id="7" idx="1"/>
          </p:cNvCxnSpPr>
          <p:nvPr/>
        </p:nvCxnSpPr>
        <p:spPr>
          <a:xfrm>
            <a:off x="6325128" y="5660274"/>
            <a:ext cx="237687" cy="51182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6654" y="181683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Online Judge: 12052</a:t>
            </a:r>
          </a:p>
          <a:p>
            <a:r>
              <a:rPr lang="en-US" altLang="zh-TW" dirty="0">
                <a:hlinkClick r:id="rId2"/>
              </a:rPr>
              <a:t>http://140.114.86.238/problem/12052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ilms</a:t>
            </a:r>
            <a:r>
              <a:rPr lang="en-US" altLang="zh-TW" dirty="0" smtClean="0"/>
              <a:t>: submit main, </a:t>
            </a:r>
            <a:r>
              <a:rPr lang="en-US" altLang="zh-TW" dirty="0" err="1" smtClean="0"/>
              <a:t>function.h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and your function.cpp to </a:t>
            </a:r>
            <a:r>
              <a:rPr lang="en-US" altLang="zh-TW" dirty="0" err="1" smtClean="0"/>
              <a:t>ilms</a:t>
            </a:r>
            <a:r>
              <a:rPr lang="en-US" altLang="zh-TW" dirty="0" smtClean="0"/>
              <a:t> before 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02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complicated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 smtClean="0"/>
              <a:t>(1 (2()(3()()))(4()()))</a:t>
            </a:r>
            <a:endParaRPr lang="zh-TW" altLang="en-US" sz="5000" dirty="0"/>
          </a:p>
        </p:txBody>
      </p:sp>
      <p:sp>
        <p:nvSpPr>
          <p:cNvPr id="4" name="橢圓 3"/>
          <p:cNvSpPr/>
          <p:nvPr/>
        </p:nvSpPr>
        <p:spPr>
          <a:xfrm>
            <a:off x="2393696" y="340974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514715" y="44279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37684" y="5442010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>
            <a:stCxn id="4" idx="3"/>
            <a:endCxn id="5" idx="7"/>
          </p:cNvCxnSpPr>
          <p:nvPr/>
        </p:nvCxnSpPr>
        <p:spPr>
          <a:xfrm flipH="1">
            <a:off x="2067879" y="3962906"/>
            <a:ext cx="420725" cy="5600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5" idx="5"/>
            <a:endCxn id="6" idx="1"/>
          </p:cNvCxnSpPr>
          <p:nvPr/>
        </p:nvCxnSpPr>
        <p:spPr>
          <a:xfrm>
            <a:off x="2067879" y="4981163"/>
            <a:ext cx="264713" cy="5557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239829" y="44279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4" idx="5"/>
            <a:endCxn id="9" idx="1"/>
          </p:cNvCxnSpPr>
          <p:nvPr/>
        </p:nvCxnSpPr>
        <p:spPr>
          <a:xfrm>
            <a:off x="2946860" y="3962906"/>
            <a:ext cx="387877" cy="5600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368483" y="2592763"/>
            <a:ext cx="36048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59249" y="2686469"/>
            <a:ext cx="1045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Root</a:t>
            </a:r>
            <a:endParaRPr lang="zh-TW" altLang="en-US" sz="2500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1972108" y="2592763"/>
            <a:ext cx="2276619" cy="196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150958" y="2689011"/>
            <a:ext cx="2085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Left sub-tree</a:t>
            </a:r>
            <a:endParaRPr lang="zh-TW" altLang="en-US" sz="2500" dirty="0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4491868" y="2592763"/>
            <a:ext cx="1604132" cy="196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315750" y="2686469"/>
            <a:ext cx="2085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Right sub-tree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7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 smtClean="0"/>
              <a:t>(1(2(4()())(5()()))(3(6()())(7()())))</a:t>
            </a:r>
            <a:endParaRPr lang="zh-TW" altLang="en-US" sz="5000" dirty="0"/>
          </a:p>
        </p:txBody>
      </p:sp>
      <p:sp>
        <p:nvSpPr>
          <p:cNvPr id="4" name="橢圓 3"/>
          <p:cNvSpPr/>
          <p:nvPr/>
        </p:nvSpPr>
        <p:spPr>
          <a:xfrm>
            <a:off x="2621763" y="339765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10380" y="4443618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stCxn id="4" idx="3"/>
            <a:endCxn id="5" idx="7"/>
          </p:cNvCxnSpPr>
          <p:nvPr/>
        </p:nvCxnSpPr>
        <p:spPr>
          <a:xfrm flipH="1">
            <a:off x="2163544" y="3950816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677801" y="4443618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4" idx="5"/>
            <a:endCxn id="7" idx="1"/>
          </p:cNvCxnSpPr>
          <p:nvPr/>
        </p:nvCxnSpPr>
        <p:spPr>
          <a:xfrm>
            <a:off x="3174927" y="3950816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962308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58452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9" idx="7"/>
          </p:cNvCxnSpPr>
          <p:nvPr/>
        </p:nvCxnSpPr>
        <p:spPr>
          <a:xfrm flipH="1">
            <a:off x="1515472" y="4996782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10" idx="1"/>
          </p:cNvCxnSpPr>
          <p:nvPr/>
        </p:nvCxnSpPr>
        <p:spPr>
          <a:xfrm>
            <a:off x="2163544" y="4996782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161143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3"/>
            <a:endCxn id="13" idx="0"/>
          </p:cNvCxnSpPr>
          <p:nvPr/>
        </p:nvCxnSpPr>
        <p:spPr>
          <a:xfrm flipH="1">
            <a:off x="3485179" y="4996782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398096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7" idx="5"/>
            <a:endCxn id="15" idx="1"/>
          </p:cNvCxnSpPr>
          <p:nvPr/>
        </p:nvCxnSpPr>
        <p:spPr>
          <a:xfrm>
            <a:off x="4230965" y="4996782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881778" y="4411291"/>
            <a:ext cx="2145145" cy="22352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705288" y="2549236"/>
            <a:ext cx="3577912" cy="92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100963" y="4434893"/>
            <a:ext cx="2145145" cy="223520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5459869" y="2560981"/>
            <a:ext cx="3577912" cy="923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 this homework, you have to implement the following functions</a:t>
            </a:r>
          </a:p>
          <a:p>
            <a:endParaRPr lang="en-US" altLang="zh-TW" dirty="0"/>
          </a:p>
          <a:p>
            <a:pPr lvl="1"/>
            <a:r>
              <a:rPr lang="en-US" altLang="zh-TW" dirty="0" err="1" smtClean="0"/>
              <a:t>Construct_tree</a:t>
            </a:r>
            <a:endParaRPr lang="en-US" altLang="zh-TW" dirty="0"/>
          </a:p>
          <a:p>
            <a:pPr lvl="1"/>
            <a:r>
              <a:rPr lang="en-US" altLang="zh-TW" dirty="0" err="1" smtClean="0"/>
              <a:t>Inorder</a:t>
            </a:r>
            <a:r>
              <a:rPr lang="en-US" altLang="zh-TW" dirty="0" smtClean="0"/>
              <a:t> traversal </a:t>
            </a:r>
          </a:p>
          <a:p>
            <a:pPr lvl="1"/>
            <a:r>
              <a:rPr lang="en-US" altLang="zh-TW" dirty="0" smtClean="0"/>
              <a:t>Preorder traversal</a:t>
            </a:r>
          </a:p>
          <a:p>
            <a:pPr lvl="1"/>
            <a:r>
              <a:rPr lang="en-US" altLang="zh-TW" dirty="0" err="1" smtClean="0"/>
              <a:t>Postorder</a:t>
            </a:r>
            <a:r>
              <a:rPr lang="en-US" altLang="zh-TW" dirty="0" smtClean="0"/>
              <a:t> traversal</a:t>
            </a:r>
          </a:p>
          <a:p>
            <a:pPr lvl="1"/>
            <a:r>
              <a:rPr lang="en-US" altLang="zh-TW" dirty="0" err="1" smtClean="0"/>
              <a:t>Levelorder</a:t>
            </a:r>
            <a:r>
              <a:rPr lang="en-US" altLang="zh-TW" dirty="0" smtClean="0"/>
              <a:t> traversal</a:t>
            </a:r>
          </a:p>
          <a:p>
            <a:pPr lvl="1"/>
            <a:r>
              <a:rPr lang="en-US" altLang="zh-TW" dirty="0" smtClean="0"/>
              <a:t>Tree height</a:t>
            </a:r>
          </a:p>
          <a:p>
            <a:pPr lvl="1"/>
            <a:r>
              <a:rPr lang="en-US" altLang="zh-TW" dirty="0" smtClean="0"/>
              <a:t>Tree weight sum</a:t>
            </a:r>
          </a:p>
          <a:p>
            <a:pPr lvl="1"/>
            <a:r>
              <a:rPr lang="en-US" altLang="zh-TW" dirty="0" smtClean="0"/>
              <a:t>Maximum Path Sum</a:t>
            </a:r>
          </a:p>
          <a:p>
            <a:pPr lvl="1"/>
            <a:r>
              <a:rPr lang="en-US" altLang="zh-TW" dirty="0"/>
              <a:t>Invert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1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Construct_tree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Construct a binary tree for the given s-expression</a:t>
            </a:r>
          </a:p>
          <a:p>
            <a:endParaRPr lang="en-US" altLang="zh-TW" dirty="0"/>
          </a:p>
          <a:p>
            <a:r>
              <a:rPr lang="en-US" altLang="zh-TW" dirty="0" smtClean="0"/>
              <a:t>Input: S-expression of binary tree</a:t>
            </a:r>
          </a:p>
          <a:p>
            <a:pPr lvl="1"/>
            <a:r>
              <a:rPr lang="en-US" altLang="zh-TW" dirty="0"/>
              <a:t>(1 (2()(3()())) (4</a:t>
            </a:r>
            <a:r>
              <a:rPr lang="en-US" altLang="zh-TW" dirty="0" smtClean="0"/>
              <a:t>()())</a:t>
            </a:r>
          </a:p>
          <a:p>
            <a:pPr lvl="1"/>
            <a:endParaRPr lang="zh-TW" altLang="en-US" dirty="0"/>
          </a:p>
          <a:p>
            <a:r>
              <a:rPr lang="en-US" altLang="zh-TW" dirty="0" smtClean="0"/>
              <a:t>Output: A node, which is the root node of the binary tree represented by input s-expression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4423" y="3690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4423" y="1020361"/>
            <a:ext cx="10515600" cy="5446909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1000"/>
              </a:spcBef>
            </a:pPr>
            <a:r>
              <a:rPr lang="en-US" altLang="zh-TW" sz="2800" dirty="0" err="1" smtClean="0"/>
              <a:t>Inorder</a:t>
            </a:r>
            <a:r>
              <a:rPr lang="en-US" altLang="zh-TW" sz="2800" dirty="0" smtClean="0"/>
              <a:t>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Print every node’s weight in </a:t>
            </a:r>
            <a:r>
              <a:rPr lang="en-US" altLang="zh-TW" sz="2400" dirty="0" err="1" smtClean="0"/>
              <a:t>inorder</a:t>
            </a:r>
            <a:endParaRPr lang="en-US" altLang="zh-TW" sz="2400" dirty="0" smtClean="0"/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4 2 5 1 6 3 7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 smtClean="0"/>
              <a:t>Preorder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Print every node’s weight in preorder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1 2 4 5 3 6 7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 err="1" smtClean="0"/>
              <a:t>Postorder</a:t>
            </a:r>
            <a:r>
              <a:rPr lang="en-US" altLang="zh-TW" sz="2800" dirty="0" smtClean="0"/>
              <a:t>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Print every node’s weight in </a:t>
            </a:r>
            <a:r>
              <a:rPr lang="en-US" altLang="zh-TW" sz="2400" dirty="0" err="1" smtClean="0"/>
              <a:t>postorder</a:t>
            </a:r>
            <a:endParaRPr lang="en-US" altLang="zh-TW" sz="2400" dirty="0" smtClean="0"/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4 5 2 6 7 3 1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 smtClean="0"/>
              <a:t>Level-order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Print every node’s weight in level order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 smtClean="0"/>
              <a:t>1 2 3 4 5 6 7</a:t>
            </a:r>
          </a:p>
          <a:p>
            <a:pPr marL="914400" lvl="2" indent="-457200">
              <a:spcBef>
                <a:spcPts val="1000"/>
              </a:spcBef>
            </a:pPr>
            <a:endParaRPr lang="en-US" altLang="zh-TW" sz="24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9613690" y="365125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602307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>
            <a:stCxn id="5" idx="3"/>
            <a:endCxn id="6" idx="7"/>
          </p:cNvCxnSpPr>
          <p:nvPr/>
        </p:nvCxnSpPr>
        <p:spPr>
          <a:xfrm flipH="1">
            <a:off x="9155471" y="918289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0669728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5" idx="5"/>
            <a:endCxn id="8" idx="1"/>
          </p:cNvCxnSpPr>
          <p:nvPr/>
        </p:nvCxnSpPr>
        <p:spPr>
          <a:xfrm>
            <a:off x="10166854" y="918289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7954235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9250379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6" idx="3"/>
            <a:endCxn id="10" idx="7"/>
          </p:cNvCxnSpPr>
          <p:nvPr/>
        </p:nvCxnSpPr>
        <p:spPr>
          <a:xfrm flipH="1">
            <a:off x="8507399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5"/>
            <a:endCxn id="11" idx="1"/>
          </p:cNvCxnSpPr>
          <p:nvPr/>
        </p:nvCxnSpPr>
        <p:spPr>
          <a:xfrm>
            <a:off x="9155471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0153070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8" idx="3"/>
            <a:endCxn id="14" idx="0"/>
          </p:cNvCxnSpPr>
          <p:nvPr/>
        </p:nvCxnSpPr>
        <p:spPr>
          <a:xfrm flipH="1">
            <a:off x="10477106" y="1964255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1390023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>
            <a:stCxn id="8" idx="5"/>
            <a:endCxn id="16" idx="1"/>
          </p:cNvCxnSpPr>
          <p:nvPr/>
        </p:nvCxnSpPr>
        <p:spPr>
          <a:xfrm>
            <a:off x="11222892" y="1964255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height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Calculate the tree height of a binary tree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root of the binary tree</a:t>
            </a:r>
          </a:p>
          <a:p>
            <a:endParaRPr lang="en-US" altLang="zh-TW" dirty="0"/>
          </a:p>
          <a:p>
            <a:r>
              <a:rPr lang="en-US" altLang="zh-TW" dirty="0" smtClean="0"/>
              <a:t>Output: an integer, indicating the height of the tree</a:t>
            </a:r>
          </a:p>
          <a:p>
            <a:pPr lvl="1"/>
            <a:r>
              <a:rPr lang="en-US" altLang="zh-TW" dirty="0" smtClean="0"/>
              <a:t>In this example, height = 3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613690" y="365125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602307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stCxn id="4" idx="3"/>
            <a:endCxn id="5" idx="7"/>
          </p:cNvCxnSpPr>
          <p:nvPr/>
        </p:nvCxnSpPr>
        <p:spPr>
          <a:xfrm flipH="1">
            <a:off x="9155471" y="918289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0669728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4" idx="5"/>
            <a:endCxn id="7" idx="1"/>
          </p:cNvCxnSpPr>
          <p:nvPr/>
        </p:nvCxnSpPr>
        <p:spPr>
          <a:xfrm>
            <a:off x="10166854" y="918289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954235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250379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9" idx="7"/>
          </p:cNvCxnSpPr>
          <p:nvPr/>
        </p:nvCxnSpPr>
        <p:spPr>
          <a:xfrm flipH="1">
            <a:off x="8507399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10" idx="1"/>
          </p:cNvCxnSpPr>
          <p:nvPr/>
        </p:nvCxnSpPr>
        <p:spPr>
          <a:xfrm>
            <a:off x="9155471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0153070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3"/>
            <a:endCxn id="13" idx="0"/>
          </p:cNvCxnSpPr>
          <p:nvPr/>
        </p:nvCxnSpPr>
        <p:spPr>
          <a:xfrm flipH="1">
            <a:off x="10477106" y="1964255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1390023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7" idx="5"/>
            <a:endCxn id="15" idx="1"/>
          </p:cNvCxnSpPr>
          <p:nvPr/>
        </p:nvCxnSpPr>
        <p:spPr>
          <a:xfrm>
            <a:off x="11222892" y="1964255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Weight sum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Sum of all the node weights in the binary tree</a:t>
            </a:r>
          </a:p>
          <a:p>
            <a:endParaRPr lang="en-US" altLang="zh-TW" dirty="0"/>
          </a:p>
          <a:p>
            <a:r>
              <a:rPr lang="en-US" altLang="zh-TW" dirty="0" smtClean="0"/>
              <a:t>Input: the root of the tree</a:t>
            </a:r>
          </a:p>
          <a:p>
            <a:endParaRPr lang="en-US" altLang="zh-TW" dirty="0"/>
          </a:p>
          <a:p>
            <a:r>
              <a:rPr lang="en-US" altLang="zh-TW" dirty="0" smtClean="0"/>
              <a:t>Output: the sum of weights of all the nodes</a:t>
            </a:r>
          </a:p>
          <a:p>
            <a:pPr lvl="1"/>
            <a:r>
              <a:rPr lang="en-US" altLang="zh-TW" dirty="0" smtClean="0"/>
              <a:t>In this example, sum = 28</a:t>
            </a:r>
          </a:p>
        </p:txBody>
      </p:sp>
      <p:sp>
        <p:nvSpPr>
          <p:cNvPr id="4" name="橢圓 3"/>
          <p:cNvSpPr/>
          <p:nvPr/>
        </p:nvSpPr>
        <p:spPr>
          <a:xfrm>
            <a:off x="9613690" y="365125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602307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stCxn id="4" idx="3"/>
            <a:endCxn id="5" idx="7"/>
          </p:cNvCxnSpPr>
          <p:nvPr/>
        </p:nvCxnSpPr>
        <p:spPr>
          <a:xfrm flipH="1">
            <a:off x="9155471" y="918289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0669728" y="14110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4" idx="5"/>
            <a:endCxn id="7" idx="1"/>
          </p:cNvCxnSpPr>
          <p:nvPr/>
        </p:nvCxnSpPr>
        <p:spPr>
          <a:xfrm>
            <a:off x="10166854" y="918289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954235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250379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9" idx="7"/>
          </p:cNvCxnSpPr>
          <p:nvPr/>
        </p:nvCxnSpPr>
        <p:spPr>
          <a:xfrm flipH="1">
            <a:off x="8507399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10" idx="1"/>
          </p:cNvCxnSpPr>
          <p:nvPr/>
        </p:nvCxnSpPr>
        <p:spPr>
          <a:xfrm>
            <a:off x="9155471" y="1964255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0153070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3"/>
            <a:endCxn id="13" idx="0"/>
          </p:cNvCxnSpPr>
          <p:nvPr/>
        </p:nvCxnSpPr>
        <p:spPr>
          <a:xfrm flipH="1">
            <a:off x="10477106" y="1964255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1390023" y="2496364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7" idx="5"/>
            <a:endCxn id="15" idx="1"/>
          </p:cNvCxnSpPr>
          <p:nvPr/>
        </p:nvCxnSpPr>
        <p:spPr>
          <a:xfrm>
            <a:off x="11222892" y="1964255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701</Words>
  <Application>Microsoft Office PowerPoint</Application>
  <PresentationFormat>寬螢幕</PresentationFormat>
  <Paragraphs>198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10710EECS204001 Data Structures Homework 3</vt:lpstr>
      <vt:lpstr>Tree representation – S-Expression</vt:lpstr>
      <vt:lpstr>More complicated case</vt:lpstr>
      <vt:lpstr>PowerPoint 簡報</vt:lpstr>
      <vt:lpstr>Homework3</vt:lpstr>
      <vt:lpstr>Construct_tree</vt:lpstr>
      <vt:lpstr>traversal</vt:lpstr>
      <vt:lpstr>Tree height</vt:lpstr>
      <vt:lpstr>Weight sum</vt:lpstr>
      <vt:lpstr>Maximum Path Sum</vt:lpstr>
      <vt:lpstr>Invert</vt:lpstr>
      <vt:lpstr>Invert</vt:lpstr>
      <vt:lpstr>Hint for constructing the tree</vt:lpstr>
      <vt:lpstr>Hint for constructing the tree</vt:lpstr>
      <vt:lpstr>Partial judge header </vt:lpstr>
      <vt:lpstr>Partial judge header </vt:lpstr>
      <vt:lpstr>Partial judge code</vt:lpstr>
      <vt:lpstr>Sample input </vt:lpstr>
      <vt:lpstr>Sample output</vt:lpstr>
      <vt:lpstr>Submit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Nacujachu</dc:creator>
  <cp:lastModifiedBy>Nacujachu</cp:lastModifiedBy>
  <cp:revision>179</cp:revision>
  <dcterms:created xsi:type="dcterms:W3CDTF">2018-10-26T05:09:58Z</dcterms:created>
  <dcterms:modified xsi:type="dcterms:W3CDTF">2018-10-29T07:19:37Z</dcterms:modified>
</cp:coreProperties>
</file>