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2" r:id="rId9"/>
    <p:sldId id="261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2DE5A-A880-4692-83FB-FD472FA9E5BD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186A7-436B-47DF-B842-70D1D88FE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272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186A7-436B-47DF-B842-70D1D88FE1B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744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17BF-8EC9-49A8-84F2-A9F885BA1932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8544-EB25-43FB-AB62-14FD48A50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893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17BF-8EC9-49A8-84F2-A9F885BA1932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8544-EB25-43FB-AB62-14FD48A50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5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17BF-8EC9-49A8-84F2-A9F885BA1932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8544-EB25-43FB-AB62-14FD48A50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88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17BF-8EC9-49A8-84F2-A9F885BA1932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8544-EB25-43FB-AB62-14FD48A50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16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17BF-8EC9-49A8-84F2-A9F885BA1932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8544-EB25-43FB-AB62-14FD48A50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30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17BF-8EC9-49A8-84F2-A9F885BA1932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8544-EB25-43FB-AB62-14FD48A50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22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17BF-8EC9-49A8-84F2-A9F885BA1932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8544-EB25-43FB-AB62-14FD48A50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6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17BF-8EC9-49A8-84F2-A9F885BA1932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8544-EB25-43FB-AB62-14FD48A50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08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17BF-8EC9-49A8-84F2-A9F885BA1932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8544-EB25-43FB-AB62-14FD48A50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92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17BF-8EC9-49A8-84F2-A9F885BA1932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8544-EB25-43FB-AB62-14FD48A50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34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17BF-8EC9-49A8-84F2-A9F885BA1932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8544-EB25-43FB-AB62-14FD48A50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56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317BF-8EC9-49A8-84F2-A9F885BA1932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88544-EB25-43FB-AB62-14FD48A50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71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10710EECS204001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3F3F3F"/>
                </a:solidFill>
              </a:rPr>
              <a:t>Data Structures</a:t>
            </a:r>
            <a:br>
              <a:rPr lang="en-US" altLang="zh-TW" dirty="0" smtClean="0">
                <a:solidFill>
                  <a:srgbClr val="3F3F3F"/>
                </a:solidFill>
              </a:rPr>
            </a:br>
            <a:r>
              <a:rPr lang="en-US" altLang="zh-TW" dirty="0" smtClean="0">
                <a:solidFill>
                  <a:srgbClr val="3F3F3F"/>
                </a:solidFill>
              </a:rPr>
              <a:t>Homework 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2018/11/13 </a:t>
            </a:r>
            <a:r>
              <a:rPr lang="en-US" altLang="zh-TW" dirty="0" smtClean="0"/>
              <a:t>10:10</a:t>
            </a:r>
          </a:p>
          <a:p>
            <a:r>
              <a:rPr lang="en-US" altLang="zh-TW" dirty="0" smtClean="0"/>
              <a:t>~</a:t>
            </a:r>
          </a:p>
          <a:p>
            <a:r>
              <a:rPr lang="en-US" altLang="zh-TW" smtClean="0"/>
              <a:t>2018/11/27 </a:t>
            </a:r>
            <a:r>
              <a:rPr lang="en-US" altLang="zh-TW" dirty="0" smtClean="0"/>
              <a:t>23:59</a:t>
            </a:r>
            <a:endParaRPr lang="zh-TW" altLang="en-US" dirty="0" smtClean="0"/>
          </a:p>
          <a:p>
            <a:endParaRPr lang="zh-TW" altLang="en-US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1549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mst_weight (</a:t>
            </a:r>
            <a:r>
              <a:rPr lang="en-US" altLang="zh-TW" dirty="0" smtClean="0"/>
              <a:t>minimum spanning tree weight)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6031" y="1929320"/>
            <a:ext cx="10515600" cy="4351338"/>
          </a:xfrm>
        </p:spPr>
        <p:txBody>
          <a:bodyPr/>
          <a:lstStyle/>
          <a:p>
            <a:r>
              <a:rPr lang="en-US" altLang="zh-TW" smtClean="0"/>
              <a:t>Takes </a:t>
            </a:r>
            <a:r>
              <a:rPr lang="en-US" altLang="zh-TW" dirty="0" smtClean="0"/>
              <a:t>no input</a:t>
            </a:r>
          </a:p>
          <a:p>
            <a:endParaRPr lang="en-US" altLang="zh-TW" dirty="0"/>
          </a:p>
          <a:p>
            <a:r>
              <a:rPr lang="en-US" altLang="zh-TW" smtClean="0"/>
              <a:t>Output the sum of edge weights of the minimum </a:t>
            </a:r>
            <a:r>
              <a:rPr lang="en-US" altLang="zh-TW" dirty="0" smtClean="0"/>
              <a:t>spanning tree</a:t>
            </a:r>
          </a:p>
          <a:p>
            <a:endParaRPr lang="en-US" altLang="zh-TW" dirty="0"/>
          </a:p>
          <a:p>
            <a:pPr lvl="1"/>
            <a:r>
              <a:rPr lang="en-US" altLang="zh-TW" smtClean="0"/>
              <a:t>E.g., calling “</a:t>
            </a:r>
            <a:r>
              <a:rPr lang="en-US" altLang="zh-TW" i="1" smtClean="0"/>
              <a:t>mst_weight</a:t>
            </a:r>
            <a:r>
              <a:rPr lang="en-US" altLang="zh-TW" smtClean="0"/>
              <a:t>” outputs 37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239" y="3447921"/>
            <a:ext cx="7059630" cy="341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6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two_colorable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Check if a given graph is two-colorable</a:t>
            </a:r>
          </a:p>
          <a:p>
            <a:r>
              <a:rPr lang="en-US" altLang="zh-TW" dirty="0" smtClean="0"/>
              <a:t>Definition of two-colorable</a:t>
            </a:r>
          </a:p>
          <a:p>
            <a:pPr lvl="1"/>
            <a:r>
              <a:rPr lang="en-US" altLang="zh-TW" sz="2600" dirty="0" smtClean="0"/>
              <a:t>Color every vertex in a graph with two colors</a:t>
            </a:r>
          </a:p>
          <a:p>
            <a:pPr lvl="1"/>
            <a:r>
              <a:rPr lang="en-US" altLang="zh-TW" sz="2600" dirty="0" smtClean="0"/>
              <a:t>Any adjacent vertices cannot be colored with the same color</a:t>
            </a:r>
          </a:p>
          <a:p>
            <a:pPr lvl="1"/>
            <a:r>
              <a:rPr lang="en-US" altLang="zh-TW" sz="2600" dirty="0" smtClean="0"/>
              <a:t>If a graph can be colored with two color only, we say the graph is two colorable</a:t>
            </a:r>
          </a:p>
          <a:p>
            <a:pPr lvl="1"/>
            <a:r>
              <a:rPr lang="en-US" altLang="zh-TW" sz="2600" dirty="0" smtClean="0"/>
              <a:t>If the graph is two-colorable, output </a:t>
            </a:r>
            <a:r>
              <a:rPr lang="en-US" altLang="zh-TW" sz="2600" b="1" dirty="0" smtClean="0"/>
              <a:t>two-colorable</a:t>
            </a:r>
          </a:p>
          <a:p>
            <a:pPr lvl="1"/>
            <a:r>
              <a:rPr lang="en-US" altLang="zh-TW" sz="2600" dirty="0" smtClean="0"/>
              <a:t>If the graph is NOT two-colorable, output </a:t>
            </a:r>
            <a:r>
              <a:rPr lang="en-US" altLang="zh-TW" sz="2600" b="1" dirty="0" smtClean="0"/>
              <a:t>not two-colorable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0472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Two colorable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8392" y="1762735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Two colorable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Not two colorable</a:t>
            </a:r>
          </a:p>
          <a:p>
            <a:pPr lvl="1"/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1702" y="1690688"/>
            <a:ext cx="791308" cy="791308"/>
          </a:xfrm>
          <a:prstGeom prst="ellipse">
            <a:avLst/>
          </a:prstGeom>
          <a:solidFill>
            <a:srgbClr val="00B0F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000" dirty="0" smtClean="0">
              <a:solidFill>
                <a:schemeClr val="tx1"/>
              </a:solidFill>
            </a:endParaRPr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4433010" y="2086342"/>
            <a:ext cx="117470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/>
          <p:cNvSpPr/>
          <p:nvPr/>
        </p:nvSpPr>
        <p:spPr>
          <a:xfrm>
            <a:off x="5607717" y="1690688"/>
            <a:ext cx="791308" cy="791308"/>
          </a:xfrm>
          <a:prstGeom prst="ellipse">
            <a:avLst/>
          </a:prstGeom>
          <a:solidFill>
            <a:srgbClr val="00B05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000" dirty="0" smtClean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736553" y="5410069"/>
            <a:ext cx="791308" cy="791308"/>
          </a:xfrm>
          <a:prstGeom prst="ellipse">
            <a:avLst/>
          </a:prstGeom>
          <a:solidFill>
            <a:srgbClr val="00B0F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000" dirty="0" smtClean="0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>
            <a:stCxn id="7" idx="6"/>
          </p:cNvCxnSpPr>
          <p:nvPr/>
        </p:nvCxnSpPr>
        <p:spPr>
          <a:xfrm>
            <a:off x="4527861" y="5805723"/>
            <a:ext cx="117470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5702568" y="5410069"/>
            <a:ext cx="791308" cy="791308"/>
          </a:xfrm>
          <a:prstGeom prst="ellipse">
            <a:avLst/>
          </a:prstGeom>
          <a:solidFill>
            <a:srgbClr val="00B05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000" dirty="0" smtClean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4719560" y="3807559"/>
            <a:ext cx="791308" cy="791308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000" dirty="0" smtClean="0">
              <a:solidFill>
                <a:schemeClr val="tx1"/>
              </a:solidFill>
            </a:endParaRPr>
          </a:p>
        </p:txBody>
      </p:sp>
      <p:cxnSp>
        <p:nvCxnSpPr>
          <p:cNvPr id="11" name="直線接點 10"/>
          <p:cNvCxnSpPr>
            <a:stCxn id="7" idx="0"/>
            <a:endCxn id="10" idx="3"/>
          </p:cNvCxnSpPr>
          <p:nvPr/>
        </p:nvCxnSpPr>
        <p:spPr>
          <a:xfrm flipV="1">
            <a:off x="4132207" y="4482983"/>
            <a:ext cx="703237" cy="92708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10" idx="5"/>
            <a:endCxn id="9" idx="0"/>
          </p:cNvCxnSpPr>
          <p:nvPr/>
        </p:nvCxnSpPr>
        <p:spPr>
          <a:xfrm>
            <a:off x="5394984" y="4482983"/>
            <a:ext cx="703238" cy="92708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向右箭號 12"/>
          <p:cNvSpPr/>
          <p:nvPr/>
        </p:nvSpPr>
        <p:spPr>
          <a:xfrm rot="10800000">
            <a:off x="5675738" y="3611004"/>
            <a:ext cx="2646691" cy="1002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84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A graph is represented as follows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989" y="3146866"/>
            <a:ext cx="2905530" cy="2619741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5101317" y="4373135"/>
            <a:ext cx="576064" cy="17704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538406"/>
              </p:ext>
            </p:extLst>
          </p:nvPr>
        </p:nvGraphicFramePr>
        <p:xfrm>
          <a:off x="5821397" y="3722930"/>
          <a:ext cx="527720" cy="21325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137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137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137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137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5605373" y="333523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VertexArr</a:t>
            </a:r>
            <a:endParaRPr lang="zh-TW" altLang="en-US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7697879" y="3728383"/>
            <a:ext cx="432048" cy="46166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3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139674" y="3728383"/>
            <a:ext cx="432048" cy="46166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571722" y="3728382"/>
            <a:ext cx="432048" cy="46166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499183" y="3772240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neighbors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6217380" y="4010962"/>
            <a:ext cx="3240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503927" y="4278025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neighbors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6222124" y="4516747"/>
            <a:ext cx="3240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6503927" y="4822477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neighbors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6222124" y="5061199"/>
            <a:ext cx="3240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503927" y="5434681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neighbors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6222124" y="5673403"/>
            <a:ext cx="3240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723319" y="4342180"/>
            <a:ext cx="432048" cy="46166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3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168203" y="4342180"/>
            <a:ext cx="432048" cy="46166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730381" y="4868000"/>
            <a:ext cx="432048" cy="46166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723319" y="5462543"/>
            <a:ext cx="432048" cy="46166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168203" y="5462542"/>
            <a:ext cx="432048" cy="46166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233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 self loops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No multiple edges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4965505" y="2041258"/>
            <a:ext cx="462781" cy="4627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027195" y="2042374"/>
            <a:ext cx="339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cxnSp>
        <p:nvCxnSpPr>
          <p:cNvPr id="6" name="弧形接點 5"/>
          <p:cNvCxnSpPr/>
          <p:nvPr/>
        </p:nvCxnSpPr>
        <p:spPr>
          <a:xfrm flipH="1" flipV="1">
            <a:off x="5196895" y="2042373"/>
            <a:ext cx="231389" cy="230275"/>
          </a:xfrm>
          <a:prstGeom prst="curvedConnector4">
            <a:avLst>
              <a:gd name="adj1" fmla="val -158444"/>
              <a:gd name="adj2" fmla="val 24471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4307115" y="1430306"/>
            <a:ext cx="1944216" cy="15121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188783" y="1394302"/>
            <a:ext cx="2016224" cy="15841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4188783" y="4455339"/>
            <a:ext cx="462781" cy="4627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250473" y="4456455"/>
            <a:ext cx="339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11" name="橢圓 10"/>
          <p:cNvSpPr/>
          <p:nvPr/>
        </p:nvSpPr>
        <p:spPr>
          <a:xfrm>
            <a:off x="6734749" y="4455339"/>
            <a:ext cx="462781" cy="4627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796439" y="4456455"/>
            <a:ext cx="339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4589876" y="4528463"/>
            <a:ext cx="22065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9" idx="5"/>
            <a:endCxn id="11" idx="3"/>
          </p:cNvCxnSpPr>
          <p:nvPr/>
        </p:nvCxnSpPr>
        <p:spPr>
          <a:xfrm>
            <a:off x="4583791" y="4850347"/>
            <a:ext cx="22187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4734111" y="3952399"/>
            <a:ext cx="1944216" cy="15121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4615779" y="3916395"/>
            <a:ext cx="2016224" cy="15841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52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Declaration of vertex and edge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4"/>
            <a:ext cx="11693659" cy="4838817"/>
          </a:xfrm>
        </p:spPr>
        <p:txBody>
          <a:bodyPr/>
          <a:lstStyle/>
          <a:p>
            <a:r>
              <a:rPr lang="en-US" altLang="zh-TW" dirty="0" smtClean="0"/>
              <a:t>Edge			   	Vertex			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54" y="2297300"/>
            <a:ext cx="4791884" cy="432330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224" y="2449451"/>
            <a:ext cx="3972031" cy="317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8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Declaration of </a:t>
            </a:r>
            <a:r>
              <a:rPr lang="en-US" altLang="zh-TW" dirty="0" smtClean="0"/>
              <a:t>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129" y="2327397"/>
            <a:ext cx="9015510" cy="281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1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to implement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are </a:t>
            </a:r>
            <a:r>
              <a:rPr lang="en-US" altLang="zh-TW" smtClean="0"/>
              <a:t>given a </a:t>
            </a:r>
            <a:r>
              <a:rPr lang="en-US" altLang="zh-TW" smtClean="0">
                <a:solidFill>
                  <a:srgbClr val="00B050"/>
                </a:solidFill>
              </a:rPr>
              <a:t>connected</a:t>
            </a:r>
            <a:r>
              <a:rPr lang="en-US" altLang="zh-TW" dirty="0" smtClean="0">
                <a:solidFill>
                  <a:srgbClr val="00B050"/>
                </a:solidFill>
              </a:rPr>
              <a:t>, undirected </a:t>
            </a:r>
            <a:r>
              <a:rPr lang="en-US" altLang="zh-TW" dirty="0" smtClean="0"/>
              <a:t>graph</a:t>
            </a:r>
          </a:p>
          <a:p>
            <a:r>
              <a:rPr lang="en-US" altLang="zh-TW" dirty="0" smtClean="0"/>
              <a:t>You have to implement following functions</a:t>
            </a:r>
          </a:p>
          <a:p>
            <a:pPr lvl="1"/>
            <a:r>
              <a:rPr lang="en-US" altLang="zh-TW" smtClean="0"/>
              <a:t>addEdge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shortest_path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mst_weight</a:t>
            </a:r>
            <a:endParaRPr lang="en-US" altLang="zh-TW" dirty="0" smtClean="0"/>
          </a:p>
          <a:p>
            <a:pPr lvl="1"/>
            <a:r>
              <a:rPr lang="en-US" altLang="zh-TW" dirty="0" err="1"/>
              <a:t>t</a:t>
            </a:r>
            <a:r>
              <a:rPr lang="en-US" altLang="zh-TW" dirty="0" err="1" smtClean="0"/>
              <a:t>wo_colorable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6592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addEdge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36600" y="1825625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Input: three integers: the </a:t>
            </a:r>
            <a:r>
              <a:rPr lang="en-US" altLang="zh-TW" dirty="0" err="1" smtClean="0"/>
              <a:t>teriminals</a:t>
            </a:r>
            <a:r>
              <a:rPr lang="en-US" altLang="zh-TW" dirty="0" smtClean="0"/>
              <a:t> of the edge and its weight</a:t>
            </a:r>
            <a:br>
              <a:rPr lang="en-US" altLang="zh-TW" dirty="0" smtClean="0"/>
            </a:br>
            <a:endParaRPr lang="en-US" altLang="zh-TW" dirty="0" smtClean="0"/>
          </a:p>
          <a:p>
            <a:pPr lvl="1"/>
            <a:r>
              <a:rPr lang="en-US" altLang="zh-TW" dirty="0" smtClean="0"/>
              <a:t>E.g., </a:t>
            </a:r>
            <a:r>
              <a:rPr lang="en-US" altLang="zh-TW" i="1" dirty="0" smtClean="0"/>
              <a:t>add 0 1 4</a:t>
            </a:r>
          </a:p>
          <a:p>
            <a:pPr lvl="1"/>
            <a:r>
              <a:rPr lang="en-US" altLang="zh-TW" dirty="0" smtClean="0"/>
              <a:t>Add a new edge between node 0 and node 1 with edge weight 4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874892" y="4329191"/>
            <a:ext cx="677008" cy="677008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 smtClean="0">
                <a:solidFill>
                  <a:schemeClr val="tx1"/>
                </a:solidFill>
              </a:rPr>
              <a:t>0</a:t>
            </a:r>
            <a:endParaRPr lang="zh-TW" altLang="en-US" sz="2500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782201" y="4329191"/>
            <a:ext cx="677008" cy="677008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 smtClean="0">
                <a:solidFill>
                  <a:schemeClr val="tx1"/>
                </a:solidFill>
              </a:rPr>
              <a:t>1</a:t>
            </a:r>
            <a:endParaRPr lang="zh-TW" altLang="en-US" sz="2500" dirty="0">
              <a:solidFill>
                <a:schemeClr val="tx1"/>
              </a:solidFill>
            </a:endParaRPr>
          </a:p>
        </p:txBody>
      </p:sp>
      <p:cxnSp>
        <p:nvCxnSpPr>
          <p:cNvPr id="7" name="直線接點 6"/>
          <p:cNvCxnSpPr>
            <a:stCxn id="4" idx="6"/>
            <a:endCxn id="5" idx="2"/>
          </p:cNvCxnSpPr>
          <p:nvPr/>
        </p:nvCxnSpPr>
        <p:spPr>
          <a:xfrm>
            <a:off x="2551900" y="4667695"/>
            <a:ext cx="123030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002083" y="4213672"/>
            <a:ext cx="9698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smtClean="0"/>
              <a:t>4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84493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4962" y="1799249"/>
            <a:ext cx="10515600" cy="4351338"/>
          </a:xfrm>
        </p:spPr>
        <p:txBody>
          <a:bodyPr numCol="3">
            <a:normAutofit/>
          </a:bodyPr>
          <a:lstStyle/>
          <a:p>
            <a:r>
              <a:rPr lang="en-US" altLang="zh-TW" sz="2500" dirty="0" smtClean="0"/>
              <a:t>add 0 1 4</a:t>
            </a:r>
          </a:p>
          <a:p>
            <a:r>
              <a:rPr lang="en-US" altLang="zh-TW" sz="2500" dirty="0" smtClean="0"/>
              <a:t>add 0 2 8</a:t>
            </a:r>
          </a:p>
          <a:p>
            <a:r>
              <a:rPr lang="en-US" altLang="zh-TW" sz="2500" dirty="0" smtClean="0"/>
              <a:t>add 1 2 11</a:t>
            </a:r>
          </a:p>
          <a:p>
            <a:r>
              <a:rPr lang="en-US" altLang="zh-TW" sz="2500" dirty="0" smtClean="0"/>
              <a:t>add 1 3 8</a:t>
            </a:r>
          </a:p>
          <a:p>
            <a:r>
              <a:rPr lang="en-US" altLang="zh-TW" sz="2500" dirty="0"/>
              <a:t>a</a:t>
            </a:r>
            <a:r>
              <a:rPr lang="en-US" altLang="zh-TW" sz="2500" dirty="0" smtClean="0"/>
              <a:t>dd 2 4 7</a:t>
            </a:r>
          </a:p>
          <a:p>
            <a:r>
              <a:rPr lang="en-US" altLang="zh-TW" sz="2500" dirty="0"/>
              <a:t>add </a:t>
            </a:r>
            <a:r>
              <a:rPr lang="en-US" altLang="zh-TW" sz="2500" dirty="0" smtClean="0"/>
              <a:t>3 4 2</a:t>
            </a:r>
          </a:p>
          <a:p>
            <a:r>
              <a:rPr lang="en-US" altLang="zh-TW" sz="2500" dirty="0"/>
              <a:t>add </a:t>
            </a:r>
            <a:r>
              <a:rPr lang="en-US" altLang="zh-TW" sz="2500" dirty="0" smtClean="0"/>
              <a:t>2 5 1</a:t>
            </a:r>
          </a:p>
          <a:p>
            <a:r>
              <a:rPr lang="en-US" altLang="zh-TW" sz="2500" dirty="0"/>
              <a:t>add </a:t>
            </a:r>
            <a:r>
              <a:rPr lang="en-US" altLang="zh-TW" sz="2500" dirty="0" smtClean="0"/>
              <a:t>4 5 6</a:t>
            </a:r>
          </a:p>
          <a:p>
            <a:r>
              <a:rPr lang="en-US" altLang="zh-TW" sz="2500" dirty="0"/>
              <a:t>add </a:t>
            </a:r>
            <a:r>
              <a:rPr lang="en-US" altLang="zh-TW" sz="2500" dirty="0" smtClean="0"/>
              <a:t>3 6 4</a:t>
            </a:r>
          </a:p>
          <a:p>
            <a:r>
              <a:rPr lang="en-US" altLang="zh-TW" sz="2500" dirty="0"/>
              <a:t>add </a:t>
            </a:r>
            <a:r>
              <a:rPr lang="en-US" altLang="zh-TW" sz="2500" dirty="0" smtClean="0"/>
              <a:t>5 6 2</a:t>
            </a:r>
          </a:p>
          <a:p>
            <a:r>
              <a:rPr lang="en-US" altLang="zh-TW" sz="2500" dirty="0"/>
              <a:t>add </a:t>
            </a:r>
            <a:r>
              <a:rPr lang="en-US" altLang="zh-TW" sz="2500" dirty="0" smtClean="0"/>
              <a:t>3 7 7</a:t>
            </a:r>
          </a:p>
          <a:p>
            <a:r>
              <a:rPr lang="en-US" altLang="zh-TW" sz="2500" dirty="0"/>
              <a:t>add </a:t>
            </a:r>
            <a:r>
              <a:rPr lang="en-US" altLang="zh-TW" sz="2500" dirty="0" smtClean="0"/>
              <a:t>6 7 14</a:t>
            </a:r>
          </a:p>
          <a:p>
            <a:r>
              <a:rPr lang="en-US" altLang="zh-TW" sz="2500" dirty="0"/>
              <a:t>add </a:t>
            </a:r>
            <a:r>
              <a:rPr lang="en-US" altLang="zh-TW" sz="2500" dirty="0" smtClean="0"/>
              <a:t>7 8 9</a:t>
            </a:r>
          </a:p>
          <a:p>
            <a:r>
              <a:rPr lang="en-US" altLang="zh-TW" sz="2500" dirty="0"/>
              <a:t>add </a:t>
            </a:r>
            <a:r>
              <a:rPr lang="en-US" altLang="zh-TW" sz="2500" dirty="0" smtClean="0"/>
              <a:t>6 8 10</a:t>
            </a:r>
          </a:p>
          <a:p>
            <a:endParaRPr lang="zh-TW" altLang="en-US" sz="2500" dirty="0"/>
          </a:p>
        </p:txBody>
      </p:sp>
      <p:pic>
        <p:nvPicPr>
          <p:cNvPr id="78" name="圖片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770" y="3394101"/>
            <a:ext cx="6798183" cy="328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8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shortest_path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Input: </a:t>
            </a:r>
            <a:r>
              <a:rPr lang="en-US" altLang="zh-TW" smtClean="0"/>
              <a:t>two integers indicating the two node ids </a:t>
            </a:r>
            <a:r>
              <a:rPr lang="en-US" altLang="zh-TW" dirty="0" smtClean="0"/>
              <a:t>to be compute shortest </a:t>
            </a:r>
            <a:r>
              <a:rPr lang="en-US" altLang="zh-TW" smtClean="0"/>
              <a:t>path length between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E.g. </a:t>
            </a:r>
            <a:r>
              <a:rPr lang="en-US" altLang="zh-TW" dirty="0" err="1" smtClean="0"/>
              <a:t>shortest_path</a:t>
            </a:r>
            <a:r>
              <a:rPr lang="en-US" altLang="zh-TW" dirty="0" smtClean="0"/>
              <a:t> 0 3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Output</a:t>
            </a:r>
            <a:r>
              <a:rPr lang="en-US" altLang="zh-TW" smtClean="0"/>
              <a:t>: the </a:t>
            </a:r>
            <a:r>
              <a:rPr lang="en-US" altLang="zh-TW" dirty="0" smtClean="0"/>
              <a:t>length </a:t>
            </a:r>
            <a:r>
              <a:rPr lang="en-US" altLang="zh-TW" smtClean="0"/>
              <a:t>of the shortest path length between </a:t>
            </a:r>
            <a:r>
              <a:rPr lang="en-US" altLang="zh-TW" dirty="0" smtClean="0"/>
              <a:t>two nodes</a:t>
            </a:r>
          </a:p>
          <a:p>
            <a:pPr lvl="1"/>
            <a:r>
              <a:rPr lang="en-US" altLang="zh-TW" smtClean="0"/>
              <a:t>In this example</a:t>
            </a:r>
          </a:p>
          <a:p>
            <a:pPr lvl="1"/>
            <a:r>
              <a:rPr lang="en-US" altLang="zh-TW"/>
              <a:t>“</a:t>
            </a:r>
            <a:r>
              <a:rPr lang="en-US" altLang="zh-TW" i="1"/>
              <a:t>shortest_path 0 </a:t>
            </a:r>
            <a:r>
              <a:rPr lang="en-US" altLang="zh-TW" i="1" smtClean="0"/>
              <a:t>3</a:t>
            </a:r>
            <a:r>
              <a:rPr lang="en-US" altLang="zh-TW" smtClean="0"/>
              <a:t>” outputs </a:t>
            </a:r>
            <a:r>
              <a:rPr lang="en-US" altLang="zh-TW" b="1" smtClean="0"/>
              <a:t>12</a:t>
            </a:r>
            <a:endParaRPr lang="en-US" altLang="zh-TW" b="1"/>
          </a:p>
          <a:p>
            <a:pPr lvl="1"/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305" y="3896329"/>
            <a:ext cx="6568175" cy="317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9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296</Words>
  <Application>Microsoft Office PowerPoint</Application>
  <PresentationFormat>寬螢幕</PresentationFormat>
  <Paragraphs>95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10710EECS204001 Data Structures Homework 4</vt:lpstr>
      <vt:lpstr>Graph</vt:lpstr>
      <vt:lpstr>Graph</vt:lpstr>
      <vt:lpstr>Declaration of vertex and edge</vt:lpstr>
      <vt:lpstr>Declaration of graph</vt:lpstr>
      <vt:lpstr>Function to implement</vt:lpstr>
      <vt:lpstr>addEdge</vt:lpstr>
      <vt:lpstr>An example</vt:lpstr>
      <vt:lpstr>shortest_path</vt:lpstr>
      <vt:lpstr>mst_weight (minimum spanning tree weight)</vt:lpstr>
      <vt:lpstr>two_colorable</vt:lpstr>
      <vt:lpstr>Two colorable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10710EECS204001 Data Structures Homework 4</dc:title>
  <dc:creator>Nacujachu</dc:creator>
  <cp:lastModifiedBy>Nacujachu</cp:lastModifiedBy>
  <cp:revision>82</cp:revision>
  <dcterms:created xsi:type="dcterms:W3CDTF">2018-11-09T07:57:16Z</dcterms:created>
  <dcterms:modified xsi:type="dcterms:W3CDTF">2018-11-12T11:15:32Z</dcterms:modified>
</cp:coreProperties>
</file>