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8" r:id="rId1"/>
  </p:sldMasterIdLst>
  <p:notesMasterIdLst>
    <p:notesMasterId r:id="rId4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1D67543-4ABC-4E27-ACAB-C4A2446754A7}">
  <a:tblStyle styleId="{A1D67543-4ABC-4E27-ACAB-C4A2446754A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1594" y="5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1" name="Google Shape;5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2ddeacd00b8_3_7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6" name="Google Shape;136;g2ddeacd00b8_3_7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314b2660435_0_8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314b2660435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2ddeacd00b8_3_8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5" name="Google Shape;155;g2ddeacd00b8_3_8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314b2660435_0_18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5" name="Google Shape;165;g314b2660435_0_18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314b2660435_0_20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5" name="Google Shape;175;g314b2660435_0_20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314b2660435_0_2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5" name="Google Shape;185;g314b2660435_0_2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314b2660435_0_2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5" name="Google Shape;195;g314b2660435_0_2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314b2660435_0_1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5" name="Google Shape;205;g314b2660435_0_1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314b2660435_0_14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5" name="Google Shape;215;g314b2660435_0_14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314b2660435_0_15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5" name="Google Shape;225;g314b2660435_0_15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314acd2f7f4_1_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314acd2f7f4_1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314b2660435_0_17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5" name="Google Shape;235;g314b2660435_0_17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314b2660435_0_4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5" name="Google Shape;245;g314b2660435_0_4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314b2660435_0_30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314b2660435_0_3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314b2660435_0_319: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314b2660435_0_3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314b2660435_0_3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314b2660435_0_3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314b2641e89_1_26: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314b2641e89_1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314b2641e89_1_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314b2641e89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314b2641e89_1_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314b2641e89_1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314b2641e89_1_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314b2641e89_1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314b2641e89_1_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314b2641e89_1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27197738afe_0_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6" name="Google Shape;66;g27197738afe_0_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314b2641e89_1_56: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314b2641e89_1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314b2660435_0_347: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314b2660435_0_3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314b2641e89_1_70: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314b2641e89_1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314b2641e89_1_62: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314b2641e89_1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314b2641e89_1_92: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314b2641e89_1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314b2641e89_1_81: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314b2641e89_1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314b2641e89_1_10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 name="Google Shape;359;g314b2641e89_1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314b2641e89_1_102: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g314b2641e89_1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314b2660435_0_366: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314b2660435_0_3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314b2660435_0_374: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 name="Google Shape;383;g314b2660435_0_3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314b2660435_0_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314b266043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g314b2660435_0_38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3" name="Google Shape;393;g314b2660435_0_3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314b2660435_0_401: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314b2660435_0_4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g314b2660435_0_241: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4" name="Google Shape;414;g314b2660435_0_2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g314b2660435_0_26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0" name="Google Shape;420;g314b2660435_0_2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314b2660435_0_266: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314b2660435_0_2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314b2660435_0_275: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314b2660435_0_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g314b2660435_0_293: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5" name="Google Shape;445;g314b2660435_0_2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54" name="Google Shape;454;p16: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2ddc6df51f6_1_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 name="Google Shape;83;g2ddc6df51f6_1_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314b2660435_0_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3" name="Google Shape;93;g314b2660435_0_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314acd2f7f4_1_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g314acd2f7f4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314b2660435_0_69: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314b2660435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314b2660435_0_5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314b2660435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992767"/>
            <a:ext cx="8520600" cy="2736900"/>
          </a:xfrm>
          <a:prstGeom prst="rect">
            <a:avLst/>
          </a:prstGeom>
          <a:noFill/>
          <a:ln>
            <a:noFill/>
          </a:ln>
        </p:spPr>
        <p:txBody>
          <a:bodyPr spcFirstLastPara="1" wrap="square" lIns="91425" tIns="91425" rIns="91425" bIns="91425" anchor="b" anchorCtr="0">
            <a:normAutofit/>
          </a:bodyPr>
          <a:lstStyle>
            <a:lvl1pPr lvl="0" algn="ctr" rtl="0">
              <a:lnSpc>
                <a:spcPct val="100000"/>
              </a:lnSpc>
              <a:spcBef>
                <a:spcPts val="0"/>
              </a:spcBef>
              <a:spcAft>
                <a:spcPts val="0"/>
              </a:spcAft>
              <a:buSzPts val="5200"/>
              <a:buNone/>
              <a:defRPr sz="5200"/>
            </a:lvl1pPr>
            <a:lvl2pPr lvl="1" algn="ctr" rtl="0">
              <a:lnSpc>
                <a:spcPct val="100000"/>
              </a:lnSpc>
              <a:spcBef>
                <a:spcPts val="0"/>
              </a:spcBef>
              <a:spcAft>
                <a:spcPts val="0"/>
              </a:spcAft>
              <a:buSzPts val="5200"/>
              <a:buNone/>
              <a:defRPr sz="5200"/>
            </a:lvl2pPr>
            <a:lvl3pPr lvl="2" algn="ctr" rtl="0">
              <a:lnSpc>
                <a:spcPct val="100000"/>
              </a:lnSpc>
              <a:spcBef>
                <a:spcPts val="0"/>
              </a:spcBef>
              <a:spcAft>
                <a:spcPts val="0"/>
              </a:spcAft>
              <a:buSzPts val="5200"/>
              <a:buNone/>
              <a:defRPr sz="5200"/>
            </a:lvl3pPr>
            <a:lvl4pPr lvl="3" algn="ctr" rtl="0">
              <a:lnSpc>
                <a:spcPct val="100000"/>
              </a:lnSpc>
              <a:spcBef>
                <a:spcPts val="0"/>
              </a:spcBef>
              <a:spcAft>
                <a:spcPts val="0"/>
              </a:spcAft>
              <a:buSzPts val="5200"/>
              <a:buNone/>
              <a:defRPr sz="5200"/>
            </a:lvl4pPr>
            <a:lvl5pPr lvl="4" algn="ctr" rtl="0">
              <a:lnSpc>
                <a:spcPct val="100000"/>
              </a:lnSpc>
              <a:spcBef>
                <a:spcPts val="0"/>
              </a:spcBef>
              <a:spcAft>
                <a:spcPts val="0"/>
              </a:spcAft>
              <a:buSzPts val="5200"/>
              <a:buNone/>
              <a:defRPr sz="5200"/>
            </a:lvl5pPr>
            <a:lvl6pPr lvl="5" algn="ctr" rtl="0">
              <a:lnSpc>
                <a:spcPct val="100000"/>
              </a:lnSpc>
              <a:spcBef>
                <a:spcPts val="0"/>
              </a:spcBef>
              <a:spcAft>
                <a:spcPts val="0"/>
              </a:spcAft>
              <a:buSzPts val="5200"/>
              <a:buNone/>
              <a:defRPr sz="5200"/>
            </a:lvl6pPr>
            <a:lvl7pPr lvl="6" algn="ctr" rtl="0">
              <a:lnSpc>
                <a:spcPct val="100000"/>
              </a:lnSpc>
              <a:spcBef>
                <a:spcPts val="0"/>
              </a:spcBef>
              <a:spcAft>
                <a:spcPts val="0"/>
              </a:spcAft>
              <a:buSzPts val="5200"/>
              <a:buNone/>
              <a:defRPr sz="5200"/>
            </a:lvl7pPr>
            <a:lvl8pPr lvl="7" algn="ctr" rtl="0">
              <a:lnSpc>
                <a:spcPct val="100000"/>
              </a:lnSpc>
              <a:spcBef>
                <a:spcPts val="0"/>
              </a:spcBef>
              <a:spcAft>
                <a:spcPts val="0"/>
              </a:spcAft>
              <a:buSzPts val="5200"/>
              <a:buNone/>
              <a:defRPr sz="5200"/>
            </a:lvl8pPr>
            <a:lvl9pPr lvl="8" algn="ctr" rtl="0">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3778833"/>
            <a:ext cx="8520600" cy="1056900"/>
          </a:xfrm>
          <a:prstGeom prst="rect">
            <a:avLst/>
          </a:prstGeom>
          <a:noFill/>
          <a:ln>
            <a:noFill/>
          </a:ln>
        </p:spPr>
        <p:txBody>
          <a:bodyPr spcFirstLastPara="1" wrap="square" lIns="91425" tIns="91425" rIns="91425" bIns="91425" anchor="t" anchorCtr="0">
            <a:normAutofit/>
          </a:bodyPr>
          <a:lstStyle>
            <a:lvl1pPr lvl="0" algn="ctr" rtl="0">
              <a:lnSpc>
                <a:spcPct val="100000"/>
              </a:lnSpc>
              <a:spcBef>
                <a:spcPts val="0"/>
              </a:spcBef>
              <a:spcAft>
                <a:spcPts val="0"/>
              </a:spcAft>
              <a:buClr>
                <a:srgbClr val="FF0000"/>
              </a:buClr>
              <a:buSzPts val="2800"/>
              <a:buNone/>
              <a:defRPr sz="2800" b="1">
                <a:solidFill>
                  <a:srgbClr val="FF0000"/>
                </a:solidFill>
              </a:defRPr>
            </a:lvl1pPr>
            <a:lvl2pPr lvl="1" algn="ctr" rtl="0">
              <a:lnSpc>
                <a:spcPct val="100000"/>
              </a:lnSpc>
              <a:spcBef>
                <a:spcPts val="0"/>
              </a:spcBef>
              <a:spcAft>
                <a:spcPts val="0"/>
              </a:spcAft>
              <a:buClr>
                <a:srgbClr val="FF0000"/>
              </a:buClr>
              <a:buSzPts val="2800"/>
              <a:buNone/>
              <a:defRPr sz="2800" b="1">
                <a:solidFill>
                  <a:srgbClr val="FF0000"/>
                </a:solidFill>
              </a:defRPr>
            </a:lvl2pPr>
            <a:lvl3pPr lvl="2" algn="ctr" rtl="0">
              <a:lnSpc>
                <a:spcPct val="100000"/>
              </a:lnSpc>
              <a:spcBef>
                <a:spcPts val="0"/>
              </a:spcBef>
              <a:spcAft>
                <a:spcPts val="0"/>
              </a:spcAft>
              <a:buClr>
                <a:srgbClr val="FF0000"/>
              </a:buClr>
              <a:buSzPts val="2800"/>
              <a:buNone/>
              <a:defRPr sz="2800" b="1">
                <a:solidFill>
                  <a:srgbClr val="FF0000"/>
                </a:solidFill>
              </a:defRPr>
            </a:lvl3pPr>
            <a:lvl4pPr lvl="3" algn="ctr" rtl="0">
              <a:lnSpc>
                <a:spcPct val="100000"/>
              </a:lnSpc>
              <a:spcBef>
                <a:spcPts val="0"/>
              </a:spcBef>
              <a:spcAft>
                <a:spcPts val="0"/>
              </a:spcAft>
              <a:buClr>
                <a:srgbClr val="FF0000"/>
              </a:buClr>
              <a:buSzPts val="2800"/>
              <a:buNone/>
              <a:defRPr sz="2800" b="1">
                <a:solidFill>
                  <a:srgbClr val="FF0000"/>
                </a:solidFill>
              </a:defRPr>
            </a:lvl4pPr>
            <a:lvl5pPr lvl="4" algn="ctr" rtl="0">
              <a:lnSpc>
                <a:spcPct val="100000"/>
              </a:lnSpc>
              <a:spcBef>
                <a:spcPts val="0"/>
              </a:spcBef>
              <a:spcAft>
                <a:spcPts val="0"/>
              </a:spcAft>
              <a:buClr>
                <a:srgbClr val="FF0000"/>
              </a:buClr>
              <a:buSzPts val="2800"/>
              <a:buNone/>
              <a:defRPr sz="2800" b="1">
                <a:solidFill>
                  <a:srgbClr val="FF0000"/>
                </a:solidFill>
              </a:defRPr>
            </a:lvl5pPr>
            <a:lvl6pPr lvl="5" algn="ctr" rtl="0">
              <a:lnSpc>
                <a:spcPct val="100000"/>
              </a:lnSpc>
              <a:spcBef>
                <a:spcPts val="0"/>
              </a:spcBef>
              <a:spcAft>
                <a:spcPts val="0"/>
              </a:spcAft>
              <a:buClr>
                <a:srgbClr val="FF0000"/>
              </a:buClr>
              <a:buSzPts val="2800"/>
              <a:buNone/>
              <a:defRPr sz="2800" b="1">
                <a:solidFill>
                  <a:srgbClr val="FF0000"/>
                </a:solidFill>
              </a:defRPr>
            </a:lvl6pPr>
            <a:lvl7pPr lvl="6" algn="ctr" rtl="0">
              <a:lnSpc>
                <a:spcPct val="100000"/>
              </a:lnSpc>
              <a:spcBef>
                <a:spcPts val="0"/>
              </a:spcBef>
              <a:spcAft>
                <a:spcPts val="0"/>
              </a:spcAft>
              <a:buClr>
                <a:srgbClr val="FF0000"/>
              </a:buClr>
              <a:buSzPts val="2800"/>
              <a:buNone/>
              <a:defRPr sz="2800" b="1">
                <a:solidFill>
                  <a:srgbClr val="FF0000"/>
                </a:solidFill>
              </a:defRPr>
            </a:lvl7pPr>
            <a:lvl8pPr lvl="7" algn="ctr" rtl="0">
              <a:lnSpc>
                <a:spcPct val="100000"/>
              </a:lnSpc>
              <a:spcBef>
                <a:spcPts val="0"/>
              </a:spcBef>
              <a:spcAft>
                <a:spcPts val="0"/>
              </a:spcAft>
              <a:buClr>
                <a:srgbClr val="FF0000"/>
              </a:buClr>
              <a:buSzPts val="2800"/>
              <a:buNone/>
              <a:defRPr sz="2800" b="1">
                <a:solidFill>
                  <a:srgbClr val="FF0000"/>
                </a:solidFill>
              </a:defRPr>
            </a:lvl8pPr>
            <a:lvl9pPr lvl="8" algn="ctr" rtl="0">
              <a:lnSpc>
                <a:spcPct val="100000"/>
              </a:lnSpc>
              <a:spcBef>
                <a:spcPts val="0"/>
              </a:spcBef>
              <a:spcAft>
                <a:spcPts val="0"/>
              </a:spcAft>
              <a:buClr>
                <a:srgbClr val="FF0000"/>
              </a:buClr>
              <a:buSzPts val="2800"/>
              <a:buNone/>
              <a:defRPr sz="2800" b="1">
                <a:solidFill>
                  <a:srgbClr val="FF0000"/>
                </a:solidFill>
              </a:defRPr>
            </a:lvl9pPr>
          </a:lstStyle>
          <a:p>
            <a:endParaRPr/>
          </a:p>
        </p:txBody>
      </p:sp>
      <p:sp>
        <p:nvSpPr>
          <p:cNvPr id="13" name="Google Shape;13;p2"/>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800"/>
              <a:buFont typeface="Arial"/>
              <a:buNone/>
              <a:defRPr sz="1800" b="1"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800"/>
              <a:buFont typeface="Arial"/>
              <a:buNone/>
              <a:defRPr sz="1800" b="1"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800"/>
              <a:buFont typeface="Arial"/>
              <a:buNone/>
              <a:defRPr sz="1800" b="1"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800"/>
              <a:buFont typeface="Arial"/>
              <a:buNone/>
              <a:defRPr sz="1800" b="1"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800"/>
              <a:buFont typeface="Arial"/>
              <a:buNone/>
              <a:defRPr sz="1800" b="1"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800"/>
              <a:buFont typeface="Arial"/>
              <a:buNone/>
              <a:defRPr sz="1800" b="1"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800"/>
              <a:buFont typeface="Arial"/>
              <a:buNone/>
              <a:defRPr sz="1800" b="1"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800"/>
              <a:buFont typeface="Arial"/>
              <a:buNone/>
              <a:defRPr sz="1800" b="1"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800"/>
              <a:buFont typeface="Arial"/>
              <a:buNone/>
              <a:defRPr sz="1800" b="1"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7"/>
        <p:cNvGrpSpPr/>
        <p:nvPr/>
      </p:nvGrpSpPr>
      <p:grpSpPr>
        <a:xfrm>
          <a:off x="0" y="0"/>
          <a:ext cx="0" cy="0"/>
          <a:chOff x="0" y="0"/>
          <a:chExt cx="0" cy="0"/>
        </a:xfrm>
      </p:grpSpPr>
      <p:sp>
        <p:nvSpPr>
          <p:cNvPr id="48" name="Google Shape;48;p11"/>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800"/>
              <a:buFont typeface="Arial"/>
              <a:buNone/>
              <a:defRPr sz="1800" b="1"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800"/>
              <a:buFont typeface="Arial"/>
              <a:buNone/>
              <a:defRPr sz="1800" b="1"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800"/>
              <a:buFont typeface="Arial"/>
              <a:buNone/>
              <a:defRPr sz="1800" b="1"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800"/>
              <a:buFont typeface="Arial"/>
              <a:buNone/>
              <a:defRPr sz="1800" b="1"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800"/>
              <a:buFont typeface="Arial"/>
              <a:buNone/>
              <a:defRPr sz="1800" b="1"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800"/>
              <a:buFont typeface="Arial"/>
              <a:buNone/>
              <a:defRPr sz="1800" b="1"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800"/>
              <a:buFont typeface="Arial"/>
              <a:buNone/>
              <a:defRPr sz="1800" b="1"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800"/>
              <a:buFont typeface="Arial"/>
              <a:buNone/>
              <a:defRPr sz="1800" b="1"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800"/>
              <a:buFont typeface="Arial"/>
              <a:buNone/>
              <a:defRPr sz="1800" b="1"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226208" y="68023"/>
            <a:ext cx="8520600" cy="763500"/>
          </a:xfrm>
          <a:prstGeom prst="rect">
            <a:avLst/>
          </a:prstGeom>
          <a:noFill/>
          <a:ln>
            <a:noFill/>
          </a:ln>
        </p:spPr>
        <p:txBody>
          <a:bodyPr spcFirstLastPara="1" wrap="square" lIns="91425" tIns="91425" rIns="91425" bIns="91425" anchor="t" anchorCtr="0">
            <a:normAutofit/>
          </a:bodyPr>
          <a:lstStyle>
            <a:lvl1pPr lvl="0" algn="l" rtl="0">
              <a:lnSpc>
                <a:spcPct val="100000"/>
              </a:lnSpc>
              <a:spcBef>
                <a:spcPts val="0"/>
              </a:spcBef>
              <a:spcAft>
                <a:spcPts val="0"/>
              </a:spcAft>
              <a:buSzPts val="2800"/>
              <a:buNone/>
              <a:defRPr/>
            </a:lvl1pPr>
            <a:lvl2pPr lvl="1" algn="l" rtl="0">
              <a:lnSpc>
                <a:spcPct val="100000"/>
              </a:lnSpc>
              <a:spcBef>
                <a:spcPts val="0"/>
              </a:spcBef>
              <a:spcAft>
                <a:spcPts val="0"/>
              </a:spcAft>
              <a:buSzPts val="2800"/>
              <a:buNone/>
              <a:defRPr/>
            </a:lvl2pPr>
            <a:lvl3pPr lvl="2" algn="l" rtl="0">
              <a:lnSpc>
                <a:spcPct val="100000"/>
              </a:lnSpc>
              <a:spcBef>
                <a:spcPts val="0"/>
              </a:spcBef>
              <a:spcAft>
                <a:spcPts val="0"/>
              </a:spcAft>
              <a:buSzPts val="2800"/>
              <a:buNone/>
              <a:defRPr/>
            </a:lvl3pPr>
            <a:lvl4pPr lvl="3" algn="l" rtl="0">
              <a:lnSpc>
                <a:spcPct val="100000"/>
              </a:lnSpc>
              <a:spcBef>
                <a:spcPts val="0"/>
              </a:spcBef>
              <a:spcAft>
                <a:spcPts val="0"/>
              </a:spcAft>
              <a:buSzPts val="2800"/>
              <a:buNone/>
              <a:defRPr/>
            </a:lvl4pPr>
            <a:lvl5pPr lvl="4" algn="l" rtl="0">
              <a:lnSpc>
                <a:spcPct val="100000"/>
              </a:lnSpc>
              <a:spcBef>
                <a:spcPts val="0"/>
              </a:spcBef>
              <a:spcAft>
                <a:spcPts val="0"/>
              </a:spcAft>
              <a:buSzPts val="2800"/>
              <a:buNone/>
              <a:defRPr/>
            </a:lvl5pPr>
            <a:lvl6pPr lvl="5" algn="l" rtl="0">
              <a:lnSpc>
                <a:spcPct val="100000"/>
              </a:lnSpc>
              <a:spcBef>
                <a:spcPts val="0"/>
              </a:spcBef>
              <a:spcAft>
                <a:spcPts val="0"/>
              </a:spcAft>
              <a:buSzPts val="2800"/>
              <a:buNone/>
              <a:defRPr/>
            </a:lvl6pPr>
            <a:lvl7pPr lvl="6" algn="l" rtl="0">
              <a:lnSpc>
                <a:spcPct val="100000"/>
              </a:lnSpc>
              <a:spcBef>
                <a:spcPts val="0"/>
              </a:spcBef>
              <a:spcAft>
                <a:spcPts val="0"/>
              </a:spcAft>
              <a:buSzPts val="2800"/>
              <a:buNone/>
              <a:defRPr/>
            </a:lvl7pPr>
            <a:lvl8pPr lvl="7" algn="l" rtl="0">
              <a:lnSpc>
                <a:spcPct val="100000"/>
              </a:lnSpc>
              <a:spcBef>
                <a:spcPts val="0"/>
              </a:spcBef>
              <a:spcAft>
                <a:spcPts val="0"/>
              </a:spcAft>
              <a:buSzPts val="2800"/>
              <a:buNone/>
              <a:defRPr/>
            </a:lvl8pPr>
            <a:lvl9pPr lvl="8" algn="l" rtl="0">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normAutofit/>
          </a:bodyPr>
          <a:lstStyle>
            <a:lvl1pPr marL="457200" lvl="0" indent="-368300" algn="just" rtl="0">
              <a:lnSpc>
                <a:spcPct val="115000"/>
              </a:lnSpc>
              <a:spcBef>
                <a:spcPts val="0"/>
              </a:spcBef>
              <a:spcAft>
                <a:spcPts val="0"/>
              </a:spcAft>
              <a:buSzPts val="2200"/>
              <a:buChar char="●"/>
              <a:defRPr/>
            </a:lvl1pPr>
            <a:lvl2pPr marL="914400" lvl="1" indent="-368300" algn="just" rtl="0">
              <a:lnSpc>
                <a:spcPct val="115000"/>
              </a:lnSpc>
              <a:spcBef>
                <a:spcPts val="0"/>
              </a:spcBef>
              <a:spcAft>
                <a:spcPts val="0"/>
              </a:spcAft>
              <a:buSzPts val="2200"/>
              <a:buChar char="○"/>
              <a:defRPr/>
            </a:lvl2pPr>
            <a:lvl3pPr marL="1371600" lvl="2" indent="-368300" algn="just" rtl="0">
              <a:lnSpc>
                <a:spcPct val="115000"/>
              </a:lnSpc>
              <a:spcBef>
                <a:spcPts val="0"/>
              </a:spcBef>
              <a:spcAft>
                <a:spcPts val="0"/>
              </a:spcAft>
              <a:buSzPts val="2200"/>
              <a:buChar char="■"/>
              <a:defRPr/>
            </a:lvl3pPr>
            <a:lvl4pPr marL="1828800" lvl="3" indent="-368300" algn="just" rtl="0">
              <a:lnSpc>
                <a:spcPct val="115000"/>
              </a:lnSpc>
              <a:spcBef>
                <a:spcPts val="0"/>
              </a:spcBef>
              <a:spcAft>
                <a:spcPts val="0"/>
              </a:spcAft>
              <a:buSzPts val="2200"/>
              <a:buChar char="●"/>
              <a:defRPr/>
            </a:lvl4pPr>
            <a:lvl5pPr marL="2286000" lvl="4" indent="-368300" algn="just" rtl="0">
              <a:lnSpc>
                <a:spcPct val="115000"/>
              </a:lnSpc>
              <a:spcBef>
                <a:spcPts val="0"/>
              </a:spcBef>
              <a:spcAft>
                <a:spcPts val="0"/>
              </a:spcAft>
              <a:buSzPts val="2200"/>
              <a:buChar char="○"/>
              <a:defRPr/>
            </a:lvl5pPr>
            <a:lvl6pPr marL="2743200" lvl="5" indent="-368300" algn="just" rtl="0">
              <a:lnSpc>
                <a:spcPct val="115000"/>
              </a:lnSpc>
              <a:spcBef>
                <a:spcPts val="0"/>
              </a:spcBef>
              <a:spcAft>
                <a:spcPts val="0"/>
              </a:spcAft>
              <a:buSzPts val="2200"/>
              <a:buChar char="■"/>
              <a:defRPr/>
            </a:lvl6pPr>
            <a:lvl7pPr marL="3200400" lvl="6" indent="-368300" algn="just" rtl="0">
              <a:lnSpc>
                <a:spcPct val="115000"/>
              </a:lnSpc>
              <a:spcBef>
                <a:spcPts val="0"/>
              </a:spcBef>
              <a:spcAft>
                <a:spcPts val="0"/>
              </a:spcAft>
              <a:buSzPts val="2200"/>
              <a:buChar char="●"/>
              <a:defRPr/>
            </a:lvl7pPr>
            <a:lvl8pPr marL="3657600" lvl="7" indent="-368300" algn="just" rtl="0">
              <a:lnSpc>
                <a:spcPct val="115000"/>
              </a:lnSpc>
              <a:spcBef>
                <a:spcPts val="0"/>
              </a:spcBef>
              <a:spcAft>
                <a:spcPts val="0"/>
              </a:spcAft>
              <a:buSzPts val="2200"/>
              <a:buChar char="○"/>
              <a:defRPr/>
            </a:lvl8pPr>
            <a:lvl9pPr marL="4114800" lvl="8" indent="-368300" algn="just" rtl="0">
              <a:lnSpc>
                <a:spcPct val="115000"/>
              </a:lnSpc>
              <a:spcBef>
                <a:spcPts val="0"/>
              </a:spcBef>
              <a:spcAft>
                <a:spcPts val="0"/>
              </a:spcAft>
              <a:buSzPts val="2200"/>
              <a:buChar char="■"/>
              <a:defRPr/>
            </a:lvl9pPr>
          </a:lstStyle>
          <a:p>
            <a:endParaRPr/>
          </a:p>
        </p:txBody>
      </p:sp>
      <p:sp>
        <p:nvSpPr>
          <p:cNvPr id="17" name="Google Shape;17;p3"/>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800"/>
              <a:buFont typeface="Arial"/>
              <a:buNone/>
              <a:defRPr sz="1800" b="1"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800"/>
              <a:buFont typeface="Arial"/>
              <a:buNone/>
              <a:defRPr sz="1800" b="1"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800"/>
              <a:buFont typeface="Arial"/>
              <a:buNone/>
              <a:defRPr sz="1800" b="1"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800"/>
              <a:buFont typeface="Arial"/>
              <a:buNone/>
              <a:defRPr sz="1800" b="1"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800"/>
              <a:buFont typeface="Arial"/>
              <a:buNone/>
              <a:defRPr sz="1800" b="1"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800"/>
              <a:buFont typeface="Arial"/>
              <a:buNone/>
              <a:defRPr sz="1800" b="1"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800"/>
              <a:buFont typeface="Arial"/>
              <a:buNone/>
              <a:defRPr sz="1800" b="1"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800"/>
              <a:buFont typeface="Arial"/>
              <a:buNone/>
              <a:defRPr sz="1800" b="1"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800"/>
              <a:buFont typeface="Arial"/>
              <a:buNone/>
              <a:defRPr sz="1800" b="1"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8" name="Google Shape;18;p3"/>
          <p:cNvSpPr txBox="1"/>
          <p:nvPr/>
        </p:nvSpPr>
        <p:spPr>
          <a:xfrm>
            <a:off x="0" y="975117"/>
            <a:ext cx="9144000" cy="219300"/>
          </a:xfrm>
          <a:prstGeom prst="rect">
            <a:avLst/>
          </a:prstGeom>
          <a:solidFill>
            <a:srgbClr val="38761D"/>
          </a:solid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
              <a:buFont typeface="Arial"/>
              <a:buNone/>
            </a:pPr>
            <a:endParaRPr sz="1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rmAutofit/>
          </a:bodyPr>
          <a:lstStyle>
            <a:lvl1pPr lvl="0" algn="l" rtl="0">
              <a:lnSpc>
                <a:spcPct val="100000"/>
              </a:lnSpc>
              <a:spcBef>
                <a:spcPts val="0"/>
              </a:spcBef>
              <a:spcAft>
                <a:spcPts val="0"/>
              </a:spcAft>
              <a:buSzPts val="2800"/>
              <a:buNone/>
              <a:defRPr/>
            </a:lvl1pPr>
            <a:lvl2pPr lvl="1" algn="l" rtl="0">
              <a:lnSpc>
                <a:spcPct val="100000"/>
              </a:lnSpc>
              <a:spcBef>
                <a:spcPts val="0"/>
              </a:spcBef>
              <a:spcAft>
                <a:spcPts val="0"/>
              </a:spcAft>
              <a:buSzPts val="2800"/>
              <a:buNone/>
              <a:defRPr/>
            </a:lvl2pPr>
            <a:lvl3pPr lvl="2" algn="l" rtl="0">
              <a:lnSpc>
                <a:spcPct val="100000"/>
              </a:lnSpc>
              <a:spcBef>
                <a:spcPts val="0"/>
              </a:spcBef>
              <a:spcAft>
                <a:spcPts val="0"/>
              </a:spcAft>
              <a:buSzPts val="2800"/>
              <a:buNone/>
              <a:defRPr/>
            </a:lvl3pPr>
            <a:lvl4pPr lvl="3" algn="l" rtl="0">
              <a:lnSpc>
                <a:spcPct val="100000"/>
              </a:lnSpc>
              <a:spcBef>
                <a:spcPts val="0"/>
              </a:spcBef>
              <a:spcAft>
                <a:spcPts val="0"/>
              </a:spcAft>
              <a:buSzPts val="2800"/>
              <a:buNone/>
              <a:defRPr/>
            </a:lvl4pPr>
            <a:lvl5pPr lvl="4" algn="l" rtl="0">
              <a:lnSpc>
                <a:spcPct val="100000"/>
              </a:lnSpc>
              <a:spcBef>
                <a:spcPts val="0"/>
              </a:spcBef>
              <a:spcAft>
                <a:spcPts val="0"/>
              </a:spcAft>
              <a:buSzPts val="2800"/>
              <a:buNone/>
              <a:defRPr/>
            </a:lvl5pPr>
            <a:lvl6pPr lvl="5" algn="l" rtl="0">
              <a:lnSpc>
                <a:spcPct val="100000"/>
              </a:lnSpc>
              <a:spcBef>
                <a:spcPts val="0"/>
              </a:spcBef>
              <a:spcAft>
                <a:spcPts val="0"/>
              </a:spcAft>
              <a:buSzPts val="2800"/>
              <a:buNone/>
              <a:defRPr/>
            </a:lvl6pPr>
            <a:lvl7pPr lvl="6" algn="l" rtl="0">
              <a:lnSpc>
                <a:spcPct val="100000"/>
              </a:lnSpc>
              <a:spcBef>
                <a:spcPts val="0"/>
              </a:spcBef>
              <a:spcAft>
                <a:spcPts val="0"/>
              </a:spcAft>
              <a:buSzPts val="2800"/>
              <a:buNone/>
              <a:defRPr/>
            </a:lvl7pPr>
            <a:lvl8pPr lvl="7" algn="l" rtl="0">
              <a:lnSpc>
                <a:spcPct val="100000"/>
              </a:lnSpc>
              <a:spcBef>
                <a:spcPts val="0"/>
              </a:spcBef>
              <a:spcAft>
                <a:spcPts val="0"/>
              </a:spcAft>
              <a:buSzPts val="2800"/>
              <a:buNone/>
              <a:defRPr/>
            </a:lvl8pPr>
            <a:lvl9pPr lvl="8" algn="l" rtl="0">
              <a:lnSpc>
                <a:spcPct val="100000"/>
              </a:lnSpc>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311700" y="1536633"/>
            <a:ext cx="3999900" cy="4555200"/>
          </a:xfrm>
          <a:prstGeom prst="rect">
            <a:avLst/>
          </a:prstGeom>
          <a:noFill/>
          <a:ln>
            <a:noFill/>
          </a:ln>
        </p:spPr>
        <p:txBody>
          <a:bodyPr spcFirstLastPara="1" wrap="square" lIns="91425" tIns="91425" rIns="91425" bIns="91425" anchor="t" anchorCtr="0">
            <a:normAutofit/>
          </a:bodyPr>
          <a:lstStyle>
            <a:lvl1pPr marL="457200" lvl="0" indent="-317500" algn="l" rtl="0">
              <a:lnSpc>
                <a:spcPct val="115000"/>
              </a:lnSpc>
              <a:spcBef>
                <a:spcPts val="0"/>
              </a:spcBef>
              <a:spcAft>
                <a:spcPts val="0"/>
              </a:spcAft>
              <a:buSzPts val="1400"/>
              <a:buChar char="●"/>
              <a:defRPr sz="1400"/>
            </a:lvl1pPr>
            <a:lvl2pPr marL="914400" lvl="1" indent="-304800" algn="l" rtl="0">
              <a:lnSpc>
                <a:spcPct val="115000"/>
              </a:lnSpc>
              <a:spcBef>
                <a:spcPts val="0"/>
              </a:spcBef>
              <a:spcAft>
                <a:spcPts val="0"/>
              </a:spcAft>
              <a:buSzPts val="1200"/>
              <a:buChar char="○"/>
              <a:defRPr sz="1200"/>
            </a:lvl2pPr>
            <a:lvl3pPr marL="1371600" lvl="2" indent="-304800" algn="l" rtl="0">
              <a:lnSpc>
                <a:spcPct val="115000"/>
              </a:lnSpc>
              <a:spcBef>
                <a:spcPts val="0"/>
              </a:spcBef>
              <a:spcAft>
                <a:spcPts val="0"/>
              </a:spcAft>
              <a:buSzPts val="1200"/>
              <a:buChar char="■"/>
              <a:defRPr sz="1200"/>
            </a:lvl3pPr>
            <a:lvl4pPr marL="1828800" lvl="3" indent="-304800" algn="l" rtl="0">
              <a:lnSpc>
                <a:spcPct val="115000"/>
              </a:lnSpc>
              <a:spcBef>
                <a:spcPts val="0"/>
              </a:spcBef>
              <a:spcAft>
                <a:spcPts val="0"/>
              </a:spcAft>
              <a:buSzPts val="1200"/>
              <a:buChar char="●"/>
              <a:defRPr sz="1200"/>
            </a:lvl4pPr>
            <a:lvl5pPr marL="2286000" lvl="4" indent="-304800" algn="l" rtl="0">
              <a:lnSpc>
                <a:spcPct val="115000"/>
              </a:lnSpc>
              <a:spcBef>
                <a:spcPts val="0"/>
              </a:spcBef>
              <a:spcAft>
                <a:spcPts val="0"/>
              </a:spcAft>
              <a:buSzPts val="1200"/>
              <a:buChar char="○"/>
              <a:defRPr sz="1200"/>
            </a:lvl5pPr>
            <a:lvl6pPr marL="2743200" lvl="5" indent="-304800" algn="l" rtl="0">
              <a:lnSpc>
                <a:spcPct val="115000"/>
              </a:lnSpc>
              <a:spcBef>
                <a:spcPts val="0"/>
              </a:spcBef>
              <a:spcAft>
                <a:spcPts val="0"/>
              </a:spcAft>
              <a:buSzPts val="1200"/>
              <a:buChar char="■"/>
              <a:defRPr sz="1200"/>
            </a:lvl6pPr>
            <a:lvl7pPr marL="3200400" lvl="6" indent="-304800" algn="l" rtl="0">
              <a:lnSpc>
                <a:spcPct val="115000"/>
              </a:lnSpc>
              <a:spcBef>
                <a:spcPts val="0"/>
              </a:spcBef>
              <a:spcAft>
                <a:spcPts val="0"/>
              </a:spcAft>
              <a:buSzPts val="1200"/>
              <a:buChar char="●"/>
              <a:defRPr sz="1200"/>
            </a:lvl7pPr>
            <a:lvl8pPr marL="3657600" lvl="7" indent="-304800" algn="l" rtl="0">
              <a:lnSpc>
                <a:spcPct val="115000"/>
              </a:lnSpc>
              <a:spcBef>
                <a:spcPts val="0"/>
              </a:spcBef>
              <a:spcAft>
                <a:spcPts val="0"/>
              </a:spcAft>
              <a:buSzPts val="1200"/>
              <a:buChar char="○"/>
              <a:defRPr sz="1200"/>
            </a:lvl8pPr>
            <a:lvl9pPr marL="4114800" lvl="8" indent="-304800" algn="l" rtl="0">
              <a:lnSpc>
                <a:spcPct val="115000"/>
              </a:lnSpc>
              <a:spcBef>
                <a:spcPts val="0"/>
              </a:spcBef>
              <a:spcAft>
                <a:spcPts val="0"/>
              </a:spcAft>
              <a:buSzPts val="1200"/>
              <a:buChar char="■"/>
              <a:defRPr sz="1200"/>
            </a:lvl9pPr>
          </a:lstStyle>
          <a:p>
            <a:endParaRPr/>
          </a:p>
        </p:txBody>
      </p:sp>
      <p:sp>
        <p:nvSpPr>
          <p:cNvPr id="22" name="Google Shape;22;p4"/>
          <p:cNvSpPr txBox="1">
            <a:spLocks noGrp="1"/>
          </p:cNvSpPr>
          <p:nvPr>
            <p:ph type="body" idx="2"/>
          </p:nvPr>
        </p:nvSpPr>
        <p:spPr>
          <a:xfrm>
            <a:off x="4832400" y="1536633"/>
            <a:ext cx="3999900" cy="4555200"/>
          </a:xfrm>
          <a:prstGeom prst="rect">
            <a:avLst/>
          </a:prstGeom>
          <a:noFill/>
          <a:ln>
            <a:noFill/>
          </a:ln>
        </p:spPr>
        <p:txBody>
          <a:bodyPr spcFirstLastPara="1" wrap="square" lIns="91425" tIns="91425" rIns="91425" bIns="91425" anchor="t" anchorCtr="0">
            <a:normAutofit/>
          </a:bodyPr>
          <a:lstStyle>
            <a:lvl1pPr marL="457200" lvl="0" indent="-317500" algn="l" rtl="0">
              <a:lnSpc>
                <a:spcPct val="115000"/>
              </a:lnSpc>
              <a:spcBef>
                <a:spcPts val="0"/>
              </a:spcBef>
              <a:spcAft>
                <a:spcPts val="0"/>
              </a:spcAft>
              <a:buSzPts val="1400"/>
              <a:buChar char="●"/>
              <a:defRPr sz="1400"/>
            </a:lvl1pPr>
            <a:lvl2pPr marL="914400" lvl="1" indent="-304800" algn="l" rtl="0">
              <a:lnSpc>
                <a:spcPct val="115000"/>
              </a:lnSpc>
              <a:spcBef>
                <a:spcPts val="0"/>
              </a:spcBef>
              <a:spcAft>
                <a:spcPts val="0"/>
              </a:spcAft>
              <a:buSzPts val="1200"/>
              <a:buChar char="○"/>
              <a:defRPr sz="1200"/>
            </a:lvl2pPr>
            <a:lvl3pPr marL="1371600" lvl="2" indent="-304800" algn="l" rtl="0">
              <a:lnSpc>
                <a:spcPct val="115000"/>
              </a:lnSpc>
              <a:spcBef>
                <a:spcPts val="0"/>
              </a:spcBef>
              <a:spcAft>
                <a:spcPts val="0"/>
              </a:spcAft>
              <a:buSzPts val="1200"/>
              <a:buChar char="■"/>
              <a:defRPr sz="1200"/>
            </a:lvl3pPr>
            <a:lvl4pPr marL="1828800" lvl="3" indent="-304800" algn="l" rtl="0">
              <a:lnSpc>
                <a:spcPct val="115000"/>
              </a:lnSpc>
              <a:spcBef>
                <a:spcPts val="0"/>
              </a:spcBef>
              <a:spcAft>
                <a:spcPts val="0"/>
              </a:spcAft>
              <a:buSzPts val="1200"/>
              <a:buChar char="●"/>
              <a:defRPr sz="1200"/>
            </a:lvl4pPr>
            <a:lvl5pPr marL="2286000" lvl="4" indent="-304800" algn="l" rtl="0">
              <a:lnSpc>
                <a:spcPct val="115000"/>
              </a:lnSpc>
              <a:spcBef>
                <a:spcPts val="0"/>
              </a:spcBef>
              <a:spcAft>
                <a:spcPts val="0"/>
              </a:spcAft>
              <a:buSzPts val="1200"/>
              <a:buChar char="○"/>
              <a:defRPr sz="1200"/>
            </a:lvl5pPr>
            <a:lvl6pPr marL="2743200" lvl="5" indent="-304800" algn="l" rtl="0">
              <a:lnSpc>
                <a:spcPct val="115000"/>
              </a:lnSpc>
              <a:spcBef>
                <a:spcPts val="0"/>
              </a:spcBef>
              <a:spcAft>
                <a:spcPts val="0"/>
              </a:spcAft>
              <a:buSzPts val="1200"/>
              <a:buChar char="■"/>
              <a:defRPr sz="1200"/>
            </a:lvl6pPr>
            <a:lvl7pPr marL="3200400" lvl="6" indent="-304800" algn="l" rtl="0">
              <a:lnSpc>
                <a:spcPct val="115000"/>
              </a:lnSpc>
              <a:spcBef>
                <a:spcPts val="0"/>
              </a:spcBef>
              <a:spcAft>
                <a:spcPts val="0"/>
              </a:spcAft>
              <a:buSzPts val="1200"/>
              <a:buChar char="●"/>
              <a:defRPr sz="1200"/>
            </a:lvl7pPr>
            <a:lvl8pPr marL="3657600" lvl="7" indent="-304800" algn="l" rtl="0">
              <a:lnSpc>
                <a:spcPct val="115000"/>
              </a:lnSpc>
              <a:spcBef>
                <a:spcPts val="0"/>
              </a:spcBef>
              <a:spcAft>
                <a:spcPts val="0"/>
              </a:spcAft>
              <a:buSzPts val="1200"/>
              <a:buChar char="○"/>
              <a:defRPr sz="1200"/>
            </a:lvl8pPr>
            <a:lvl9pPr marL="4114800" lvl="8" indent="-304800" algn="l" rtl="0">
              <a:lnSpc>
                <a:spcPct val="115000"/>
              </a:lnSpc>
              <a:spcBef>
                <a:spcPts val="0"/>
              </a:spcBef>
              <a:spcAft>
                <a:spcPts val="0"/>
              </a:spcAft>
              <a:buSzPts val="1200"/>
              <a:buChar char="■"/>
              <a:defRPr sz="1200"/>
            </a:lvl9pPr>
          </a:lstStyle>
          <a:p>
            <a:endParaRPr/>
          </a:p>
        </p:txBody>
      </p:sp>
      <p:sp>
        <p:nvSpPr>
          <p:cNvPr id="23" name="Google Shape;23;p4"/>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800"/>
              <a:buFont typeface="Arial"/>
              <a:buNone/>
              <a:defRPr sz="1800" b="1"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800"/>
              <a:buFont typeface="Arial"/>
              <a:buNone/>
              <a:defRPr sz="1800" b="1"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800"/>
              <a:buFont typeface="Arial"/>
              <a:buNone/>
              <a:defRPr sz="1800" b="1"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800"/>
              <a:buFont typeface="Arial"/>
              <a:buNone/>
              <a:defRPr sz="1800" b="1"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800"/>
              <a:buFont typeface="Arial"/>
              <a:buNone/>
              <a:defRPr sz="1800" b="1"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800"/>
              <a:buFont typeface="Arial"/>
              <a:buNone/>
              <a:defRPr sz="1800" b="1"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800"/>
              <a:buFont typeface="Arial"/>
              <a:buNone/>
              <a:defRPr sz="1800" b="1"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800"/>
              <a:buFont typeface="Arial"/>
              <a:buNone/>
              <a:defRPr sz="1800" b="1"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800"/>
              <a:buFont typeface="Arial"/>
              <a:buNone/>
              <a:defRPr sz="1800" b="1"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rmAutofit/>
          </a:bodyPr>
          <a:lstStyle>
            <a:lvl1pPr lvl="0" algn="l" rtl="0">
              <a:lnSpc>
                <a:spcPct val="100000"/>
              </a:lnSpc>
              <a:spcBef>
                <a:spcPts val="0"/>
              </a:spcBef>
              <a:spcAft>
                <a:spcPts val="0"/>
              </a:spcAft>
              <a:buSzPts val="2800"/>
              <a:buNone/>
              <a:defRPr/>
            </a:lvl1pPr>
            <a:lvl2pPr lvl="1" algn="l" rtl="0">
              <a:lnSpc>
                <a:spcPct val="100000"/>
              </a:lnSpc>
              <a:spcBef>
                <a:spcPts val="0"/>
              </a:spcBef>
              <a:spcAft>
                <a:spcPts val="0"/>
              </a:spcAft>
              <a:buSzPts val="2800"/>
              <a:buNone/>
              <a:defRPr/>
            </a:lvl2pPr>
            <a:lvl3pPr lvl="2" algn="l" rtl="0">
              <a:lnSpc>
                <a:spcPct val="100000"/>
              </a:lnSpc>
              <a:spcBef>
                <a:spcPts val="0"/>
              </a:spcBef>
              <a:spcAft>
                <a:spcPts val="0"/>
              </a:spcAft>
              <a:buSzPts val="2800"/>
              <a:buNone/>
              <a:defRPr/>
            </a:lvl3pPr>
            <a:lvl4pPr lvl="3" algn="l" rtl="0">
              <a:lnSpc>
                <a:spcPct val="100000"/>
              </a:lnSpc>
              <a:spcBef>
                <a:spcPts val="0"/>
              </a:spcBef>
              <a:spcAft>
                <a:spcPts val="0"/>
              </a:spcAft>
              <a:buSzPts val="2800"/>
              <a:buNone/>
              <a:defRPr/>
            </a:lvl4pPr>
            <a:lvl5pPr lvl="4" algn="l" rtl="0">
              <a:lnSpc>
                <a:spcPct val="100000"/>
              </a:lnSpc>
              <a:spcBef>
                <a:spcPts val="0"/>
              </a:spcBef>
              <a:spcAft>
                <a:spcPts val="0"/>
              </a:spcAft>
              <a:buSzPts val="2800"/>
              <a:buNone/>
              <a:defRPr/>
            </a:lvl5pPr>
            <a:lvl6pPr lvl="5" algn="l" rtl="0">
              <a:lnSpc>
                <a:spcPct val="100000"/>
              </a:lnSpc>
              <a:spcBef>
                <a:spcPts val="0"/>
              </a:spcBef>
              <a:spcAft>
                <a:spcPts val="0"/>
              </a:spcAft>
              <a:buSzPts val="2800"/>
              <a:buNone/>
              <a:defRPr/>
            </a:lvl6pPr>
            <a:lvl7pPr lvl="6" algn="l" rtl="0">
              <a:lnSpc>
                <a:spcPct val="100000"/>
              </a:lnSpc>
              <a:spcBef>
                <a:spcPts val="0"/>
              </a:spcBef>
              <a:spcAft>
                <a:spcPts val="0"/>
              </a:spcAft>
              <a:buSzPts val="2800"/>
              <a:buNone/>
              <a:defRPr/>
            </a:lvl7pPr>
            <a:lvl8pPr lvl="7" algn="l" rtl="0">
              <a:lnSpc>
                <a:spcPct val="100000"/>
              </a:lnSpc>
              <a:spcBef>
                <a:spcPts val="0"/>
              </a:spcBef>
              <a:spcAft>
                <a:spcPts val="0"/>
              </a:spcAft>
              <a:buSzPts val="2800"/>
              <a:buNone/>
              <a:defRPr/>
            </a:lvl8pPr>
            <a:lvl9pPr lvl="8" algn="l" rtl="0">
              <a:lnSpc>
                <a:spcPct val="100000"/>
              </a:lnSpc>
              <a:spcBef>
                <a:spcPts val="0"/>
              </a:spcBef>
              <a:spcAft>
                <a:spcPts val="0"/>
              </a:spcAft>
              <a:buSzPts val="2800"/>
              <a:buNone/>
              <a:defRPr/>
            </a:lvl9pPr>
          </a:lstStyle>
          <a:p>
            <a:endParaRPr/>
          </a:p>
        </p:txBody>
      </p:sp>
      <p:sp>
        <p:nvSpPr>
          <p:cNvPr id="26" name="Google Shape;26;p5"/>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800"/>
              <a:buFont typeface="Arial"/>
              <a:buNone/>
              <a:defRPr sz="1800" b="1"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800"/>
              <a:buFont typeface="Arial"/>
              <a:buNone/>
              <a:defRPr sz="1800" b="1"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800"/>
              <a:buFont typeface="Arial"/>
              <a:buNone/>
              <a:defRPr sz="1800" b="1"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800"/>
              <a:buFont typeface="Arial"/>
              <a:buNone/>
              <a:defRPr sz="1800" b="1"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800"/>
              <a:buFont typeface="Arial"/>
              <a:buNone/>
              <a:defRPr sz="1800" b="1"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800"/>
              <a:buFont typeface="Arial"/>
              <a:buNone/>
              <a:defRPr sz="1800" b="1"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800"/>
              <a:buFont typeface="Arial"/>
              <a:buNone/>
              <a:defRPr sz="1800" b="1"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800"/>
              <a:buFont typeface="Arial"/>
              <a:buNone/>
              <a:defRPr sz="1800" b="1"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800"/>
              <a:buFont typeface="Arial"/>
              <a:buNone/>
              <a:defRPr sz="1800" b="1"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7"/>
        <p:cNvGrpSpPr/>
        <p:nvPr/>
      </p:nvGrpSpPr>
      <p:grpSpPr>
        <a:xfrm>
          <a:off x="0" y="0"/>
          <a:ext cx="0" cy="0"/>
          <a:chOff x="0" y="0"/>
          <a:chExt cx="0" cy="0"/>
        </a:xfrm>
      </p:grpSpPr>
      <p:sp>
        <p:nvSpPr>
          <p:cNvPr id="28" name="Google Shape;28;p6"/>
          <p:cNvSpPr txBox="1">
            <a:spLocks noGrp="1"/>
          </p:cNvSpPr>
          <p:nvPr>
            <p:ph type="title"/>
          </p:nvPr>
        </p:nvSpPr>
        <p:spPr>
          <a:xfrm>
            <a:off x="311700" y="740800"/>
            <a:ext cx="2808000" cy="1007700"/>
          </a:xfrm>
          <a:prstGeom prst="rect">
            <a:avLst/>
          </a:prstGeom>
          <a:noFill/>
          <a:ln>
            <a:noFill/>
          </a:ln>
        </p:spPr>
        <p:txBody>
          <a:bodyPr spcFirstLastPara="1" wrap="square" lIns="91425" tIns="91425" rIns="91425" bIns="91425" anchor="b" anchorCtr="0">
            <a:normAutofit/>
          </a:bodyPr>
          <a:lstStyle>
            <a:lvl1pPr lvl="0" algn="l" rtl="0">
              <a:lnSpc>
                <a:spcPct val="100000"/>
              </a:lnSpc>
              <a:spcBef>
                <a:spcPts val="0"/>
              </a:spcBef>
              <a:spcAft>
                <a:spcPts val="0"/>
              </a:spcAft>
              <a:buSzPts val="2400"/>
              <a:buNone/>
              <a:defRPr sz="2400"/>
            </a:lvl1pPr>
            <a:lvl2pPr lvl="1" algn="l" rtl="0">
              <a:lnSpc>
                <a:spcPct val="100000"/>
              </a:lnSpc>
              <a:spcBef>
                <a:spcPts val="0"/>
              </a:spcBef>
              <a:spcAft>
                <a:spcPts val="0"/>
              </a:spcAft>
              <a:buSzPts val="2400"/>
              <a:buNone/>
              <a:defRPr sz="2400"/>
            </a:lvl2pPr>
            <a:lvl3pPr lvl="2" algn="l" rtl="0">
              <a:lnSpc>
                <a:spcPct val="100000"/>
              </a:lnSpc>
              <a:spcBef>
                <a:spcPts val="0"/>
              </a:spcBef>
              <a:spcAft>
                <a:spcPts val="0"/>
              </a:spcAft>
              <a:buSzPts val="2400"/>
              <a:buNone/>
              <a:defRPr sz="2400"/>
            </a:lvl3pPr>
            <a:lvl4pPr lvl="3" algn="l" rtl="0">
              <a:lnSpc>
                <a:spcPct val="100000"/>
              </a:lnSpc>
              <a:spcBef>
                <a:spcPts val="0"/>
              </a:spcBef>
              <a:spcAft>
                <a:spcPts val="0"/>
              </a:spcAft>
              <a:buSzPts val="2400"/>
              <a:buNone/>
              <a:defRPr sz="2400"/>
            </a:lvl4pPr>
            <a:lvl5pPr lvl="4" algn="l" rtl="0">
              <a:lnSpc>
                <a:spcPct val="100000"/>
              </a:lnSpc>
              <a:spcBef>
                <a:spcPts val="0"/>
              </a:spcBef>
              <a:spcAft>
                <a:spcPts val="0"/>
              </a:spcAft>
              <a:buSzPts val="2400"/>
              <a:buNone/>
              <a:defRPr sz="2400"/>
            </a:lvl5pPr>
            <a:lvl6pPr lvl="5" algn="l" rtl="0">
              <a:lnSpc>
                <a:spcPct val="100000"/>
              </a:lnSpc>
              <a:spcBef>
                <a:spcPts val="0"/>
              </a:spcBef>
              <a:spcAft>
                <a:spcPts val="0"/>
              </a:spcAft>
              <a:buSzPts val="2400"/>
              <a:buNone/>
              <a:defRPr sz="2400"/>
            </a:lvl6pPr>
            <a:lvl7pPr lvl="6" algn="l" rtl="0">
              <a:lnSpc>
                <a:spcPct val="100000"/>
              </a:lnSpc>
              <a:spcBef>
                <a:spcPts val="0"/>
              </a:spcBef>
              <a:spcAft>
                <a:spcPts val="0"/>
              </a:spcAft>
              <a:buSzPts val="2400"/>
              <a:buNone/>
              <a:defRPr sz="2400"/>
            </a:lvl7pPr>
            <a:lvl8pPr lvl="7" algn="l" rtl="0">
              <a:lnSpc>
                <a:spcPct val="100000"/>
              </a:lnSpc>
              <a:spcBef>
                <a:spcPts val="0"/>
              </a:spcBef>
              <a:spcAft>
                <a:spcPts val="0"/>
              </a:spcAft>
              <a:buSzPts val="2400"/>
              <a:buNone/>
              <a:defRPr sz="2400"/>
            </a:lvl8pPr>
            <a:lvl9pPr lvl="8" algn="l" rtl="0">
              <a:lnSpc>
                <a:spcPct val="100000"/>
              </a:lnSpc>
              <a:spcBef>
                <a:spcPts val="0"/>
              </a:spcBef>
              <a:spcAft>
                <a:spcPts val="0"/>
              </a:spcAft>
              <a:buSzPts val="2400"/>
              <a:buNone/>
              <a:defRPr sz="2400"/>
            </a:lvl9pPr>
          </a:lstStyle>
          <a:p>
            <a:endParaRPr/>
          </a:p>
        </p:txBody>
      </p:sp>
      <p:sp>
        <p:nvSpPr>
          <p:cNvPr id="29" name="Google Shape;29;p6"/>
          <p:cNvSpPr txBox="1">
            <a:spLocks noGrp="1"/>
          </p:cNvSpPr>
          <p:nvPr>
            <p:ph type="body" idx="1"/>
          </p:nvPr>
        </p:nvSpPr>
        <p:spPr>
          <a:xfrm>
            <a:off x="311700" y="1852800"/>
            <a:ext cx="2808000" cy="4239300"/>
          </a:xfrm>
          <a:prstGeom prst="rect">
            <a:avLst/>
          </a:prstGeom>
          <a:noFill/>
          <a:ln>
            <a:noFill/>
          </a:ln>
        </p:spPr>
        <p:txBody>
          <a:bodyPr spcFirstLastPara="1" wrap="square" lIns="91425" tIns="91425" rIns="91425" bIns="91425" anchor="t" anchorCtr="0">
            <a:normAutofit/>
          </a:bodyPr>
          <a:lstStyle>
            <a:lvl1pPr marL="457200" lvl="0" indent="-304800" algn="l" rtl="0">
              <a:lnSpc>
                <a:spcPct val="115000"/>
              </a:lnSpc>
              <a:spcBef>
                <a:spcPts val="0"/>
              </a:spcBef>
              <a:spcAft>
                <a:spcPts val="0"/>
              </a:spcAft>
              <a:buSzPts val="1200"/>
              <a:buChar char="●"/>
              <a:defRPr sz="1200"/>
            </a:lvl1pPr>
            <a:lvl2pPr marL="914400" lvl="1" indent="-304800" algn="l" rtl="0">
              <a:lnSpc>
                <a:spcPct val="115000"/>
              </a:lnSpc>
              <a:spcBef>
                <a:spcPts val="0"/>
              </a:spcBef>
              <a:spcAft>
                <a:spcPts val="0"/>
              </a:spcAft>
              <a:buSzPts val="1200"/>
              <a:buChar char="○"/>
              <a:defRPr sz="1200"/>
            </a:lvl2pPr>
            <a:lvl3pPr marL="1371600" lvl="2" indent="-304800" algn="l" rtl="0">
              <a:lnSpc>
                <a:spcPct val="115000"/>
              </a:lnSpc>
              <a:spcBef>
                <a:spcPts val="0"/>
              </a:spcBef>
              <a:spcAft>
                <a:spcPts val="0"/>
              </a:spcAft>
              <a:buSzPts val="1200"/>
              <a:buChar char="■"/>
              <a:defRPr sz="1200"/>
            </a:lvl3pPr>
            <a:lvl4pPr marL="1828800" lvl="3" indent="-304800" algn="l" rtl="0">
              <a:lnSpc>
                <a:spcPct val="115000"/>
              </a:lnSpc>
              <a:spcBef>
                <a:spcPts val="0"/>
              </a:spcBef>
              <a:spcAft>
                <a:spcPts val="0"/>
              </a:spcAft>
              <a:buSzPts val="1200"/>
              <a:buChar char="●"/>
              <a:defRPr sz="1200"/>
            </a:lvl4pPr>
            <a:lvl5pPr marL="2286000" lvl="4" indent="-304800" algn="l" rtl="0">
              <a:lnSpc>
                <a:spcPct val="115000"/>
              </a:lnSpc>
              <a:spcBef>
                <a:spcPts val="0"/>
              </a:spcBef>
              <a:spcAft>
                <a:spcPts val="0"/>
              </a:spcAft>
              <a:buSzPts val="1200"/>
              <a:buChar char="○"/>
              <a:defRPr sz="1200"/>
            </a:lvl5pPr>
            <a:lvl6pPr marL="2743200" lvl="5" indent="-304800" algn="l" rtl="0">
              <a:lnSpc>
                <a:spcPct val="115000"/>
              </a:lnSpc>
              <a:spcBef>
                <a:spcPts val="0"/>
              </a:spcBef>
              <a:spcAft>
                <a:spcPts val="0"/>
              </a:spcAft>
              <a:buSzPts val="1200"/>
              <a:buChar char="■"/>
              <a:defRPr sz="1200"/>
            </a:lvl6pPr>
            <a:lvl7pPr marL="3200400" lvl="6" indent="-304800" algn="l" rtl="0">
              <a:lnSpc>
                <a:spcPct val="115000"/>
              </a:lnSpc>
              <a:spcBef>
                <a:spcPts val="0"/>
              </a:spcBef>
              <a:spcAft>
                <a:spcPts val="0"/>
              </a:spcAft>
              <a:buSzPts val="1200"/>
              <a:buChar char="●"/>
              <a:defRPr sz="1200"/>
            </a:lvl7pPr>
            <a:lvl8pPr marL="3657600" lvl="7" indent="-304800" algn="l" rtl="0">
              <a:lnSpc>
                <a:spcPct val="115000"/>
              </a:lnSpc>
              <a:spcBef>
                <a:spcPts val="0"/>
              </a:spcBef>
              <a:spcAft>
                <a:spcPts val="0"/>
              </a:spcAft>
              <a:buSzPts val="1200"/>
              <a:buChar char="○"/>
              <a:defRPr sz="1200"/>
            </a:lvl8pPr>
            <a:lvl9pPr marL="4114800" lvl="8" indent="-304800" algn="l" rtl="0">
              <a:lnSpc>
                <a:spcPct val="115000"/>
              </a:lnSpc>
              <a:spcBef>
                <a:spcPts val="0"/>
              </a:spcBef>
              <a:spcAft>
                <a:spcPts val="0"/>
              </a:spcAft>
              <a:buSzPts val="1200"/>
              <a:buChar char="■"/>
              <a:defRPr sz="1200"/>
            </a:lvl9pPr>
          </a:lstStyle>
          <a:p>
            <a:endParaRPr/>
          </a:p>
        </p:txBody>
      </p:sp>
      <p:sp>
        <p:nvSpPr>
          <p:cNvPr id="30" name="Google Shape;30;p6"/>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800"/>
              <a:buFont typeface="Arial"/>
              <a:buNone/>
              <a:defRPr sz="1800" b="1"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800"/>
              <a:buFont typeface="Arial"/>
              <a:buNone/>
              <a:defRPr sz="1800" b="1"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800"/>
              <a:buFont typeface="Arial"/>
              <a:buNone/>
              <a:defRPr sz="1800" b="1"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800"/>
              <a:buFont typeface="Arial"/>
              <a:buNone/>
              <a:defRPr sz="1800" b="1"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800"/>
              <a:buFont typeface="Arial"/>
              <a:buNone/>
              <a:defRPr sz="1800" b="1"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800"/>
              <a:buFont typeface="Arial"/>
              <a:buNone/>
              <a:defRPr sz="1800" b="1"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800"/>
              <a:buFont typeface="Arial"/>
              <a:buNone/>
              <a:defRPr sz="1800" b="1"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800"/>
              <a:buFont typeface="Arial"/>
              <a:buNone/>
              <a:defRPr sz="1800" b="1"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800"/>
              <a:buFont typeface="Arial"/>
              <a:buNone/>
              <a:defRPr sz="1800" b="1"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490250" y="600200"/>
            <a:ext cx="6367800" cy="5454300"/>
          </a:xfrm>
          <a:prstGeom prst="rect">
            <a:avLst/>
          </a:prstGeom>
          <a:noFill/>
          <a:ln>
            <a:noFill/>
          </a:ln>
        </p:spPr>
        <p:txBody>
          <a:bodyPr spcFirstLastPara="1" wrap="square" lIns="91425" tIns="91425" rIns="91425" bIns="91425" anchor="ctr" anchorCtr="0">
            <a:normAutofit/>
          </a:bodyPr>
          <a:lstStyle>
            <a:lvl1pPr lvl="0" algn="l" rtl="0">
              <a:lnSpc>
                <a:spcPct val="100000"/>
              </a:lnSpc>
              <a:spcBef>
                <a:spcPts val="0"/>
              </a:spcBef>
              <a:spcAft>
                <a:spcPts val="0"/>
              </a:spcAft>
              <a:buSzPts val="4800"/>
              <a:buNone/>
              <a:defRPr sz="4800"/>
            </a:lvl1pPr>
            <a:lvl2pPr lvl="1" algn="l" rtl="0">
              <a:lnSpc>
                <a:spcPct val="100000"/>
              </a:lnSpc>
              <a:spcBef>
                <a:spcPts val="0"/>
              </a:spcBef>
              <a:spcAft>
                <a:spcPts val="0"/>
              </a:spcAft>
              <a:buSzPts val="4800"/>
              <a:buNone/>
              <a:defRPr sz="4800"/>
            </a:lvl2pPr>
            <a:lvl3pPr lvl="2" algn="l" rtl="0">
              <a:lnSpc>
                <a:spcPct val="100000"/>
              </a:lnSpc>
              <a:spcBef>
                <a:spcPts val="0"/>
              </a:spcBef>
              <a:spcAft>
                <a:spcPts val="0"/>
              </a:spcAft>
              <a:buSzPts val="4800"/>
              <a:buNone/>
              <a:defRPr sz="4800"/>
            </a:lvl3pPr>
            <a:lvl4pPr lvl="3" algn="l" rtl="0">
              <a:lnSpc>
                <a:spcPct val="100000"/>
              </a:lnSpc>
              <a:spcBef>
                <a:spcPts val="0"/>
              </a:spcBef>
              <a:spcAft>
                <a:spcPts val="0"/>
              </a:spcAft>
              <a:buSzPts val="4800"/>
              <a:buNone/>
              <a:defRPr sz="4800"/>
            </a:lvl4pPr>
            <a:lvl5pPr lvl="4" algn="l" rtl="0">
              <a:lnSpc>
                <a:spcPct val="100000"/>
              </a:lnSpc>
              <a:spcBef>
                <a:spcPts val="0"/>
              </a:spcBef>
              <a:spcAft>
                <a:spcPts val="0"/>
              </a:spcAft>
              <a:buSzPts val="4800"/>
              <a:buNone/>
              <a:defRPr sz="4800"/>
            </a:lvl5pPr>
            <a:lvl6pPr lvl="5" algn="l" rtl="0">
              <a:lnSpc>
                <a:spcPct val="100000"/>
              </a:lnSpc>
              <a:spcBef>
                <a:spcPts val="0"/>
              </a:spcBef>
              <a:spcAft>
                <a:spcPts val="0"/>
              </a:spcAft>
              <a:buSzPts val="4800"/>
              <a:buNone/>
              <a:defRPr sz="4800"/>
            </a:lvl6pPr>
            <a:lvl7pPr lvl="6" algn="l" rtl="0">
              <a:lnSpc>
                <a:spcPct val="100000"/>
              </a:lnSpc>
              <a:spcBef>
                <a:spcPts val="0"/>
              </a:spcBef>
              <a:spcAft>
                <a:spcPts val="0"/>
              </a:spcAft>
              <a:buSzPts val="4800"/>
              <a:buNone/>
              <a:defRPr sz="4800"/>
            </a:lvl7pPr>
            <a:lvl8pPr lvl="7" algn="l" rtl="0">
              <a:lnSpc>
                <a:spcPct val="100000"/>
              </a:lnSpc>
              <a:spcBef>
                <a:spcPts val="0"/>
              </a:spcBef>
              <a:spcAft>
                <a:spcPts val="0"/>
              </a:spcAft>
              <a:buSzPts val="4800"/>
              <a:buNone/>
              <a:defRPr sz="4800"/>
            </a:lvl8pPr>
            <a:lvl9pPr lvl="8" algn="l" rtl="0">
              <a:lnSpc>
                <a:spcPct val="100000"/>
              </a:lnSpc>
              <a:spcBef>
                <a:spcPts val="0"/>
              </a:spcBef>
              <a:spcAft>
                <a:spcPts val="0"/>
              </a:spcAft>
              <a:buSzPts val="4800"/>
              <a:buNone/>
              <a:defRPr sz="4800"/>
            </a:lvl9pPr>
          </a:lstStyle>
          <a:p>
            <a:endParaRPr/>
          </a:p>
        </p:txBody>
      </p:sp>
      <p:sp>
        <p:nvSpPr>
          <p:cNvPr id="33" name="Google Shape;33;p7"/>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800"/>
              <a:buFont typeface="Arial"/>
              <a:buNone/>
              <a:defRPr sz="1800" b="1"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800"/>
              <a:buFont typeface="Arial"/>
              <a:buNone/>
              <a:defRPr sz="1800" b="1"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800"/>
              <a:buFont typeface="Arial"/>
              <a:buNone/>
              <a:defRPr sz="1800" b="1"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800"/>
              <a:buFont typeface="Arial"/>
              <a:buNone/>
              <a:defRPr sz="1800" b="1"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800"/>
              <a:buFont typeface="Arial"/>
              <a:buNone/>
              <a:defRPr sz="1800" b="1"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800"/>
              <a:buFont typeface="Arial"/>
              <a:buNone/>
              <a:defRPr sz="1800" b="1"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800"/>
              <a:buFont typeface="Arial"/>
              <a:buNone/>
              <a:defRPr sz="1800" b="1"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800"/>
              <a:buFont typeface="Arial"/>
              <a:buNone/>
              <a:defRPr sz="1800" b="1"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800"/>
              <a:buFont typeface="Arial"/>
              <a:buNone/>
              <a:defRPr sz="1800" b="1"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4"/>
        <p:cNvGrpSpPr/>
        <p:nvPr/>
      </p:nvGrpSpPr>
      <p:grpSpPr>
        <a:xfrm>
          <a:off x="0" y="0"/>
          <a:ext cx="0" cy="0"/>
          <a:chOff x="0" y="0"/>
          <a:chExt cx="0" cy="0"/>
        </a:xfrm>
      </p:grpSpPr>
      <p:sp>
        <p:nvSpPr>
          <p:cNvPr id="35" name="Google Shape;35;p8"/>
          <p:cNvSpPr/>
          <p:nvPr/>
        </p:nvSpPr>
        <p:spPr>
          <a:xfrm>
            <a:off x="4572000" y="-167"/>
            <a:ext cx="4572000" cy="68580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 name="Google Shape;36;p8"/>
          <p:cNvSpPr txBox="1">
            <a:spLocks noGrp="1"/>
          </p:cNvSpPr>
          <p:nvPr>
            <p:ph type="title"/>
          </p:nvPr>
        </p:nvSpPr>
        <p:spPr>
          <a:xfrm>
            <a:off x="265500" y="1644233"/>
            <a:ext cx="4045200" cy="1976400"/>
          </a:xfrm>
          <a:prstGeom prst="rect">
            <a:avLst/>
          </a:prstGeom>
          <a:noFill/>
          <a:ln>
            <a:noFill/>
          </a:ln>
        </p:spPr>
        <p:txBody>
          <a:bodyPr spcFirstLastPara="1" wrap="square" lIns="91425" tIns="91425" rIns="91425" bIns="91425" anchor="b" anchorCtr="0">
            <a:normAutofit/>
          </a:bodyPr>
          <a:lstStyle>
            <a:lvl1pPr lvl="0" algn="ctr" rtl="0">
              <a:lnSpc>
                <a:spcPct val="100000"/>
              </a:lnSpc>
              <a:spcBef>
                <a:spcPts val="0"/>
              </a:spcBef>
              <a:spcAft>
                <a:spcPts val="0"/>
              </a:spcAft>
              <a:buSzPts val="4200"/>
              <a:buNone/>
              <a:defRPr sz="4200"/>
            </a:lvl1pPr>
            <a:lvl2pPr lvl="1" algn="ctr" rtl="0">
              <a:lnSpc>
                <a:spcPct val="100000"/>
              </a:lnSpc>
              <a:spcBef>
                <a:spcPts val="0"/>
              </a:spcBef>
              <a:spcAft>
                <a:spcPts val="0"/>
              </a:spcAft>
              <a:buSzPts val="4200"/>
              <a:buNone/>
              <a:defRPr sz="4200"/>
            </a:lvl2pPr>
            <a:lvl3pPr lvl="2" algn="ctr" rtl="0">
              <a:lnSpc>
                <a:spcPct val="100000"/>
              </a:lnSpc>
              <a:spcBef>
                <a:spcPts val="0"/>
              </a:spcBef>
              <a:spcAft>
                <a:spcPts val="0"/>
              </a:spcAft>
              <a:buSzPts val="4200"/>
              <a:buNone/>
              <a:defRPr sz="4200"/>
            </a:lvl3pPr>
            <a:lvl4pPr lvl="3" algn="ctr" rtl="0">
              <a:lnSpc>
                <a:spcPct val="100000"/>
              </a:lnSpc>
              <a:spcBef>
                <a:spcPts val="0"/>
              </a:spcBef>
              <a:spcAft>
                <a:spcPts val="0"/>
              </a:spcAft>
              <a:buSzPts val="4200"/>
              <a:buNone/>
              <a:defRPr sz="4200"/>
            </a:lvl4pPr>
            <a:lvl5pPr lvl="4" algn="ctr" rtl="0">
              <a:lnSpc>
                <a:spcPct val="100000"/>
              </a:lnSpc>
              <a:spcBef>
                <a:spcPts val="0"/>
              </a:spcBef>
              <a:spcAft>
                <a:spcPts val="0"/>
              </a:spcAft>
              <a:buSzPts val="4200"/>
              <a:buNone/>
              <a:defRPr sz="4200"/>
            </a:lvl5pPr>
            <a:lvl6pPr lvl="5" algn="ctr" rtl="0">
              <a:lnSpc>
                <a:spcPct val="100000"/>
              </a:lnSpc>
              <a:spcBef>
                <a:spcPts val="0"/>
              </a:spcBef>
              <a:spcAft>
                <a:spcPts val="0"/>
              </a:spcAft>
              <a:buSzPts val="4200"/>
              <a:buNone/>
              <a:defRPr sz="4200"/>
            </a:lvl6pPr>
            <a:lvl7pPr lvl="6" algn="ctr" rtl="0">
              <a:lnSpc>
                <a:spcPct val="100000"/>
              </a:lnSpc>
              <a:spcBef>
                <a:spcPts val="0"/>
              </a:spcBef>
              <a:spcAft>
                <a:spcPts val="0"/>
              </a:spcAft>
              <a:buSzPts val="4200"/>
              <a:buNone/>
              <a:defRPr sz="4200"/>
            </a:lvl7pPr>
            <a:lvl8pPr lvl="7" algn="ctr" rtl="0">
              <a:lnSpc>
                <a:spcPct val="100000"/>
              </a:lnSpc>
              <a:spcBef>
                <a:spcPts val="0"/>
              </a:spcBef>
              <a:spcAft>
                <a:spcPts val="0"/>
              </a:spcAft>
              <a:buSzPts val="4200"/>
              <a:buNone/>
              <a:defRPr sz="4200"/>
            </a:lvl8pPr>
            <a:lvl9pPr lvl="8" algn="ctr" rtl="0">
              <a:lnSpc>
                <a:spcPct val="100000"/>
              </a:lnSpc>
              <a:spcBef>
                <a:spcPts val="0"/>
              </a:spcBef>
              <a:spcAft>
                <a:spcPts val="0"/>
              </a:spcAft>
              <a:buSzPts val="4200"/>
              <a:buNone/>
              <a:defRPr sz="4200"/>
            </a:lvl9pPr>
          </a:lstStyle>
          <a:p>
            <a:endParaRPr/>
          </a:p>
        </p:txBody>
      </p:sp>
      <p:sp>
        <p:nvSpPr>
          <p:cNvPr id="37" name="Google Shape;37;p8"/>
          <p:cNvSpPr txBox="1">
            <a:spLocks noGrp="1"/>
          </p:cNvSpPr>
          <p:nvPr>
            <p:ph type="subTitle" idx="1"/>
          </p:nvPr>
        </p:nvSpPr>
        <p:spPr>
          <a:xfrm>
            <a:off x="265500" y="3737433"/>
            <a:ext cx="4045200" cy="1646700"/>
          </a:xfrm>
          <a:prstGeom prst="rect">
            <a:avLst/>
          </a:prstGeom>
          <a:noFill/>
          <a:ln>
            <a:noFill/>
          </a:ln>
        </p:spPr>
        <p:txBody>
          <a:bodyPr spcFirstLastPara="1" wrap="square" lIns="91425" tIns="91425" rIns="91425" bIns="91425" anchor="t" anchorCtr="0">
            <a:norm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8" name="Google Shape;38;p8"/>
          <p:cNvSpPr txBox="1">
            <a:spLocks noGrp="1"/>
          </p:cNvSpPr>
          <p:nvPr>
            <p:ph type="body" idx="2"/>
          </p:nvPr>
        </p:nvSpPr>
        <p:spPr>
          <a:xfrm>
            <a:off x="4939500" y="965433"/>
            <a:ext cx="3837000" cy="4926900"/>
          </a:xfrm>
          <a:prstGeom prst="rect">
            <a:avLst/>
          </a:prstGeom>
          <a:noFill/>
          <a:ln>
            <a:noFill/>
          </a:ln>
        </p:spPr>
        <p:txBody>
          <a:bodyPr spcFirstLastPara="1" wrap="square" lIns="91425" tIns="91425" rIns="91425" bIns="91425" anchor="ctr" anchorCtr="0">
            <a:normAutofit/>
          </a:bodyPr>
          <a:lstStyle>
            <a:lvl1pPr marL="457200" lvl="0" indent="-368300" algn="l" rtl="0">
              <a:lnSpc>
                <a:spcPct val="115000"/>
              </a:lnSpc>
              <a:spcBef>
                <a:spcPts val="0"/>
              </a:spcBef>
              <a:spcAft>
                <a:spcPts val="0"/>
              </a:spcAft>
              <a:buSzPts val="2200"/>
              <a:buChar char="●"/>
              <a:defRPr/>
            </a:lvl1pPr>
            <a:lvl2pPr marL="914400" lvl="1" indent="-368300" algn="l" rtl="0">
              <a:lnSpc>
                <a:spcPct val="115000"/>
              </a:lnSpc>
              <a:spcBef>
                <a:spcPts val="0"/>
              </a:spcBef>
              <a:spcAft>
                <a:spcPts val="0"/>
              </a:spcAft>
              <a:buSzPts val="2200"/>
              <a:buChar char="○"/>
              <a:defRPr/>
            </a:lvl2pPr>
            <a:lvl3pPr marL="1371600" lvl="2" indent="-368300" algn="l" rtl="0">
              <a:lnSpc>
                <a:spcPct val="115000"/>
              </a:lnSpc>
              <a:spcBef>
                <a:spcPts val="0"/>
              </a:spcBef>
              <a:spcAft>
                <a:spcPts val="0"/>
              </a:spcAft>
              <a:buSzPts val="2200"/>
              <a:buChar char="■"/>
              <a:defRPr/>
            </a:lvl3pPr>
            <a:lvl4pPr marL="1828800" lvl="3" indent="-368300" algn="l" rtl="0">
              <a:lnSpc>
                <a:spcPct val="115000"/>
              </a:lnSpc>
              <a:spcBef>
                <a:spcPts val="0"/>
              </a:spcBef>
              <a:spcAft>
                <a:spcPts val="0"/>
              </a:spcAft>
              <a:buSzPts val="2200"/>
              <a:buChar char="●"/>
              <a:defRPr/>
            </a:lvl4pPr>
            <a:lvl5pPr marL="2286000" lvl="4" indent="-368300" algn="l" rtl="0">
              <a:lnSpc>
                <a:spcPct val="115000"/>
              </a:lnSpc>
              <a:spcBef>
                <a:spcPts val="0"/>
              </a:spcBef>
              <a:spcAft>
                <a:spcPts val="0"/>
              </a:spcAft>
              <a:buSzPts val="2200"/>
              <a:buChar char="○"/>
              <a:defRPr/>
            </a:lvl5pPr>
            <a:lvl6pPr marL="2743200" lvl="5" indent="-368300" algn="l" rtl="0">
              <a:lnSpc>
                <a:spcPct val="115000"/>
              </a:lnSpc>
              <a:spcBef>
                <a:spcPts val="0"/>
              </a:spcBef>
              <a:spcAft>
                <a:spcPts val="0"/>
              </a:spcAft>
              <a:buSzPts val="2200"/>
              <a:buChar char="■"/>
              <a:defRPr/>
            </a:lvl6pPr>
            <a:lvl7pPr marL="3200400" lvl="6" indent="-368300" algn="l" rtl="0">
              <a:lnSpc>
                <a:spcPct val="115000"/>
              </a:lnSpc>
              <a:spcBef>
                <a:spcPts val="0"/>
              </a:spcBef>
              <a:spcAft>
                <a:spcPts val="0"/>
              </a:spcAft>
              <a:buSzPts val="2200"/>
              <a:buChar char="●"/>
              <a:defRPr/>
            </a:lvl7pPr>
            <a:lvl8pPr marL="3657600" lvl="7" indent="-368300" algn="l" rtl="0">
              <a:lnSpc>
                <a:spcPct val="115000"/>
              </a:lnSpc>
              <a:spcBef>
                <a:spcPts val="0"/>
              </a:spcBef>
              <a:spcAft>
                <a:spcPts val="0"/>
              </a:spcAft>
              <a:buSzPts val="2200"/>
              <a:buChar char="○"/>
              <a:defRPr/>
            </a:lvl8pPr>
            <a:lvl9pPr marL="4114800" lvl="8" indent="-368300" algn="l" rtl="0">
              <a:lnSpc>
                <a:spcPct val="115000"/>
              </a:lnSpc>
              <a:spcBef>
                <a:spcPts val="0"/>
              </a:spcBef>
              <a:spcAft>
                <a:spcPts val="0"/>
              </a:spcAft>
              <a:buSzPts val="2200"/>
              <a:buChar char="■"/>
              <a:defRPr/>
            </a:lvl9pPr>
          </a:lstStyle>
          <a:p>
            <a:endParaRPr/>
          </a:p>
        </p:txBody>
      </p:sp>
      <p:sp>
        <p:nvSpPr>
          <p:cNvPr id="39" name="Google Shape;39;p8"/>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800"/>
              <a:buFont typeface="Arial"/>
              <a:buNone/>
              <a:defRPr sz="1800" b="1"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800"/>
              <a:buFont typeface="Arial"/>
              <a:buNone/>
              <a:defRPr sz="1800" b="1"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800"/>
              <a:buFont typeface="Arial"/>
              <a:buNone/>
              <a:defRPr sz="1800" b="1"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800"/>
              <a:buFont typeface="Arial"/>
              <a:buNone/>
              <a:defRPr sz="1800" b="1"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800"/>
              <a:buFont typeface="Arial"/>
              <a:buNone/>
              <a:defRPr sz="1800" b="1"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800"/>
              <a:buFont typeface="Arial"/>
              <a:buNone/>
              <a:defRPr sz="1800" b="1"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800"/>
              <a:buFont typeface="Arial"/>
              <a:buNone/>
              <a:defRPr sz="1800" b="1"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800"/>
              <a:buFont typeface="Arial"/>
              <a:buNone/>
              <a:defRPr sz="1800" b="1"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800"/>
              <a:buFont typeface="Arial"/>
              <a:buNone/>
              <a:defRPr sz="1800" b="1"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0"/>
        <p:cNvGrpSpPr/>
        <p:nvPr/>
      </p:nvGrpSpPr>
      <p:grpSpPr>
        <a:xfrm>
          <a:off x="0" y="0"/>
          <a:ext cx="0" cy="0"/>
          <a:chOff x="0" y="0"/>
          <a:chExt cx="0" cy="0"/>
        </a:xfrm>
      </p:grpSpPr>
      <p:sp>
        <p:nvSpPr>
          <p:cNvPr id="41" name="Google Shape;41;p9"/>
          <p:cNvSpPr txBox="1">
            <a:spLocks noGrp="1"/>
          </p:cNvSpPr>
          <p:nvPr>
            <p:ph type="body" idx="1"/>
          </p:nvPr>
        </p:nvSpPr>
        <p:spPr>
          <a:xfrm>
            <a:off x="311700" y="5640767"/>
            <a:ext cx="5998800" cy="806700"/>
          </a:xfrm>
          <a:prstGeom prst="rect">
            <a:avLst/>
          </a:prstGeom>
          <a:noFill/>
          <a:ln>
            <a:noFill/>
          </a:ln>
        </p:spPr>
        <p:txBody>
          <a:bodyPr spcFirstLastPara="1" wrap="square" lIns="91425" tIns="91425" rIns="91425" bIns="91425" anchor="ctr" anchorCtr="0">
            <a:normAutofit/>
          </a:bodyPr>
          <a:lstStyle>
            <a:lvl1pPr marL="457200" lvl="0" indent="-228600" algn="l" rtl="0">
              <a:lnSpc>
                <a:spcPct val="100000"/>
              </a:lnSpc>
              <a:spcBef>
                <a:spcPts val="0"/>
              </a:spcBef>
              <a:spcAft>
                <a:spcPts val="0"/>
              </a:spcAft>
              <a:buSzPts val="2200"/>
              <a:buNone/>
              <a:defRPr/>
            </a:lvl1pPr>
          </a:lstStyle>
          <a:p>
            <a:endParaRPr/>
          </a:p>
        </p:txBody>
      </p:sp>
      <p:sp>
        <p:nvSpPr>
          <p:cNvPr id="42" name="Google Shape;42;p9"/>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800"/>
              <a:buFont typeface="Arial"/>
              <a:buNone/>
              <a:defRPr sz="1800" b="1"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800"/>
              <a:buFont typeface="Arial"/>
              <a:buNone/>
              <a:defRPr sz="1800" b="1"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800"/>
              <a:buFont typeface="Arial"/>
              <a:buNone/>
              <a:defRPr sz="1800" b="1"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800"/>
              <a:buFont typeface="Arial"/>
              <a:buNone/>
              <a:defRPr sz="1800" b="1"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800"/>
              <a:buFont typeface="Arial"/>
              <a:buNone/>
              <a:defRPr sz="1800" b="1"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800"/>
              <a:buFont typeface="Arial"/>
              <a:buNone/>
              <a:defRPr sz="1800" b="1"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800"/>
              <a:buFont typeface="Arial"/>
              <a:buNone/>
              <a:defRPr sz="1800" b="1"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800"/>
              <a:buFont typeface="Arial"/>
              <a:buNone/>
              <a:defRPr sz="1800" b="1"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800"/>
              <a:buFont typeface="Arial"/>
              <a:buNone/>
              <a:defRPr sz="1800" b="1"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3"/>
        <p:cNvGrpSpPr/>
        <p:nvPr/>
      </p:nvGrpSpPr>
      <p:grpSpPr>
        <a:xfrm>
          <a:off x="0" y="0"/>
          <a:ext cx="0" cy="0"/>
          <a:chOff x="0" y="0"/>
          <a:chExt cx="0" cy="0"/>
        </a:xfrm>
      </p:grpSpPr>
      <p:sp>
        <p:nvSpPr>
          <p:cNvPr id="44" name="Google Shape;44;p10"/>
          <p:cNvSpPr txBox="1">
            <a:spLocks noGrp="1"/>
          </p:cNvSpPr>
          <p:nvPr>
            <p:ph type="title" hasCustomPrompt="1"/>
          </p:nvPr>
        </p:nvSpPr>
        <p:spPr>
          <a:xfrm>
            <a:off x="311700" y="1474833"/>
            <a:ext cx="8520600" cy="2618100"/>
          </a:xfrm>
          <a:prstGeom prst="rect">
            <a:avLst/>
          </a:prstGeom>
          <a:noFill/>
          <a:ln>
            <a:noFill/>
          </a:ln>
        </p:spPr>
        <p:txBody>
          <a:bodyPr spcFirstLastPara="1" wrap="square" lIns="91425" tIns="91425" rIns="91425" bIns="91425" anchor="b" anchorCtr="0">
            <a:normAutofit/>
          </a:bodyPr>
          <a:lstStyle>
            <a:lvl1pPr lvl="0" algn="ctr" rtl="0">
              <a:lnSpc>
                <a:spcPct val="100000"/>
              </a:lnSpc>
              <a:spcBef>
                <a:spcPts val="0"/>
              </a:spcBef>
              <a:spcAft>
                <a:spcPts val="0"/>
              </a:spcAft>
              <a:buSzPts val="12000"/>
              <a:buNone/>
              <a:defRPr sz="12000"/>
            </a:lvl1pPr>
            <a:lvl2pPr lvl="1" algn="ctr" rtl="0">
              <a:lnSpc>
                <a:spcPct val="100000"/>
              </a:lnSpc>
              <a:spcBef>
                <a:spcPts val="0"/>
              </a:spcBef>
              <a:spcAft>
                <a:spcPts val="0"/>
              </a:spcAft>
              <a:buSzPts val="12000"/>
              <a:buNone/>
              <a:defRPr sz="12000"/>
            </a:lvl2pPr>
            <a:lvl3pPr lvl="2" algn="ctr" rtl="0">
              <a:lnSpc>
                <a:spcPct val="100000"/>
              </a:lnSpc>
              <a:spcBef>
                <a:spcPts val="0"/>
              </a:spcBef>
              <a:spcAft>
                <a:spcPts val="0"/>
              </a:spcAft>
              <a:buSzPts val="12000"/>
              <a:buNone/>
              <a:defRPr sz="12000"/>
            </a:lvl3pPr>
            <a:lvl4pPr lvl="3" algn="ctr" rtl="0">
              <a:lnSpc>
                <a:spcPct val="100000"/>
              </a:lnSpc>
              <a:spcBef>
                <a:spcPts val="0"/>
              </a:spcBef>
              <a:spcAft>
                <a:spcPts val="0"/>
              </a:spcAft>
              <a:buSzPts val="12000"/>
              <a:buNone/>
              <a:defRPr sz="12000"/>
            </a:lvl4pPr>
            <a:lvl5pPr lvl="4" algn="ctr" rtl="0">
              <a:lnSpc>
                <a:spcPct val="100000"/>
              </a:lnSpc>
              <a:spcBef>
                <a:spcPts val="0"/>
              </a:spcBef>
              <a:spcAft>
                <a:spcPts val="0"/>
              </a:spcAft>
              <a:buSzPts val="12000"/>
              <a:buNone/>
              <a:defRPr sz="12000"/>
            </a:lvl5pPr>
            <a:lvl6pPr lvl="5" algn="ctr" rtl="0">
              <a:lnSpc>
                <a:spcPct val="100000"/>
              </a:lnSpc>
              <a:spcBef>
                <a:spcPts val="0"/>
              </a:spcBef>
              <a:spcAft>
                <a:spcPts val="0"/>
              </a:spcAft>
              <a:buSzPts val="12000"/>
              <a:buNone/>
              <a:defRPr sz="12000"/>
            </a:lvl6pPr>
            <a:lvl7pPr lvl="6" algn="ctr" rtl="0">
              <a:lnSpc>
                <a:spcPct val="100000"/>
              </a:lnSpc>
              <a:spcBef>
                <a:spcPts val="0"/>
              </a:spcBef>
              <a:spcAft>
                <a:spcPts val="0"/>
              </a:spcAft>
              <a:buSzPts val="12000"/>
              <a:buNone/>
              <a:defRPr sz="12000"/>
            </a:lvl7pPr>
            <a:lvl8pPr lvl="7" algn="ctr" rtl="0">
              <a:lnSpc>
                <a:spcPct val="100000"/>
              </a:lnSpc>
              <a:spcBef>
                <a:spcPts val="0"/>
              </a:spcBef>
              <a:spcAft>
                <a:spcPts val="0"/>
              </a:spcAft>
              <a:buSzPts val="12000"/>
              <a:buNone/>
              <a:defRPr sz="12000"/>
            </a:lvl8pPr>
            <a:lvl9pPr lvl="8" algn="ctr" rtl="0">
              <a:lnSpc>
                <a:spcPct val="100000"/>
              </a:lnSpc>
              <a:spcBef>
                <a:spcPts val="0"/>
              </a:spcBef>
              <a:spcAft>
                <a:spcPts val="0"/>
              </a:spcAft>
              <a:buSzPts val="12000"/>
              <a:buNone/>
              <a:defRPr sz="12000"/>
            </a:lvl9pPr>
          </a:lstStyle>
          <a:p>
            <a:r>
              <a:t>xx%</a:t>
            </a:r>
          </a:p>
        </p:txBody>
      </p:sp>
      <p:sp>
        <p:nvSpPr>
          <p:cNvPr id="45" name="Google Shape;45;p10"/>
          <p:cNvSpPr txBox="1">
            <a:spLocks noGrp="1"/>
          </p:cNvSpPr>
          <p:nvPr>
            <p:ph type="body" idx="1"/>
          </p:nvPr>
        </p:nvSpPr>
        <p:spPr>
          <a:xfrm>
            <a:off x="311700" y="4202967"/>
            <a:ext cx="8520600" cy="1734300"/>
          </a:xfrm>
          <a:prstGeom prst="rect">
            <a:avLst/>
          </a:prstGeom>
          <a:noFill/>
          <a:ln>
            <a:noFill/>
          </a:ln>
        </p:spPr>
        <p:txBody>
          <a:bodyPr spcFirstLastPara="1" wrap="square" lIns="91425" tIns="91425" rIns="91425" bIns="91425" anchor="t" anchorCtr="0">
            <a:normAutofit/>
          </a:bodyPr>
          <a:lstStyle>
            <a:lvl1pPr marL="457200" lvl="0" indent="-368300" algn="ctr" rtl="0">
              <a:lnSpc>
                <a:spcPct val="115000"/>
              </a:lnSpc>
              <a:spcBef>
                <a:spcPts val="0"/>
              </a:spcBef>
              <a:spcAft>
                <a:spcPts val="0"/>
              </a:spcAft>
              <a:buSzPts val="2200"/>
              <a:buChar char="●"/>
              <a:defRPr/>
            </a:lvl1pPr>
            <a:lvl2pPr marL="914400" lvl="1" indent="-368300" algn="ctr" rtl="0">
              <a:lnSpc>
                <a:spcPct val="115000"/>
              </a:lnSpc>
              <a:spcBef>
                <a:spcPts val="0"/>
              </a:spcBef>
              <a:spcAft>
                <a:spcPts val="0"/>
              </a:spcAft>
              <a:buSzPts val="2200"/>
              <a:buChar char="○"/>
              <a:defRPr/>
            </a:lvl2pPr>
            <a:lvl3pPr marL="1371600" lvl="2" indent="-368300" algn="ctr" rtl="0">
              <a:lnSpc>
                <a:spcPct val="115000"/>
              </a:lnSpc>
              <a:spcBef>
                <a:spcPts val="0"/>
              </a:spcBef>
              <a:spcAft>
                <a:spcPts val="0"/>
              </a:spcAft>
              <a:buSzPts val="2200"/>
              <a:buChar char="■"/>
              <a:defRPr/>
            </a:lvl3pPr>
            <a:lvl4pPr marL="1828800" lvl="3" indent="-368300" algn="ctr" rtl="0">
              <a:lnSpc>
                <a:spcPct val="115000"/>
              </a:lnSpc>
              <a:spcBef>
                <a:spcPts val="0"/>
              </a:spcBef>
              <a:spcAft>
                <a:spcPts val="0"/>
              </a:spcAft>
              <a:buSzPts val="2200"/>
              <a:buChar char="●"/>
              <a:defRPr/>
            </a:lvl4pPr>
            <a:lvl5pPr marL="2286000" lvl="4" indent="-368300" algn="ctr" rtl="0">
              <a:lnSpc>
                <a:spcPct val="115000"/>
              </a:lnSpc>
              <a:spcBef>
                <a:spcPts val="0"/>
              </a:spcBef>
              <a:spcAft>
                <a:spcPts val="0"/>
              </a:spcAft>
              <a:buSzPts val="2200"/>
              <a:buChar char="○"/>
              <a:defRPr/>
            </a:lvl5pPr>
            <a:lvl6pPr marL="2743200" lvl="5" indent="-368300" algn="ctr" rtl="0">
              <a:lnSpc>
                <a:spcPct val="115000"/>
              </a:lnSpc>
              <a:spcBef>
                <a:spcPts val="0"/>
              </a:spcBef>
              <a:spcAft>
                <a:spcPts val="0"/>
              </a:spcAft>
              <a:buSzPts val="2200"/>
              <a:buChar char="■"/>
              <a:defRPr/>
            </a:lvl6pPr>
            <a:lvl7pPr marL="3200400" lvl="6" indent="-368300" algn="ctr" rtl="0">
              <a:lnSpc>
                <a:spcPct val="115000"/>
              </a:lnSpc>
              <a:spcBef>
                <a:spcPts val="0"/>
              </a:spcBef>
              <a:spcAft>
                <a:spcPts val="0"/>
              </a:spcAft>
              <a:buSzPts val="2200"/>
              <a:buChar char="●"/>
              <a:defRPr/>
            </a:lvl7pPr>
            <a:lvl8pPr marL="3657600" lvl="7" indent="-368300" algn="ctr" rtl="0">
              <a:lnSpc>
                <a:spcPct val="115000"/>
              </a:lnSpc>
              <a:spcBef>
                <a:spcPts val="0"/>
              </a:spcBef>
              <a:spcAft>
                <a:spcPts val="0"/>
              </a:spcAft>
              <a:buSzPts val="2200"/>
              <a:buChar char="○"/>
              <a:defRPr/>
            </a:lvl8pPr>
            <a:lvl9pPr marL="4114800" lvl="8" indent="-368300" algn="ctr" rtl="0">
              <a:lnSpc>
                <a:spcPct val="115000"/>
              </a:lnSpc>
              <a:spcBef>
                <a:spcPts val="0"/>
              </a:spcBef>
              <a:spcAft>
                <a:spcPts val="0"/>
              </a:spcAft>
              <a:buSzPts val="2200"/>
              <a:buChar char="■"/>
              <a:defRPr/>
            </a:lvl9pPr>
          </a:lstStyle>
          <a:p>
            <a:endParaRPr/>
          </a:p>
        </p:txBody>
      </p:sp>
      <p:sp>
        <p:nvSpPr>
          <p:cNvPr id="46" name="Google Shape;46;p10"/>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800"/>
              <a:buFont typeface="Arial"/>
              <a:buNone/>
              <a:defRPr sz="1800" b="1"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800"/>
              <a:buFont typeface="Arial"/>
              <a:buNone/>
              <a:defRPr sz="1800" b="1"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800"/>
              <a:buFont typeface="Arial"/>
              <a:buNone/>
              <a:defRPr sz="1800" b="1"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800"/>
              <a:buFont typeface="Arial"/>
              <a:buNone/>
              <a:defRPr sz="1800" b="1"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800"/>
              <a:buFont typeface="Arial"/>
              <a:buNone/>
              <a:defRPr sz="1800" b="1"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800"/>
              <a:buFont typeface="Arial"/>
              <a:buNone/>
              <a:defRPr sz="1800" b="1"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800"/>
              <a:buFont typeface="Arial"/>
              <a:buNone/>
              <a:defRPr sz="1800" b="1"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800"/>
              <a:buFont typeface="Arial"/>
              <a:buNone/>
              <a:defRPr sz="1800" b="1"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800"/>
              <a:buFont typeface="Arial"/>
              <a:buNone/>
              <a:defRPr sz="1800" b="1"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Times New Roman"/>
              <a:buNone/>
              <a:defRPr sz="2800" b="1"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Clr>
                <a:schemeClr val="dk1"/>
              </a:buClr>
              <a:buSzPts val="2800"/>
              <a:buFont typeface="Arial"/>
              <a:buNone/>
              <a:defRPr sz="2800" b="1"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1"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1"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1"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1"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1"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1"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1"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normAutofit/>
          </a:bodyPr>
          <a:lstStyle>
            <a:lvl1pPr marL="457200" marR="0" lvl="0" indent="-368300" algn="l" rtl="0">
              <a:lnSpc>
                <a:spcPct val="115000"/>
              </a:lnSpc>
              <a:spcBef>
                <a:spcPts val="0"/>
              </a:spcBef>
              <a:spcAft>
                <a:spcPts val="0"/>
              </a:spcAft>
              <a:buClr>
                <a:schemeClr val="dk1"/>
              </a:buClr>
              <a:buSzPts val="2200"/>
              <a:buFont typeface="Times New Roman"/>
              <a:buChar char="●"/>
              <a:defRPr sz="2200" i="0" u="none" strike="noStrike" cap="none">
                <a:solidFill>
                  <a:schemeClr val="dk1"/>
                </a:solidFill>
                <a:latin typeface="Times New Roman"/>
                <a:ea typeface="Times New Roman"/>
                <a:cs typeface="Times New Roman"/>
                <a:sym typeface="Times New Roman"/>
              </a:defRPr>
            </a:lvl1pPr>
            <a:lvl2pPr marL="914400" marR="0" lvl="1" indent="-368300" algn="l" rtl="0">
              <a:lnSpc>
                <a:spcPct val="115000"/>
              </a:lnSpc>
              <a:spcBef>
                <a:spcPts val="0"/>
              </a:spcBef>
              <a:spcAft>
                <a:spcPts val="0"/>
              </a:spcAft>
              <a:buClr>
                <a:schemeClr val="dk1"/>
              </a:buClr>
              <a:buSzPts val="2200"/>
              <a:buFont typeface="Times New Roman"/>
              <a:buChar char="○"/>
              <a:defRPr sz="2200" i="0" u="none" strike="noStrike" cap="none">
                <a:solidFill>
                  <a:schemeClr val="dk1"/>
                </a:solidFill>
                <a:latin typeface="Times New Roman"/>
                <a:ea typeface="Times New Roman"/>
                <a:cs typeface="Times New Roman"/>
                <a:sym typeface="Times New Roman"/>
              </a:defRPr>
            </a:lvl2pPr>
            <a:lvl3pPr marL="1371600" marR="0" lvl="2" indent="-368300" algn="l" rtl="0">
              <a:lnSpc>
                <a:spcPct val="115000"/>
              </a:lnSpc>
              <a:spcBef>
                <a:spcPts val="0"/>
              </a:spcBef>
              <a:spcAft>
                <a:spcPts val="0"/>
              </a:spcAft>
              <a:buClr>
                <a:schemeClr val="dk1"/>
              </a:buClr>
              <a:buSzPts val="2200"/>
              <a:buFont typeface="Times New Roman"/>
              <a:buChar char="■"/>
              <a:defRPr sz="2200" i="0" u="none" strike="noStrike" cap="none">
                <a:solidFill>
                  <a:schemeClr val="dk1"/>
                </a:solidFill>
                <a:latin typeface="Times New Roman"/>
                <a:ea typeface="Times New Roman"/>
                <a:cs typeface="Times New Roman"/>
                <a:sym typeface="Times New Roman"/>
              </a:defRPr>
            </a:lvl3pPr>
            <a:lvl4pPr marL="1828800" marR="0" lvl="3" indent="-368300" algn="l" rtl="0">
              <a:lnSpc>
                <a:spcPct val="115000"/>
              </a:lnSpc>
              <a:spcBef>
                <a:spcPts val="0"/>
              </a:spcBef>
              <a:spcAft>
                <a:spcPts val="0"/>
              </a:spcAft>
              <a:buClr>
                <a:schemeClr val="dk1"/>
              </a:buClr>
              <a:buSzPts val="2200"/>
              <a:buFont typeface="Times New Roman"/>
              <a:buChar char="●"/>
              <a:defRPr sz="2200" i="0" u="none" strike="noStrike" cap="none">
                <a:solidFill>
                  <a:schemeClr val="dk1"/>
                </a:solidFill>
                <a:latin typeface="Times New Roman"/>
                <a:ea typeface="Times New Roman"/>
                <a:cs typeface="Times New Roman"/>
                <a:sym typeface="Times New Roman"/>
              </a:defRPr>
            </a:lvl4pPr>
            <a:lvl5pPr marL="2286000" marR="0" lvl="4" indent="-368300" algn="l" rtl="0">
              <a:lnSpc>
                <a:spcPct val="115000"/>
              </a:lnSpc>
              <a:spcBef>
                <a:spcPts val="0"/>
              </a:spcBef>
              <a:spcAft>
                <a:spcPts val="0"/>
              </a:spcAft>
              <a:buClr>
                <a:schemeClr val="dk1"/>
              </a:buClr>
              <a:buSzPts val="2200"/>
              <a:buFont typeface="Times New Roman"/>
              <a:buChar char="○"/>
              <a:defRPr sz="2200" i="0" u="none" strike="noStrike" cap="none">
                <a:solidFill>
                  <a:schemeClr val="dk1"/>
                </a:solidFill>
                <a:latin typeface="Times New Roman"/>
                <a:ea typeface="Times New Roman"/>
                <a:cs typeface="Times New Roman"/>
                <a:sym typeface="Times New Roman"/>
              </a:defRPr>
            </a:lvl5pPr>
            <a:lvl6pPr marL="2743200" marR="0" lvl="5" indent="-368300" algn="l" rtl="0">
              <a:lnSpc>
                <a:spcPct val="115000"/>
              </a:lnSpc>
              <a:spcBef>
                <a:spcPts val="0"/>
              </a:spcBef>
              <a:spcAft>
                <a:spcPts val="0"/>
              </a:spcAft>
              <a:buClr>
                <a:schemeClr val="dk1"/>
              </a:buClr>
              <a:buSzPts val="2200"/>
              <a:buFont typeface="Times New Roman"/>
              <a:buChar char="■"/>
              <a:defRPr sz="2200" i="0" u="none" strike="noStrike" cap="none">
                <a:solidFill>
                  <a:schemeClr val="dk1"/>
                </a:solidFill>
                <a:latin typeface="Times New Roman"/>
                <a:ea typeface="Times New Roman"/>
                <a:cs typeface="Times New Roman"/>
                <a:sym typeface="Times New Roman"/>
              </a:defRPr>
            </a:lvl6pPr>
            <a:lvl7pPr marL="3200400" marR="0" lvl="6" indent="-368300" algn="l" rtl="0">
              <a:lnSpc>
                <a:spcPct val="115000"/>
              </a:lnSpc>
              <a:spcBef>
                <a:spcPts val="0"/>
              </a:spcBef>
              <a:spcAft>
                <a:spcPts val="0"/>
              </a:spcAft>
              <a:buClr>
                <a:schemeClr val="dk1"/>
              </a:buClr>
              <a:buSzPts val="2200"/>
              <a:buFont typeface="Times New Roman"/>
              <a:buChar char="●"/>
              <a:defRPr sz="2200" i="0" u="none" strike="noStrike" cap="none">
                <a:solidFill>
                  <a:schemeClr val="dk1"/>
                </a:solidFill>
                <a:latin typeface="Times New Roman"/>
                <a:ea typeface="Times New Roman"/>
                <a:cs typeface="Times New Roman"/>
                <a:sym typeface="Times New Roman"/>
              </a:defRPr>
            </a:lvl7pPr>
            <a:lvl8pPr marL="3657600" marR="0" lvl="7" indent="-368300" algn="l" rtl="0">
              <a:lnSpc>
                <a:spcPct val="115000"/>
              </a:lnSpc>
              <a:spcBef>
                <a:spcPts val="0"/>
              </a:spcBef>
              <a:spcAft>
                <a:spcPts val="0"/>
              </a:spcAft>
              <a:buClr>
                <a:schemeClr val="dk1"/>
              </a:buClr>
              <a:buSzPts val="2200"/>
              <a:buFont typeface="Times New Roman"/>
              <a:buChar char="○"/>
              <a:defRPr sz="2200" i="0" u="none" strike="noStrike" cap="none">
                <a:solidFill>
                  <a:schemeClr val="dk1"/>
                </a:solidFill>
                <a:latin typeface="Times New Roman"/>
                <a:ea typeface="Times New Roman"/>
                <a:cs typeface="Times New Roman"/>
                <a:sym typeface="Times New Roman"/>
              </a:defRPr>
            </a:lvl8pPr>
            <a:lvl9pPr marL="4114800" marR="0" lvl="8" indent="-368300" algn="l" rtl="0">
              <a:lnSpc>
                <a:spcPct val="115000"/>
              </a:lnSpc>
              <a:spcBef>
                <a:spcPts val="0"/>
              </a:spcBef>
              <a:spcAft>
                <a:spcPts val="0"/>
              </a:spcAft>
              <a:buClr>
                <a:schemeClr val="dk1"/>
              </a:buClr>
              <a:buSzPts val="2200"/>
              <a:buFont typeface="Times New Roman"/>
              <a:buChar char="■"/>
              <a:defRPr sz="2200" i="0" u="none" strike="noStrike" cap="none">
                <a:solidFill>
                  <a:schemeClr val="dk1"/>
                </a:solidFill>
                <a:latin typeface="Times New Roman"/>
                <a:ea typeface="Times New Roman"/>
                <a:cs typeface="Times New Roman"/>
                <a:sym typeface="Times New Roman"/>
              </a:defRPr>
            </a:lvl9pPr>
          </a:lstStyle>
          <a:p>
            <a:endParaRPr/>
          </a:p>
        </p:txBody>
      </p:sp>
      <p:sp>
        <p:nvSpPr>
          <p:cNvPr id="8" name="Google Shape;8;p1"/>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800"/>
              <a:buFont typeface="Arial"/>
              <a:buNone/>
              <a:defRPr sz="1800" b="1"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800"/>
              <a:buFont typeface="Arial"/>
              <a:buNone/>
              <a:defRPr sz="1800" b="1"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800"/>
              <a:buFont typeface="Arial"/>
              <a:buNone/>
              <a:defRPr sz="1800" b="1"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800"/>
              <a:buFont typeface="Arial"/>
              <a:buNone/>
              <a:defRPr sz="1800" b="1"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800"/>
              <a:buFont typeface="Arial"/>
              <a:buNone/>
              <a:defRPr sz="1800" b="1"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800"/>
              <a:buFont typeface="Arial"/>
              <a:buNone/>
              <a:defRPr sz="1800" b="1"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800"/>
              <a:buFont typeface="Arial"/>
              <a:buNone/>
              <a:defRPr sz="1800" b="1"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800"/>
              <a:buFont typeface="Arial"/>
              <a:buNone/>
              <a:defRPr sz="1800" b="1"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800"/>
              <a:buFont typeface="Arial"/>
              <a:buNone/>
              <a:defRPr sz="1800" b="1"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9" name="Google Shape;9;p1"/>
          <p:cNvSpPr txBox="1"/>
          <p:nvPr/>
        </p:nvSpPr>
        <p:spPr>
          <a:xfrm>
            <a:off x="0" y="6666125"/>
            <a:ext cx="9144000" cy="219300"/>
          </a:xfrm>
          <a:prstGeom prst="rect">
            <a:avLst/>
          </a:prstGeom>
          <a:solidFill>
            <a:srgbClr val="38761D"/>
          </a:solid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
              <a:buFont typeface="Arial"/>
              <a:buNone/>
            </a:pPr>
            <a:endParaRPr sz="1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hyperlink" Target="https://en.wikipedia.org/wiki/Feature_(machine_learning)" TargetMode="External"/><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4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53" name="Google Shape;53;p12"/>
          <p:cNvSpPr txBox="1">
            <a:spLocks noGrp="1"/>
          </p:cNvSpPr>
          <p:nvPr>
            <p:ph type="ctrTitle"/>
          </p:nvPr>
        </p:nvSpPr>
        <p:spPr>
          <a:xfrm>
            <a:off x="311700" y="63747"/>
            <a:ext cx="8520600" cy="18777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990"/>
              <a:buNone/>
            </a:pPr>
            <a:r>
              <a:rPr lang="en-US" sz="4800"/>
              <a:t>NHẬP MÔN </a:t>
            </a:r>
            <a:endParaRPr sz="4800"/>
          </a:p>
          <a:p>
            <a:pPr marL="0" lvl="0" indent="0" algn="ctr" rtl="0">
              <a:lnSpc>
                <a:spcPct val="100000"/>
              </a:lnSpc>
              <a:spcBef>
                <a:spcPts val="0"/>
              </a:spcBef>
              <a:spcAft>
                <a:spcPts val="0"/>
              </a:spcAft>
              <a:buSzPts val="990"/>
              <a:buNone/>
            </a:pPr>
            <a:r>
              <a:rPr lang="en-US" sz="4800"/>
              <a:t>HỌC MÁY</a:t>
            </a:r>
            <a:endParaRPr sz="4800"/>
          </a:p>
        </p:txBody>
      </p:sp>
      <p:sp>
        <p:nvSpPr>
          <p:cNvPr id="54" name="Google Shape;54;p12"/>
          <p:cNvSpPr txBox="1">
            <a:spLocks noGrp="1"/>
          </p:cNvSpPr>
          <p:nvPr>
            <p:ph type="subTitle" idx="1"/>
          </p:nvPr>
        </p:nvSpPr>
        <p:spPr>
          <a:xfrm>
            <a:off x="311700" y="2366677"/>
            <a:ext cx="8520600" cy="1484100"/>
          </a:xfrm>
          <a:prstGeom prst="rect">
            <a:avLst/>
          </a:prstGeom>
          <a:noFill/>
          <a:ln>
            <a:noFill/>
          </a:ln>
        </p:spPr>
        <p:txBody>
          <a:bodyPr spcFirstLastPara="1" wrap="square" lIns="91425" tIns="91425" rIns="91425" bIns="91425" anchor="t" anchorCtr="0">
            <a:normAutofit fontScale="70000" lnSpcReduction="20000"/>
          </a:bodyPr>
          <a:lstStyle/>
          <a:p>
            <a:pPr marL="0" lvl="0" indent="0" algn="ctr" rtl="0">
              <a:lnSpc>
                <a:spcPct val="100000"/>
              </a:lnSpc>
              <a:spcBef>
                <a:spcPts val="0"/>
              </a:spcBef>
              <a:spcAft>
                <a:spcPts val="0"/>
              </a:spcAft>
              <a:buSzPct val="70000"/>
              <a:buNone/>
            </a:pPr>
            <a:r>
              <a:rPr lang="en-US" sz="4000">
                <a:solidFill>
                  <a:schemeClr val="dk1"/>
                </a:solidFill>
                <a:latin typeface="Times New Roman"/>
                <a:ea typeface="Times New Roman"/>
                <a:cs typeface="Times New Roman"/>
                <a:sym typeface="Times New Roman"/>
              </a:rPr>
              <a:t>ĐỒ ÁN GIỮA KÌ</a:t>
            </a:r>
            <a:endParaRPr sz="4000">
              <a:solidFill>
                <a:schemeClr val="dk1"/>
              </a:solidFill>
              <a:latin typeface="Times New Roman"/>
              <a:ea typeface="Times New Roman"/>
              <a:cs typeface="Times New Roman"/>
              <a:sym typeface="Times New Roman"/>
            </a:endParaRPr>
          </a:p>
          <a:p>
            <a:pPr marL="0" lvl="0" indent="0" algn="ctr" rtl="0">
              <a:lnSpc>
                <a:spcPct val="100000"/>
              </a:lnSpc>
              <a:spcBef>
                <a:spcPts val="0"/>
              </a:spcBef>
              <a:spcAft>
                <a:spcPts val="0"/>
              </a:spcAft>
              <a:buSzPct val="56000"/>
              <a:buNone/>
            </a:pPr>
            <a:endParaRPr sz="5000">
              <a:solidFill>
                <a:schemeClr val="dk1"/>
              </a:solidFill>
              <a:latin typeface="Times New Roman"/>
              <a:ea typeface="Times New Roman"/>
              <a:cs typeface="Times New Roman"/>
              <a:sym typeface="Times New Roman"/>
            </a:endParaRPr>
          </a:p>
          <a:p>
            <a:pPr marL="0" lvl="0" indent="0" algn="ctr" rtl="0">
              <a:lnSpc>
                <a:spcPct val="100000"/>
              </a:lnSpc>
              <a:spcBef>
                <a:spcPts val="0"/>
              </a:spcBef>
              <a:spcAft>
                <a:spcPts val="0"/>
              </a:spcAft>
              <a:buSzPct val="56000"/>
              <a:buNone/>
            </a:pPr>
            <a:endParaRPr sz="5000">
              <a:solidFill>
                <a:schemeClr val="dk1"/>
              </a:solidFill>
              <a:latin typeface="Times New Roman"/>
              <a:ea typeface="Times New Roman"/>
              <a:cs typeface="Times New Roman"/>
              <a:sym typeface="Times New Roman"/>
            </a:endParaRPr>
          </a:p>
        </p:txBody>
      </p:sp>
      <p:sp>
        <p:nvSpPr>
          <p:cNvPr id="55" name="Google Shape;55;p12"/>
          <p:cNvSpPr txBox="1"/>
          <p:nvPr/>
        </p:nvSpPr>
        <p:spPr>
          <a:xfrm>
            <a:off x="4714500" y="3523550"/>
            <a:ext cx="4117800" cy="86190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2000" b="1">
                <a:latin typeface="Times New Roman"/>
                <a:ea typeface="Times New Roman"/>
                <a:cs typeface="Times New Roman"/>
                <a:sym typeface="Times New Roman"/>
              </a:rPr>
              <a:t>Người hướng dẫn</a:t>
            </a:r>
            <a:r>
              <a:rPr lang="en-US" sz="2000" b="1" i="0" u="none" strike="noStrike" cap="none">
                <a:solidFill>
                  <a:srgbClr val="000000"/>
                </a:solidFill>
                <a:latin typeface="Times New Roman"/>
                <a:ea typeface="Times New Roman"/>
                <a:cs typeface="Times New Roman"/>
                <a:sym typeface="Times New Roman"/>
              </a:rPr>
              <a:t>: </a:t>
            </a:r>
            <a:endParaRPr sz="2000" b="1" i="0" u="none" strike="noStrike" cap="none">
              <a:solidFill>
                <a:srgbClr val="000000"/>
              </a:solidFill>
              <a:latin typeface="Times New Roman"/>
              <a:ea typeface="Times New Roman"/>
              <a:cs typeface="Times New Roman"/>
              <a:sym typeface="Times New Roman"/>
            </a:endParaRPr>
          </a:p>
          <a:p>
            <a:pPr marL="0" marR="0" lvl="0" indent="0" algn="l" rtl="0">
              <a:lnSpc>
                <a:spcPct val="150000"/>
              </a:lnSpc>
              <a:spcBef>
                <a:spcPts val="0"/>
              </a:spcBef>
              <a:spcAft>
                <a:spcPts val="0"/>
              </a:spcAft>
              <a:buNone/>
            </a:pPr>
            <a:r>
              <a:rPr lang="en-US" sz="2000">
                <a:latin typeface="Times New Roman"/>
                <a:ea typeface="Times New Roman"/>
                <a:cs typeface="Times New Roman"/>
                <a:sym typeface="Times New Roman"/>
              </a:rPr>
              <a:t>TS. Trần Lương Quốc Đại</a:t>
            </a:r>
            <a:endParaRPr sz="2000">
              <a:latin typeface="Times New Roman"/>
              <a:ea typeface="Times New Roman"/>
              <a:cs typeface="Times New Roman"/>
              <a:sym typeface="Times New Roman"/>
            </a:endParaRPr>
          </a:p>
        </p:txBody>
      </p:sp>
      <p:sp>
        <p:nvSpPr>
          <p:cNvPr id="56" name="Google Shape;56;p12"/>
          <p:cNvSpPr txBox="1"/>
          <p:nvPr/>
        </p:nvSpPr>
        <p:spPr>
          <a:xfrm>
            <a:off x="4714500" y="4389465"/>
            <a:ext cx="3967200" cy="2031295"/>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US" sz="2000" b="1">
                <a:solidFill>
                  <a:schemeClr val="dk1"/>
                </a:solidFill>
                <a:latin typeface="Times New Roman"/>
                <a:ea typeface="Times New Roman"/>
                <a:cs typeface="Times New Roman"/>
                <a:sym typeface="Times New Roman"/>
              </a:rPr>
              <a:t>Người thực hiện:</a:t>
            </a:r>
            <a:endParaRPr sz="2000" b="1">
              <a:solidFill>
                <a:schemeClr val="dk1"/>
              </a:solidFill>
              <a:latin typeface="Times New Roman"/>
              <a:ea typeface="Times New Roman"/>
              <a:cs typeface="Times New Roman"/>
              <a:sym typeface="Times New Roman"/>
            </a:endParaRPr>
          </a:p>
          <a:p>
            <a:pPr marL="0" lvl="0" indent="0" algn="l" rtl="0">
              <a:lnSpc>
                <a:spcPct val="150000"/>
              </a:lnSpc>
              <a:spcBef>
                <a:spcPts val="0"/>
              </a:spcBef>
              <a:spcAft>
                <a:spcPts val="0"/>
              </a:spcAft>
              <a:buNone/>
            </a:pPr>
            <a:r>
              <a:rPr lang="en-US" sz="2000">
                <a:solidFill>
                  <a:schemeClr val="dk1"/>
                </a:solidFill>
                <a:latin typeface="Times New Roman"/>
                <a:ea typeface="Times New Roman"/>
                <a:cs typeface="Times New Roman"/>
                <a:sym typeface="Times New Roman"/>
              </a:rPr>
              <a:t>Chung Thái Kiệt 		52200140</a:t>
            </a:r>
            <a:endParaRPr sz="2000">
              <a:solidFill>
                <a:schemeClr val="dk1"/>
              </a:solidFill>
              <a:latin typeface="Times New Roman"/>
              <a:ea typeface="Times New Roman"/>
              <a:cs typeface="Times New Roman"/>
              <a:sym typeface="Times New Roman"/>
            </a:endParaRPr>
          </a:p>
          <a:p>
            <a:pPr marL="0" lvl="0" indent="0" algn="l" rtl="0">
              <a:lnSpc>
                <a:spcPct val="150000"/>
              </a:lnSpc>
              <a:spcBef>
                <a:spcPts val="0"/>
              </a:spcBef>
              <a:spcAft>
                <a:spcPts val="0"/>
              </a:spcAft>
              <a:buNone/>
            </a:pPr>
            <a:r>
              <a:rPr lang="en-US" sz="2000">
                <a:solidFill>
                  <a:schemeClr val="dk1"/>
                </a:solidFill>
                <a:latin typeface="Times New Roman"/>
                <a:ea typeface="Times New Roman"/>
                <a:cs typeface="Times New Roman"/>
                <a:sym typeface="Times New Roman"/>
              </a:rPr>
              <a:t>Lê Hân 			52200155</a:t>
            </a:r>
            <a:endParaRPr sz="2000">
              <a:solidFill>
                <a:schemeClr val="dk1"/>
              </a:solidFill>
              <a:latin typeface="Times New Roman"/>
              <a:ea typeface="Times New Roman"/>
              <a:cs typeface="Times New Roman"/>
              <a:sym typeface="Times New Roman"/>
            </a:endParaRPr>
          </a:p>
          <a:p>
            <a:pPr marL="0" lvl="0" indent="0" algn="l" rtl="0">
              <a:lnSpc>
                <a:spcPct val="150000"/>
              </a:lnSpc>
              <a:spcBef>
                <a:spcPts val="0"/>
              </a:spcBef>
              <a:spcAft>
                <a:spcPts val="0"/>
              </a:spcAft>
              <a:buNone/>
            </a:pPr>
            <a:r>
              <a:rPr lang="en-US" sz="2000">
                <a:solidFill>
                  <a:schemeClr val="dk1"/>
                </a:solidFill>
                <a:latin typeface="Times New Roman"/>
                <a:ea typeface="Times New Roman"/>
                <a:cs typeface="Times New Roman"/>
                <a:sym typeface="Times New Roman"/>
              </a:rPr>
              <a:t>Huỳnh Thanh Bảo Ngọc 	52200153</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1"/>
          <p:cNvSpPr txBox="1">
            <a:spLocks noGrp="1"/>
          </p:cNvSpPr>
          <p:nvPr>
            <p:ph type="title"/>
          </p:nvPr>
        </p:nvSpPr>
        <p:spPr>
          <a:xfrm>
            <a:off x="278625" y="147578"/>
            <a:ext cx="8520600" cy="7635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1200"/>
              </a:spcBef>
              <a:spcAft>
                <a:spcPts val="0"/>
              </a:spcAft>
              <a:buSzPts val="1100"/>
              <a:buNone/>
            </a:pPr>
            <a:r>
              <a:rPr lang="en-US">
                <a:solidFill>
                  <a:srgbClr val="0D0D0D"/>
                </a:solidFill>
                <a:highlight>
                  <a:srgbClr val="FFFFFF"/>
                </a:highlight>
              </a:rPr>
              <a:t>Tiền xử lý dữ liệu: Type conversion</a:t>
            </a:r>
            <a:endParaRPr>
              <a:solidFill>
                <a:srgbClr val="0D0D0D"/>
              </a:solidFill>
              <a:highlight>
                <a:srgbClr val="FFFFFF"/>
              </a:highlight>
              <a:latin typeface="Times New Roman"/>
              <a:ea typeface="Times New Roman"/>
              <a:cs typeface="Times New Roman"/>
              <a:sym typeface="Times New Roman"/>
            </a:endParaRPr>
          </a:p>
          <a:p>
            <a:pPr marL="6350" lvl="0" indent="0" algn="just" rtl="0">
              <a:lnSpc>
                <a:spcPct val="150000"/>
              </a:lnSpc>
              <a:spcBef>
                <a:spcPts val="200"/>
              </a:spcBef>
              <a:spcAft>
                <a:spcPts val="0"/>
              </a:spcAft>
              <a:buSzPts val="3500"/>
              <a:buNone/>
            </a:pPr>
            <a:endParaRPr sz="3600">
              <a:latin typeface="Times New Roman"/>
              <a:ea typeface="Times New Roman"/>
              <a:cs typeface="Times New Roman"/>
              <a:sym typeface="Times New Roman"/>
            </a:endParaRPr>
          </a:p>
        </p:txBody>
      </p:sp>
      <p:sp>
        <p:nvSpPr>
          <p:cNvPr id="139" name="Google Shape;139;p21"/>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800"/>
              <a:buNone/>
            </a:pPr>
            <a:fld id="{00000000-1234-1234-1234-123412341234}" type="slidenum">
              <a:rPr lang="en-US" sz="1800">
                <a:solidFill>
                  <a:schemeClr val="dk1"/>
                </a:solidFill>
                <a:latin typeface="Times New Roman"/>
                <a:ea typeface="Times New Roman"/>
                <a:cs typeface="Times New Roman"/>
                <a:sym typeface="Times New Roman"/>
              </a:rPr>
              <a:t>10</a:t>
            </a:fld>
            <a:endParaRPr sz="1800">
              <a:solidFill>
                <a:schemeClr val="dk1"/>
              </a:solidFill>
              <a:latin typeface="Times New Roman"/>
              <a:ea typeface="Times New Roman"/>
              <a:cs typeface="Times New Roman"/>
              <a:sym typeface="Times New Roman"/>
            </a:endParaRPr>
          </a:p>
        </p:txBody>
      </p:sp>
      <p:pic>
        <p:nvPicPr>
          <p:cNvPr id="140" name="Google Shape;140;p21"/>
          <p:cNvPicPr preferRelativeResize="0"/>
          <p:nvPr/>
        </p:nvPicPr>
        <p:blipFill>
          <a:blip r:embed="rId3">
            <a:alphaModFix/>
          </a:blip>
          <a:stretch>
            <a:fillRect/>
          </a:stretch>
        </p:blipFill>
        <p:spPr>
          <a:xfrm>
            <a:off x="4951375" y="1884000"/>
            <a:ext cx="4192625" cy="3901150"/>
          </a:xfrm>
          <a:prstGeom prst="rect">
            <a:avLst/>
          </a:prstGeom>
          <a:noFill/>
          <a:ln>
            <a:noFill/>
          </a:ln>
        </p:spPr>
      </p:pic>
      <p:pic>
        <p:nvPicPr>
          <p:cNvPr id="141" name="Google Shape;141;p21"/>
          <p:cNvPicPr preferRelativeResize="0"/>
          <p:nvPr/>
        </p:nvPicPr>
        <p:blipFill>
          <a:blip r:embed="rId4">
            <a:alphaModFix/>
          </a:blip>
          <a:stretch>
            <a:fillRect/>
          </a:stretch>
        </p:blipFill>
        <p:spPr>
          <a:xfrm>
            <a:off x="0" y="1883989"/>
            <a:ext cx="4371975" cy="3785125"/>
          </a:xfrm>
          <a:prstGeom prst="rect">
            <a:avLst/>
          </a:prstGeom>
          <a:noFill/>
          <a:ln>
            <a:noFill/>
          </a:ln>
        </p:spPr>
      </p:pic>
      <p:sp>
        <p:nvSpPr>
          <p:cNvPr id="142" name="Google Shape;142;p21"/>
          <p:cNvSpPr txBox="1"/>
          <p:nvPr/>
        </p:nvSpPr>
        <p:spPr>
          <a:xfrm>
            <a:off x="4305775" y="3647400"/>
            <a:ext cx="6456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200">
              <a:solidFill>
                <a:schemeClr val="dk1"/>
              </a:solidFill>
              <a:latin typeface="Times New Roman"/>
              <a:ea typeface="Times New Roman"/>
              <a:cs typeface="Times New Roman"/>
              <a:sym typeface="Times New Roman"/>
            </a:endParaRPr>
          </a:p>
        </p:txBody>
      </p:sp>
      <p:sp>
        <p:nvSpPr>
          <p:cNvPr id="143" name="Google Shape;143;p21"/>
          <p:cNvSpPr/>
          <p:nvPr/>
        </p:nvSpPr>
        <p:spPr>
          <a:xfrm>
            <a:off x="4482275" y="3647400"/>
            <a:ext cx="358800" cy="2583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2"/>
          <p:cNvSpPr txBox="1">
            <a:spLocks noGrp="1"/>
          </p:cNvSpPr>
          <p:nvPr>
            <p:ph type="title"/>
          </p:nvPr>
        </p:nvSpPr>
        <p:spPr>
          <a:xfrm>
            <a:off x="226208" y="68023"/>
            <a:ext cx="8520600" cy="763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a:t>Xây dựng model</a:t>
            </a:r>
            <a:endParaRPr/>
          </a:p>
        </p:txBody>
      </p:sp>
      <p:sp>
        <p:nvSpPr>
          <p:cNvPr id="149" name="Google Shape;149;p2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t>11</a:t>
            </a:fld>
            <a:endParaRPr/>
          </a:p>
        </p:txBody>
      </p:sp>
      <p:sp>
        <p:nvSpPr>
          <p:cNvPr id="150" name="Google Shape;150;p22"/>
          <p:cNvSpPr txBox="1"/>
          <p:nvPr/>
        </p:nvSpPr>
        <p:spPr>
          <a:xfrm>
            <a:off x="569850" y="4187225"/>
            <a:ext cx="8004300" cy="523200"/>
          </a:xfrm>
          <a:prstGeom prst="rect">
            <a:avLst/>
          </a:prstGeom>
          <a:noFill/>
          <a:ln>
            <a:noFill/>
          </a:ln>
        </p:spPr>
        <p:txBody>
          <a:bodyPr spcFirstLastPara="1" wrap="square" lIns="91425" tIns="91425" rIns="91425" bIns="91425" anchor="t" anchorCtr="0">
            <a:spAutoFit/>
          </a:bodyPr>
          <a:lstStyle/>
          <a:p>
            <a:pPr marL="457200" lvl="0" indent="0" algn="l" rtl="0">
              <a:spcBef>
                <a:spcPts val="0"/>
              </a:spcBef>
              <a:spcAft>
                <a:spcPts val="0"/>
              </a:spcAft>
              <a:buNone/>
            </a:pPr>
            <a:endParaRPr sz="2200">
              <a:solidFill>
                <a:schemeClr val="dk1"/>
              </a:solidFill>
              <a:latin typeface="Times New Roman"/>
              <a:ea typeface="Times New Roman"/>
              <a:cs typeface="Times New Roman"/>
              <a:sym typeface="Times New Roman"/>
            </a:endParaRPr>
          </a:p>
        </p:txBody>
      </p:sp>
      <p:sp>
        <p:nvSpPr>
          <p:cNvPr id="151" name="Google Shape;151;p22"/>
          <p:cNvSpPr txBox="1"/>
          <p:nvPr/>
        </p:nvSpPr>
        <p:spPr>
          <a:xfrm>
            <a:off x="489400" y="1524000"/>
            <a:ext cx="82641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200">
              <a:solidFill>
                <a:schemeClr val="dk1"/>
              </a:solidFill>
              <a:latin typeface="Times New Roman"/>
              <a:ea typeface="Times New Roman"/>
              <a:cs typeface="Times New Roman"/>
              <a:sym typeface="Times New Roman"/>
            </a:endParaRPr>
          </a:p>
        </p:txBody>
      </p:sp>
      <p:graphicFrame>
        <p:nvGraphicFramePr>
          <p:cNvPr id="152" name="Google Shape;152;p22"/>
          <p:cNvGraphicFramePr/>
          <p:nvPr/>
        </p:nvGraphicFramePr>
        <p:xfrm>
          <a:off x="832125" y="2476500"/>
          <a:ext cx="7308750" cy="2609700"/>
        </p:xfrm>
        <a:graphic>
          <a:graphicData uri="http://schemas.openxmlformats.org/drawingml/2006/table">
            <a:tbl>
              <a:tblPr>
                <a:noFill/>
                <a:tableStyleId>{A1D67543-4ABC-4E27-ACAB-C4A2446754A7}</a:tableStyleId>
              </a:tblPr>
              <a:tblGrid>
                <a:gridCol w="2436250">
                  <a:extLst>
                    <a:ext uri="{9D8B030D-6E8A-4147-A177-3AD203B41FA5}">
                      <a16:colId xmlns:a16="http://schemas.microsoft.com/office/drawing/2014/main" val="20000"/>
                    </a:ext>
                  </a:extLst>
                </a:gridCol>
                <a:gridCol w="2436250">
                  <a:extLst>
                    <a:ext uri="{9D8B030D-6E8A-4147-A177-3AD203B41FA5}">
                      <a16:colId xmlns:a16="http://schemas.microsoft.com/office/drawing/2014/main" val="20001"/>
                    </a:ext>
                  </a:extLst>
                </a:gridCol>
                <a:gridCol w="2436250">
                  <a:extLst>
                    <a:ext uri="{9D8B030D-6E8A-4147-A177-3AD203B41FA5}">
                      <a16:colId xmlns:a16="http://schemas.microsoft.com/office/drawing/2014/main" val="20002"/>
                    </a:ext>
                  </a:extLst>
                </a:gridCol>
              </a:tblGrid>
              <a:tr h="603825">
                <a:tc>
                  <a:txBody>
                    <a:bodyPr/>
                    <a:lstStyle/>
                    <a:p>
                      <a:pPr marL="0" lvl="0" indent="0" algn="ctr" rtl="0">
                        <a:spcBef>
                          <a:spcPts val="0"/>
                        </a:spcBef>
                        <a:spcAft>
                          <a:spcPts val="0"/>
                        </a:spcAft>
                        <a:buNone/>
                      </a:pPr>
                      <a:endParaRPr sz="2000">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US" sz="2000">
                          <a:latin typeface="Times New Roman"/>
                          <a:ea typeface="Times New Roman"/>
                          <a:cs typeface="Times New Roman"/>
                          <a:sym typeface="Times New Roman"/>
                        </a:rPr>
                        <a:t>Hồi quy</a:t>
                      </a:r>
                      <a:endParaRPr sz="2000">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US" sz="2000">
                          <a:latin typeface="Times New Roman"/>
                          <a:ea typeface="Times New Roman"/>
                          <a:cs typeface="Times New Roman"/>
                          <a:sym typeface="Times New Roman"/>
                        </a:rPr>
                        <a:t>Phân loại</a:t>
                      </a:r>
                      <a:endParaRPr sz="200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0"/>
                  </a:ext>
                </a:extLst>
              </a:tr>
              <a:tr h="1254175">
                <a:tc>
                  <a:txBody>
                    <a:bodyPr/>
                    <a:lstStyle/>
                    <a:p>
                      <a:pPr marL="0" lvl="0" indent="0" algn="ctr" rtl="0">
                        <a:spcBef>
                          <a:spcPts val="0"/>
                        </a:spcBef>
                        <a:spcAft>
                          <a:spcPts val="0"/>
                        </a:spcAft>
                        <a:buNone/>
                      </a:pPr>
                      <a:r>
                        <a:rPr lang="en-US" sz="2000">
                          <a:latin typeface="Times New Roman"/>
                          <a:ea typeface="Times New Roman"/>
                          <a:cs typeface="Times New Roman"/>
                          <a:sym typeface="Times New Roman"/>
                        </a:rPr>
                        <a:t>Mô hình </a:t>
                      </a:r>
                      <a:endParaRPr sz="2000">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US" sz="2000">
                          <a:latin typeface="Times New Roman"/>
                          <a:ea typeface="Times New Roman"/>
                          <a:cs typeface="Times New Roman"/>
                          <a:sym typeface="Times New Roman"/>
                        </a:rPr>
                        <a:t>Linear Regression, Random Forest, Decision Tree, Gradient Boosting</a:t>
                      </a:r>
                      <a:endParaRPr sz="2000">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US" sz="2000">
                          <a:latin typeface="Times New Roman"/>
                          <a:ea typeface="Times New Roman"/>
                          <a:cs typeface="Times New Roman"/>
                          <a:sym typeface="Times New Roman"/>
                        </a:rPr>
                        <a:t>Logistic Regression, Decision Tree, KNN</a:t>
                      </a:r>
                      <a:endParaRPr sz="200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1"/>
                  </a:ext>
                </a:extLst>
              </a:tr>
              <a:tr h="603825">
                <a:tc>
                  <a:txBody>
                    <a:bodyPr/>
                    <a:lstStyle/>
                    <a:p>
                      <a:pPr marL="0" lvl="0" indent="0" algn="ctr" rtl="0">
                        <a:spcBef>
                          <a:spcPts val="0"/>
                        </a:spcBef>
                        <a:spcAft>
                          <a:spcPts val="0"/>
                        </a:spcAft>
                        <a:buNone/>
                      </a:pPr>
                      <a:r>
                        <a:rPr lang="en-US" sz="2000">
                          <a:latin typeface="Times New Roman"/>
                          <a:ea typeface="Times New Roman"/>
                          <a:cs typeface="Times New Roman"/>
                          <a:sym typeface="Times New Roman"/>
                        </a:rPr>
                        <a:t>Tham số đánh giá</a:t>
                      </a:r>
                      <a:endParaRPr sz="2000">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US" sz="2000">
                          <a:latin typeface="Times New Roman"/>
                          <a:ea typeface="Times New Roman"/>
                          <a:cs typeface="Times New Roman"/>
                          <a:sym typeface="Times New Roman"/>
                        </a:rPr>
                        <a:t>MAE, RMSE, </a:t>
                      </a:r>
                      <a:r>
                        <a:rPr lang="en-US" sz="2000">
                          <a:solidFill>
                            <a:schemeClr val="dk1"/>
                          </a:solidFill>
                          <a:latin typeface="Times New Roman"/>
                          <a:ea typeface="Times New Roman"/>
                          <a:cs typeface="Times New Roman"/>
                          <a:sym typeface="Times New Roman"/>
                        </a:rPr>
                        <a:t>R²</a:t>
                      </a:r>
                      <a:endParaRPr sz="2000">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US" sz="2000">
                          <a:latin typeface="Times New Roman"/>
                          <a:ea typeface="Times New Roman"/>
                          <a:cs typeface="Times New Roman"/>
                          <a:sym typeface="Times New Roman"/>
                        </a:rPr>
                        <a:t>Accuracy</a:t>
                      </a:r>
                      <a:endParaRPr sz="200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2"/>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3"/>
          <p:cNvSpPr txBox="1">
            <a:spLocks noGrp="1"/>
          </p:cNvSpPr>
          <p:nvPr>
            <p:ph type="title"/>
          </p:nvPr>
        </p:nvSpPr>
        <p:spPr>
          <a:xfrm>
            <a:off x="226208" y="68023"/>
            <a:ext cx="8520600" cy="7635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1200"/>
              </a:spcBef>
              <a:spcAft>
                <a:spcPts val="0"/>
              </a:spcAft>
              <a:buClr>
                <a:srgbClr val="000000"/>
              </a:buClr>
              <a:buSzPts val="1100"/>
              <a:buFont typeface="Arial"/>
              <a:buNone/>
            </a:pPr>
            <a:r>
              <a:rPr lang="en-US">
                <a:solidFill>
                  <a:srgbClr val="0D0D0D"/>
                </a:solidFill>
                <a:highlight>
                  <a:srgbClr val="FFFFFF"/>
                </a:highlight>
              </a:rPr>
              <a:t>Đánh giá kết quả và so sánh: Hồi quy</a:t>
            </a:r>
            <a:endParaRPr>
              <a:solidFill>
                <a:srgbClr val="0D0D0D"/>
              </a:solidFill>
              <a:highlight>
                <a:srgbClr val="FFFFFF"/>
              </a:highlight>
              <a:latin typeface="Times New Roman"/>
              <a:ea typeface="Times New Roman"/>
              <a:cs typeface="Times New Roman"/>
              <a:sym typeface="Times New Roman"/>
            </a:endParaRPr>
          </a:p>
          <a:p>
            <a:pPr marL="6350" lvl="0" indent="0" algn="just" rtl="0">
              <a:lnSpc>
                <a:spcPct val="150000"/>
              </a:lnSpc>
              <a:spcBef>
                <a:spcPts val="200"/>
              </a:spcBef>
              <a:spcAft>
                <a:spcPts val="0"/>
              </a:spcAft>
              <a:buSzPts val="3500"/>
              <a:buNone/>
            </a:pPr>
            <a:endParaRPr sz="3600">
              <a:latin typeface="Times New Roman"/>
              <a:ea typeface="Times New Roman"/>
              <a:cs typeface="Times New Roman"/>
              <a:sym typeface="Times New Roman"/>
            </a:endParaRPr>
          </a:p>
        </p:txBody>
      </p:sp>
      <p:sp>
        <p:nvSpPr>
          <p:cNvPr id="158" name="Google Shape;158;p23"/>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rmAutofit/>
          </a:bodyPr>
          <a:lstStyle/>
          <a:p>
            <a:pPr marL="0" lvl="0" indent="0" algn="r" rtl="0">
              <a:spcBef>
                <a:spcPts val="0"/>
              </a:spcBef>
              <a:spcAft>
                <a:spcPts val="0"/>
              </a:spcAft>
              <a:buClr>
                <a:srgbClr val="000000"/>
              </a:buClr>
              <a:buSzPts val="1800"/>
              <a:buFont typeface="Arial"/>
              <a:buNone/>
            </a:pPr>
            <a:fld id="{00000000-1234-1234-1234-123412341234}" type="slidenum">
              <a:rPr lang="en-US"/>
              <a:t>12</a:t>
            </a:fld>
            <a:endParaRPr/>
          </a:p>
        </p:txBody>
      </p:sp>
      <p:sp>
        <p:nvSpPr>
          <p:cNvPr id="159" name="Google Shape;159;p23"/>
          <p:cNvSpPr txBox="1"/>
          <p:nvPr/>
        </p:nvSpPr>
        <p:spPr>
          <a:xfrm>
            <a:off x="278625" y="1481675"/>
            <a:ext cx="8478000" cy="4925700"/>
          </a:xfrm>
          <a:prstGeom prst="rect">
            <a:avLst/>
          </a:prstGeom>
          <a:noFill/>
          <a:ln>
            <a:noFill/>
          </a:ln>
        </p:spPr>
        <p:txBody>
          <a:bodyPr spcFirstLastPara="1" wrap="square" lIns="91425" tIns="91425" rIns="91425" bIns="91425" anchor="t" anchorCtr="0">
            <a:noAutofit/>
          </a:bodyPr>
          <a:lstStyle/>
          <a:p>
            <a:pPr marL="457200" lvl="0" indent="0" algn="l" rtl="0">
              <a:lnSpc>
                <a:spcPct val="115000"/>
              </a:lnSpc>
              <a:spcBef>
                <a:spcPts val="2100"/>
              </a:spcBef>
              <a:spcAft>
                <a:spcPts val="0"/>
              </a:spcAft>
              <a:buNone/>
            </a:pPr>
            <a:endParaRPr sz="2800">
              <a:solidFill>
                <a:srgbClr val="0D0D0D"/>
              </a:solidFill>
              <a:highlight>
                <a:srgbClr val="FFFFFF"/>
              </a:highlight>
              <a:latin typeface="Times New Roman"/>
              <a:ea typeface="Times New Roman"/>
              <a:cs typeface="Times New Roman"/>
              <a:sym typeface="Times New Roman"/>
            </a:endParaRPr>
          </a:p>
          <a:p>
            <a:pPr marL="0" lvl="0" indent="0" algn="l" rtl="0">
              <a:lnSpc>
                <a:spcPct val="115000"/>
              </a:lnSpc>
              <a:spcBef>
                <a:spcPts val="2100"/>
              </a:spcBef>
              <a:spcAft>
                <a:spcPts val="0"/>
              </a:spcAft>
              <a:buNone/>
            </a:pPr>
            <a:endParaRPr sz="2800">
              <a:solidFill>
                <a:srgbClr val="0D0D0D"/>
              </a:solidFill>
              <a:highlight>
                <a:srgbClr val="FFFFFF"/>
              </a:highlight>
              <a:latin typeface="Times New Roman"/>
              <a:ea typeface="Times New Roman"/>
              <a:cs typeface="Times New Roman"/>
              <a:sym typeface="Times New Roman"/>
            </a:endParaRPr>
          </a:p>
          <a:p>
            <a:pPr marL="0" lvl="0" indent="0" algn="l" rtl="0">
              <a:spcBef>
                <a:spcPts val="1500"/>
              </a:spcBef>
              <a:spcAft>
                <a:spcPts val="0"/>
              </a:spcAft>
              <a:buNone/>
            </a:pPr>
            <a:endParaRPr sz="2800">
              <a:solidFill>
                <a:srgbClr val="0D0D0D"/>
              </a:solidFill>
              <a:highlight>
                <a:srgbClr val="FFFFFF"/>
              </a:highlight>
              <a:latin typeface="Times New Roman"/>
              <a:ea typeface="Times New Roman"/>
              <a:cs typeface="Times New Roman"/>
              <a:sym typeface="Times New Roman"/>
            </a:endParaRPr>
          </a:p>
        </p:txBody>
      </p:sp>
      <p:sp>
        <p:nvSpPr>
          <p:cNvPr id="160" name="Google Shape;160;p23"/>
          <p:cNvSpPr txBox="1">
            <a:spLocks noGrp="1"/>
          </p:cNvSpPr>
          <p:nvPr>
            <p:ph type="body" idx="1"/>
          </p:nvPr>
        </p:nvSpPr>
        <p:spPr>
          <a:xfrm>
            <a:off x="311700" y="1536624"/>
            <a:ext cx="8520600" cy="4925700"/>
          </a:xfrm>
          <a:prstGeom prst="rect">
            <a:avLst/>
          </a:prstGeom>
        </p:spPr>
        <p:txBody>
          <a:bodyPr spcFirstLastPara="1" wrap="square" lIns="91425" tIns="91425" rIns="91425" bIns="91425" anchor="t" anchorCtr="0">
            <a:normAutofit/>
          </a:bodyPr>
          <a:lstStyle/>
          <a:p>
            <a:pPr marL="457200" lvl="0" indent="0" algn="l" rtl="0">
              <a:lnSpc>
                <a:spcPct val="115000"/>
              </a:lnSpc>
              <a:spcBef>
                <a:spcPts val="0"/>
              </a:spcBef>
              <a:spcAft>
                <a:spcPts val="0"/>
              </a:spcAft>
              <a:buNone/>
            </a:pPr>
            <a:endParaRPr>
              <a:solidFill>
                <a:srgbClr val="0D0D0D"/>
              </a:solidFill>
            </a:endParaRPr>
          </a:p>
          <a:p>
            <a:pPr marL="0" lvl="0" indent="0" algn="l" rtl="0">
              <a:lnSpc>
                <a:spcPct val="175000"/>
              </a:lnSpc>
              <a:spcBef>
                <a:spcPts val="600"/>
              </a:spcBef>
              <a:spcAft>
                <a:spcPts val="0"/>
              </a:spcAft>
              <a:buNone/>
            </a:pPr>
            <a:endParaRPr sz="1200">
              <a:solidFill>
                <a:srgbClr val="0D0D0D"/>
              </a:solidFill>
            </a:endParaRPr>
          </a:p>
          <a:p>
            <a:pPr marL="1371600" lvl="0" indent="0" algn="l" rtl="0">
              <a:lnSpc>
                <a:spcPct val="175000"/>
              </a:lnSpc>
              <a:spcBef>
                <a:spcPts val="600"/>
              </a:spcBef>
              <a:spcAft>
                <a:spcPts val="0"/>
              </a:spcAft>
              <a:buNone/>
            </a:pPr>
            <a:endParaRPr sz="1200">
              <a:solidFill>
                <a:srgbClr val="0D0D0D"/>
              </a:solidFill>
            </a:endParaRPr>
          </a:p>
          <a:p>
            <a:pPr marL="0" lvl="0" indent="0" algn="l" rtl="0">
              <a:lnSpc>
                <a:spcPct val="175000"/>
              </a:lnSpc>
              <a:spcBef>
                <a:spcPts val="600"/>
              </a:spcBef>
              <a:spcAft>
                <a:spcPts val="600"/>
              </a:spcAft>
              <a:buNone/>
            </a:pPr>
            <a:endParaRPr sz="1200">
              <a:solidFill>
                <a:srgbClr val="0D0D0D"/>
              </a:solidFill>
            </a:endParaRPr>
          </a:p>
        </p:txBody>
      </p:sp>
      <p:pic>
        <p:nvPicPr>
          <p:cNvPr id="161" name="Google Shape;161;p23"/>
          <p:cNvPicPr preferRelativeResize="0"/>
          <p:nvPr/>
        </p:nvPicPr>
        <p:blipFill>
          <a:blip r:embed="rId3">
            <a:alphaModFix/>
          </a:blip>
          <a:stretch>
            <a:fillRect/>
          </a:stretch>
        </p:blipFill>
        <p:spPr>
          <a:xfrm>
            <a:off x="626750" y="1610800"/>
            <a:ext cx="7781750" cy="2828925"/>
          </a:xfrm>
          <a:prstGeom prst="rect">
            <a:avLst/>
          </a:prstGeom>
          <a:noFill/>
          <a:ln>
            <a:noFill/>
          </a:ln>
        </p:spPr>
      </p:pic>
      <p:sp>
        <p:nvSpPr>
          <p:cNvPr id="162" name="Google Shape;162;p23"/>
          <p:cNvSpPr txBox="1"/>
          <p:nvPr/>
        </p:nvSpPr>
        <p:spPr>
          <a:xfrm>
            <a:off x="278625" y="4960750"/>
            <a:ext cx="8206800" cy="1102500"/>
          </a:xfrm>
          <a:prstGeom prst="rect">
            <a:avLst/>
          </a:prstGeom>
          <a:noFill/>
          <a:ln>
            <a:noFill/>
          </a:ln>
        </p:spPr>
        <p:txBody>
          <a:bodyPr spcFirstLastPara="1" wrap="square" lIns="91425" tIns="91425" rIns="91425" bIns="91425" anchor="t" anchorCtr="0">
            <a:noAutofit/>
          </a:bodyPr>
          <a:lstStyle/>
          <a:p>
            <a:pPr marL="457200" lvl="0" indent="0" algn="l" rtl="0">
              <a:lnSpc>
                <a:spcPct val="150000"/>
              </a:lnSpc>
              <a:spcBef>
                <a:spcPts val="0"/>
              </a:spcBef>
              <a:spcAft>
                <a:spcPts val="0"/>
              </a:spcAft>
              <a:buNone/>
            </a:pPr>
            <a:r>
              <a:rPr lang="en-US" sz="2000" b="1">
                <a:solidFill>
                  <a:schemeClr val="dk1"/>
                </a:solidFill>
                <a:latin typeface="Times New Roman"/>
                <a:ea typeface="Times New Roman"/>
                <a:cs typeface="Times New Roman"/>
                <a:sym typeface="Times New Roman"/>
              </a:rPr>
              <a:t>Nhận xét: </a:t>
            </a:r>
            <a:r>
              <a:rPr lang="en-US" sz="2000">
                <a:solidFill>
                  <a:schemeClr val="dk1"/>
                </a:solidFill>
                <a:latin typeface="Times New Roman"/>
                <a:ea typeface="Times New Roman"/>
                <a:cs typeface="Times New Roman"/>
                <a:sym typeface="Times New Roman"/>
              </a:rPr>
              <a:t>Random Forest có hiệu suất tốt nhất với MAE và RMSE thấp nhất và R2 cao nhất, cho thấy nó phù hợp với dữ liệu</a:t>
            </a:r>
            <a:endParaRPr sz="20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2200">
              <a:solidFill>
                <a:schemeClr val="dk1"/>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4"/>
          <p:cNvSpPr txBox="1">
            <a:spLocks noGrp="1"/>
          </p:cNvSpPr>
          <p:nvPr>
            <p:ph type="title"/>
          </p:nvPr>
        </p:nvSpPr>
        <p:spPr>
          <a:xfrm>
            <a:off x="226200" y="68025"/>
            <a:ext cx="8520600" cy="7818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1200"/>
              </a:spcBef>
              <a:spcAft>
                <a:spcPts val="0"/>
              </a:spcAft>
              <a:buClr>
                <a:srgbClr val="000000"/>
              </a:buClr>
              <a:buSzPts val="1100"/>
              <a:buFont typeface="Arial"/>
              <a:buNone/>
            </a:pPr>
            <a:r>
              <a:rPr lang="en-US" sz="2400">
                <a:solidFill>
                  <a:srgbClr val="0D0D0D"/>
                </a:solidFill>
                <a:highlight>
                  <a:srgbClr val="FFFFFF"/>
                </a:highlight>
              </a:rPr>
              <a:t>Sự phân tán của điểm của các điểm dự đoán: Linear Regression</a:t>
            </a:r>
            <a:endParaRPr sz="2400">
              <a:solidFill>
                <a:srgbClr val="0D0D0D"/>
              </a:solidFill>
              <a:highlight>
                <a:srgbClr val="FFFFFF"/>
              </a:highlight>
              <a:latin typeface="Times New Roman"/>
              <a:ea typeface="Times New Roman"/>
              <a:cs typeface="Times New Roman"/>
              <a:sym typeface="Times New Roman"/>
            </a:endParaRPr>
          </a:p>
          <a:p>
            <a:pPr marL="6350" lvl="0" indent="0" algn="just" rtl="0">
              <a:lnSpc>
                <a:spcPct val="150000"/>
              </a:lnSpc>
              <a:spcBef>
                <a:spcPts val="200"/>
              </a:spcBef>
              <a:spcAft>
                <a:spcPts val="0"/>
              </a:spcAft>
              <a:buSzPts val="3500"/>
              <a:buNone/>
            </a:pPr>
            <a:endParaRPr sz="3600">
              <a:latin typeface="Times New Roman"/>
              <a:ea typeface="Times New Roman"/>
              <a:cs typeface="Times New Roman"/>
              <a:sym typeface="Times New Roman"/>
            </a:endParaRPr>
          </a:p>
        </p:txBody>
      </p:sp>
      <p:sp>
        <p:nvSpPr>
          <p:cNvPr id="168" name="Google Shape;168;p24"/>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rmAutofit/>
          </a:bodyPr>
          <a:lstStyle/>
          <a:p>
            <a:pPr marL="0" lvl="0" indent="0" algn="r" rtl="0">
              <a:spcBef>
                <a:spcPts val="0"/>
              </a:spcBef>
              <a:spcAft>
                <a:spcPts val="0"/>
              </a:spcAft>
              <a:buClr>
                <a:srgbClr val="000000"/>
              </a:buClr>
              <a:buSzPts val="1800"/>
              <a:buFont typeface="Arial"/>
              <a:buNone/>
            </a:pPr>
            <a:fld id="{00000000-1234-1234-1234-123412341234}" type="slidenum">
              <a:rPr lang="en-US"/>
              <a:t>13</a:t>
            </a:fld>
            <a:endParaRPr/>
          </a:p>
        </p:txBody>
      </p:sp>
      <p:sp>
        <p:nvSpPr>
          <p:cNvPr id="169" name="Google Shape;169;p24"/>
          <p:cNvSpPr txBox="1"/>
          <p:nvPr/>
        </p:nvSpPr>
        <p:spPr>
          <a:xfrm>
            <a:off x="278625" y="1481675"/>
            <a:ext cx="8478000" cy="4925700"/>
          </a:xfrm>
          <a:prstGeom prst="rect">
            <a:avLst/>
          </a:prstGeom>
          <a:noFill/>
          <a:ln>
            <a:noFill/>
          </a:ln>
        </p:spPr>
        <p:txBody>
          <a:bodyPr spcFirstLastPara="1" wrap="square" lIns="91425" tIns="91425" rIns="91425" bIns="91425" anchor="t" anchorCtr="0">
            <a:noAutofit/>
          </a:bodyPr>
          <a:lstStyle/>
          <a:p>
            <a:pPr marL="457200" lvl="0" indent="0" algn="l" rtl="0">
              <a:lnSpc>
                <a:spcPct val="115000"/>
              </a:lnSpc>
              <a:spcBef>
                <a:spcPts val="2100"/>
              </a:spcBef>
              <a:spcAft>
                <a:spcPts val="0"/>
              </a:spcAft>
              <a:buNone/>
            </a:pPr>
            <a:endParaRPr sz="2800">
              <a:solidFill>
                <a:srgbClr val="0D0D0D"/>
              </a:solidFill>
              <a:highlight>
                <a:srgbClr val="FFFFFF"/>
              </a:highlight>
              <a:latin typeface="Times New Roman"/>
              <a:ea typeface="Times New Roman"/>
              <a:cs typeface="Times New Roman"/>
              <a:sym typeface="Times New Roman"/>
            </a:endParaRPr>
          </a:p>
          <a:p>
            <a:pPr marL="0" lvl="0" indent="0" algn="l" rtl="0">
              <a:lnSpc>
                <a:spcPct val="115000"/>
              </a:lnSpc>
              <a:spcBef>
                <a:spcPts val="2100"/>
              </a:spcBef>
              <a:spcAft>
                <a:spcPts val="0"/>
              </a:spcAft>
              <a:buNone/>
            </a:pPr>
            <a:endParaRPr sz="2800">
              <a:solidFill>
                <a:srgbClr val="0D0D0D"/>
              </a:solidFill>
              <a:highlight>
                <a:srgbClr val="FFFFFF"/>
              </a:highlight>
              <a:latin typeface="Times New Roman"/>
              <a:ea typeface="Times New Roman"/>
              <a:cs typeface="Times New Roman"/>
              <a:sym typeface="Times New Roman"/>
            </a:endParaRPr>
          </a:p>
          <a:p>
            <a:pPr marL="0" lvl="0" indent="0" algn="l" rtl="0">
              <a:spcBef>
                <a:spcPts val="1500"/>
              </a:spcBef>
              <a:spcAft>
                <a:spcPts val="0"/>
              </a:spcAft>
              <a:buNone/>
            </a:pPr>
            <a:endParaRPr sz="2800">
              <a:solidFill>
                <a:srgbClr val="0D0D0D"/>
              </a:solidFill>
              <a:highlight>
                <a:srgbClr val="FFFFFF"/>
              </a:highlight>
              <a:latin typeface="Times New Roman"/>
              <a:ea typeface="Times New Roman"/>
              <a:cs typeface="Times New Roman"/>
              <a:sym typeface="Times New Roman"/>
            </a:endParaRPr>
          </a:p>
        </p:txBody>
      </p:sp>
      <p:sp>
        <p:nvSpPr>
          <p:cNvPr id="170" name="Google Shape;170;p24"/>
          <p:cNvSpPr txBox="1">
            <a:spLocks noGrp="1"/>
          </p:cNvSpPr>
          <p:nvPr>
            <p:ph type="body" idx="1"/>
          </p:nvPr>
        </p:nvSpPr>
        <p:spPr>
          <a:xfrm>
            <a:off x="311700" y="1231100"/>
            <a:ext cx="8520600" cy="5438700"/>
          </a:xfrm>
          <a:prstGeom prst="rect">
            <a:avLst/>
          </a:prstGeom>
        </p:spPr>
        <p:txBody>
          <a:bodyPr spcFirstLastPara="1" wrap="square" lIns="91425" tIns="91425" rIns="91425" bIns="91425" anchor="t" anchorCtr="0">
            <a:normAutofit/>
          </a:bodyPr>
          <a:lstStyle/>
          <a:p>
            <a:pPr marL="457200" lvl="0" indent="0" algn="l" rtl="0">
              <a:lnSpc>
                <a:spcPct val="115000"/>
              </a:lnSpc>
              <a:spcBef>
                <a:spcPts val="0"/>
              </a:spcBef>
              <a:spcAft>
                <a:spcPts val="0"/>
              </a:spcAft>
              <a:buNone/>
            </a:pPr>
            <a:endParaRPr>
              <a:solidFill>
                <a:srgbClr val="0D0D0D"/>
              </a:solidFill>
            </a:endParaRPr>
          </a:p>
          <a:p>
            <a:pPr marL="0" lvl="0" indent="0" algn="l" rtl="0">
              <a:lnSpc>
                <a:spcPct val="175000"/>
              </a:lnSpc>
              <a:spcBef>
                <a:spcPts val="600"/>
              </a:spcBef>
              <a:spcAft>
                <a:spcPts val="0"/>
              </a:spcAft>
              <a:buNone/>
            </a:pPr>
            <a:endParaRPr sz="1200">
              <a:solidFill>
                <a:srgbClr val="0D0D0D"/>
              </a:solidFill>
            </a:endParaRPr>
          </a:p>
          <a:p>
            <a:pPr marL="1371600" lvl="0" indent="0" algn="l" rtl="0">
              <a:lnSpc>
                <a:spcPct val="175000"/>
              </a:lnSpc>
              <a:spcBef>
                <a:spcPts val="600"/>
              </a:spcBef>
              <a:spcAft>
                <a:spcPts val="0"/>
              </a:spcAft>
              <a:buNone/>
            </a:pPr>
            <a:endParaRPr sz="1200">
              <a:solidFill>
                <a:srgbClr val="0D0D0D"/>
              </a:solidFill>
            </a:endParaRPr>
          </a:p>
          <a:p>
            <a:pPr marL="0" lvl="0" indent="0" algn="l" rtl="0">
              <a:lnSpc>
                <a:spcPct val="175000"/>
              </a:lnSpc>
              <a:spcBef>
                <a:spcPts val="600"/>
              </a:spcBef>
              <a:spcAft>
                <a:spcPts val="600"/>
              </a:spcAft>
              <a:buNone/>
            </a:pPr>
            <a:endParaRPr sz="1200">
              <a:solidFill>
                <a:srgbClr val="0D0D0D"/>
              </a:solidFill>
            </a:endParaRPr>
          </a:p>
        </p:txBody>
      </p:sp>
      <p:sp>
        <p:nvSpPr>
          <p:cNvPr id="171" name="Google Shape;171;p24"/>
          <p:cNvSpPr txBox="1"/>
          <p:nvPr/>
        </p:nvSpPr>
        <p:spPr>
          <a:xfrm>
            <a:off x="414225" y="3973130"/>
            <a:ext cx="8342400" cy="2600400"/>
          </a:xfrm>
          <a:prstGeom prst="rect">
            <a:avLst/>
          </a:prstGeom>
          <a:noFill/>
          <a:ln>
            <a:noFill/>
          </a:ln>
        </p:spPr>
        <p:txBody>
          <a:bodyPr spcFirstLastPara="1" wrap="square" lIns="91425" tIns="91425" rIns="91425" bIns="91425" anchor="t" anchorCtr="0">
            <a:noAutofit/>
          </a:bodyPr>
          <a:lstStyle/>
          <a:p>
            <a:pPr marL="457200" lvl="0" indent="0" algn="just" rtl="0">
              <a:lnSpc>
                <a:spcPct val="150000"/>
              </a:lnSpc>
              <a:spcBef>
                <a:spcPts val="0"/>
              </a:spcBef>
              <a:spcAft>
                <a:spcPts val="0"/>
              </a:spcAft>
              <a:buNone/>
            </a:pPr>
            <a:r>
              <a:rPr lang="en-US" sz="1800" b="1">
                <a:solidFill>
                  <a:schemeClr val="dk1"/>
                </a:solidFill>
                <a:latin typeface="Times New Roman"/>
                <a:ea typeface="Times New Roman"/>
                <a:cs typeface="Times New Roman"/>
                <a:sym typeface="Times New Roman"/>
              </a:rPr>
              <a:t>Training R² = 0.624</a:t>
            </a:r>
            <a:r>
              <a:rPr lang="en-US" sz="1800">
                <a:solidFill>
                  <a:schemeClr val="dk1"/>
                </a:solidFill>
                <a:latin typeface="Times New Roman"/>
                <a:ea typeface="Times New Roman"/>
                <a:cs typeface="Times New Roman"/>
                <a:sym typeface="Times New Roman"/>
              </a:rPr>
              <a:t> và </a:t>
            </a:r>
            <a:r>
              <a:rPr lang="en-US" sz="1800" b="1">
                <a:solidFill>
                  <a:schemeClr val="dk1"/>
                </a:solidFill>
                <a:latin typeface="Times New Roman"/>
                <a:ea typeface="Times New Roman"/>
                <a:cs typeface="Times New Roman"/>
                <a:sym typeface="Times New Roman"/>
              </a:rPr>
              <a:t>Test R² = 0.617</a:t>
            </a:r>
            <a:r>
              <a:rPr lang="en-US" sz="1800">
                <a:solidFill>
                  <a:schemeClr val="dk1"/>
                </a:solidFill>
                <a:latin typeface="Times New Roman"/>
                <a:ea typeface="Times New Roman"/>
                <a:cs typeface="Times New Roman"/>
                <a:sym typeface="Times New Roman"/>
              </a:rPr>
              <a:t>: Giá trị R² trên tập huấn luyện và kiểm tra khá gần nhau, cho thấy mô hình tổng quát hóa tốt mà không bị overfitting.</a:t>
            </a:r>
            <a:endParaRPr sz="1800">
              <a:solidFill>
                <a:schemeClr val="dk1"/>
              </a:solidFill>
              <a:latin typeface="Times New Roman"/>
              <a:ea typeface="Times New Roman"/>
              <a:cs typeface="Times New Roman"/>
              <a:sym typeface="Times New Roman"/>
            </a:endParaRPr>
          </a:p>
          <a:p>
            <a:pPr marL="457200" lvl="0" indent="0" algn="just" rtl="0">
              <a:lnSpc>
                <a:spcPct val="150000"/>
              </a:lnSpc>
              <a:spcBef>
                <a:spcPts val="1000"/>
              </a:spcBef>
              <a:spcAft>
                <a:spcPts val="0"/>
              </a:spcAft>
              <a:buNone/>
            </a:pPr>
            <a:r>
              <a:rPr lang="en-US" sz="1800">
                <a:solidFill>
                  <a:schemeClr val="dk1"/>
                </a:solidFill>
                <a:latin typeface="Times New Roman"/>
                <a:ea typeface="Times New Roman"/>
                <a:cs typeface="Times New Roman"/>
                <a:sym typeface="Times New Roman"/>
              </a:rPr>
              <a:t>Sự chênh lệch giữa hai giá trị là nhỏ, cho thấy mô hình có khả năng khái quát khá tốt, nhưng hiệu đều không cao, chỉ ở mức trung bình cho thấy mô hình chưa hoàn toàn nắm bắt được các yếu tố phức tạp trong dữ liệu</a:t>
            </a:r>
            <a:endParaRPr sz="2200">
              <a:solidFill>
                <a:schemeClr val="dk1"/>
              </a:solidFill>
              <a:latin typeface="Times New Roman"/>
              <a:ea typeface="Times New Roman"/>
              <a:cs typeface="Times New Roman"/>
              <a:sym typeface="Times New Roman"/>
            </a:endParaRPr>
          </a:p>
        </p:txBody>
      </p:sp>
      <p:pic>
        <p:nvPicPr>
          <p:cNvPr id="172" name="Google Shape;172;p24"/>
          <p:cNvPicPr preferRelativeResize="0"/>
          <p:nvPr/>
        </p:nvPicPr>
        <p:blipFill rotWithShape="1">
          <a:blip r:embed="rId3">
            <a:alphaModFix/>
          </a:blip>
          <a:srcRect t="-4970" b="4970"/>
          <a:stretch/>
        </p:blipFill>
        <p:spPr>
          <a:xfrm>
            <a:off x="1768750" y="1222300"/>
            <a:ext cx="5606511" cy="247666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5"/>
          <p:cNvSpPr txBox="1">
            <a:spLocks noGrp="1"/>
          </p:cNvSpPr>
          <p:nvPr>
            <p:ph type="title"/>
          </p:nvPr>
        </p:nvSpPr>
        <p:spPr>
          <a:xfrm>
            <a:off x="226200" y="68025"/>
            <a:ext cx="8520600" cy="7818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1200"/>
              </a:spcBef>
              <a:spcAft>
                <a:spcPts val="0"/>
              </a:spcAft>
              <a:buClr>
                <a:srgbClr val="000000"/>
              </a:buClr>
              <a:buSzPts val="1100"/>
              <a:buFont typeface="Arial"/>
              <a:buNone/>
            </a:pPr>
            <a:r>
              <a:rPr lang="en-US" sz="2400">
                <a:solidFill>
                  <a:srgbClr val="0D0D0D"/>
                </a:solidFill>
                <a:highlight>
                  <a:srgbClr val="FFFFFF"/>
                </a:highlight>
              </a:rPr>
              <a:t>Sự phân tán của điểm của các điểm dự đoán: Random Forest</a:t>
            </a:r>
            <a:endParaRPr sz="2400">
              <a:solidFill>
                <a:srgbClr val="0D0D0D"/>
              </a:solidFill>
              <a:highlight>
                <a:srgbClr val="FFFFFF"/>
              </a:highlight>
              <a:latin typeface="Times New Roman"/>
              <a:ea typeface="Times New Roman"/>
              <a:cs typeface="Times New Roman"/>
              <a:sym typeface="Times New Roman"/>
            </a:endParaRPr>
          </a:p>
          <a:p>
            <a:pPr marL="6350" lvl="0" indent="0" algn="just" rtl="0">
              <a:lnSpc>
                <a:spcPct val="150000"/>
              </a:lnSpc>
              <a:spcBef>
                <a:spcPts val="200"/>
              </a:spcBef>
              <a:spcAft>
                <a:spcPts val="0"/>
              </a:spcAft>
              <a:buSzPts val="3500"/>
              <a:buNone/>
            </a:pPr>
            <a:endParaRPr sz="3600">
              <a:latin typeface="Times New Roman"/>
              <a:ea typeface="Times New Roman"/>
              <a:cs typeface="Times New Roman"/>
              <a:sym typeface="Times New Roman"/>
            </a:endParaRPr>
          </a:p>
        </p:txBody>
      </p:sp>
      <p:sp>
        <p:nvSpPr>
          <p:cNvPr id="178" name="Google Shape;178;p25"/>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rmAutofit/>
          </a:bodyPr>
          <a:lstStyle/>
          <a:p>
            <a:pPr marL="0" lvl="0" indent="0" algn="r" rtl="0">
              <a:spcBef>
                <a:spcPts val="0"/>
              </a:spcBef>
              <a:spcAft>
                <a:spcPts val="0"/>
              </a:spcAft>
              <a:buClr>
                <a:srgbClr val="000000"/>
              </a:buClr>
              <a:buSzPts val="1800"/>
              <a:buFont typeface="Arial"/>
              <a:buNone/>
            </a:pPr>
            <a:fld id="{00000000-1234-1234-1234-123412341234}" type="slidenum">
              <a:rPr lang="en-US"/>
              <a:t>14</a:t>
            </a:fld>
            <a:endParaRPr/>
          </a:p>
        </p:txBody>
      </p:sp>
      <p:sp>
        <p:nvSpPr>
          <p:cNvPr id="179" name="Google Shape;179;p25"/>
          <p:cNvSpPr txBox="1"/>
          <p:nvPr/>
        </p:nvSpPr>
        <p:spPr>
          <a:xfrm>
            <a:off x="278625" y="1481675"/>
            <a:ext cx="8478000" cy="4925700"/>
          </a:xfrm>
          <a:prstGeom prst="rect">
            <a:avLst/>
          </a:prstGeom>
          <a:noFill/>
          <a:ln>
            <a:noFill/>
          </a:ln>
        </p:spPr>
        <p:txBody>
          <a:bodyPr spcFirstLastPara="1" wrap="square" lIns="91425" tIns="91425" rIns="91425" bIns="91425" anchor="t" anchorCtr="0">
            <a:noAutofit/>
          </a:bodyPr>
          <a:lstStyle/>
          <a:p>
            <a:pPr marL="457200" lvl="0" indent="0" algn="l" rtl="0">
              <a:lnSpc>
                <a:spcPct val="115000"/>
              </a:lnSpc>
              <a:spcBef>
                <a:spcPts val="2100"/>
              </a:spcBef>
              <a:spcAft>
                <a:spcPts val="0"/>
              </a:spcAft>
              <a:buNone/>
            </a:pPr>
            <a:endParaRPr sz="2800">
              <a:solidFill>
                <a:srgbClr val="0D0D0D"/>
              </a:solidFill>
              <a:highlight>
                <a:srgbClr val="FFFFFF"/>
              </a:highlight>
              <a:latin typeface="Times New Roman"/>
              <a:ea typeface="Times New Roman"/>
              <a:cs typeface="Times New Roman"/>
              <a:sym typeface="Times New Roman"/>
            </a:endParaRPr>
          </a:p>
          <a:p>
            <a:pPr marL="0" lvl="0" indent="0" algn="l" rtl="0">
              <a:lnSpc>
                <a:spcPct val="115000"/>
              </a:lnSpc>
              <a:spcBef>
                <a:spcPts val="2100"/>
              </a:spcBef>
              <a:spcAft>
                <a:spcPts val="0"/>
              </a:spcAft>
              <a:buNone/>
            </a:pPr>
            <a:endParaRPr sz="2800">
              <a:solidFill>
                <a:srgbClr val="0D0D0D"/>
              </a:solidFill>
              <a:highlight>
                <a:srgbClr val="FFFFFF"/>
              </a:highlight>
              <a:latin typeface="Times New Roman"/>
              <a:ea typeface="Times New Roman"/>
              <a:cs typeface="Times New Roman"/>
              <a:sym typeface="Times New Roman"/>
            </a:endParaRPr>
          </a:p>
          <a:p>
            <a:pPr marL="0" lvl="0" indent="0" algn="l" rtl="0">
              <a:spcBef>
                <a:spcPts val="1500"/>
              </a:spcBef>
              <a:spcAft>
                <a:spcPts val="0"/>
              </a:spcAft>
              <a:buNone/>
            </a:pPr>
            <a:endParaRPr sz="2800">
              <a:solidFill>
                <a:srgbClr val="0D0D0D"/>
              </a:solidFill>
              <a:highlight>
                <a:srgbClr val="FFFFFF"/>
              </a:highlight>
              <a:latin typeface="Times New Roman"/>
              <a:ea typeface="Times New Roman"/>
              <a:cs typeface="Times New Roman"/>
              <a:sym typeface="Times New Roman"/>
            </a:endParaRPr>
          </a:p>
        </p:txBody>
      </p:sp>
      <p:sp>
        <p:nvSpPr>
          <p:cNvPr id="180" name="Google Shape;180;p25"/>
          <p:cNvSpPr txBox="1">
            <a:spLocks noGrp="1"/>
          </p:cNvSpPr>
          <p:nvPr>
            <p:ph type="body" idx="1"/>
          </p:nvPr>
        </p:nvSpPr>
        <p:spPr>
          <a:xfrm>
            <a:off x="311700" y="1231100"/>
            <a:ext cx="8520600" cy="5231100"/>
          </a:xfrm>
          <a:prstGeom prst="rect">
            <a:avLst/>
          </a:prstGeom>
        </p:spPr>
        <p:txBody>
          <a:bodyPr spcFirstLastPara="1" wrap="square" lIns="91425" tIns="91425" rIns="91425" bIns="91425" anchor="t" anchorCtr="0">
            <a:normAutofit/>
          </a:bodyPr>
          <a:lstStyle/>
          <a:p>
            <a:pPr marL="457200" lvl="0" indent="0" algn="l" rtl="0">
              <a:lnSpc>
                <a:spcPct val="115000"/>
              </a:lnSpc>
              <a:spcBef>
                <a:spcPts val="0"/>
              </a:spcBef>
              <a:spcAft>
                <a:spcPts val="0"/>
              </a:spcAft>
              <a:buNone/>
            </a:pPr>
            <a:endParaRPr>
              <a:solidFill>
                <a:srgbClr val="0D0D0D"/>
              </a:solidFill>
            </a:endParaRPr>
          </a:p>
          <a:p>
            <a:pPr marL="0" lvl="0" indent="0" algn="l" rtl="0">
              <a:lnSpc>
                <a:spcPct val="175000"/>
              </a:lnSpc>
              <a:spcBef>
                <a:spcPts val="600"/>
              </a:spcBef>
              <a:spcAft>
                <a:spcPts val="0"/>
              </a:spcAft>
              <a:buNone/>
            </a:pPr>
            <a:endParaRPr sz="1200">
              <a:solidFill>
                <a:srgbClr val="0D0D0D"/>
              </a:solidFill>
            </a:endParaRPr>
          </a:p>
          <a:p>
            <a:pPr marL="1371600" lvl="0" indent="0" algn="l" rtl="0">
              <a:lnSpc>
                <a:spcPct val="175000"/>
              </a:lnSpc>
              <a:spcBef>
                <a:spcPts val="600"/>
              </a:spcBef>
              <a:spcAft>
                <a:spcPts val="0"/>
              </a:spcAft>
              <a:buNone/>
            </a:pPr>
            <a:endParaRPr sz="1200">
              <a:solidFill>
                <a:srgbClr val="0D0D0D"/>
              </a:solidFill>
            </a:endParaRPr>
          </a:p>
          <a:p>
            <a:pPr marL="0" lvl="0" indent="0" algn="l" rtl="0">
              <a:lnSpc>
                <a:spcPct val="175000"/>
              </a:lnSpc>
              <a:spcBef>
                <a:spcPts val="600"/>
              </a:spcBef>
              <a:spcAft>
                <a:spcPts val="600"/>
              </a:spcAft>
              <a:buNone/>
            </a:pPr>
            <a:endParaRPr sz="1200">
              <a:solidFill>
                <a:srgbClr val="0D0D0D"/>
              </a:solidFill>
            </a:endParaRPr>
          </a:p>
        </p:txBody>
      </p:sp>
      <p:sp>
        <p:nvSpPr>
          <p:cNvPr id="181" name="Google Shape;181;p25"/>
          <p:cNvSpPr txBox="1"/>
          <p:nvPr/>
        </p:nvSpPr>
        <p:spPr>
          <a:xfrm>
            <a:off x="414225" y="3829550"/>
            <a:ext cx="8206800" cy="2816400"/>
          </a:xfrm>
          <a:prstGeom prst="rect">
            <a:avLst/>
          </a:prstGeom>
          <a:noFill/>
          <a:ln>
            <a:noFill/>
          </a:ln>
        </p:spPr>
        <p:txBody>
          <a:bodyPr spcFirstLastPara="1" wrap="square" lIns="91425" tIns="91425" rIns="91425" bIns="91425" anchor="t" anchorCtr="0">
            <a:noAutofit/>
          </a:bodyPr>
          <a:lstStyle/>
          <a:p>
            <a:pPr marL="457200" lvl="0" indent="0" algn="l" rtl="0">
              <a:lnSpc>
                <a:spcPct val="150000"/>
              </a:lnSpc>
              <a:spcBef>
                <a:spcPts val="0"/>
              </a:spcBef>
              <a:spcAft>
                <a:spcPts val="0"/>
              </a:spcAft>
              <a:buNone/>
            </a:pPr>
            <a:r>
              <a:rPr lang="en-US" sz="1800" b="1">
                <a:solidFill>
                  <a:schemeClr val="dk1"/>
                </a:solidFill>
                <a:latin typeface="Times New Roman"/>
                <a:ea typeface="Times New Roman"/>
                <a:cs typeface="Times New Roman"/>
                <a:sym typeface="Times New Roman"/>
              </a:rPr>
              <a:t>Training R² = 0.963</a:t>
            </a:r>
            <a:r>
              <a:rPr lang="en-US" sz="1800">
                <a:solidFill>
                  <a:schemeClr val="dk1"/>
                </a:solidFill>
                <a:latin typeface="Times New Roman"/>
                <a:ea typeface="Times New Roman"/>
                <a:cs typeface="Times New Roman"/>
                <a:sym typeface="Times New Roman"/>
              </a:rPr>
              <a:t> và </a:t>
            </a:r>
            <a:r>
              <a:rPr lang="en-US" sz="1800" b="1">
                <a:solidFill>
                  <a:schemeClr val="dk1"/>
                </a:solidFill>
                <a:latin typeface="Times New Roman"/>
                <a:ea typeface="Times New Roman"/>
                <a:cs typeface="Times New Roman"/>
                <a:sym typeface="Times New Roman"/>
              </a:rPr>
              <a:t>Test R² = 0.762</a:t>
            </a:r>
            <a:r>
              <a:rPr lang="en-US" sz="1800">
                <a:solidFill>
                  <a:schemeClr val="dk1"/>
                </a:solidFill>
                <a:latin typeface="Times New Roman"/>
                <a:ea typeface="Times New Roman"/>
                <a:cs typeface="Times New Roman"/>
                <a:sym typeface="Times New Roman"/>
              </a:rPr>
              <a:t>: Mô hình nắm bắt tốt các mẫu trong tập huấn luyện, nhưng sự chênh lệch lớn giữa R² trên tập huấn luyện và kiểm tra cho thấy mô hình có thể bị overfitting.</a:t>
            </a:r>
            <a:endParaRPr sz="1800">
              <a:solidFill>
                <a:schemeClr val="dk1"/>
              </a:solidFill>
              <a:latin typeface="Times New Roman"/>
              <a:ea typeface="Times New Roman"/>
              <a:cs typeface="Times New Roman"/>
              <a:sym typeface="Times New Roman"/>
            </a:endParaRPr>
          </a:p>
          <a:p>
            <a:pPr marL="457200" lvl="0" indent="0" algn="l" rtl="0">
              <a:lnSpc>
                <a:spcPct val="150000"/>
              </a:lnSpc>
              <a:spcBef>
                <a:spcPts val="1000"/>
              </a:spcBef>
              <a:spcAft>
                <a:spcPts val="0"/>
              </a:spcAft>
              <a:buNone/>
            </a:pPr>
            <a:r>
              <a:rPr lang="en-US" sz="1800">
                <a:solidFill>
                  <a:schemeClr val="dk1"/>
                </a:solidFill>
                <a:latin typeface="Times New Roman"/>
                <a:ea typeface="Times New Roman"/>
                <a:cs typeface="Times New Roman"/>
                <a:sym typeface="Times New Roman"/>
              </a:rPr>
              <a:t>Mặc dù R² trên tập kiểm tra cao hơn so với hồi quy tuyến tính, nhưng sự khác biệt này chỉ ra rằng mô hình đang cố gắng quá mức để khớp với dữ liệu huấn luyện và có thể giảm khả năng tổng quát hóa trên dữ liệu mới.</a:t>
            </a:r>
            <a:endParaRPr sz="1800">
              <a:solidFill>
                <a:schemeClr val="dk1"/>
              </a:solidFill>
              <a:latin typeface="Times New Roman"/>
              <a:ea typeface="Times New Roman"/>
              <a:cs typeface="Times New Roman"/>
              <a:sym typeface="Times New Roman"/>
            </a:endParaRPr>
          </a:p>
          <a:p>
            <a:pPr marL="0" lvl="0" indent="0" algn="l" rtl="0">
              <a:spcBef>
                <a:spcPts val="1000"/>
              </a:spcBef>
              <a:spcAft>
                <a:spcPts val="0"/>
              </a:spcAft>
              <a:buNone/>
            </a:pPr>
            <a:endParaRPr sz="1100" b="1">
              <a:solidFill>
                <a:schemeClr val="dk1"/>
              </a:solidFill>
            </a:endParaRPr>
          </a:p>
          <a:p>
            <a:pPr marL="0" lvl="0" indent="0" algn="l" rtl="0">
              <a:spcBef>
                <a:spcPts val="0"/>
              </a:spcBef>
              <a:spcAft>
                <a:spcPts val="0"/>
              </a:spcAft>
              <a:buNone/>
            </a:pPr>
            <a:endParaRPr sz="2200">
              <a:solidFill>
                <a:schemeClr val="dk1"/>
              </a:solidFill>
              <a:latin typeface="Times New Roman"/>
              <a:ea typeface="Times New Roman"/>
              <a:cs typeface="Times New Roman"/>
              <a:sym typeface="Times New Roman"/>
            </a:endParaRPr>
          </a:p>
        </p:txBody>
      </p:sp>
      <p:pic>
        <p:nvPicPr>
          <p:cNvPr id="182" name="Google Shape;182;p25"/>
          <p:cNvPicPr preferRelativeResize="0"/>
          <p:nvPr/>
        </p:nvPicPr>
        <p:blipFill>
          <a:blip r:embed="rId3">
            <a:alphaModFix/>
          </a:blip>
          <a:stretch>
            <a:fillRect/>
          </a:stretch>
        </p:blipFill>
        <p:spPr>
          <a:xfrm>
            <a:off x="1574400" y="1201438"/>
            <a:ext cx="5886450" cy="22764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6"/>
          <p:cNvSpPr txBox="1">
            <a:spLocks noGrp="1"/>
          </p:cNvSpPr>
          <p:nvPr>
            <p:ph type="title"/>
          </p:nvPr>
        </p:nvSpPr>
        <p:spPr>
          <a:xfrm>
            <a:off x="226200" y="68025"/>
            <a:ext cx="8520600" cy="7818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1200"/>
              </a:spcBef>
              <a:spcAft>
                <a:spcPts val="0"/>
              </a:spcAft>
              <a:buClr>
                <a:srgbClr val="000000"/>
              </a:buClr>
              <a:buSzPts val="1100"/>
              <a:buFont typeface="Arial"/>
              <a:buNone/>
            </a:pPr>
            <a:r>
              <a:rPr lang="en-US" sz="2400">
                <a:solidFill>
                  <a:srgbClr val="0D0D0D"/>
                </a:solidFill>
                <a:highlight>
                  <a:srgbClr val="FFFFFF"/>
                </a:highlight>
              </a:rPr>
              <a:t>Sự phân tán của điểm của các điểm dự đoán: Decision Tree</a:t>
            </a:r>
            <a:endParaRPr sz="2400">
              <a:solidFill>
                <a:srgbClr val="0D0D0D"/>
              </a:solidFill>
              <a:highlight>
                <a:srgbClr val="FFFFFF"/>
              </a:highlight>
              <a:latin typeface="Times New Roman"/>
              <a:ea typeface="Times New Roman"/>
              <a:cs typeface="Times New Roman"/>
              <a:sym typeface="Times New Roman"/>
            </a:endParaRPr>
          </a:p>
          <a:p>
            <a:pPr marL="6350" lvl="0" indent="0" algn="just" rtl="0">
              <a:lnSpc>
                <a:spcPct val="150000"/>
              </a:lnSpc>
              <a:spcBef>
                <a:spcPts val="200"/>
              </a:spcBef>
              <a:spcAft>
                <a:spcPts val="0"/>
              </a:spcAft>
              <a:buSzPts val="3500"/>
              <a:buNone/>
            </a:pPr>
            <a:endParaRPr sz="3600">
              <a:latin typeface="Times New Roman"/>
              <a:ea typeface="Times New Roman"/>
              <a:cs typeface="Times New Roman"/>
              <a:sym typeface="Times New Roman"/>
            </a:endParaRPr>
          </a:p>
        </p:txBody>
      </p:sp>
      <p:sp>
        <p:nvSpPr>
          <p:cNvPr id="188" name="Google Shape;188;p26"/>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rmAutofit/>
          </a:bodyPr>
          <a:lstStyle/>
          <a:p>
            <a:pPr marL="0" lvl="0" indent="0" algn="r" rtl="0">
              <a:spcBef>
                <a:spcPts val="0"/>
              </a:spcBef>
              <a:spcAft>
                <a:spcPts val="0"/>
              </a:spcAft>
              <a:buClr>
                <a:srgbClr val="000000"/>
              </a:buClr>
              <a:buSzPts val="1800"/>
              <a:buFont typeface="Arial"/>
              <a:buNone/>
            </a:pPr>
            <a:fld id="{00000000-1234-1234-1234-123412341234}" type="slidenum">
              <a:rPr lang="en-US"/>
              <a:t>15</a:t>
            </a:fld>
            <a:endParaRPr/>
          </a:p>
        </p:txBody>
      </p:sp>
      <p:sp>
        <p:nvSpPr>
          <p:cNvPr id="189" name="Google Shape;189;p26"/>
          <p:cNvSpPr txBox="1"/>
          <p:nvPr/>
        </p:nvSpPr>
        <p:spPr>
          <a:xfrm>
            <a:off x="278625" y="1481675"/>
            <a:ext cx="8478000" cy="4925700"/>
          </a:xfrm>
          <a:prstGeom prst="rect">
            <a:avLst/>
          </a:prstGeom>
          <a:noFill/>
          <a:ln>
            <a:noFill/>
          </a:ln>
        </p:spPr>
        <p:txBody>
          <a:bodyPr spcFirstLastPara="1" wrap="square" lIns="91425" tIns="91425" rIns="91425" bIns="91425" anchor="t" anchorCtr="0">
            <a:noAutofit/>
          </a:bodyPr>
          <a:lstStyle/>
          <a:p>
            <a:pPr marL="457200" lvl="0" indent="0" algn="l" rtl="0">
              <a:lnSpc>
                <a:spcPct val="115000"/>
              </a:lnSpc>
              <a:spcBef>
                <a:spcPts val="2100"/>
              </a:spcBef>
              <a:spcAft>
                <a:spcPts val="0"/>
              </a:spcAft>
              <a:buNone/>
            </a:pPr>
            <a:endParaRPr sz="2800">
              <a:solidFill>
                <a:srgbClr val="0D0D0D"/>
              </a:solidFill>
              <a:highlight>
                <a:srgbClr val="FFFFFF"/>
              </a:highlight>
              <a:latin typeface="Times New Roman"/>
              <a:ea typeface="Times New Roman"/>
              <a:cs typeface="Times New Roman"/>
              <a:sym typeface="Times New Roman"/>
            </a:endParaRPr>
          </a:p>
          <a:p>
            <a:pPr marL="0" lvl="0" indent="0" algn="l" rtl="0">
              <a:lnSpc>
                <a:spcPct val="115000"/>
              </a:lnSpc>
              <a:spcBef>
                <a:spcPts val="2100"/>
              </a:spcBef>
              <a:spcAft>
                <a:spcPts val="0"/>
              </a:spcAft>
              <a:buNone/>
            </a:pPr>
            <a:endParaRPr sz="2800">
              <a:solidFill>
                <a:srgbClr val="0D0D0D"/>
              </a:solidFill>
              <a:highlight>
                <a:srgbClr val="FFFFFF"/>
              </a:highlight>
              <a:latin typeface="Times New Roman"/>
              <a:ea typeface="Times New Roman"/>
              <a:cs typeface="Times New Roman"/>
              <a:sym typeface="Times New Roman"/>
            </a:endParaRPr>
          </a:p>
          <a:p>
            <a:pPr marL="0" lvl="0" indent="0" algn="l" rtl="0">
              <a:spcBef>
                <a:spcPts val="1500"/>
              </a:spcBef>
              <a:spcAft>
                <a:spcPts val="0"/>
              </a:spcAft>
              <a:buNone/>
            </a:pPr>
            <a:endParaRPr sz="2800">
              <a:solidFill>
                <a:srgbClr val="0D0D0D"/>
              </a:solidFill>
              <a:highlight>
                <a:srgbClr val="FFFFFF"/>
              </a:highlight>
              <a:latin typeface="Times New Roman"/>
              <a:ea typeface="Times New Roman"/>
              <a:cs typeface="Times New Roman"/>
              <a:sym typeface="Times New Roman"/>
            </a:endParaRPr>
          </a:p>
        </p:txBody>
      </p:sp>
      <p:sp>
        <p:nvSpPr>
          <p:cNvPr id="190" name="Google Shape;190;p26"/>
          <p:cNvSpPr txBox="1">
            <a:spLocks noGrp="1"/>
          </p:cNvSpPr>
          <p:nvPr>
            <p:ph type="body" idx="1"/>
          </p:nvPr>
        </p:nvSpPr>
        <p:spPr>
          <a:xfrm>
            <a:off x="311700" y="1231100"/>
            <a:ext cx="8520600" cy="5231100"/>
          </a:xfrm>
          <a:prstGeom prst="rect">
            <a:avLst/>
          </a:prstGeom>
        </p:spPr>
        <p:txBody>
          <a:bodyPr spcFirstLastPara="1" wrap="square" lIns="91425" tIns="91425" rIns="91425" bIns="91425" anchor="t" anchorCtr="0">
            <a:normAutofit/>
          </a:bodyPr>
          <a:lstStyle/>
          <a:p>
            <a:pPr marL="457200" lvl="0" indent="0" algn="l" rtl="0">
              <a:lnSpc>
                <a:spcPct val="115000"/>
              </a:lnSpc>
              <a:spcBef>
                <a:spcPts val="0"/>
              </a:spcBef>
              <a:spcAft>
                <a:spcPts val="0"/>
              </a:spcAft>
              <a:buNone/>
            </a:pPr>
            <a:endParaRPr>
              <a:solidFill>
                <a:srgbClr val="0D0D0D"/>
              </a:solidFill>
            </a:endParaRPr>
          </a:p>
          <a:p>
            <a:pPr marL="0" lvl="0" indent="0" algn="l" rtl="0">
              <a:lnSpc>
                <a:spcPct val="175000"/>
              </a:lnSpc>
              <a:spcBef>
                <a:spcPts val="600"/>
              </a:spcBef>
              <a:spcAft>
                <a:spcPts val="0"/>
              </a:spcAft>
              <a:buNone/>
            </a:pPr>
            <a:endParaRPr sz="1200">
              <a:solidFill>
                <a:srgbClr val="0D0D0D"/>
              </a:solidFill>
            </a:endParaRPr>
          </a:p>
          <a:p>
            <a:pPr marL="1371600" lvl="0" indent="0" algn="l" rtl="0">
              <a:lnSpc>
                <a:spcPct val="175000"/>
              </a:lnSpc>
              <a:spcBef>
                <a:spcPts val="600"/>
              </a:spcBef>
              <a:spcAft>
                <a:spcPts val="0"/>
              </a:spcAft>
              <a:buNone/>
            </a:pPr>
            <a:endParaRPr sz="1200">
              <a:solidFill>
                <a:srgbClr val="0D0D0D"/>
              </a:solidFill>
            </a:endParaRPr>
          </a:p>
          <a:p>
            <a:pPr marL="0" lvl="0" indent="0" algn="l" rtl="0">
              <a:lnSpc>
                <a:spcPct val="175000"/>
              </a:lnSpc>
              <a:spcBef>
                <a:spcPts val="600"/>
              </a:spcBef>
              <a:spcAft>
                <a:spcPts val="600"/>
              </a:spcAft>
              <a:buNone/>
            </a:pPr>
            <a:endParaRPr sz="1200">
              <a:solidFill>
                <a:srgbClr val="0D0D0D"/>
              </a:solidFill>
            </a:endParaRPr>
          </a:p>
        </p:txBody>
      </p:sp>
      <p:sp>
        <p:nvSpPr>
          <p:cNvPr id="191" name="Google Shape;191;p26"/>
          <p:cNvSpPr txBox="1"/>
          <p:nvPr/>
        </p:nvSpPr>
        <p:spPr>
          <a:xfrm>
            <a:off x="468600" y="4159925"/>
            <a:ext cx="8206800" cy="2302200"/>
          </a:xfrm>
          <a:prstGeom prst="rect">
            <a:avLst/>
          </a:prstGeom>
          <a:noFill/>
          <a:ln>
            <a:noFill/>
          </a:ln>
        </p:spPr>
        <p:txBody>
          <a:bodyPr spcFirstLastPara="1" wrap="square" lIns="91425" tIns="91425" rIns="91425" bIns="91425" anchor="t" anchorCtr="0">
            <a:noAutofit/>
          </a:bodyPr>
          <a:lstStyle/>
          <a:p>
            <a:pPr marL="457200" lvl="0" indent="0" algn="l" rtl="0">
              <a:lnSpc>
                <a:spcPct val="150000"/>
              </a:lnSpc>
              <a:spcBef>
                <a:spcPts val="0"/>
              </a:spcBef>
              <a:spcAft>
                <a:spcPts val="0"/>
              </a:spcAft>
              <a:buNone/>
            </a:pPr>
            <a:r>
              <a:rPr lang="en-US" sz="1800" b="1">
                <a:solidFill>
                  <a:schemeClr val="dk1"/>
                </a:solidFill>
                <a:latin typeface="Times New Roman"/>
                <a:ea typeface="Times New Roman"/>
                <a:cs typeface="Times New Roman"/>
                <a:sym typeface="Times New Roman"/>
              </a:rPr>
              <a:t>Training R² = 0.997</a:t>
            </a:r>
            <a:r>
              <a:rPr lang="en-US" sz="1800">
                <a:solidFill>
                  <a:schemeClr val="dk1"/>
                </a:solidFill>
                <a:latin typeface="Times New Roman"/>
                <a:ea typeface="Times New Roman"/>
                <a:cs typeface="Times New Roman"/>
                <a:sym typeface="Times New Roman"/>
              </a:rPr>
              <a:t> và </a:t>
            </a:r>
            <a:r>
              <a:rPr lang="en-US" sz="1800" b="1">
                <a:solidFill>
                  <a:schemeClr val="dk1"/>
                </a:solidFill>
                <a:latin typeface="Times New Roman"/>
                <a:ea typeface="Times New Roman"/>
                <a:cs typeface="Times New Roman"/>
                <a:sym typeface="Times New Roman"/>
              </a:rPr>
              <a:t>Test R² = 0.575</a:t>
            </a:r>
            <a:r>
              <a:rPr lang="en-US" sz="1800">
                <a:solidFill>
                  <a:schemeClr val="dk1"/>
                </a:solidFill>
                <a:latin typeface="Times New Roman"/>
                <a:ea typeface="Times New Roman"/>
                <a:cs typeface="Times New Roman"/>
                <a:sym typeface="Times New Roman"/>
              </a:rPr>
              <a:t>: Mô hình có R² rất cao trên tập huấn luyện, cho thấy nó khớp cực kỳ tốt với dữ liệu huấn luyện.</a:t>
            </a:r>
            <a:endParaRPr sz="1800">
              <a:solidFill>
                <a:schemeClr val="dk1"/>
              </a:solidFill>
              <a:latin typeface="Times New Roman"/>
              <a:ea typeface="Times New Roman"/>
              <a:cs typeface="Times New Roman"/>
              <a:sym typeface="Times New Roman"/>
            </a:endParaRPr>
          </a:p>
          <a:p>
            <a:pPr marL="457200" lvl="0" indent="0" algn="l" rtl="0">
              <a:lnSpc>
                <a:spcPct val="150000"/>
              </a:lnSpc>
              <a:spcBef>
                <a:spcPts val="1000"/>
              </a:spcBef>
              <a:spcAft>
                <a:spcPts val="0"/>
              </a:spcAft>
              <a:buNone/>
            </a:pPr>
            <a:r>
              <a:rPr lang="en-US" sz="1800">
                <a:solidFill>
                  <a:schemeClr val="dk1"/>
                </a:solidFill>
                <a:latin typeface="Times New Roman"/>
                <a:ea typeface="Times New Roman"/>
                <a:cs typeface="Times New Roman"/>
                <a:sym typeface="Times New Roman"/>
              </a:rPr>
              <a:t>Tuy nhiên, sự chênh lệch lớn giữa R² trên tập huấn luyện và tập kiểm tra (0.575) cho thấy mô hình bị </a:t>
            </a:r>
            <a:r>
              <a:rPr lang="en-US" sz="1800" b="1">
                <a:solidFill>
                  <a:schemeClr val="dk1"/>
                </a:solidFill>
                <a:latin typeface="Times New Roman"/>
                <a:ea typeface="Times New Roman"/>
                <a:cs typeface="Times New Roman"/>
                <a:sym typeface="Times New Roman"/>
              </a:rPr>
              <a:t>overfitting</a:t>
            </a:r>
            <a:r>
              <a:rPr lang="en-US" sz="1800">
                <a:solidFill>
                  <a:schemeClr val="dk1"/>
                </a:solidFill>
                <a:latin typeface="Times New Roman"/>
                <a:ea typeface="Times New Roman"/>
                <a:cs typeface="Times New Roman"/>
                <a:sym typeface="Times New Roman"/>
              </a:rPr>
              <a:t> nghiêm trọng. Mô hình học quá chi tiết từ dữ liệu huấn luyện, dẫn đến khả năng tổng quát hóa kém trên tập kiểm tra và dữ liệu mới.</a:t>
            </a:r>
            <a:endParaRPr sz="1800">
              <a:solidFill>
                <a:schemeClr val="dk1"/>
              </a:solidFill>
              <a:latin typeface="Times New Roman"/>
              <a:ea typeface="Times New Roman"/>
              <a:cs typeface="Times New Roman"/>
              <a:sym typeface="Times New Roman"/>
            </a:endParaRPr>
          </a:p>
          <a:p>
            <a:pPr marL="0" lvl="0" indent="0" algn="l" rtl="0">
              <a:spcBef>
                <a:spcPts val="1000"/>
              </a:spcBef>
              <a:spcAft>
                <a:spcPts val="0"/>
              </a:spcAft>
              <a:buNone/>
            </a:pPr>
            <a:endParaRPr sz="1100" b="1">
              <a:solidFill>
                <a:schemeClr val="dk1"/>
              </a:solidFill>
            </a:endParaRPr>
          </a:p>
          <a:p>
            <a:pPr marL="0" lvl="0" indent="0" algn="l" rtl="0">
              <a:spcBef>
                <a:spcPts val="0"/>
              </a:spcBef>
              <a:spcAft>
                <a:spcPts val="0"/>
              </a:spcAft>
              <a:buNone/>
            </a:pPr>
            <a:endParaRPr sz="2200">
              <a:solidFill>
                <a:schemeClr val="dk1"/>
              </a:solidFill>
              <a:latin typeface="Times New Roman"/>
              <a:ea typeface="Times New Roman"/>
              <a:cs typeface="Times New Roman"/>
              <a:sym typeface="Times New Roman"/>
            </a:endParaRPr>
          </a:p>
        </p:txBody>
      </p:sp>
      <p:pic>
        <p:nvPicPr>
          <p:cNvPr id="192" name="Google Shape;192;p26"/>
          <p:cNvPicPr preferRelativeResize="0"/>
          <p:nvPr/>
        </p:nvPicPr>
        <p:blipFill>
          <a:blip r:embed="rId3">
            <a:alphaModFix/>
          </a:blip>
          <a:stretch>
            <a:fillRect/>
          </a:stretch>
        </p:blipFill>
        <p:spPr>
          <a:xfrm>
            <a:off x="1438800" y="1222892"/>
            <a:ext cx="5886450" cy="27622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7"/>
          <p:cNvSpPr txBox="1">
            <a:spLocks noGrp="1"/>
          </p:cNvSpPr>
          <p:nvPr>
            <p:ph type="title"/>
          </p:nvPr>
        </p:nvSpPr>
        <p:spPr>
          <a:xfrm>
            <a:off x="226200" y="68025"/>
            <a:ext cx="8520600" cy="7818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1200"/>
              </a:spcBef>
              <a:spcAft>
                <a:spcPts val="0"/>
              </a:spcAft>
              <a:buClr>
                <a:srgbClr val="000000"/>
              </a:buClr>
              <a:buSzPts val="1100"/>
              <a:buFont typeface="Arial"/>
              <a:buNone/>
            </a:pPr>
            <a:r>
              <a:rPr lang="en-US" sz="2400">
                <a:solidFill>
                  <a:srgbClr val="0D0D0D"/>
                </a:solidFill>
                <a:highlight>
                  <a:srgbClr val="FFFFFF"/>
                </a:highlight>
              </a:rPr>
              <a:t>Sự phân tán của điểm của các điểm dự đoán: Gradient Boosting</a:t>
            </a:r>
            <a:endParaRPr sz="2400">
              <a:solidFill>
                <a:srgbClr val="0D0D0D"/>
              </a:solidFill>
              <a:highlight>
                <a:srgbClr val="FFFFFF"/>
              </a:highlight>
              <a:latin typeface="Times New Roman"/>
              <a:ea typeface="Times New Roman"/>
              <a:cs typeface="Times New Roman"/>
              <a:sym typeface="Times New Roman"/>
            </a:endParaRPr>
          </a:p>
          <a:p>
            <a:pPr marL="6350" lvl="0" indent="0" algn="just" rtl="0">
              <a:lnSpc>
                <a:spcPct val="150000"/>
              </a:lnSpc>
              <a:spcBef>
                <a:spcPts val="200"/>
              </a:spcBef>
              <a:spcAft>
                <a:spcPts val="0"/>
              </a:spcAft>
              <a:buSzPts val="3500"/>
              <a:buNone/>
            </a:pPr>
            <a:endParaRPr sz="3600">
              <a:latin typeface="Times New Roman"/>
              <a:ea typeface="Times New Roman"/>
              <a:cs typeface="Times New Roman"/>
              <a:sym typeface="Times New Roman"/>
            </a:endParaRPr>
          </a:p>
        </p:txBody>
      </p:sp>
      <p:sp>
        <p:nvSpPr>
          <p:cNvPr id="198" name="Google Shape;198;p27"/>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rmAutofit/>
          </a:bodyPr>
          <a:lstStyle/>
          <a:p>
            <a:pPr marL="0" lvl="0" indent="0" algn="r" rtl="0">
              <a:spcBef>
                <a:spcPts val="0"/>
              </a:spcBef>
              <a:spcAft>
                <a:spcPts val="0"/>
              </a:spcAft>
              <a:buClr>
                <a:srgbClr val="000000"/>
              </a:buClr>
              <a:buSzPts val="1800"/>
              <a:buFont typeface="Arial"/>
              <a:buNone/>
            </a:pPr>
            <a:fld id="{00000000-1234-1234-1234-123412341234}" type="slidenum">
              <a:rPr lang="en-US"/>
              <a:t>16</a:t>
            </a:fld>
            <a:endParaRPr/>
          </a:p>
        </p:txBody>
      </p:sp>
      <p:sp>
        <p:nvSpPr>
          <p:cNvPr id="199" name="Google Shape;199;p27"/>
          <p:cNvSpPr txBox="1"/>
          <p:nvPr/>
        </p:nvSpPr>
        <p:spPr>
          <a:xfrm>
            <a:off x="278625" y="1481675"/>
            <a:ext cx="8478000" cy="4925700"/>
          </a:xfrm>
          <a:prstGeom prst="rect">
            <a:avLst/>
          </a:prstGeom>
          <a:noFill/>
          <a:ln>
            <a:noFill/>
          </a:ln>
        </p:spPr>
        <p:txBody>
          <a:bodyPr spcFirstLastPara="1" wrap="square" lIns="91425" tIns="91425" rIns="91425" bIns="91425" anchor="t" anchorCtr="0">
            <a:noAutofit/>
          </a:bodyPr>
          <a:lstStyle/>
          <a:p>
            <a:pPr marL="457200" lvl="0" indent="0" algn="l" rtl="0">
              <a:lnSpc>
                <a:spcPct val="115000"/>
              </a:lnSpc>
              <a:spcBef>
                <a:spcPts val="2100"/>
              </a:spcBef>
              <a:spcAft>
                <a:spcPts val="0"/>
              </a:spcAft>
              <a:buNone/>
            </a:pPr>
            <a:endParaRPr sz="2800">
              <a:solidFill>
                <a:srgbClr val="0D0D0D"/>
              </a:solidFill>
              <a:highlight>
                <a:srgbClr val="FFFFFF"/>
              </a:highlight>
              <a:latin typeface="Times New Roman"/>
              <a:ea typeface="Times New Roman"/>
              <a:cs typeface="Times New Roman"/>
              <a:sym typeface="Times New Roman"/>
            </a:endParaRPr>
          </a:p>
          <a:p>
            <a:pPr marL="0" lvl="0" indent="0" algn="l" rtl="0">
              <a:lnSpc>
                <a:spcPct val="115000"/>
              </a:lnSpc>
              <a:spcBef>
                <a:spcPts val="2100"/>
              </a:spcBef>
              <a:spcAft>
                <a:spcPts val="0"/>
              </a:spcAft>
              <a:buNone/>
            </a:pPr>
            <a:endParaRPr sz="2800">
              <a:solidFill>
                <a:srgbClr val="0D0D0D"/>
              </a:solidFill>
              <a:highlight>
                <a:srgbClr val="FFFFFF"/>
              </a:highlight>
              <a:latin typeface="Times New Roman"/>
              <a:ea typeface="Times New Roman"/>
              <a:cs typeface="Times New Roman"/>
              <a:sym typeface="Times New Roman"/>
            </a:endParaRPr>
          </a:p>
          <a:p>
            <a:pPr marL="0" lvl="0" indent="0" algn="l" rtl="0">
              <a:spcBef>
                <a:spcPts val="1500"/>
              </a:spcBef>
              <a:spcAft>
                <a:spcPts val="0"/>
              </a:spcAft>
              <a:buNone/>
            </a:pPr>
            <a:endParaRPr sz="2800">
              <a:solidFill>
                <a:srgbClr val="0D0D0D"/>
              </a:solidFill>
              <a:highlight>
                <a:srgbClr val="FFFFFF"/>
              </a:highlight>
              <a:latin typeface="Times New Roman"/>
              <a:ea typeface="Times New Roman"/>
              <a:cs typeface="Times New Roman"/>
              <a:sym typeface="Times New Roman"/>
            </a:endParaRPr>
          </a:p>
        </p:txBody>
      </p:sp>
      <p:sp>
        <p:nvSpPr>
          <p:cNvPr id="200" name="Google Shape;200;p27"/>
          <p:cNvSpPr txBox="1">
            <a:spLocks noGrp="1"/>
          </p:cNvSpPr>
          <p:nvPr>
            <p:ph type="body" idx="1"/>
          </p:nvPr>
        </p:nvSpPr>
        <p:spPr>
          <a:xfrm>
            <a:off x="311700" y="1231100"/>
            <a:ext cx="8520600" cy="5231100"/>
          </a:xfrm>
          <a:prstGeom prst="rect">
            <a:avLst/>
          </a:prstGeom>
        </p:spPr>
        <p:txBody>
          <a:bodyPr spcFirstLastPara="1" wrap="square" lIns="91425" tIns="91425" rIns="91425" bIns="91425" anchor="t" anchorCtr="0">
            <a:normAutofit/>
          </a:bodyPr>
          <a:lstStyle/>
          <a:p>
            <a:pPr marL="457200" lvl="0" indent="0" algn="l" rtl="0">
              <a:lnSpc>
                <a:spcPct val="115000"/>
              </a:lnSpc>
              <a:spcBef>
                <a:spcPts val="0"/>
              </a:spcBef>
              <a:spcAft>
                <a:spcPts val="0"/>
              </a:spcAft>
              <a:buNone/>
            </a:pPr>
            <a:endParaRPr>
              <a:solidFill>
                <a:srgbClr val="0D0D0D"/>
              </a:solidFill>
            </a:endParaRPr>
          </a:p>
          <a:p>
            <a:pPr marL="0" lvl="0" indent="0" algn="l" rtl="0">
              <a:lnSpc>
                <a:spcPct val="175000"/>
              </a:lnSpc>
              <a:spcBef>
                <a:spcPts val="600"/>
              </a:spcBef>
              <a:spcAft>
                <a:spcPts val="0"/>
              </a:spcAft>
              <a:buNone/>
            </a:pPr>
            <a:endParaRPr sz="1200">
              <a:solidFill>
                <a:srgbClr val="0D0D0D"/>
              </a:solidFill>
            </a:endParaRPr>
          </a:p>
          <a:p>
            <a:pPr marL="1371600" lvl="0" indent="0" algn="l" rtl="0">
              <a:lnSpc>
                <a:spcPct val="175000"/>
              </a:lnSpc>
              <a:spcBef>
                <a:spcPts val="600"/>
              </a:spcBef>
              <a:spcAft>
                <a:spcPts val="0"/>
              </a:spcAft>
              <a:buNone/>
            </a:pPr>
            <a:endParaRPr sz="1200">
              <a:solidFill>
                <a:srgbClr val="0D0D0D"/>
              </a:solidFill>
            </a:endParaRPr>
          </a:p>
          <a:p>
            <a:pPr marL="0" lvl="0" indent="0" algn="l" rtl="0">
              <a:lnSpc>
                <a:spcPct val="175000"/>
              </a:lnSpc>
              <a:spcBef>
                <a:spcPts val="600"/>
              </a:spcBef>
              <a:spcAft>
                <a:spcPts val="600"/>
              </a:spcAft>
              <a:buNone/>
            </a:pPr>
            <a:endParaRPr sz="1200">
              <a:solidFill>
                <a:srgbClr val="0D0D0D"/>
              </a:solidFill>
            </a:endParaRPr>
          </a:p>
        </p:txBody>
      </p:sp>
      <p:sp>
        <p:nvSpPr>
          <p:cNvPr id="201" name="Google Shape;201;p27"/>
          <p:cNvSpPr txBox="1"/>
          <p:nvPr/>
        </p:nvSpPr>
        <p:spPr>
          <a:xfrm>
            <a:off x="278625" y="4459307"/>
            <a:ext cx="8206800" cy="1501500"/>
          </a:xfrm>
          <a:prstGeom prst="rect">
            <a:avLst/>
          </a:prstGeom>
          <a:noFill/>
          <a:ln>
            <a:noFill/>
          </a:ln>
        </p:spPr>
        <p:txBody>
          <a:bodyPr spcFirstLastPara="1" wrap="square" lIns="91425" tIns="91425" rIns="91425" bIns="91425" anchor="t" anchorCtr="0">
            <a:noAutofit/>
          </a:bodyPr>
          <a:lstStyle/>
          <a:p>
            <a:pPr marL="457200" lvl="0" indent="0" algn="l" rtl="0">
              <a:lnSpc>
                <a:spcPct val="150000"/>
              </a:lnSpc>
              <a:spcBef>
                <a:spcPts val="1200"/>
              </a:spcBef>
              <a:spcAft>
                <a:spcPts val="0"/>
              </a:spcAft>
              <a:buNone/>
            </a:pPr>
            <a:r>
              <a:rPr lang="en-US" sz="1800" b="1">
                <a:solidFill>
                  <a:schemeClr val="dk1"/>
                </a:solidFill>
                <a:latin typeface="Times New Roman"/>
                <a:ea typeface="Times New Roman"/>
                <a:cs typeface="Times New Roman"/>
                <a:sym typeface="Times New Roman"/>
              </a:rPr>
              <a:t>Training R² = 0.739</a:t>
            </a:r>
            <a:r>
              <a:rPr lang="en-US" sz="1800">
                <a:solidFill>
                  <a:schemeClr val="dk1"/>
                </a:solidFill>
                <a:latin typeface="Times New Roman"/>
                <a:ea typeface="Times New Roman"/>
                <a:cs typeface="Times New Roman"/>
                <a:sym typeface="Times New Roman"/>
              </a:rPr>
              <a:t> và </a:t>
            </a:r>
            <a:r>
              <a:rPr lang="en-US" sz="1800" b="1">
                <a:solidFill>
                  <a:schemeClr val="dk1"/>
                </a:solidFill>
                <a:latin typeface="Times New Roman"/>
                <a:ea typeface="Times New Roman"/>
                <a:cs typeface="Times New Roman"/>
                <a:sym typeface="Times New Roman"/>
              </a:rPr>
              <a:t>Test R² = 0.716</a:t>
            </a:r>
            <a:r>
              <a:rPr lang="en-US" sz="1800">
                <a:solidFill>
                  <a:schemeClr val="dk1"/>
                </a:solidFill>
                <a:latin typeface="Times New Roman"/>
                <a:ea typeface="Times New Roman"/>
                <a:cs typeface="Times New Roman"/>
                <a:sym typeface="Times New Roman"/>
              </a:rPr>
              <a:t>: Mô hình có khả năng tổng quát hóa tốt với sự chênh lệch nhỏ giữa tập huấn luyện và kiểm tra.</a:t>
            </a:r>
            <a:endParaRPr sz="1800">
              <a:solidFill>
                <a:schemeClr val="dk1"/>
              </a:solidFill>
              <a:latin typeface="Times New Roman"/>
              <a:ea typeface="Times New Roman"/>
              <a:cs typeface="Times New Roman"/>
              <a:sym typeface="Times New Roman"/>
            </a:endParaRPr>
          </a:p>
          <a:p>
            <a:pPr marL="457200" lvl="0" indent="0" algn="l" rtl="0">
              <a:lnSpc>
                <a:spcPct val="150000"/>
              </a:lnSpc>
              <a:spcBef>
                <a:spcPts val="1200"/>
              </a:spcBef>
              <a:spcAft>
                <a:spcPts val="0"/>
              </a:spcAft>
              <a:buNone/>
            </a:pPr>
            <a:r>
              <a:rPr lang="en-US" sz="1800">
                <a:solidFill>
                  <a:schemeClr val="dk1"/>
                </a:solidFill>
                <a:latin typeface="Times New Roman"/>
                <a:ea typeface="Times New Roman"/>
                <a:cs typeface="Times New Roman"/>
                <a:sym typeface="Times New Roman"/>
              </a:rPr>
              <a:t>Không bị overfit, và hiệu suất ổn định trên cả hai tập dữ liệu, vượt trội hơn so với các mô hình như Cây quyết định và Rừng ngẫu nhiên</a:t>
            </a:r>
            <a:endParaRPr sz="1800">
              <a:solidFill>
                <a:schemeClr val="dk1"/>
              </a:solidFill>
              <a:latin typeface="Times New Roman"/>
              <a:ea typeface="Times New Roman"/>
              <a:cs typeface="Times New Roman"/>
              <a:sym typeface="Times New Roman"/>
            </a:endParaRPr>
          </a:p>
          <a:p>
            <a:pPr marL="0" lvl="0" indent="0" algn="l" rtl="0">
              <a:spcBef>
                <a:spcPts val="1000"/>
              </a:spcBef>
              <a:spcAft>
                <a:spcPts val="0"/>
              </a:spcAft>
              <a:buNone/>
            </a:pPr>
            <a:endParaRPr sz="2200">
              <a:solidFill>
                <a:schemeClr val="dk1"/>
              </a:solidFill>
              <a:latin typeface="Times New Roman"/>
              <a:ea typeface="Times New Roman"/>
              <a:cs typeface="Times New Roman"/>
              <a:sym typeface="Times New Roman"/>
            </a:endParaRPr>
          </a:p>
        </p:txBody>
      </p:sp>
      <p:pic>
        <p:nvPicPr>
          <p:cNvPr id="202" name="Google Shape;202;p27"/>
          <p:cNvPicPr preferRelativeResize="0"/>
          <p:nvPr/>
        </p:nvPicPr>
        <p:blipFill>
          <a:blip r:embed="rId3">
            <a:alphaModFix/>
          </a:blip>
          <a:stretch>
            <a:fillRect/>
          </a:stretch>
        </p:blipFill>
        <p:spPr>
          <a:xfrm>
            <a:off x="1438800" y="1481675"/>
            <a:ext cx="5886450" cy="30194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28"/>
          <p:cNvSpPr txBox="1">
            <a:spLocks noGrp="1"/>
          </p:cNvSpPr>
          <p:nvPr>
            <p:ph type="title"/>
          </p:nvPr>
        </p:nvSpPr>
        <p:spPr>
          <a:xfrm>
            <a:off x="226208" y="68023"/>
            <a:ext cx="8520600" cy="7635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1200"/>
              </a:spcBef>
              <a:spcAft>
                <a:spcPts val="0"/>
              </a:spcAft>
              <a:buClr>
                <a:srgbClr val="000000"/>
              </a:buClr>
              <a:buSzPts val="1100"/>
              <a:buFont typeface="Arial"/>
              <a:buNone/>
            </a:pPr>
            <a:r>
              <a:rPr lang="en-US" sz="2600">
                <a:solidFill>
                  <a:srgbClr val="0D0D0D"/>
                </a:solidFill>
                <a:highlight>
                  <a:srgbClr val="FFFFFF"/>
                </a:highlight>
              </a:rPr>
              <a:t>Learning Curve for Linear Regression</a:t>
            </a:r>
            <a:endParaRPr sz="2600">
              <a:solidFill>
                <a:srgbClr val="0D0D0D"/>
              </a:solidFill>
              <a:highlight>
                <a:srgbClr val="FFFFFF"/>
              </a:highlight>
              <a:latin typeface="Times New Roman"/>
              <a:ea typeface="Times New Roman"/>
              <a:cs typeface="Times New Roman"/>
              <a:sym typeface="Times New Roman"/>
            </a:endParaRPr>
          </a:p>
          <a:p>
            <a:pPr marL="6350" lvl="0" indent="0" algn="just" rtl="0">
              <a:lnSpc>
                <a:spcPct val="150000"/>
              </a:lnSpc>
              <a:spcBef>
                <a:spcPts val="200"/>
              </a:spcBef>
              <a:spcAft>
                <a:spcPts val="0"/>
              </a:spcAft>
              <a:buSzPts val="3500"/>
              <a:buNone/>
            </a:pPr>
            <a:endParaRPr sz="3600">
              <a:latin typeface="Times New Roman"/>
              <a:ea typeface="Times New Roman"/>
              <a:cs typeface="Times New Roman"/>
              <a:sym typeface="Times New Roman"/>
            </a:endParaRPr>
          </a:p>
        </p:txBody>
      </p:sp>
      <p:sp>
        <p:nvSpPr>
          <p:cNvPr id="208" name="Google Shape;208;p28"/>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rmAutofit/>
          </a:bodyPr>
          <a:lstStyle/>
          <a:p>
            <a:pPr marL="0" lvl="0" indent="0" algn="r" rtl="0">
              <a:spcBef>
                <a:spcPts val="0"/>
              </a:spcBef>
              <a:spcAft>
                <a:spcPts val="0"/>
              </a:spcAft>
              <a:buClr>
                <a:srgbClr val="000000"/>
              </a:buClr>
              <a:buSzPts val="1800"/>
              <a:buFont typeface="Arial"/>
              <a:buNone/>
            </a:pPr>
            <a:fld id="{00000000-1234-1234-1234-123412341234}" type="slidenum">
              <a:rPr lang="en-US"/>
              <a:t>17</a:t>
            </a:fld>
            <a:endParaRPr/>
          </a:p>
        </p:txBody>
      </p:sp>
      <p:sp>
        <p:nvSpPr>
          <p:cNvPr id="209" name="Google Shape;209;p28"/>
          <p:cNvSpPr txBox="1"/>
          <p:nvPr/>
        </p:nvSpPr>
        <p:spPr>
          <a:xfrm>
            <a:off x="278625" y="1481675"/>
            <a:ext cx="8478000" cy="4925700"/>
          </a:xfrm>
          <a:prstGeom prst="rect">
            <a:avLst/>
          </a:prstGeom>
          <a:noFill/>
          <a:ln>
            <a:noFill/>
          </a:ln>
        </p:spPr>
        <p:txBody>
          <a:bodyPr spcFirstLastPara="1" wrap="square" lIns="91425" tIns="91425" rIns="91425" bIns="91425" anchor="t" anchorCtr="0">
            <a:noAutofit/>
          </a:bodyPr>
          <a:lstStyle/>
          <a:p>
            <a:pPr marL="457200" lvl="0" indent="0" algn="l" rtl="0">
              <a:lnSpc>
                <a:spcPct val="115000"/>
              </a:lnSpc>
              <a:spcBef>
                <a:spcPts val="2100"/>
              </a:spcBef>
              <a:spcAft>
                <a:spcPts val="0"/>
              </a:spcAft>
              <a:buNone/>
            </a:pPr>
            <a:endParaRPr sz="2800">
              <a:solidFill>
                <a:srgbClr val="0D0D0D"/>
              </a:solidFill>
              <a:highlight>
                <a:srgbClr val="FFFFFF"/>
              </a:highlight>
              <a:latin typeface="Times New Roman"/>
              <a:ea typeface="Times New Roman"/>
              <a:cs typeface="Times New Roman"/>
              <a:sym typeface="Times New Roman"/>
            </a:endParaRPr>
          </a:p>
          <a:p>
            <a:pPr marL="0" lvl="0" indent="0" algn="l" rtl="0">
              <a:lnSpc>
                <a:spcPct val="115000"/>
              </a:lnSpc>
              <a:spcBef>
                <a:spcPts val="2100"/>
              </a:spcBef>
              <a:spcAft>
                <a:spcPts val="0"/>
              </a:spcAft>
              <a:buNone/>
            </a:pPr>
            <a:endParaRPr sz="2800">
              <a:solidFill>
                <a:srgbClr val="0D0D0D"/>
              </a:solidFill>
              <a:highlight>
                <a:srgbClr val="FFFFFF"/>
              </a:highlight>
              <a:latin typeface="Times New Roman"/>
              <a:ea typeface="Times New Roman"/>
              <a:cs typeface="Times New Roman"/>
              <a:sym typeface="Times New Roman"/>
            </a:endParaRPr>
          </a:p>
          <a:p>
            <a:pPr marL="0" lvl="0" indent="0" algn="l" rtl="0">
              <a:spcBef>
                <a:spcPts val="1500"/>
              </a:spcBef>
              <a:spcAft>
                <a:spcPts val="0"/>
              </a:spcAft>
              <a:buNone/>
            </a:pPr>
            <a:endParaRPr sz="2800">
              <a:solidFill>
                <a:srgbClr val="0D0D0D"/>
              </a:solidFill>
              <a:highlight>
                <a:srgbClr val="FFFFFF"/>
              </a:highlight>
              <a:latin typeface="Times New Roman"/>
              <a:ea typeface="Times New Roman"/>
              <a:cs typeface="Times New Roman"/>
              <a:sym typeface="Times New Roman"/>
            </a:endParaRPr>
          </a:p>
        </p:txBody>
      </p:sp>
      <p:sp>
        <p:nvSpPr>
          <p:cNvPr id="210" name="Google Shape;210;p28"/>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normAutofit/>
          </a:bodyPr>
          <a:lstStyle/>
          <a:p>
            <a:pPr marL="0" lvl="0" indent="0" algn="l" rtl="0">
              <a:lnSpc>
                <a:spcPct val="175000"/>
              </a:lnSpc>
              <a:spcBef>
                <a:spcPts val="0"/>
              </a:spcBef>
              <a:spcAft>
                <a:spcPts val="0"/>
              </a:spcAft>
              <a:buNone/>
            </a:pPr>
            <a:endParaRPr sz="1200">
              <a:solidFill>
                <a:srgbClr val="0D0D0D"/>
              </a:solidFill>
            </a:endParaRPr>
          </a:p>
          <a:p>
            <a:pPr marL="0" lvl="0" indent="0" algn="l" rtl="0">
              <a:lnSpc>
                <a:spcPct val="175000"/>
              </a:lnSpc>
              <a:spcBef>
                <a:spcPts val="600"/>
              </a:spcBef>
              <a:spcAft>
                <a:spcPts val="600"/>
              </a:spcAft>
              <a:buNone/>
            </a:pPr>
            <a:endParaRPr sz="1200">
              <a:solidFill>
                <a:srgbClr val="0D0D0D"/>
              </a:solidFill>
            </a:endParaRPr>
          </a:p>
        </p:txBody>
      </p:sp>
      <p:sp>
        <p:nvSpPr>
          <p:cNvPr id="211" name="Google Shape;211;p28"/>
          <p:cNvSpPr txBox="1"/>
          <p:nvPr/>
        </p:nvSpPr>
        <p:spPr>
          <a:xfrm>
            <a:off x="311700" y="4505848"/>
            <a:ext cx="8206800" cy="2017500"/>
          </a:xfrm>
          <a:prstGeom prst="rect">
            <a:avLst/>
          </a:prstGeom>
          <a:noFill/>
          <a:ln>
            <a:noFill/>
          </a:ln>
        </p:spPr>
        <p:txBody>
          <a:bodyPr spcFirstLastPara="1" wrap="square" lIns="91425" tIns="91425" rIns="91425" bIns="91425" anchor="t" anchorCtr="0">
            <a:noAutofit/>
          </a:bodyPr>
          <a:lstStyle/>
          <a:p>
            <a:pPr marL="457200" lvl="0" indent="0" algn="l" rtl="0">
              <a:lnSpc>
                <a:spcPct val="150000"/>
              </a:lnSpc>
              <a:spcBef>
                <a:spcPts val="0"/>
              </a:spcBef>
              <a:spcAft>
                <a:spcPts val="0"/>
              </a:spcAft>
              <a:buNone/>
            </a:pPr>
            <a:r>
              <a:rPr lang="en-US" sz="1800" b="1">
                <a:solidFill>
                  <a:schemeClr val="dk1"/>
                </a:solidFill>
                <a:latin typeface="Times New Roman"/>
                <a:ea typeface="Times New Roman"/>
                <a:cs typeface="Times New Roman"/>
                <a:sym typeface="Times New Roman"/>
              </a:rPr>
              <a:t>Training R²</a:t>
            </a:r>
            <a:r>
              <a:rPr lang="en-US" sz="1800">
                <a:solidFill>
                  <a:schemeClr val="dk1"/>
                </a:solidFill>
                <a:latin typeface="Times New Roman"/>
                <a:ea typeface="Times New Roman"/>
                <a:cs typeface="Times New Roman"/>
                <a:sym typeface="Times New Roman"/>
              </a:rPr>
              <a:t>: giảm nhẹ và ổn định ở 0.620, cho thấy khả năng khái quát hóa</a:t>
            </a:r>
            <a:endParaRPr sz="1800">
              <a:solidFill>
                <a:schemeClr val="dk1"/>
              </a:solidFill>
              <a:latin typeface="Times New Roman"/>
              <a:ea typeface="Times New Roman"/>
              <a:cs typeface="Times New Roman"/>
              <a:sym typeface="Times New Roman"/>
            </a:endParaRPr>
          </a:p>
          <a:p>
            <a:pPr marL="457200" lvl="0" indent="0" algn="l" rtl="0">
              <a:lnSpc>
                <a:spcPct val="150000"/>
              </a:lnSpc>
              <a:spcBef>
                <a:spcPts val="0"/>
              </a:spcBef>
              <a:spcAft>
                <a:spcPts val="0"/>
              </a:spcAft>
              <a:buNone/>
            </a:pPr>
            <a:r>
              <a:rPr lang="en-US" sz="1800" b="1">
                <a:solidFill>
                  <a:schemeClr val="dk1"/>
                </a:solidFill>
                <a:latin typeface="Times New Roman"/>
                <a:ea typeface="Times New Roman"/>
                <a:cs typeface="Times New Roman"/>
                <a:sym typeface="Times New Roman"/>
              </a:rPr>
              <a:t>Test R²</a:t>
            </a:r>
            <a:r>
              <a:rPr lang="en-US" sz="1800">
                <a:solidFill>
                  <a:schemeClr val="dk1"/>
                </a:solidFill>
                <a:latin typeface="Times New Roman"/>
                <a:ea typeface="Times New Roman"/>
                <a:cs typeface="Times New Roman"/>
                <a:sym typeface="Times New Roman"/>
              </a:rPr>
              <a:t>: tăng dần và ổn định quanh 0.615, chứng tỏ mô hình khái quát với dữ liệu lớn</a:t>
            </a:r>
            <a:endParaRPr sz="1800">
              <a:solidFill>
                <a:schemeClr val="dk1"/>
              </a:solidFill>
              <a:latin typeface="Times New Roman"/>
              <a:ea typeface="Times New Roman"/>
              <a:cs typeface="Times New Roman"/>
              <a:sym typeface="Times New Roman"/>
            </a:endParaRPr>
          </a:p>
          <a:p>
            <a:pPr marL="457200" lvl="0" indent="0" algn="l" rtl="0">
              <a:lnSpc>
                <a:spcPct val="150000"/>
              </a:lnSpc>
              <a:spcBef>
                <a:spcPts val="0"/>
              </a:spcBef>
              <a:spcAft>
                <a:spcPts val="0"/>
              </a:spcAft>
              <a:buNone/>
            </a:pPr>
            <a:r>
              <a:rPr lang="en-US" sz="1800" b="1">
                <a:solidFill>
                  <a:schemeClr val="dk1"/>
                </a:solidFill>
                <a:latin typeface="Times New Roman"/>
                <a:ea typeface="Times New Roman"/>
                <a:cs typeface="Times New Roman"/>
                <a:sym typeface="Times New Roman"/>
              </a:rPr>
              <a:t>Overfitting</a:t>
            </a:r>
            <a:r>
              <a:rPr lang="en-US" sz="1800">
                <a:solidFill>
                  <a:schemeClr val="dk1"/>
                </a:solidFill>
                <a:latin typeface="Times New Roman"/>
                <a:ea typeface="Times New Roman"/>
                <a:cs typeface="Times New Roman"/>
                <a:sym typeface="Times New Roman"/>
              </a:rPr>
              <a:t>: Khoảng cách giữa Training R² và Test R² nhỏ, hai đường hội tụ và ổn định khi dữ liệu tăng, cho thấy mô hình không bị overfitting.</a:t>
            </a:r>
            <a:endParaRPr sz="1800">
              <a:solidFill>
                <a:schemeClr val="dk1"/>
              </a:solidFill>
              <a:latin typeface="Times New Roman"/>
              <a:ea typeface="Times New Roman"/>
              <a:cs typeface="Times New Roman"/>
              <a:sym typeface="Times New Roman"/>
            </a:endParaRPr>
          </a:p>
        </p:txBody>
      </p:sp>
      <p:pic>
        <p:nvPicPr>
          <p:cNvPr id="212" name="Google Shape;212;p28"/>
          <p:cNvPicPr preferRelativeResize="0"/>
          <p:nvPr/>
        </p:nvPicPr>
        <p:blipFill>
          <a:blip r:embed="rId3">
            <a:alphaModFix/>
          </a:blip>
          <a:stretch>
            <a:fillRect/>
          </a:stretch>
        </p:blipFill>
        <p:spPr>
          <a:xfrm>
            <a:off x="1676400" y="1219703"/>
            <a:ext cx="5791200" cy="32766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9"/>
          <p:cNvSpPr txBox="1">
            <a:spLocks noGrp="1"/>
          </p:cNvSpPr>
          <p:nvPr>
            <p:ph type="title"/>
          </p:nvPr>
        </p:nvSpPr>
        <p:spPr>
          <a:xfrm>
            <a:off x="226208" y="68023"/>
            <a:ext cx="8520600" cy="7635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1200"/>
              </a:spcBef>
              <a:spcAft>
                <a:spcPts val="0"/>
              </a:spcAft>
              <a:buClr>
                <a:srgbClr val="000000"/>
              </a:buClr>
              <a:buSzPts val="1100"/>
              <a:buFont typeface="Arial"/>
              <a:buNone/>
            </a:pPr>
            <a:r>
              <a:rPr lang="en-US" sz="2600">
                <a:solidFill>
                  <a:srgbClr val="0D0D0D"/>
                </a:solidFill>
                <a:highlight>
                  <a:srgbClr val="FFFFFF"/>
                </a:highlight>
              </a:rPr>
              <a:t>Learning Curve for Random Forest</a:t>
            </a:r>
            <a:endParaRPr sz="2600">
              <a:solidFill>
                <a:srgbClr val="0D0D0D"/>
              </a:solidFill>
              <a:highlight>
                <a:srgbClr val="FFFFFF"/>
              </a:highlight>
              <a:latin typeface="Times New Roman"/>
              <a:ea typeface="Times New Roman"/>
              <a:cs typeface="Times New Roman"/>
              <a:sym typeface="Times New Roman"/>
            </a:endParaRPr>
          </a:p>
          <a:p>
            <a:pPr marL="6350" lvl="0" indent="0" algn="just" rtl="0">
              <a:lnSpc>
                <a:spcPct val="150000"/>
              </a:lnSpc>
              <a:spcBef>
                <a:spcPts val="200"/>
              </a:spcBef>
              <a:spcAft>
                <a:spcPts val="0"/>
              </a:spcAft>
              <a:buSzPts val="3500"/>
              <a:buNone/>
            </a:pPr>
            <a:endParaRPr sz="3600">
              <a:latin typeface="Times New Roman"/>
              <a:ea typeface="Times New Roman"/>
              <a:cs typeface="Times New Roman"/>
              <a:sym typeface="Times New Roman"/>
            </a:endParaRPr>
          </a:p>
        </p:txBody>
      </p:sp>
      <p:sp>
        <p:nvSpPr>
          <p:cNvPr id="218" name="Google Shape;218;p29"/>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t>18</a:t>
            </a:fld>
            <a:endParaRPr/>
          </a:p>
        </p:txBody>
      </p:sp>
      <p:sp>
        <p:nvSpPr>
          <p:cNvPr id="219" name="Google Shape;219;p29"/>
          <p:cNvSpPr txBox="1"/>
          <p:nvPr/>
        </p:nvSpPr>
        <p:spPr>
          <a:xfrm>
            <a:off x="278625" y="1481675"/>
            <a:ext cx="8478000" cy="4925700"/>
          </a:xfrm>
          <a:prstGeom prst="rect">
            <a:avLst/>
          </a:prstGeom>
          <a:noFill/>
          <a:ln>
            <a:noFill/>
          </a:ln>
        </p:spPr>
        <p:txBody>
          <a:bodyPr spcFirstLastPara="1" wrap="square" lIns="91425" tIns="91425" rIns="91425" bIns="91425" anchor="t" anchorCtr="0">
            <a:noAutofit/>
          </a:bodyPr>
          <a:lstStyle/>
          <a:p>
            <a:pPr marL="457200" lvl="0" indent="0" algn="l" rtl="0">
              <a:lnSpc>
                <a:spcPct val="115000"/>
              </a:lnSpc>
              <a:spcBef>
                <a:spcPts val="2100"/>
              </a:spcBef>
              <a:spcAft>
                <a:spcPts val="0"/>
              </a:spcAft>
              <a:buNone/>
            </a:pPr>
            <a:endParaRPr sz="2800">
              <a:solidFill>
                <a:srgbClr val="0D0D0D"/>
              </a:solidFill>
              <a:highlight>
                <a:srgbClr val="FFFFFF"/>
              </a:highlight>
              <a:latin typeface="Times New Roman"/>
              <a:ea typeface="Times New Roman"/>
              <a:cs typeface="Times New Roman"/>
              <a:sym typeface="Times New Roman"/>
            </a:endParaRPr>
          </a:p>
          <a:p>
            <a:pPr marL="0" lvl="0" indent="0" algn="l" rtl="0">
              <a:lnSpc>
                <a:spcPct val="115000"/>
              </a:lnSpc>
              <a:spcBef>
                <a:spcPts val="2100"/>
              </a:spcBef>
              <a:spcAft>
                <a:spcPts val="0"/>
              </a:spcAft>
              <a:buNone/>
            </a:pPr>
            <a:endParaRPr sz="2800">
              <a:solidFill>
                <a:srgbClr val="0D0D0D"/>
              </a:solidFill>
              <a:highlight>
                <a:srgbClr val="FFFFFF"/>
              </a:highlight>
              <a:latin typeface="Times New Roman"/>
              <a:ea typeface="Times New Roman"/>
              <a:cs typeface="Times New Roman"/>
              <a:sym typeface="Times New Roman"/>
            </a:endParaRPr>
          </a:p>
          <a:p>
            <a:pPr marL="0" lvl="0" indent="0" algn="l" rtl="0">
              <a:spcBef>
                <a:spcPts val="1500"/>
              </a:spcBef>
              <a:spcAft>
                <a:spcPts val="0"/>
              </a:spcAft>
              <a:buNone/>
            </a:pPr>
            <a:endParaRPr sz="2800">
              <a:solidFill>
                <a:srgbClr val="0D0D0D"/>
              </a:solidFill>
              <a:highlight>
                <a:srgbClr val="FFFFFF"/>
              </a:highlight>
              <a:latin typeface="Times New Roman"/>
              <a:ea typeface="Times New Roman"/>
              <a:cs typeface="Times New Roman"/>
              <a:sym typeface="Times New Roman"/>
            </a:endParaRPr>
          </a:p>
        </p:txBody>
      </p:sp>
      <p:sp>
        <p:nvSpPr>
          <p:cNvPr id="220" name="Google Shape;220;p29"/>
          <p:cNvSpPr txBox="1">
            <a:spLocks noGrp="1"/>
          </p:cNvSpPr>
          <p:nvPr>
            <p:ph type="body" idx="1"/>
          </p:nvPr>
        </p:nvSpPr>
        <p:spPr>
          <a:xfrm>
            <a:off x="311700" y="1536624"/>
            <a:ext cx="8520600" cy="4925700"/>
          </a:xfrm>
          <a:prstGeom prst="rect">
            <a:avLst/>
          </a:prstGeom>
        </p:spPr>
        <p:txBody>
          <a:bodyPr spcFirstLastPara="1" wrap="square" lIns="91425" tIns="91425" rIns="91425" bIns="91425" anchor="t" anchorCtr="0">
            <a:normAutofit/>
          </a:bodyPr>
          <a:lstStyle/>
          <a:p>
            <a:pPr marL="0" lvl="0" indent="0" algn="l" rtl="0">
              <a:lnSpc>
                <a:spcPct val="175000"/>
              </a:lnSpc>
              <a:spcBef>
                <a:spcPts val="0"/>
              </a:spcBef>
              <a:spcAft>
                <a:spcPts val="0"/>
              </a:spcAft>
              <a:buNone/>
            </a:pPr>
            <a:endParaRPr sz="1200">
              <a:solidFill>
                <a:srgbClr val="0D0D0D"/>
              </a:solidFill>
            </a:endParaRPr>
          </a:p>
          <a:p>
            <a:pPr marL="0" lvl="0" indent="0" algn="l" rtl="0">
              <a:lnSpc>
                <a:spcPct val="175000"/>
              </a:lnSpc>
              <a:spcBef>
                <a:spcPts val="600"/>
              </a:spcBef>
              <a:spcAft>
                <a:spcPts val="600"/>
              </a:spcAft>
              <a:buNone/>
            </a:pPr>
            <a:endParaRPr sz="1200">
              <a:solidFill>
                <a:srgbClr val="0D0D0D"/>
              </a:solidFill>
            </a:endParaRPr>
          </a:p>
        </p:txBody>
      </p:sp>
      <p:sp>
        <p:nvSpPr>
          <p:cNvPr id="221" name="Google Shape;221;p29"/>
          <p:cNvSpPr txBox="1"/>
          <p:nvPr/>
        </p:nvSpPr>
        <p:spPr>
          <a:xfrm>
            <a:off x="395975" y="4068955"/>
            <a:ext cx="8520600" cy="1811100"/>
          </a:xfrm>
          <a:prstGeom prst="rect">
            <a:avLst/>
          </a:prstGeom>
          <a:noFill/>
          <a:ln>
            <a:noFill/>
          </a:ln>
        </p:spPr>
        <p:txBody>
          <a:bodyPr spcFirstLastPara="1" wrap="square" lIns="91425" tIns="91425" rIns="91425" bIns="91425" anchor="t" anchorCtr="0">
            <a:noAutofit/>
          </a:bodyPr>
          <a:lstStyle/>
          <a:p>
            <a:pPr marL="457200" lvl="0" indent="0" algn="l" rtl="0">
              <a:lnSpc>
                <a:spcPct val="150000"/>
              </a:lnSpc>
              <a:spcBef>
                <a:spcPts val="0"/>
              </a:spcBef>
              <a:spcAft>
                <a:spcPts val="0"/>
              </a:spcAft>
              <a:buNone/>
            </a:pPr>
            <a:r>
              <a:rPr lang="en-US" sz="1800" b="1">
                <a:solidFill>
                  <a:schemeClr val="dk1"/>
                </a:solidFill>
                <a:latin typeface="Times New Roman"/>
                <a:ea typeface="Times New Roman"/>
                <a:cs typeface="Times New Roman"/>
                <a:sym typeface="Times New Roman"/>
              </a:rPr>
              <a:t>Training R²</a:t>
            </a:r>
            <a:r>
              <a:rPr lang="en-US" sz="1800">
                <a:solidFill>
                  <a:schemeClr val="dk1"/>
                </a:solidFill>
                <a:latin typeface="Times New Roman"/>
                <a:ea typeface="Times New Roman"/>
                <a:cs typeface="Times New Roman"/>
                <a:sym typeface="Times New Roman"/>
              </a:rPr>
              <a:t>: Rất cao (~0.95-0.96) và ổn định, cho thấy mô hình khớp tốt với dữ liệu huấn luyện.</a:t>
            </a:r>
            <a:endParaRPr sz="1800">
              <a:solidFill>
                <a:schemeClr val="dk1"/>
              </a:solidFill>
              <a:latin typeface="Times New Roman"/>
              <a:ea typeface="Times New Roman"/>
              <a:cs typeface="Times New Roman"/>
              <a:sym typeface="Times New Roman"/>
            </a:endParaRPr>
          </a:p>
          <a:p>
            <a:pPr marL="457200" lvl="0" indent="0" algn="l" rtl="0">
              <a:lnSpc>
                <a:spcPct val="150000"/>
              </a:lnSpc>
              <a:spcBef>
                <a:spcPts val="0"/>
              </a:spcBef>
              <a:spcAft>
                <a:spcPts val="0"/>
              </a:spcAft>
              <a:buNone/>
            </a:pPr>
            <a:r>
              <a:rPr lang="en-US" sz="1800" b="1">
                <a:solidFill>
                  <a:schemeClr val="dk1"/>
                </a:solidFill>
                <a:latin typeface="Times New Roman"/>
                <a:ea typeface="Times New Roman"/>
                <a:cs typeface="Times New Roman"/>
                <a:sym typeface="Times New Roman"/>
              </a:rPr>
              <a:t>Test R²</a:t>
            </a:r>
            <a:r>
              <a:rPr lang="en-US" sz="1800">
                <a:solidFill>
                  <a:schemeClr val="dk1"/>
                </a:solidFill>
                <a:latin typeface="Times New Roman"/>
                <a:ea typeface="Times New Roman"/>
                <a:cs typeface="Times New Roman"/>
                <a:sym typeface="Times New Roman"/>
              </a:rPr>
              <a:t>: Ban đầu thấp (~0.65), tăng dần và ổn định ở ~0.75 khi tập huấn luyện lớn hơn, nhưng vẫn thấp hơn nhiều so với Training R².</a:t>
            </a:r>
            <a:endParaRPr sz="1800">
              <a:solidFill>
                <a:schemeClr val="dk1"/>
              </a:solidFill>
              <a:latin typeface="Times New Roman"/>
              <a:ea typeface="Times New Roman"/>
              <a:cs typeface="Times New Roman"/>
              <a:sym typeface="Times New Roman"/>
            </a:endParaRPr>
          </a:p>
          <a:p>
            <a:pPr marL="457200" lvl="0" indent="0" algn="l" rtl="0">
              <a:lnSpc>
                <a:spcPct val="150000"/>
              </a:lnSpc>
              <a:spcBef>
                <a:spcPts val="0"/>
              </a:spcBef>
              <a:spcAft>
                <a:spcPts val="0"/>
              </a:spcAft>
              <a:buNone/>
            </a:pPr>
            <a:r>
              <a:rPr lang="en-US" sz="1800" b="1">
                <a:solidFill>
                  <a:schemeClr val="dk1"/>
                </a:solidFill>
                <a:latin typeface="Times New Roman"/>
                <a:ea typeface="Times New Roman"/>
                <a:cs typeface="Times New Roman"/>
                <a:sym typeface="Times New Roman"/>
              </a:rPr>
              <a:t>Overfitting</a:t>
            </a:r>
            <a:r>
              <a:rPr lang="en-US" sz="1800">
                <a:solidFill>
                  <a:schemeClr val="dk1"/>
                </a:solidFill>
                <a:latin typeface="Times New Roman"/>
                <a:ea typeface="Times New Roman"/>
                <a:cs typeface="Times New Roman"/>
                <a:sym typeface="Times New Roman"/>
              </a:rPr>
              <a:t>: Khoảng cách lớn giữa Training R² và Test R² cho thấy mô hình bị overfitting, với khả năng khái quát kém trên tập kiểm tra.</a:t>
            </a:r>
            <a:endParaRPr sz="1800">
              <a:solidFill>
                <a:schemeClr val="dk1"/>
              </a:solidFill>
              <a:latin typeface="Times New Roman"/>
              <a:ea typeface="Times New Roman"/>
              <a:cs typeface="Times New Roman"/>
              <a:sym typeface="Times New Roman"/>
            </a:endParaRPr>
          </a:p>
        </p:txBody>
      </p:sp>
      <p:pic>
        <p:nvPicPr>
          <p:cNvPr id="222" name="Google Shape;222;p29"/>
          <p:cNvPicPr preferRelativeResize="0"/>
          <p:nvPr/>
        </p:nvPicPr>
        <p:blipFill>
          <a:blip r:embed="rId3">
            <a:alphaModFix/>
          </a:blip>
          <a:stretch>
            <a:fillRect/>
          </a:stretch>
        </p:blipFill>
        <p:spPr>
          <a:xfrm>
            <a:off x="1694525" y="1237525"/>
            <a:ext cx="5923499" cy="28871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0"/>
          <p:cNvSpPr txBox="1">
            <a:spLocks noGrp="1"/>
          </p:cNvSpPr>
          <p:nvPr>
            <p:ph type="title"/>
          </p:nvPr>
        </p:nvSpPr>
        <p:spPr>
          <a:xfrm>
            <a:off x="226208" y="68023"/>
            <a:ext cx="8520600" cy="7635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1200"/>
              </a:spcBef>
              <a:spcAft>
                <a:spcPts val="0"/>
              </a:spcAft>
              <a:buClr>
                <a:srgbClr val="000000"/>
              </a:buClr>
              <a:buSzPts val="1100"/>
              <a:buFont typeface="Arial"/>
              <a:buNone/>
            </a:pPr>
            <a:r>
              <a:rPr lang="en-US" sz="2600">
                <a:solidFill>
                  <a:srgbClr val="0D0D0D"/>
                </a:solidFill>
                <a:highlight>
                  <a:srgbClr val="FFFFFF"/>
                </a:highlight>
              </a:rPr>
              <a:t>Learning Curve for Decision Tree</a:t>
            </a:r>
            <a:endParaRPr sz="2600">
              <a:solidFill>
                <a:srgbClr val="0D0D0D"/>
              </a:solidFill>
              <a:highlight>
                <a:srgbClr val="FFFFFF"/>
              </a:highlight>
              <a:latin typeface="Times New Roman"/>
              <a:ea typeface="Times New Roman"/>
              <a:cs typeface="Times New Roman"/>
              <a:sym typeface="Times New Roman"/>
            </a:endParaRPr>
          </a:p>
          <a:p>
            <a:pPr marL="6350" lvl="0" indent="0" algn="just" rtl="0">
              <a:lnSpc>
                <a:spcPct val="150000"/>
              </a:lnSpc>
              <a:spcBef>
                <a:spcPts val="200"/>
              </a:spcBef>
              <a:spcAft>
                <a:spcPts val="0"/>
              </a:spcAft>
              <a:buSzPts val="3500"/>
              <a:buNone/>
            </a:pPr>
            <a:endParaRPr sz="3600">
              <a:latin typeface="Times New Roman"/>
              <a:ea typeface="Times New Roman"/>
              <a:cs typeface="Times New Roman"/>
              <a:sym typeface="Times New Roman"/>
            </a:endParaRPr>
          </a:p>
        </p:txBody>
      </p:sp>
      <p:sp>
        <p:nvSpPr>
          <p:cNvPr id="228" name="Google Shape;228;p30"/>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t>19</a:t>
            </a:fld>
            <a:endParaRPr/>
          </a:p>
        </p:txBody>
      </p:sp>
      <p:sp>
        <p:nvSpPr>
          <p:cNvPr id="229" name="Google Shape;229;p30"/>
          <p:cNvSpPr txBox="1"/>
          <p:nvPr/>
        </p:nvSpPr>
        <p:spPr>
          <a:xfrm>
            <a:off x="278625" y="1481675"/>
            <a:ext cx="8478000" cy="4925700"/>
          </a:xfrm>
          <a:prstGeom prst="rect">
            <a:avLst/>
          </a:prstGeom>
          <a:noFill/>
          <a:ln>
            <a:noFill/>
          </a:ln>
        </p:spPr>
        <p:txBody>
          <a:bodyPr spcFirstLastPara="1" wrap="square" lIns="91425" tIns="91425" rIns="91425" bIns="91425" anchor="t" anchorCtr="0">
            <a:noAutofit/>
          </a:bodyPr>
          <a:lstStyle/>
          <a:p>
            <a:pPr marL="457200" lvl="0" indent="0" algn="l" rtl="0">
              <a:lnSpc>
                <a:spcPct val="115000"/>
              </a:lnSpc>
              <a:spcBef>
                <a:spcPts val="2100"/>
              </a:spcBef>
              <a:spcAft>
                <a:spcPts val="0"/>
              </a:spcAft>
              <a:buNone/>
            </a:pPr>
            <a:endParaRPr sz="2800">
              <a:solidFill>
                <a:srgbClr val="0D0D0D"/>
              </a:solidFill>
              <a:highlight>
                <a:srgbClr val="FFFFFF"/>
              </a:highlight>
              <a:latin typeface="Times New Roman"/>
              <a:ea typeface="Times New Roman"/>
              <a:cs typeface="Times New Roman"/>
              <a:sym typeface="Times New Roman"/>
            </a:endParaRPr>
          </a:p>
          <a:p>
            <a:pPr marL="0" lvl="0" indent="0" algn="l" rtl="0">
              <a:lnSpc>
                <a:spcPct val="115000"/>
              </a:lnSpc>
              <a:spcBef>
                <a:spcPts val="2100"/>
              </a:spcBef>
              <a:spcAft>
                <a:spcPts val="0"/>
              </a:spcAft>
              <a:buNone/>
            </a:pPr>
            <a:endParaRPr sz="2800">
              <a:solidFill>
                <a:srgbClr val="0D0D0D"/>
              </a:solidFill>
              <a:highlight>
                <a:srgbClr val="FFFFFF"/>
              </a:highlight>
              <a:latin typeface="Times New Roman"/>
              <a:ea typeface="Times New Roman"/>
              <a:cs typeface="Times New Roman"/>
              <a:sym typeface="Times New Roman"/>
            </a:endParaRPr>
          </a:p>
          <a:p>
            <a:pPr marL="0" lvl="0" indent="0" algn="l" rtl="0">
              <a:spcBef>
                <a:spcPts val="1500"/>
              </a:spcBef>
              <a:spcAft>
                <a:spcPts val="0"/>
              </a:spcAft>
              <a:buNone/>
            </a:pPr>
            <a:endParaRPr sz="2800">
              <a:solidFill>
                <a:srgbClr val="0D0D0D"/>
              </a:solidFill>
              <a:highlight>
                <a:srgbClr val="FFFFFF"/>
              </a:highlight>
              <a:latin typeface="Times New Roman"/>
              <a:ea typeface="Times New Roman"/>
              <a:cs typeface="Times New Roman"/>
              <a:sym typeface="Times New Roman"/>
            </a:endParaRPr>
          </a:p>
        </p:txBody>
      </p:sp>
      <p:sp>
        <p:nvSpPr>
          <p:cNvPr id="230" name="Google Shape;230;p30"/>
          <p:cNvSpPr txBox="1">
            <a:spLocks noGrp="1"/>
          </p:cNvSpPr>
          <p:nvPr>
            <p:ph type="body" idx="1"/>
          </p:nvPr>
        </p:nvSpPr>
        <p:spPr>
          <a:xfrm>
            <a:off x="311700" y="1536624"/>
            <a:ext cx="8520600" cy="4925700"/>
          </a:xfrm>
          <a:prstGeom prst="rect">
            <a:avLst/>
          </a:prstGeom>
        </p:spPr>
        <p:txBody>
          <a:bodyPr spcFirstLastPara="1" wrap="square" lIns="91425" tIns="91425" rIns="91425" bIns="91425" anchor="t" anchorCtr="0">
            <a:normAutofit/>
          </a:bodyPr>
          <a:lstStyle/>
          <a:p>
            <a:pPr marL="0" lvl="0" indent="0" algn="l" rtl="0">
              <a:lnSpc>
                <a:spcPct val="175000"/>
              </a:lnSpc>
              <a:spcBef>
                <a:spcPts val="0"/>
              </a:spcBef>
              <a:spcAft>
                <a:spcPts val="0"/>
              </a:spcAft>
              <a:buNone/>
            </a:pPr>
            <a:endParaRPr sz="1200">
              <a:solidFill>
                <a:srgbClr val="0D0D0D"/>
              </a:solidFill>
            </a:endParaRPr>
          </a:p>
          <a:p>
            <a:pPr marL="0" lvl="0" indent="0" algn="l" rtl="0">
              <a:lnSpc>
                <a:spcPct val="175000"/>
              </a:lnSpc>
              <a:spcBef>
                <a:spcPts val="600"/>
              </a:spcBef>
              <a:spcAft>
                <a:spcPts val="600"/>
              </a:spcAft>
              <a:buNone/>
            </a:pPr>
            <a:endParaRPr sz="1200">
              <a:solidFill>
                <a:srgbClr val="0D0D0D"/>
              </a:solidFill>
            </a:endParaRPr>
          </a:p>
        </p:txBody>
      </p:sp>
      <p:sp>
        <p:nvSpPr>
          <p:cNvPr id="231" name="Google Shape;231;p30"/>
          <p:cNvSpPr txBox="1"/>
          <p:nvPr/>
        </p:nvSpPr>
        <p:spPr>
          <a:xfrm>
            <a:off x="311700" y="4106075"/>
            <a:ext cx="8520600" cy="2301300"/>
          </a:xfrm>
          <a:prstGeom prst="rect">
            <a:avLst/>
          </a:prstGeom>
          <a:noFill/>
          <a:ln>
            <a:noFill/>
          </a:ln>
        </p:spPr>
        <p:txBody>
          <a:bodyPr spcFirstLastPara="1" wrap="square" lIns="91425" tIns="91425" rIns="91425" bIns="91425" anchor="t" anchorCtr="0">
            <a:noAutofit/>
          </a:bodyPr>
          <a:lstStyle/>
          <a:p>
            <a:pPr marL="457200" lvl="0" indent="0" algn="l" rtl="0">
              <a:lnSpc>
                <a:spcPct val="150000"/>
              </a:lnSpc>
              <a:spcBef>
                <a:spcPts val="0"/>
              </a:spcBef>
              <a:spcAft>
                <a:spcPts val="0"/>
              </a:spcAft>
              <a:buNone/>
            </a:pPr>
            <a:r>
              <a:rPr lang="en-US" sz="1800" b="1">
                <a:solidFill>
                  <a:schemeClr val="dk1"/>
                </a:solidFill>
                <a:latin typeface="Times New Roman"/>
                <a:ea typeface="Times New Roman"/>
                <a:cs typeface="Times New Roman"/>
                <a:sym typeface="Times New Roman"/>
              </a:rPr>
              <a:t>Training R²</a:t>
            </a:r>
            <a:r>
              <a:rPr lang="en-US" sz="1800">
                <a:solidFill>
                  <a:schemeClr val="dk1"/>
                </a:solidFill>
                <a:latin typeface="Times New Roman"/>
                <a:ea typeface="Times New Roman"/>
                <a:cs typeface="Times New Roman"/>
                <a:sym typeface="Times New Roman"/>
              </a:rPr>
              <a:t>: Duy trì ở mức 1, cho thấy mô hình hoàn toàn khớp với dữ liệu huấn luyện, dấu hiệu của overfitting.</a:t>
            </a:r>
            <a:endParaRPr sz="1800">
              <a:solidFill>
                <a:schemeClr val="dk1"/>
              </a:solidFill>
              <a:latin typeface="Times New Roman"/>
              <a:ea typeface="Times New Roman"/>
              <a:cs typeface="Times New Roman"/>
              <a:sym typeface="Times New Roman"/>
            </a:endParaRPr>
          </a:p>
          <a:p>
            <a:pPr marL="457200" lvl="0" indent="0" algn="l" rtl="0">
              <a:lnSpc>
                <a:spcPct val="150000"/>
              </a:lnSpc>
              <a:spcBef>
                <a:spcPts val="0"/>
              </a:spcBef>
              <a:spcAft>
                <a:spcPts val="0"/>
              </a:spcAft>
              <a:buNone/>
            </a:pPr>
            <a:r>
              <a:rPr lang="en-US" sz="1800" b="1">
                <a:solidFill>
                  <a:schemeClr val="dk1"/>
                </a:solidFill>
                <a:latin typeface="Times New Roman"/>
                <a:ea typeface="Times New Roman"/>
                <a:cs typeface="Times New Roman"/>
                <a:sym typeface="Times New Roman"/>
              </a:rPr>
              <a:t>Test R²</a:t>
            </a:r>
            <a:r>
              <a:rPr lang="en-US" sz="1800">
                <a:solidFill>
                  <a:schemeClr val="dk1"/>
                </a:solidFill>
                <a:latin typeface="Times New Roman"/>
                <a:ea typeface="Times New Roman"/>
                <a:cs typeface="Times New Roman"/>
                <a:sym typeface="Times New Roman"/>
              </a:rPr>
              <a:t>: Tăng chậm và chỉ đạt khoảng 0.5, chứng tỏ mô hình khái quát kém trên tập kiểm tra.</a:t>
            </a:r>
            <a:endParaRPr sz="1800">
              <a:solidFill>
                <a:schemeClr val="dk1"/>
              </a:solidFill>
              <a:latin typeface="Times New Roman"/>
              <a:ea typeface="Times New Roman"/>
              <a:cs typeface="Times New Roman"/>
              <a:sym typeface="Times New Roman"/>
            </a:endParaRPr>
          </a:p>
          <a:p>
            <a:pPr marL="457200" lvl="0" indent="0" algn="l" rtl="0">
              <a:lnSpc>
                <a:spcPct val="150000"/>
              </a:lnSpc>
              <a:spcBef>
                <a:spcPts val="0"/>
              </a:spcBef>
              <a:spcAft>
                <a:spcPts val="0"/>
              </a:spcAft>
              <a:buNone/>
            </a:pPr>
            <a:r>
              <a:rPr lang="en-US" sz="1800" b="1">
                <a:solidFill>
                  <a:schemeClr val="dk1"/>
                </a:solidFill>
                <a:latin typeface="Times New Roman"/>
                <a:ea typeface="Times New Roman"/>
                <a:cs typeface="Times New Roman"/>
                <a:sym typeface="Times New Roman"/>
              </a:rPr>
              <a:t>Overfitting</a:t>
            </a:r>
            <a:r>
              <a:rPr lang="en-US" sz="1800">
                <a:solidFill>
                  <a:schemeClr val="dk1"/>
                </a:solidFill>
                <a:latin typeface="Times New Roman"/>
                <a:ea typeface="Times New Roman"/>
                <a:cs typeface="Times New Roman"/>
                <a:sym typeface="Times New Roman"/>
              </a:rPr>
              <a:t>: Mô hình có dấu hiệu overfitting rõ ràng, đạt R² = 1 trên tập huấn luyện nhưng chỉ R² = 0.5 trên tập kiểm tra, cho thấy mô hình không khái quát tốt.</a:t>
            </a:r>
            <a:endParaRPr sz="1800">
              <a:solidFill>
                <a:schemeClr val="dk1"/>
              </a:solidFill>
              <a:latin typeface="Times New Roman"/>
              <a:ea typeface="Times New Roman"/>
              <a:cs typeface="Times New Roman"/>
              <a:sym typeface="Times New Roman"/>
            </a:endParaRPr>
          </a:p>
        </p:txBody>
      </p:sp>
      <p:pic>
        <p:nvPicPr>
          <p:cNvPr id="232" name="Google Shape;232;p30"/>
          <p:cNvPicPr preferRelativeResize="0"/>
          <p:nvPr/>
        </p:nvPicPr>
        <p:blipFill>
          <a:blip r:embed="rId3">
            <a:alphaModFix/>
          </a:blip>
          <a:stretch>
            <a:fillRect/>
          </a:stretch>
        </p:blipFill>
        <p:spPr>
          <a:xfrm>
            <a:off x="1899200" y="1256025"/>
            <a:ext cx="5345600" cy="28500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3"/>
          <p:cNvSpPr txBox="1">
            <a:spLocks noGrp="1"/>
          </p:cNvSpPr>
          <p:nvPr>
            <p:ph type="title"/>
          </p:nvPr>
        </p:nvSpPr>
        <p:spPr>
          <a:xfrm>
            <a:off x="226208" y="68023"/>
            <a:ext cx="8520600" cy="763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a:t>Nội dung</a:t>
            </a:r>
            <a:endParaRPr/>
          </a:p>
        </p:txBody>
      </p:sp>
      <p:sp>
        <p:nvSpPr>
          <p:cNvPr id="62" name="Google Shape;62;p13"/>
          <p:cNvSpPr txBox="1">
            <a:spLocks noGrp="1"/>
          </p:cNvSpPr>
          <p:nvPr>
            <p:ph type="body" idx="1"/>
          </p:nvPr>
        </p:nvSpPr>
        <p:spPr>
          <a:xfrm>
            <a:off x="226208" y="1640906"/>
            <a:ext cx="8520600" cy="3959100"/>
          </a:xfrm>
          <a:prstGeom prst="rect">
            <a:avLst/>
          </a:prstGeom>
        </p:spPr>
        <p:txBody>
          <a:bodyPr spcFirstLastPara="1" wrap="square" lIns="91425" tIns="91425" rIns="91425" bIns="91425" anchor="ctr" anchorCtr="0">
            <a:normAutofit/>
          </a:bodyPr>
          <a:lstStyle/>
          <a:p>
            <a:pPr marL="457200" lvl="0" indent="-406400" algn="just" rtl="0">
              <a:lnSpc>
                <a:spcPct val="150000"/>
              </a:lnSpc>
              <a:spcBef>
                <a:spcPts val="0"/>
              </a:spcBef>
              <a:spcAft>
                <a:spcPts val="0"/>
              </a:spcAft>
              <a:buSzPts val="2800"/>
              <a:buAutoNum type="arabicPeriod"/>
            </a:pPr>
            <a:r>
              <a:rPr lang="en-US" sz="2800"/>
              <a:t>Giới thiệu dataset và bài toán</a:t>
            </a:r>
            <a:endParaRPr sz="2800"/>
          </a:p>
          <a:p>
            <a:pPr marL="457200" lvl="0" indent="-406400" algn="just" rtl="0">
              <a:lnSpc>
                <a:spcPct val="150000"/>
              </a:lnSpc>
              <a:spcBef>
                <a:spcPts val="0"/>
              </a:spcBef>
              <a:spcAft>
                <a:spcPts val="0"/>
              </a:spcAft>
              <a:buSzPts val="2800"/>
              <a:buAutoNum type="arabicPeriod"/>
            </a:pPr>
            <a:r>
              <a:rPr lang="en-US" sz="2800"/>
              <a:t>Xử lý dữ liệu</a:t>
            </a:r>
            <a:endParaRPr sz="2800"/>
          </a:p>
          <a:p>
            <a:pPr marL="457200" lvl="0" indent="-406400" algn="just" rtl="0">
              <a:lnSpc>
                <a:spcPct val="150000"/>
              </a:lnSpc>
              <a:spcBef>
                <a:spcPts val="0"/>
              </a:spcBef>
              <a:spcAft>
                <a:spcPts val="0"/>
              </a:spcAft>
              <a:buSzPts val="2800"/>
              <a:buAutoNum type="arabicPeriod"/>
            </a:pPr>
            <a:r>
              <a:rPr lang="en-US" sz="2800"/>
              <a:t>Đánh giá mô hình</a:t>
            </a:r>
            <a:endParaRPr sz="2800"/>
          </a:p>
          <a:p>
            <a:pPr marL="457200" lvl="0" indent="-406400" algn="just" rtl="0">
              <a:lnSpc>
                <a:spcPct val="150000"/>
              </a:lnSpc>
              <a:spcBef>
                <a:spcPts val="0"/>
              </a:spcBef>
              <a:spcAft>
                <a:spcPts val="0"/>
              </a:spcAft>
              <a:buSzPts val="2800"/>
              <a:buAutoNum type="arabicPeriod"/>
            </a:pPr>
            <a:r>
              <a:rPr lang="en-US" sz="2800"/>
              <a:t>Xử lý overfitting</a:t>
            </a:r>
            <a:endParaRPr sz="2800"/>
          </a:p>
          <a:p>
            <a:pPr marL="457200" lvl="0" indent="-406400" algn="just" rtl="0">
              <a:lnSpc>
                <a:spcPct val="150000"/>
              </a:lnSpc>
              <a:spcBef>
                <a:spcPts val="0"/>
              </a:spcBef>
              <a:spcAft>
                <a:spcPts val="0"/>
              </a:spcAft>
              <a:buSzPts val="2800"/>
              <a:buAutoNum type="arabicPeriod"/>
            </a:pPr>
            <a:r>
              <a:rPr lang="en-US" sz="2800"/>
              <a:t>Áp dụng feature selection</a:t>
            </a:r>
            <a:endParaRPr sz="2800"/>
          </a:p>
        </p:txBody>
      </p:sp>
      <p:sp>
        <p:nvSpPr>
          <p:cNvPr id="63" name="Google Shape;63;p13"/>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Clr>
                <a:srgbClr val="000000"/>
              </a:buClr>
              <a:buSzPts val="1800"/>
              <a:buFont typeface="Arial"/>
              <a:buNone/>
            </a:pPr>
            <a:fld id="{00000000-1234-1234-1234-123412341234}" type="slidenum">
              <a:rPr lang="en-US"/>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31"/>
          <p:cNvSpPr txBox="1">
            <a:spLocks noGrp="1"/>
          </p:cNvSpPr>
          <p:nvPr>
            <p:ph type="title"/>
          </p:nvPr>
        </p:nvSpPr>
        <p:spPr>
          <a:xfrm>
            <a:off x="226208" y="68023"/>
            <a:ext cx="8520600" cy="7635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1200"/>
              </a:spcBef>
              <a:spcAft>
                <a:spcPts val="0"/>
              </a:spcAft>
              <a:buClr>
                <a:srgbClr val="000000"/>
              </a:buClr>
              <a:buSzPts val="1100"/>
              <a:buFont typeface="Arial"/>
              <a:buNone/>
            </a:pPr>
            <a:r>
              <a:rPr lang="en-US" sz="2600">
                <a:solidFill>
                  <a:srgbClr val="0D0D0D"/>
                </a:solidFill>
                <a:highlight>
                  <a:srgbClr val="FFFFFF"/>
                </a:highlight>
              </a:rPr>
              <a:t>Learning Curve for Gradient Boosting</a:t>
            </a:r>
            <a:endParaRPr sz="2600">
              <a:solidFill>
                <a:srgbClr val="0D0D0D"/>
              </a:solidFill>
              <a:highlight>
                <a:srgbClr val="FFFFFF"/>
              </a:highlight>
              <a:latin typeface="Times New Roman"/>
              <a:ea typeface="Times New Roman"/>
              <a:cs typeface="Times New Roman"/>
              <a:sym typeface="Times New Roman"/>
            </a:endParaRPr>
          </a:p>
          <a:p>
            <a:pPr marL="6350" lvl="0" indent="0" algn="just" rtl="0">
              <a:lnSpc>
                <a:spcPct val="150000"/>
              </a:lnSpc>
              <a:spcBef>
                <a:spcPts val="200"/>
              </a:spcBef>
              <a:spcAft>
                <a:spcPts val="0"/>
              </a:spcAft>
              <a:buSzPts val="3500"/>
              <a:buNone/>
            </a:pPr>
            <a:endParaRPr sz="3600">
              <a:latin typeface="Times New Roman"/>
              <a:ea typeface="Times New Roman"/>
              <a:cs typeface="Times New Roman"/>
              <a:sym typeface="Times New Roman"/>
            </a:endParaRPr>
          </a:p>
        </p:txBody>
      </p:sp>
      <p:sp>
        <p:nvSpPr>
          <p:cNvPr id="238" name="Google Shape;238;p31"/>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t>20</a:t>
            </a:fld>
            <a:endParaRPr/>
          </a:p>
        </p:txBody>
      </p:sp>
      <p:sp>
        <p:nvSpPr>
          <p:cNvPr id="239" name="Google Shape;239;p31"/>
          <p:cNvSpPr txBox="1"/>
          <p:nvPr/>
        </p:nvSpPr>
        <p:spPr>
          <a:xfrm>
            <a:off x="278625" y="1481675"/>
            <a:ext cx="8478000" cy="4925700"/>
          </a:xfrm>
          <a:prstGeom prst="rect">
            <a:avLst/>
          </a:prstGeom>
          <a:noFill/>
          <a:ln>
            <a:noFill/>
          </a:ln>
        </p:spPr>
        <p:txBody>
          <a:bodyPr spcFirstLastPara="1" wrap="square" lIns="91425" tIns="91425" rIns="91425" bIns="91425" anchor="t" anchorCtr="0">
            <a:noAutofit/>
          </a:bodyPr>
          <a:lstStyle/>
          <a:p>
            <a:pPr marL="457200" lvl="0" indent="0" algn="l" rtl="0">
              <a:lnSpc>
                <a:spcPct val="115000"/>
              </a:lnSpc>
              <a:spcBef>
                <a:spcPts val="2100"/>
              </a:spcBef>
              <a:spcAft>
                <a:spcPts val="0"/>
              </a:spcAft>
              <a:buNone/>
            </a:pPr>
            <a:endParaRPr sz="2800">
              <a:solidFill>
                <a:srgbClr val="0D0D0D"/>
              </a:solidFill>
              <a:highlight>
                <a:srgbClr val="FFFFFF"/>
              </a:highlight>
              <a:latin typeface="Times New Roman"/>
              <a:ea typeface="Times New Roman"/>
              <a:cs typeface="Times New Roman"/>
              <a:sym typeface="Times New Roman"/>
            </a:endParaRPr>
          </a:p>
          <a:p>
            <a:pPr marL="0" lvl="0" indent="0" algn="l" rtl="0">
              <a:lnSpc>
                <a:spcPct val="115000"/>
              </a:lnSpc>
              <a:spcBef>
                <a:spcPts val="2100"/>
              </a:spcBef>
              <a:spcAft>
                <a:spcPts val="0"/>
              </a:spcAft>
              <a:buNone/>
            </a:pPr>
            <a:endParaRPr sz="2800">
              <a:solidFill>
                <a:srgbClr val="0D0D0D"/>
              </a:solidFill>
              <a:highlight>
                <a:srgbClr val="FFFFFF"/>
              </a:highlight>
              <a:latin typeface="Times New Roman"/>
              <a:ea typeface="Times New Roman"/>
              <a:cs typeface="Times New Roman"/>
              <a:sym typeface="Times New Roman"/>
            </a:endParaRPr>
          </a:p>
          <a:p>
            <a:pPr marL="0" lvl="0" indent="0" algn="l" rtl="0">
              <a:spcBef>
                <a:spcPts val="1500"/>
              </a:spcBef>
              <a:spcAft>
                <a:spcPts val="0"/>
              </a:spcAft>
              <a:buNone/>
            </a:pPr>
            <a:endParaRPr sz="2800">
              <a:solidFill>
                <a:srgbClr val="0D0D0D"/>
              </a:solidFill>
              <a:highlight>
                <a:srgbClr val="FFFFFF"/>
              </a:highlight>
              <a:latin typeface="Times New Roman"/>
              <a:ea typeface="Times New Roman"/>
              <a:cs typeface="Times New Roman"/>
              <a:sym typeface="Times New Roman"/>
            </a:endParaRPr>
          </a:p>
        </p:txBody>
      </p:sp>
      <p:sp>
        <p:nvSpPr>
          <p:cNvPr id="240" name="Google Shape;240;p31"/>
          <p:cNvSpPr txBox="1">
            <a:spLocks noGrp="1"/>
          </p:cNvSpPr>
          <p:nvPr>
            <p:ph type="body" idx="1"/>
          </p:nvPr>
        </p:nvSpPr>
        <p:spPr>
          <a:xfrm>
            <a:off x="311700" y="1536624"/>
            <a:ext cx="8520600" cy="4925700"/>
          </a:xfrm>
          <a:prstGeom prst="rect">
            <a:avLst/>
          </a:prstGeom>
        </p:spPr>
        <p:txBody>
          <a:bodyPr spcFirstLastPara="1" wrap="square" lIns="91425" tIns="91425" rIns="91425" bIns="91425" anchor="t" anchorCtr="0">
            <a:normAutofit/>
          </a:bodyPr>
          <a:lstStyle/>
          <a:p>
            <a:pPr marL="0" lvl="0" indent="0" algn="l" rtl="0">
              <a:lnSpc>
                <a:spcPct val="175000"/>
              </a:lnSpc>
              <a:spcBef>
                <a:spcPts val="0"/>
              </a:spcBef>
              <a:spcAft>
                <a:spcPts val="0"/>
              </a:spcAft>
              <a:buNone/>
            </a:pPr>
            <a:endParaRPr sz="1200">
              <a:solidFill>
                <a:srgbClr val="0D0D0D"/>
              </a:solidFill>
            </a:endParaRPr>
          </a:p>
          <a:p>
            <a:pPr marL="0" lvl="0" indent="0" algn="l" rtl="0">
              <a:lnSpc>
                <a:spcPct val="175000"/>
              </a:lnSpc>
              <a:spcBef>
                <a:spcPts val="600"/>
              </a:spcBef>
              <a:spcAft>
                <a:spcPts val="600"/>
              </a:spcAft>
              <a:buNone/>
            </a:pPr>
            <a:endParaRPr sz="1200">
              <a:solidFill>
                <a:srgbClr val="0D0D0D"/>
              </a:solidFill>
            </a:endParaRPr>
          </a:p>
        </p:txBody>
      </p:sp>
      <p:sp>
        <p:nvSpPr>
          <p:cNvPr id="241" name="Google Shape;241;p31"/>
          <p:cNvSpPr txBox="1"/>
          <p:nvPr/>
        </p:nvSpPr>
        <p:spPr>
          <a:xfrm>
            <a:off x="311700" y="3949981"/>
            <a:ext cx="8520600" cy="3021000"/>
          </a:xfrm>
          <a:prstGeom prst="rect">
            <a:avLst/>
          </a:prstGeom>
          <a:noFill/>
          <a:ln>
            <a:noFill/>
          </a:ln>
        </p:spPr>
        <p:txBody>
          <a:bodyPr spcFirstLastPara="1" wrap="square" lIns="91425" tIns="91425" rIns="91425" bIns="91425" anchor="t" anchorCtr="0">
            <a:noAutofit/>
          </a:bodyPr>
          <a:lstStyle/>
          <a:p>
            <a:pPr marL="457200" lvl="0" indent="0" algn="l" rtl="0">
              <a:lnSpc>
                <a:spcPct val="150000"/>
              </a:lnSpc>
              <a:spcBef>
                <a:spcPts val="0"/>
              </a:spcBef>
              <a:spcAft>
                <a:spcPts val="0"/>
              </a:spcAft>
              <a:buNone/>
            </a:pPr>
            <a:r>
              <a:rPr lang="en-US" sz="1600" b="1">
                <a:solidFill>
                  <a:schemeClr val="dk1"/>
                </a:solidFill>
                <a:latin typeface="Times New Roman"/>
                <a:ea typeface="Times New Roman"/>
                <a:cs typeface="Times New Roman"/>
                <a:sym typeface="Times New Roman"/>
              </a:rPr>
              <a:t>Training R²</a:t>
            </a:r>
            <a:r>
              <a:rPr lang="en-US" sz="1600">
                <a:solidFill>
                  <a:schemeClr val="dk1"/>
                </a:solidFill>
                <a:latin typeface="Times New Roman"/>
                <a:ea typeface="Times New Roman"/>
                <a:cs typeface="Times New Roman"/>
                <a:sym typeface="Times New Roman"/>
              </a:rPr>
              <a:t>: Ban đầu cao (~0.825), nhưng giảm dần và ổn định ở mức ~0.75, cho thấy mô hình học tốt mà không bị overfitting quá mức.</a:t>
            </a:r>
            <a:endParaRPr sz="1600">
              <a:solidFill>
                <a:schemeClr val="dk1"/>
              </a:solidFill>
              <a:latin typeface="Times New Roman"/>
              <a:ea typeface="Times New Roman"/>
              <a:cs typeface="Times New Roman"/>
              <a:sym typeface="Times New Roman"/>
            </a:endParaRPr>
          </a:p>
          <a:p>
            <a:pPr marL="457200" lvl="0" indent="0" algn="l" rtl="0">
              <a:lnSpc>
                <a:spcPct val="150000"/>
              </a:lnSpc>
              <a:spcBef>
                <a:spcPts val="0"/>
              </a:spcBef>
              <a:spcAft>
                <a:spcPts val="0"/>
              </a:spcAft>
              <a:buNone/>
            </a:pPr>
            <a:r>
              <a:rPr lang="en-US" sz="1600" b="1">
                <a:solidFill>
                  <a:schemeClr val="dk1"/>
                </a:solidFill>
                <a:latin typeface="Times New Roman"/>
                <a:ea typeface="Times New Roman"/>
                <a:cs typeface="Times New Roman"/>
                <a:sym typeface="Times New Roman"/>
              </a:rPr>
              <a:t>Test R²</a:t>
            </a:r>
            <a:r>
              <a:rPr lang="en-US" sz="1600">
                <a:solidFill>
                  <a:schemeClr val="dk1"/>
                </a:solidFill>
                <a:latin typeface="Times New Roman"/>
                <a:ea typeface="Times New Roman"/>
                <a:cs typeface="Times New Roman"/>
                <a:sym typeface="Times New Roman"/>
              </a:rPr>
              <a:t>: Tăng dần và ổn định quanh mức ~0.7, tiến gần giá trị của Training R², cho thấy khả năng tổng quát hóa tốt trên dữ liệu chưa thấy trước.</a:t>
            </a:r>
            <a:endParaRPr sz="1600">
              <a:solidFill>
                <a:schemeClr val="dk1"/>
              </a:solidFill>
              <a:latin typeface="Times New Roman"/>
              <a:ea typeface="Times New Roman"/>
              <a:cs typeface="Times New Roman"/>
              <a:sym typeface="Times New Roman"/>
            </a:endParaRPr>
          </a:p>
          <a:p>
            <a:pPr marL="457200" lvl="0" indent="0" algn="l" rtl="0">
              <a:lnSpc>
                <a:spcPct val="150000"/>
              </a:lnSpc>
              <a:spcBef>
                <a:spcPts val="0"/>
              </a:spcBef>
              <a:spcAft>
                <a:spcPts val="0"/>
              </a:spcAft>
              <a:buNone/>
            </a:pPr>
            <a:r>
              <a:rPr lang="en-US" sz="1600" b="1">
                <a:solidFill>
                  <a:schemeClr val="dk1"/>
                </a:solidFill>
                <a:latin typeface="Times New Roman"/>
                <a:ea typeface="Times New Roman"/>
                <a:cs typeface="Times New Roman"/>
                <a:sym typeface="Times New Roman"/>
              </a:rPr>
              <a:t>Overfitting</a:t>
            </a:r>
            <a:r>
              <a:rPr lang="en-US" sz="1600">
                <a:solidFill>
                  <a:schemeClr val="dk1"/>
                </a:solidFill>
                <a:latin typeface="Times New Roman"/>
                <a:ea typeface="Times New Roman"/>
                <a:cs typeface="Times New Roman"/>
                <a:sym typeface="Times New Roman"/>
              </a:rPr>
              <a:t>: Không có dấu hiệu overfitting rõ ràng. Khoảng cách nhỏ và ổn định giữa Training R² và Test R² cho thấy mô hình tổng quát tốt, nhưng có thể cải thiện thêm qua tinh chỉnh siêu tham số hoặc tăng dữ liệu.</a:t>
            </a:r>
            <a:endParaRPr sz="1600">
              <a:solidFill>
                <a:schemeClr val="dk1"/>
              </a:solidFill>
              <a:latin typeface="Times New Roman"/>
              <a:ea typeface="Times New Roman"/>
              <a:cs typeface="Times New Roman"/>
              <a:sym typeface="Times New Roman"/>
            </a:endParaRPr>
          </a:p>
        </p:txBody>
      </p:sp>
      <p:pic>
        <p:nvPicPr>
          <p:cNvPr id="242" name="Google Shape;242;p31"/>
          <p:cNvPicPr preferRelativeResize="0"/>
          <p:nvPr/>
        </p:nvPicPr>
        <p:blipFill>
          <a:blip r:embed="rId3">
            <a:alphaModFix/>
          </a:blip>
          <a:stretch>
            <a:fillRect/>
          </a:stretch>
        </p:blipFill>
        <p:spPr>
          <a:xfrm>
            <a:off x="1806825" y="1292761"/>
            <a:ext cx="5359350" cy="25103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32"/>
          <p:cNvSpPr txBox="1">
            <a:spLocks noGrp="1"/>
          </p:cNvSpPr>
          <p:nvPr>
            <p:ph type="title"/>
          </p:nvPr>
        </p:nvSpPr>
        <p:spPr>
          <a:xfrm>
            <a:off x="226208" y="68023"/>
            <a:ext cx="8520600" cy="7635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1200"/>
              </a:spcBef>
              <a:spcAft>
                <a:spcPts val="0"/>
              </a:spcAft>
              <a:buClr>
                <a:srgbClr val="000000"/>
              </a:buClr>
              <a:buSzPts val="1100"/>
              <a:buFont typeface="Arial"/>
              <a:buNone/>
            </a:pPr>
            <a:r>
              <a:rPr lang="en-US" sz="2600">
                <a:solidFill>
                  <a:srgbClr val="0D0D0D"/>
                </a:solidFill>
                <a:highlight>
                  <a:srgbClr val="FFFFFF"/>
                </a:highlight>
              </a:rPr>
              <a:t>Đánh giá kết quả theo mô hình: Phân loại</a:t>
            </a:r>
            <a:endParaRPr sz="2600">
              <a:solidFill>
                <a:srgbClr val="0D0D0D"/>
              </a:solidFill>
              <a:highlight>
                <a:srgbClr val="FFFFFF"/>
              </a:highlight>
              <a:latin typeface="Times New Roman"/>
              <a:ea typeface="Times New Roman"/>
              <a:cs typeface="Times New Roman"/>
              <a:sym typeface="Times New Roman"/>
            </a:endParaRPr>
          </a:p>
          <a:p>
            <a:pPr marL="6350" lvl="0" indent="0" algn="just" rtl="0">
              <a:lnSpc>
                <a:spcPct val="150000"/>
              </a:lnSpc>
              <a:spcBef>
                <a:spcPts val="200"/>
              </a:spcBef>
              <a:spcAft>
                <a:spcPts val="0"/>
              </a:spcAft>
              <a:buSzPts val="3500"/>
              <a:buNone/>
            </a:pPr>
            <a:endParaRPr sz="3600">
              <a:latin typeface="Times New Roman"/>
              <a:ea typeface="Times New Roman"/>
              <a:cs typeface="Times New Roman"/>
              <a:sym typeface="Times New Roman"/>
            </a:endParaRPr>
          </a:p>
        </p:txBody>
      </p:sp>
      <p:sp>
        <p:nvSpPr>
          <p:cNvPr id="248" name="Google Shape;248;p32"/>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t>21</a:t>
            </a:fld>
            <a:endParaRPr/>
          </a:p>
        </p:txBody>
      </p:sp>
      <p:sp>
        <p:nvSpPr>
          <p:cNvPr id="249" name="Google Shape;249;p32"/>
          <p:cNvSpPr txBox="1"/>
          <p:nvPr/>
        </p:nvSpPr>
        <p:spPr>
          <a:xfrm>
            <a:off x="278625" y="1481675"/>
            <a:ext cx="8478000" cy="4925700"/>
          </a:xfrm>
          <a:prstGeom prst="rect">
            <a:avLst/>
          </a:prstGeom>
          <a:noFill/>
          <a:ln>
            <a:noFill/>
          </a:ln>
        </p:spPr>
        <p:txBody>
          <a:bodyPr spcFirstLastPara="1" wrap="square" lIns="91425" tIns="91425" rIns="91425" bIns="91425" anchor="t" anchorCtr="0">
            <a:noAutofit/>
          </a:bodyPr>
          <a:lstStyle/>
          <a:p>
            <a:pPr marL="457200" lvl="0" indent="0" algn="l" rtl="0">
              <a:lnSpc>
                <a:spcPct val="115000"/>
              </a:lnSpc>
              <a:spcBef>
                <a:spcPts val="2100"/>
              </a:spcBef>
              <a:spcAft>
                <a:spcPts val="0"/>
              </a:spcAft>
              <a:buNone/>
            </a:pPr>
            <a:endParaRPr sz="2800">
              <a:solidFill>
                <a:srgbClr val="0D0D0D"/>
              </a:solidFill>
              <a:highlight>
                <a:srgbClr val="FFFFFF"/>
              </a:highlight>
              <a:latin typeface="Times New Roman"/>
              <a:ea typeface="Times New Roman"/>
              <a:cs typeface="Times New Roman"/>
              <a:sym typeface="Times New Roman"/>
            </a:endParaRPr>
          </a:p>
          <a:p>
            <a:pPr marL="0" lvl="0" indent="0" algn="l" rtl="0">
              <a:lnSpc>
                <a:spcPct val="115000"/>
              </a:lnSpc>
              <a:spcBef>
                <a:spcPts val="2100"/>
              </a:spcBef>
              <a:spcAft>
                <a:spcPts val="0"/>
              </a:spcAft>
              <a:buNone/>
            </a:pPr>
            <a:endParaRPr sz="2800">
              <a:solidFill>
                <a:srgbClr val="0D0D0D"/>
              </a:solidFill>
              <a:highlight>
                <a:srgbClr val="FFFFFF"/>
              </a:highlight>
              <a:latin typeface="Times New Roman"/>
              <a:ea typeface="Times New Roman"/>
              <a:cs typeface="Times New Roman"/>
              <a:sym typeface="Times New Roman"/>
            </a:endParaRPr>
          </a:p>
          <a:p>
            <a:pPr marL="0" lvl="0" indent="0" algn="l" rtl="0">
              <a:spcBef>
                <a:spcPts val="1500"/>
              </a:spcBef>
              <a:spcAft>
                <a:spcPts val="0"/>
              </a:spcAft>
              <a:buNone/>
            </a:pPr>
            <a:endParaRPr sz="2800">
              <a:solidFill>
                <a:srgbClr val="0D0D0D"/>
              </a:solidFill>
              <a:highlight>
                <a:srgbClr val="FFFFFF"/>
              </a:highlight>
              <a:latin typeface="Times New Roman"/>
              <a:ea typeface="Times New Roman"/>
              <a:cs typeface="Times New Roman"/>
              <a:sym typeface="Times New Roman"/>
            </a:endParaRPr>
          </a:p>
        </p:txBody>
      </p:sp>
      <p:sp>
        <p:nvSpPr>
          <p:cNvPr id="250" name="Google Shape;250;p32"/>
          <p:cNvSpPr txBox="1">
            <a:spLocks noGrp="1"/>
          </p:cNvSpPr>
          <p:nvPr>
            <p:ph type="body" idx="1"/>
          </p:nvPr>
        </p:nvSpPr>
        <p:spPr>
          <a:xfrm>
            <a:off x="311700" y="1536624"/>
            <a:ext cx="8520600" cy="4925700"/>
          </a:xfrm>
          <a:prstGeom prst="rect">
            <a:avLst/>
          </a:prstGeom>
        </p:spPr>
        <p:txBody>
          <a:bodyPr spcFirstLastPara="1" wrap="square" lIns="91425" tIns="91425" rIns="91425" bIns="91425" anchor="t" anchorCtr="0">
            <a:normAutofit/>
          </a:bodyPr>
          <a:lstStyle/>
          <a:p>
            <a:pPr marL="0" lvl="0" indent="0" algn="l" rtl="0">
              <a:lnSpc>
                <a:spcPct val="175000"/>
              </a:lnSpc>
              <a:spcBef>
                <a:spcPts val="0"/>
              </a:spcBef>
              <a:spcAft>
                <a:spcPts val="0"/>
              </a:spcAft>
              <a:buNone/>
            </a:pPr>
            <a:endParaRPr sz="1200">
              <a:solidFill>
                <a:srgbClr val="0D0D0D"/>
              </a:solidFill>
            </a:endParaRPr>
          </a:p>
          <a:p>
            <a:pPr marL="0" lvl="0" indent="0" algn="l" rtl="0">
              <a:lnSpc>
                <a:spcPct val="175000"/>
              </a:lnSpc>
              <a:spcBef>
                <a:spcPts val="600"/>
              </a:spcBef>
              <a:spcAft>
                <a:spcPts val="600"/>
              </a:spcAft>
              <a:buNone/>
            </a:pPr>
            <a:endParaRPr sz="1200">
              <a:solidFill>
                <a:srgbClr val="0D0D0D"/>
              </a:solidFill>
            </a:endParaRPr>
          </a:p>
        </p:txBody>
      </p:sp>
      <p:sp>
        <p:nvSpPr>
          <p:cNvPr id="251" name="Google Shape;251;p32"/>
          <p:cNvSpPr txBox="1"/>
          <p:nvPr/>
        </p:nvSpPr>
        <p:spPr>
          <a:xfrm>
            <a:off x="-130050" y="4898350"/>
            <a:ext cx="8520600" cy="1437300"/>
          </a:xfrm>
          <a:prstGeom prst="rect">
            <a:avLst/>
          </a:prstGeom>
          <a:noFill/>
          <a:ln>
            <a:noFill/>
          </a:ln>
        </p:spPr>
        <p:txBody>
          <a:bodyPr spcFirstLastPara="1" wrap="square" lIns="91425" tIns="91425" rIns="91425" bIns="91425" anchor="t" anchorCtr="0">
            <a:noAutofit/>
          </a:bodyPr>
          <a:lstStyle/>
          <a:p>
            <a:pPr marL="914400" lvl="0" indent="0" algn="l" rtl="0">
              <a:lnSpc>
                <a:spcPct val="150000"/>
              </a:lnSpc>
              <a:spcBef>
                <a:spcPts val="0"/>
              </a:spcBef>
              <a:spcAft>
                <a:spcPts val="0"/>
              </a:spcAft>
              <a:buNone/>
            </a:pPr>
            <a:r>
              <a:rPr lang="en-US" sz="1600" b="1">
                <a:solidFill>
                  <a:schemeClr val="dk1"/>
                </a:solidFill>
                <a:latin typeface="Times New Roman"/>
                <a:ea typeface="Times New Roman"/>
                <a:cs typeface="Times New Roman"/>
                <a:sym typeface="Times New Roman"/>
              </a:rPr>
              <a:t>Logistic Regression:</a:t>
            </a:r>
            <a:r>
              <a:rPr lang="en-US" sz="1600">
                <a:solidFill>
                  <a:schemeClr val="dk1"/>
                </a:solidFill>
                <a:latin typeface="Times New Roman"/>
                <a:ea typeface="Times New Roman"/>
                <a:cs typeface="Times New Roman"/>
                <a:sym typeface="Times New Roman"/>
              </a:rPr>
              <a:t> mô hình nghiêng về dự đoán 0</a:t>
            </a:r>
            <a:endParaRPr sz="1600">
              <a:solidFill>
                <a:schemeClr val="dk1"/>
              </a:solidFill>
              <a:latin typeface="Times New Roman"/>
              <a:ea typeface="Times New Roman"/>
              <a:cs typeface="Times New Roman"/>
              <a:sym typeface="Times New Roman"/>
            </a:endParaRPr>
          </a:p>
          <a:p>
            <a:pPr marL="914400" lvl="0" indent="0" algn="l" rtl="0">
              <a:lnSpc>
                <a:spcPct val="150000"/>
              </a:lnSpc>
              <a:spcBef>
                <a:spcPts val="0"/>
              </a:spcBef>
              <a:spcAft>
                <a:spcPts val="0"/>
              </a:spcAft>
              <a:buNone/>
            </a:pPr>
            <a:r>
              <a:rPr lang="en-US" sz="1600" b="1">
                <a:solidFill>
                  <a:schemeClr val="dk1"/>
                </a:solidFill>
                <a:latin typeface="Times New Roman"/>
                <a:ea typeface="Times New Roman"/>
                <a:cs typeface="Times New Roman"/>
                <a:sym typeface="Times New Roman"/>
              </a:rPr>
              <a:t>Decision Tree</a:t>
            </a:r>
            <a:r>
              <a:rPr lang="en-US" sz="1600">
                <a:solidFill>
                  <a:schemeClr val="dk1"/>
                </a:solidFill>
                <a:latin typeface="Times New Roman"/>
                <a:ea typeface="Times New Roman"/>
                <a:cs typeface="Times New Roman"/>
                <a:sym typeface="Times New Roman"/>
              </a:rPr>
              <a:t>: có khả năng cân bằng hơn giữa hai lớp 0 và 1 so với Logistic Regression. </a:t>
            </a:r>
            <a:endParaRPr sz="1600">
              <a:solidFill>
                <a:schemeClr val="dk1"/>
              </a:solidFill>
              <a:latin typeface="Times New Roman"/>
              <a:ea typeface="Times New Roman"/>
              <a:cs typeface="Times New Roman"/>
              <a:sym typeface="Times New Roman"/>
            </a:endParaRPr>
          </a:p>
          <a:p>
            <a:pPr marL="914400" lvl="0" indent="0" algn="l" rtl="0">
              <a:lnSpc>
                <a:spcPct val="150000"/>
              </a:lnSpc>
              <a:spcBef>
                <a:spcPts val="0"/>
              </a:spcBef>
              <a:spcAft>
                <a:spcPts val="0"/>
              </a:spcAft>
              <a:buNone/>
            </a:pPr>
            <a:r>
              <a:rPr lang="en-US" sz="1600" b="1">
                <a:solidFill>
                  <a:schemeClr val="dk1"/>
                </a:solidFill>
                <a:latin typeface="Times New Roman"/>
                <a:ea typeface="Times New Roman"/>
                <a:cs typeface="Times New Roman"/>
                <a:sym typeface="Times New Roman"/>
              </a:rPr>
              <a:t>KNN:</a:t>
            </a:r>
            <a:r>
              <a:rPr lang="en-US" sz="1600">
                <a:solidFill>
                  <a:schemeClr val="dk1"/>
                </a:solidFill>
                <a:latin typeface="Times New Roman"/>
                <a:ea typeface="Times New Roman"/>
                <a:cs typeface="Times New Roman"/>
                <a:sym typeface="Times New Roman"/>
              </a:rPr>
              <a:t> có tỷ lệ dự đoán đúng thấp hơn ở cả hai lớp so với Logistic Regression và Decision Tree. </a:t>
            </a:r>
            <a:endParaRPr sz="1600">
              <a:solidFill>
                <a:schemeClr val="dk1"/>
              </a:solidFill>
              <a:latin typeface="Times New Roman"/>
              <a:ea typeface="Times New Roman"/>
              <a:cs typeface="Times New Roman"/>
              <a:sym typeface="Times New Roman"/>
            </a:endParaRPr>
          </a:p>
          <a:p>
            <a:pPr marL="914400" lvl="0" indent="0" algn="l" rtl="0">
              <a:lnSpc>
                <a:spcPct val="150000"/>
              </a:lnSpc>
              <a:spcBef>
                <a:spcPts val="0"/>
              </a:spcBef>
              <a:spcAft>
                <a:spcPts val="0"/>
              </a:spcAft>
              <a:buNone/>
            </a:pPr>
            <a:endParaRPr sz="1200">
              <a:solidFill>
                <a:schemeClr val="dk1"/>
              </a:solidFill>
              <a:latin typeface="Times New Roman"/>
              <a:ea typeface="Times New Roman"/>
              <a:cs typeface="Times New Roman"/>
              <a:sym typeface="Times New Roman"/>
            </a:endParaRPr>
          </a:p>
        </p:txBody>
      </p:sp>
      <p:pic>
        <p:nvPicPr>
          <p:cNvPr id="252" name="Google Shape;252;p32"/>
          <p:cNvPicPr preferRelativeResize="0"/>
          <p:nvPr/>
        </p:nvPicPr>
        <p:blipFill>
          <a:blip r:embed="rId3">
            <a:alphaModFix/>
          </a:blip>
          <a:stretch>
            <a:fillRect/>
          </a:stretch>
        </p:blipFill>
        <p:spPr>
          <a:xfrm>
            <a:off x="395775" y="1530974"/>
            <a:ext cx="8243701" cy="29417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33"/>
          <p:cNvSpPr txBox="1">
            <a:spLocks noGrp="1"/>
          </p:cNvSpPr>
          <p:nvPr>
            <p:ph type="title"/>
          </p:nvPr>
        </p:nvSpPr>
        <p:spPr>
          <a:xfrm>
            <a:off x="226208" y="68023"/>
            <a:ext cx="8520600" cy="763500"/>
          </a:xfrm>
          <a:prstGeom prst="rect">
            <a:avLst/>
          </a:prstGeom>
        </p:spPr>
        <p:txBody>
          <a:bodyPr spcFirstLastPara="1" wrap="square" lIns="91425" tIns="91425" rIns="91425" bIns="91425" anchor="t" anchorCtr="0">
            <a:normAutofit/>
          </a:bodyPr>
          <a:lstStyle/>
          <a:p>
            <a:pPr marL="0" lvl="0" indent="0" algn="l" rtl="0">
              <a:lnSpc>
                <a:spcPct val="150000"/>
              </a:lnSpc>
              <a:spcBef>
                <a:spcPts val="1200"/>
              </a:spcBef>
              <a:spcAft>
                <a:spcPts val="200"/>
              </a:spcAft>
              <a:buClr>
                <a:schemeClr val="dk1"/>
              </a:buClr>
              <a:buSzPts val="1100"/>
              <a:buFont typeface="Arial"/>
              <a:buNone/>
            </a:pPr>
            <a:r>
              <a:rPr lang="en-US" sz="2600">
                <a:solidFill>
                  <a:srgbClr val="0D0D0D"/>
                </a:solidFill>
                <a:highlight>
                  <a:schemeClr val="lt1"/>
                </a:highlight>
              </a:rPr>
              <a:t>Learning Curve for Logistic Regression</a:t>
            </a:r>
            <a:endParaRPr/>
          </a:p>
        </p:txBody>
      </p:sp>
      <p:sp>
        <p:nvSpPr>
          <p:cNvPr id="258" name="Google Shape;258;p33"/>
          <p:cNvSpPr txBox="1">
            <a:spLocks noGrp="1"/>
          </p:cNvSpPr>
          <p:nvPr>
            <p:ph type="body" idx="1"/>
          </p:nvPr>
        </p:nvSpPr>
        <p:spPr>
          <a:xfrm>
            <a:off x="369075" y="5015647"/>
            <a:ext cx="8025600" cy="1461900"/>
          </a:xfrm>
          <a:prstGeom prst="rect">
            <a:avLst/>
          </a:prstGeom>
        </p:spPr>
        <p:txBody>
          <a:bodyPr spcFirstLastPara="1" wrap="square" lIns="91425" tIns="91425" rIns="91425" bIns="91425" anchor="t" anchorCtr="0">
            <a:normAutofit fontScale="25000" lnSpcReduction="20000"/>
          </a:bodyPr>
          <a:lstStyle/>
          <a:p>
            <a:pPr marL="457200" lvl="0" indent="0" algn="l" rtl="0">
              <a:lnSpc>
                <a:spcPct val="150000"/>
              </a:lnSpc>
              <a:spcBef>
                <a:spcPts val="0"/>
              </a:spcBef>
              <a:spcAft>
                <a:spcPts val="0"/>
              </a:spcAft>
              <a:buNone/>
            </a:pPr>
            <a:r>
              <a:rPr lang="en-US" sz="7200"/>
              <a:t>Hai đường accuracy của tập huấn luyện và tập kiểm tra khá gần nhau và ổn định khi kích thước tập huấn luyện tăng. Khoảng cách giữa chúng không quá lớn, cho thấy mô hình không bị overfitting hay underfitting, và có khả năng tổng quát tốt trên dữ liệu chưa thấy.</a:t>
            </a:r>
            <a:endParaRPr sz="7200"/>
          </a:p>
          <a:p>
            <a:pPr marL="0" lvl="0" indent="0" algn="l" rtl="0">
              <a:spcBef>
                <a:spcPts val="0"/>
              </a:spcBef>
              <a:spcAft>
                <a:spcPts val="0"/>
              </a:spcAft>
              <a:buNone/>
            </a:pPr>
            <a:endParaRPr sz="2350"/>
          </a:p>
          <a:p>
            <a:pPr marL="0" lvl="0" indent="0" algn="l" rtl="0">
              <a:spcBef>
                <a:spcPts val="0"/>
              </a:spcBef>
              <a:spcAft>
                <a:spcPts val="0"/>
              </a:spcAft>
              <a:buClr>
                <a:schemeClr val="dk1"/>
              </a:buClr>
              <a:buSzPts val="275"/>
              <a:buFont typeface="Arial"/>
              <a:buNone/>
            </a:pPr>
            <a:endParaRPr sz="4600"/>
          </a:p>
          <a:p>
            <a:pPr marL="0" lvl="0" indent="0" algn="just" rtl="0">
              <a:spcBef>
                <a:spcPts val="0"/>
              </a:spcBef>
              <a:spcAft>
                <a:spcPts val="0"/>
              </a:spcAft>
              <a:buNone/>
            </a:pPr>
            <a:endParaRPr/>
          </a:p>
        </p:txBody>
      </p:sp>
      <p:sp>
        <p:nvSpPr>
          <p:cNvPr id="259" name="Google Shape;259;p33"/>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Clr>
                <a:srgbClr val="000000"/>
              </a:buClr>
              <a:buSzPts val="1800"/>
              <a:buFont typeface="Arial"/>
              <a:buNone/>
            </a:pPr>
            <a:fld id="{00000000-1234-1234-1234-123412341234}" type="slidenum">
              <a:rPr lang="en-US"/>
              <a:t>22</a:t>
            </a:fld>
            <a:endParaRPr/>
          </a:p>
        </p:txBody>
      </p:sp>
      <p:pic>
        <p:nvPicPr>
          <p:cNvPr id="260" name="Google Shape;260;p33"/>
          <p:cNvPicPr preferRelativeResize="0"/>
          <p:nvPr/>
        </p:nvPicPr>
        <p:blipFill>
          <a:blip r:embed="rId3">
            <a:alphaModFix/>
          </a:blip>
          <a:stretch>
            <a:fillRect/>
          </a:stretch>
        </p:blipFill>
        <p:spPr>
          <a:xfrm>
            <a:off x="1808650" y="1464875"/>
            <a:ext cx="5146450" cy="31883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34"/>
          <p:cNvSpPr txBox="1">
            <a:spLocks noGrp="1"/>
          </p:cNvSpPr>
          <p:nvPr>
            <p:ph type="title"/>
          </p:nvPr>
        </p:nvSpPr>
        <p:spPr>
          <a:xfrm>
            <a:off x="226208" y="68023"/>
            <a:ext cx="8520600" cy="763500"/>
          </a:xfrm>
          <a:prstGeom prst="rect">
            <a:avLst/>
          </a:prstGeom>
        </p:spPr>
        <p:txBody>
          <a:bodyPr spcFirstLastPara="1" wrap="square" lIns="91425" tIns="91425" rIns="91425" bIns="91425" anchor="t" anchorCtr="0">
            <a:normAutofit/>
          </a:bodyPr>
          <a:lstStyle/>
          <a:p>
            <a:pPr marL="0" lvl="0" indent="0" algn="l" rtl="0">
              <a:lnSpc>
                <a:spcPct val="150000"/>
              </a:lnSpc>
              <a:spcBef>
                <a:spcPts val="1200"/>
              </a:spcBef>
              <a:spcAft>
                <a:spcPts val="200"/>
              </a:spcAft>
              <a:buNone/>
            </a:pPr>
            <a:r>
              <a:rPr lang="en-US" sz="2600">
                <a:solidFill>
                  <a:srgbClr val="0D0D0D"/>
                </a:solidFill>
                <a:highlight>
                  <a:schemeClr val="lt1"/>
                </a:highlight>
              </a:rPr>
              <a:t>Learning Curve for Decision Tree </a:t>
            </a:r>
            <a:endParaRPr/>
          </a:p>
        </p:txBody>
      </p:sp>
      <p:sp>
        <p:nvSpPr>
          <p:cNvPr id="266" name="Google Shape;266;p34"/>
          <p:cNvSpPr txBox="1">
            <a:spLocks noGrp="1"/>
          </p:cNvSpPr>
          <p:nvPr>
            <p:ph type="body" idx="1"/>
          </p:nvPr>
        </p:nvSpPr>
        <p:spPr>
          <a:xfrm>
            <a:off x="721200" y="4725000"/>
            <a:ext cx="8025600" cy="1935300"/>
          </a:xfrm>
          <a:prstGeom prst="rect">
            <a:avLst/>
          </a:prstGeom>
        </p:spPr>
        <p:txBody>
          <a:bodyPr spcFirstLastPara="1" wrap="square" lIns="91425" tIns="91425" rIns="91425" bIns="91425" anchor="t" anchorCtr="0">
            <a:normAutofit fontScale="25000" lnSpcReduction="20000"/>
          </a:bodyPr>
          <a:lstStyle/>
          <a:p>
            <a:pPr marL="457200" lvl="0" indent="0" algn="just" rtl="0">
              <a:lnSpc>
                <a:spcPct val="150000"/>
              </a:lnSpc>
              <a:spcBef>
                <a:spcPts val="0"/>
              </a:spcBef>
              <a:spcAft>
                <a:spcPts val="0"/>
              </a:spcAft>
              <a:buNone/>
            </a:pPr>
            <a:r>
              <a:rPr lang="en-US" sz="7200"/>
              <a:t>Khoảng cách giữa accuracy của tập huấn luyện và tập kiểm tra là dấu hiệu rõ ràng của overfitting. Mô hình học quá chi tiết trên dữ liệu huấn luyện nhưng không khái quát tốt trên dữ liệu mới. Để cải thiện, có thể giảm độ sâu của cây quyết định hoặc áp dụng kỹ thuật regularization để tăng khả năng tổng quát và giảm overfitting.</a:t>
            </a:r>
            <a:endParaRPr sz="7200"/>
          </a:p>
          <a:p>
            <a:pPr marL="0" lvl="0" indent="0" algn="l" rtl="0">
              <a:spcBef>
                <a:spcPts val="0"/>
              </a:spcBef>
              <a:spcAft>
                <a:spcPts val="0"/>
              </a:spcAft>
              <a:buNone/>
            </a:pPr>
            <a:endParaRPr sz="7200"/>
          </a:p>
          <a:p>
            <a:pPr marL="0" lvl="0" indent="0" algn="l" rtl="0">
              <a:spcBef>
                <a:spcPts val="0"/>
              </a:spcBef>
              <a:spcAft>
                <a:spcPts val="0"/>
              </a:spcAft>
              <a:buNone/>
            </a:pPr>
            <a:endParaRPr sz="2350"/>
          </a:p>
          <a:p>
            <a:pPr marL="0" lvl="0" indent="0" algn="l" rtl="0">
              <a:spcBef>
                <a:spcPts val="0"/>
              </a:spcBef>
              <a:spcAft>
                <a:spcPts val="0"/>
              </a:spcAft>
              <a:buNone/>
            </a:pPr>
            <a:endParaRPr sz="4600"/>
          </a:p>
          <a:p>
            <a:pPr marL="0" lvl="0" indent="0" algn="just" rtl="0">
              <a:spcBef>
                <a:spcPts val="0"/>
              </a:spcBef>
              <a:spcAft>
                <a:spcPts val="0"/>
              </a:spcAft>
              <a:buNone/>
            </a:pPr>
            <a:endParaRPr/>
          </a:p>
        </p:txBody>
      </p:sp>
      <p:sp>
        <p:nvSpPr>
          <p:cNvPr id="267" name="Google Shape;267;p34"/>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t>23</a:t>
            </a:fld>
            <a:endParaRPr/>
          </a:p>
        </p:txBody>
      </p:sp>
      <p:pic>
        <p:nvPicPr>
          <p:cNvPr id="268" name="Google Shape;268;p34"/>
          <p:cNvPicPr preferRelativeResize="0"/>
          <p:nvPr/>
        </p:nvPicPr>
        <p:blipFill>
          <a:blip r:embed="rId3">
            <a:alphaModFix/>
          </a:blip>
          <a:stretch>
            <a:fillRect/>
          </a:stretch>
        </p:blipFill>
        <p:spPr>
          <a:xfrm>
            <a:off x="2190275" y="1264450"/>
            <a:ext cx="4592450" cy="33872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35"/>
          <p:cNvSpPr txBox="1">
            <a:spLocks noGrp="1"/>
          </p:cNvSpPr>
          <p:nvPr>
            <p:ph type="title"/>
          </p:nvPr>
        </p:nvSpPr>
        <p:spPr>
          <a:xfrm>
            <a:off x="226208" y="68023"/>
            <a:ext cx="8520600" cy="763500"/>
          </a:xfrm>
          <a:prstGeom prst="rect">
            <a:avLst/>
          </a:prstGeom>
        </p:spPr>
        <p:txBody>
          <a:bodyPr spcFirstLastPara="1" wrap="square" lIns="91425" tIns="91425" rIns="91425" bIns="91425" anchor="t" anchorCtr="0">
            <a:normAutofit/>
          </a:bodyPr>
          <a:lstStyle/>
          <a:p>
            <a:pPr marL="0" lvl="0" indent="0" algn="l" rtl="0">
              <a:lnSpc>
                <a:spcPct val="150000"/>
              </a:lnSpc>
              <a:spcBef>
                <a:spcPts val="1200"/>
              </a:spcBef>
              <a:spcAft>
                <a:spcPts val="200"/>
              </a:spcAft>
              <a:buNone/>
            </a:pPr>
            <a:r>
              <a:rPr lang="en-US" sz="2600">
                <a:solidFill>
                  <a:srgbClr val="0D0D0D"/>
                </a:solidFill>
                <a:highlight>
                  <a:schemeClr val="lt1"/>
                </a:highlight>
              </a:rPr>
              <a:t>Learning Curve for KNN</a:t>
            </a:r>
            <a:endParaRPr/>
          </a:p>
        </p:txBody>
      </p:sp>
      <p:sp>
        <p:nvSpPr>
          <p:cNvPr id="274" name="Google Shape;274;p35"/>
          <p:cNvSpPr txBox="1">
            <a:spLocks noGrp="1"/>
          </p:cNvSpPr>
          <p:nvPr>
            <p:ph type="body" idx="1"/>
          </p:nvPr>
        </p:nvSpPr>
        <p:spPr>
          <a:xfrm>
            <a:off x="311700" y="4725000"/>
            <a:ext cx="8226600" cy="1806300"/>
          </a:xfrm>
          <a:prstGeom prst="rect">
            <a:avLst/>
          </a:prstGeom>
        </p:spPr>
        <p:txBody>
          <a:bodyPr spcFirstLastPara="1" wrap="square" lIns="91425" tIns="91425" rIns="91425" bIns="91425" anchor="t" anchorCtr="0">
            <a:normAutofit fontScale="25000" lnSpcReduction="20000"/>
          </a:bodyPr>
          <a:lstStyle/>
          <a:p>
            <a:pPr marL="457200" lvl="0" indent="0" algn="just" rtl="0">
              <a:lnSpc>
                <a:spcPct val="150000"/>
              </a:lnSpc>
              <a:spcBef>
                <a:spcPts val="0"/>
              </a:spcBef>
              <a:spcAft>
                <a:spcPts val="0"/>
              </a:spcAft>
              <a:buNone/>
            </a:pPr>
            <a:r>
              <a:rPr lang="en-US" sz="7200"/>
              <a:t>Khoảng cách rõ rệt giữa accuracy của tập huấn luyện và tập kiểm tra là dấu hiệu của overfitting. Mô hình học rất tốt trên dữ liệu huấn luyện nhưng không khái quát tốt trên dữ liệu kiểm tra. Để cải thiện, có thể áp dụng các kỹ thuật regularization hoặc giảm độ phức tạp của mô hình để cải thiện khả năng tổng quát.</a:t>
            </a:r>
            <a:endParaRPr sz="7200"/>
          </a:p>
          <a:p>
            <a:pPr marL="0" lvl="0" indent="0" algn="l" rtl="0">
              <a:spcBef>
                <a:spcPts val="0"/>
              </a:spcBef>
              <a:spcAft>
                <a:spcPts val="0"/>
              </a:spcAft>
              <a:buNone/>
            </a:pPr>
            <a:endParaRPr sz="4600"/>
          </a:p>
          <a:p>
            <a:pPr marL="0" lvl="0" indent="0" algn="l" rtl="0">
              <a:spcBef>
                <a:spcPts val="0"/>
              </a:spcBef>
              <a:spcAft>
                <a:spcPts val="0"/>
              </a:spcAft>
              <a:buNone/>
            </a:pPr>
            <a:endParaRPr sz="4600"/>
          </a:p>
          <a:p>
            <a:pPr marL="0" lvl="0" indent="0" algn="l" rtl="0">
              <a:spcBef>
                <a:spcPts val="0"/>
              </a:spcBef>
              <a:spcAft>
                <a:spcPts val="0"/>
              </a:spcAft>
              <a:buNone/>
            </a:pPr>
            <a:endParaRPr sz="2350"/>
          </a:p>
          <a:p>
            <a:pPr marL="0" lvl="0" indent="0" algn="l" rtl="0">
              <a:spcBef>
                <a:spcPts val="0"/>
              </a:spcBef>
              <a:spcAft>
                <a:spcPts val="0"/>
              </a:spcAft>
              <a:buNone/>
            </a:pPr>
            <a:endParaRPr sz="4600"/>
          </a:p>
          <a:p>
            <a:pPr marL="0" lvl="0" indent="0" algn="just" rtl="0">
              <a:spcBef>
                <a:spcPts val="0"/>
              </a:spcBef>
              <a:spcAft>
                <a:spcPts val="0"/>
              </a:spcAft>
              <a:buNone/>
            </a:pPr>
            <a:endParaRPr/>
          </a:p>
        </p:txBody>
      </p:sp>
      <p:sp>
        <p:nvSpPr>
          <p:cNvPr id="275" name="Google Shape;275;p35"/>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t>24</a:t>
            </a:fld>
            <a:endParaRPr/>
          </a:p>
        </p:txBody>
      </p:sp>
      <p:pic>
        <p:nvPicPr>
          <p:cNvPr id="276" name="Google Shape;276;p35"/>
          <p:cNvPicPr preferRelativeResize="0"/>
          <p:nvPr/>
        </p:nvPicPr>
        <p:blipFill>
          <a:blip r:embed="rId3">
            <a:alphaModFix/>
          </a:blip>
          <a:stretch>
            <a:fillRect/>
          </a:stretch>
        </p:blipFill>
        <p:spPr>
          <a:xfrm>
            <a:off x="2219800" y="1204225"/>
            <a:ext cx="4367199" cy="34571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36"/>
          <p:cNvSpPr txBox="1">
            <a:spLocks noGrp="1"/>
          </p:cNvSpPr>
          <p:nvPr>
            <p:ph type="title"/>
          </p:nvPr>
        </p:nvSpPr>
        <p:spPr>
          <a:xfrm>
            <a:off x="490250" y="600200"/>
            <a:ext cx="6367800" cy="54543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a:t>Xử lý Overfitting</a:t>
            </a:r>
            <a:endParaRPr/>
          </a:p>
        </p:txBody>
      </p:sp>
      <p:sp>
        <p:nvSpPr>
          <p:cNvPr id="282" name="Google Shape;282;p36"/>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Clr>
                <a:srgbClr val="000000"/>
              </a:buClr>
              <a:buSzPts val="1800"/>
              <a:buFont typeface="Arial"/>
              <a:buNone/>
            </a:pPr>
            <a:fld id="{00000000-1234-1234-1234-123412341234}" type="slidenum">
              <a:rPr lang="en-US"/>
              <a:t>25</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37"/>
          <p:cNvSpPr txBox="1">
            <a:spLocks noGrp="1"/>
          </p:cNvSpPr>
          <p:nvPr>
            <p:ph type="title"/>
          </p:nvPr>
        </p:nvSpPr>
        <p:spPr>
          <a:xfrm>
            <a:off x="226208" y="68023"/>
            <a:ext cx="8520600" cy="763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a:t>Giới thiệu Overfitting</a:t>
            </a:r>
            <a:endParaRPr/>
          </a:p>
        </p:txBody>
      </p:sp>
      <p:sp>
        <p:nvSpPr>
          <p:cNvPr id="288" name="Google Shape;288;p37"/>
          <p:cNvSpPr txBox="1">
            <a:spLocks noGrp="1"/>
          </p:cNvSpPr>
          <p:nvPr>
            <p:ph type="body" idx="1"/>
          </p:nvPr>
        </p:nvSpPr>
        <p:spPr>
          <a:xfrm>
            <a:off x="311700" y="1981133"/>
            <a:ext cx="8520600" cy="4555200"/>
          </a:xfrm>
          <a:prstGeom prst="rect">
            <a:avLst/>
          </a:prstGeom>
        </p:spPr>
        <p:txBody>
          <a:bodyPr spcFirstLastPara="1" wrap="square" lIns="91425" tIns="91425" rIns="91425" bIns="91425" anchor="t" anchorCtr="0">
            <a:normAutofit/>
          </a:bodyPr>
          <a:lstStyle/>
          <a:p>
            <a:pPr marL="85725" lvl="0" indent="0" algn="l" rtl="0">
              <a:lnSpc>
                <a:spcPct val="150000"/>
              </a:lnSpc>
              <a:spcBef>
                <a:spcPts val="1000"/>
              </a:spcBef>
              <a:spcAft>
                <a:spcPts val="0"/>
              </a:spcAft>
              <a:buSzPts val="2250"/>
              <a:buNone/>
            </a:pPr>
            <a:r>
              <a:rPr lang="en-US" sz="2800" b="1"/>
              <a:t>Định nghĩa Overfitting</a:t>
            </a:r>
            <a:endParaRPr sz="2800" b="1"/>
          </a:p>
          <a:p>
            <a:pPr marL="540000" lvl="0" indent="-368550" algn="l" rtl="0">
              <a:lnSpc>
                <a:spcPct val="150000"/>
              </a:lnSpc>
              <a:spcBef>
                <a:spcPts val="0"/>
              </a:spcBef>
              <a:spcAft>
                <a:spcPts val="0"/>
              </a:spcAft>
              <a:buSzPts val="2250"/>
              <a:buChar char="●"/>
            </a:pPr>
            <a:r>
              <a:rPr lang="en-US" sz="2250"/>
              <a:t>Overfitting là tình trạng mô hình học máy quá khớp với dữ liệu huấn luyện, đến mức không thể tổng quát hóa tốt trên dữ liệu mới.</a:t>
            </a:r>
            <a:endParaRPr sz="2250"/>
          </a:p>
          <a:p>
            <a:pPr marL="540000" lvl="0" indent="-368550" algn="l" rtl="0">
              <a:lnSpc>
                <a:spcPct val="150000"/>
              </a:lnSpc>
              <a:spcBef>
                <a:spcPts val="0"/>
              </a:spcBef>
              <a:spcAft>
                <a:spcPts val="0"/>
              </a:spcAft>
              <a:buSzPts val="2250"/>
              <a:buChar char="●"/>
            </a:pPr>
            <a:r>
              <a:rPr lang="en-US" sz="2250"/>
              <a:t>Mô hình trở nên quá phức tạp, chỉ có thể làm tốt trên tập dữ liệu huấn luyện nhưng kém hiệu quả trên tập dữ liệu kiểm tra/dự báo.</a:t>
            </a:r>
            <a:endParaRPr sz="2250"/>
          </a:p>
          <a:p>
            <a:pPr marL="0" lvl="0" indent="0" algn="l" rtl="0">
              <a:lnSpc>
                <a:spcPct val="150000"/>
              </a:lnSpc>
              <a:spcBef>
                <a:spcPts val="0"/>
              </a:spcBef>
              <a:spcAft>
                <a:spcPts val="0"/>
              </a:spcAft>
              <a:buNone/>
            </a:pPr>
            <a:endParaRPr sz="2250"/>
          </a:p>
          <a:p>
            <a:pPr marL="0" lvl="0" indent="0" algn="just" rtl="0">
              <a:spcBef>
                <a:spcPts val="0"/>
              </a:spcBef>
              <a:spcAft>
                <a:spcPts val="0"/>
              </a:spcAft>
              <a:buNone/>
            </a:pPr>
            <a:endParaRPr sz="2250"/>
          </a:p>
        </p:txBody>
      </p:sp>
      <p:sp>
        <p:nvSpPr>
          <p:cNvPr id="289" name="Google Shape;289;p37"/>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Clr>
                <a:srgbClr val="000000"/>
              </a:buClr>
              <a:buSzPts val="1800"/>
              <a:buFont typeface="Arial"/>
              <a:buNone/>
            </a:pPr>
            <a:fld id="{00000000-1234-1234-1234-123412341234}" type="slidenum">
              <a:rPr lang="en-US"/>
              <a:t>26</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38"/>
          <p:cNvSpPr txBox="1">
            <a:spLocks noGrp="1"/>
          </p:cNvSpPr>
          <p:nvPr>
            <p:ph type="title"/>
          </p:nvPr>
        </p:nvSpPr>
        <p:spPr>
          <a:xfrm>
            <a:off x="226208" y="68023"/>
            <a:ext cx="8520600" cy="763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a:t>Giới thiệu Overfitting</a:t>
            </a:r>
            <a:endParaRPr/>
          </a:p>
        </p:txBody>
      </p:sp>
      <p:sp>
        <p:nvSpPr>
          <p:cNvPr id="295" name="Google Shape;295;p38"/>
          <p:cNvSpPr txBox="1">
            <a:spLocks noGrp="1"/>
          </p:cNvSpPr>
          <p:nvPr>
            <p:ph type="body" idx="1"/>
          </p:nvPr>
        </p:nvSpPr>
        <p:spPr>
          <a:xfrm>
            <a:off x="311700" y="1151067"/>
            <a:ext cx="8520600" cy="5670300"/>
          </a:xfrm>
          <a:prstGeom prst="rect">
            <a:avLst/>
          </a:prstGeom>
        </p:spPr>
        <p:txBody>
          <a:bodyPr spcFirstLastPara="1" wrap="square" lIns="91425" tIns="91425" rIns="91425" bIns="91425" anchor="t" anchorCtr="0">
            <a:noAutofit/>
          </a:bodyPr>
          <a:lstStyle/>
          <a:p>
            <a:pPr marL="85725" lvl="0" indent="0" algn="l" rtl="0">
              <a:lnSpc>
                <a:spcPct val="150000"/>
              </a:lnSpc>
              <a:spcBef>
                <a:spcPts val="1000"/>
              </a:spcBef>
              <a:spcAft>
                <a:spcPts val="0"/>
              </a:spcAft>
              <a:buSzPts val="2250"/>
              <a:buNone/>
            </a:pPr>
            <a:r>
              <a:rPr lang="en-US" sz="2800" b="1"/>
              <a:t>Lý do dẫn đến Overfitting</a:t>
            </a:r>
            <a:endParaRPr sz="2800" b="1"/>
          </a:p>
          <a:p>
            <a:pPr marL="742950" lvl="0" indent="-371475" algn="l" rtl="0">
              <a:lnSpc>
                <a:spcPct val="150000"/>
              </a:lnSpc>
              <a:spcBef>
                <a:spcPts val="0"/>
              </a:spcBef>
              <a:spcAft>
                <a:spcPts val="0"/>
              </a:spcAft>
              <a:buSzPts val="2250"/>
              <a:buChar char="●"/>
            </a:pPr>
            <a:r>
              <a:rPr lang="en-US" sz="2250" b="1"/>
              <a:t> Mô hình quá phức tạp (over-parameterized)</a:t>
            </a:r>
            <a:endParaRPr sz="2250" b="1"/>
          </a:p>
          <a:p>
            <a:pPr marL="1085850" lvl="0" indent="-371475" algn="l" rtl="0">
              <a:lnSpc>
                <a:spcPct val="150000"/>
              </a:lnSpc>
              <a:spcBef>
                <a:spcPts val="0"/>
              </a:spcBef>
              <a:spcAft>
                <a:spcPts val="0"/>
              </a:spcAft>
              <a:buSzPts val="2250"/>
              <a:buChar char="○"/>
            </a:pPr>
            <a:r>
              <a:rPr lang="en-US" sz="2250"/>
              <a:t>Mô hình có quá nhiều tham số so với lượng dữ liệu huấn luyện.</a:t>
            </a:r>
            <a:endParaRPr sz="2250"/>
          </a:p>
          <a:p>
            <a:pPr marL="1085850" lvl="0" indent="-371475" algn="l" rtl="0">
              <a:lnSpc>
                <a:spcPct val="150000"/>
              </a:lnSpc>
              <a:spcBef>
                <a:spcPts val="0"/>
              </a:spcBef>
              <a:spcAft>
                <a:spcPts val="0"/>
              </a:spcAft>
              <a:buSzPts val="2250"/>
              <a:buChar char="○"/>
            </a:pPr>
            <a:r>
              <a:rPr lang="en-US" sz="2250"/>
              <a:t>Mô hình có thể "nhớ" và phù hợp với các đặc điểm riêng biệt của dữ liệu huấn luyện quá tốt.</a:t>
            </a:r>
            <a:endParaRPr sz="2250"/>
          </a:p>
          <a:p>
            <a:pPr marL="800100" lvl="0" indent="-371475" algn="l" rtl="0">
              <a:lnSpc>
                <a:spcPct val="150000"/>
              </a:lnSpc>
              <a:spcBef>
                <a:spcPts val="0"/>
              </a:spcBef>
              <a:spcAft>
                <a:spcPts val="0"/>
              </a:spcAft>
              <a:buSzPts val="2250"/>
              <a:buChar char="●"/>
            </a:pPr>
            <a:r>
              <a:rPr lang="en-US" sz="2250" b="1"/>
              <a:t>Dữ liệu huấn luyện không đủ</a:t>
            </a:r>
            <a:endParaRPr sz="2250" b="1"/>
          </a:p>
          <a:p>
            <a:pPr marL="1085850" lvl="0" indent="-371475" algn="l" rtl="0">
              <a:lnSpc>
                <a:spcPct val="150000"/>
              </a:lnSpc>
              <a:spcBef>
                <a:spcPts val="0"/>
              </a:spcBef>
              <a:spcAft>
                <a:spcPts val="0"/>
              </a:spcAft>
              <a:buSzPts val="2250"/>
              <a:buChar char="○"/>
            </a:pPr>
            <a:r>
              <a:rPr lang="en-US" sz="2250"/>
              <a:t>Lượng dữ liệu huấn luyện quá ít so với độ phức tạp của mô hình.</a:t>
            </a:r>
            <a:endParaRPr sz="2250"/>
          </a:p>
          <a:p>
            <a:pPr marL="1085850" lvl="0" indent="-371475" algn="l" rtl="0">
              <a:lnSpc>
                <a:spcPct val="150000"/>
              </a:lnSpc>
              <a:spcBef>
                <a:spcPts val="0"/>
              </a:spcBef>
              <a:spcAft>
                <a:spcPts val="0"/>
              </a:spcAft>
              <a:buSzPts val="2250"/>
              <a:buChar char="○"/>
            </a:pPr>
            <a:r>
              <a:rPr lang="en-US" sz="2250"/>
              <a:t>Mô hình không thể học tổng quát từ lượng dữ liệu ít ỏi.</a:t>
            </a:r>
            <a:endParaRPr sz="2250"/>
          </a:p>
          <a:p>
            <a:pPr marL="1828800" lvl="0" indent="0" algn="l" rtl="0">
              <a:lnSpc>
                <a:spcPct val="150000"/>
              </a:lnSpc>
              <a:spcBef>
                <a:spcPts val="0"/>
              </a:spcBef>
              <a:spcAft>
                <a:spcPts val="0"/>
              </a:spcAft>
              <a:buNone/>
            </a:pPr>
            <a:endParaRPr sz="2250"/>
          </a:p>
          <a:p>
            <a:pPr marL="0" lvl="0" indent="0" algn="l" rtl="0">
              <a:lnSpc>
                <a:spcPct val="150000"/>
              </a:lnSpc>
              <a:spcBef>
                <a:spcPts val="0"/>
              </a:spcBef>
              <a:spcAft>
                <a:spcPts val="0"/>
              </a:spcAft>
              <a:buNone/>
            </a:pPr>
            <a:endParaRPr sz="2250"/>
          </a:p>
          <a:p>
            <a:pPr marL="0" lvl="0" indent="0" algn="just" rtl="0">
              <a:spcBef>
                <a:spcPts val="0"/>
              </a:spcBef>
              <a:spcAft>
                <a:spcPts val="0"/>
              </a:spcAft>
              <a:buNone/>
            </a:pPr>
            <a:endParaRPr sz="2250"/>
          </a:p>
        </p:txBody>
      </p:sp>
      <p:sp>
        <p:nvSpPr>
          <p:cNvPr id="296" name="Google Shape;296;p38"/>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t>27</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39"/>
          <p:cNvSpPr txBox="1">
            <a:spLocks noGrp="1"/>
          </p:cNvSpPr>
          <p:nvPr>
            <p:ph type="title"/>
          </p:nvPr>
        </p:nvSpPr>
        <p:spPr>
          <a:xfrm>
            <a:off x="226208" y="68023"/>
            <a:ext cx="8520600" cy="763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a:t>Giới thiệu Overfitting</a:t>
            </a:r>
            <a:endParaRPr/>
          </a:p>
        </p:txBody>
      </p:sp>
      <p:sp>
        <p:nvSpPr>
          <p:cNvPr id="302" name="Google Shape;302;p39"/>
          <p:cNvSpPr txBox="1">
            <a:spLocks noGrp="1"/>
          </p:cNvSpPr>
          <p:nvPr>
            <p:ph type="body" idx="1"/>
          </p:nvPr>
        </p:nvSpPr>
        <p:spPr>
          <a:xfrm>
            <a:off x="311700" y="1219948"/>
            <a:ext cx="8832300" cy="5529900"/>
          </a:xfrm>
          <a:prstGeom prst="rect">
            <a:avLst/>
          </a:prstGeom>
        </p:spPr>
        <p:txBody>
          <a:bodyPr spcFirstLastPara="1" wrap="square" lIns="91425" tIns="91425" rIns="91425" bIns="91425" anchor="t" anchorCtr="0">
            <a:noAutofit/>
          </a:bodyPr>
          <a:lstStyle/>
          <a:p>
            <a:pPr marL="85725" lvl="0" indent="0" algn="l" rtl="0">
              <a:lnSpc>
                <a:spcPct val="150000"/>
              </a:lnSpc>
              <a:spcAft>
                <a:spcPts val="0"/>
              </a:spcAft>
              <a:buSzPts val="2250"/>
              <a:buNone/>
            </a:pPr>
            <a:r>
              <a:rPr lang="en-US" sz="2600" b="1"/>
              <a:t>Lý do dẫn đến Overfitting</a:t>
            </a:r>
            <a:endParaRPr sz="2600" b="1"/>
          </a:p>
          <a:p>
            <a:pPr marL="914400" lvl="0" indent="-371475" algn="l" rtl="0">
              <a:lnSpc>
                <a:spcPct val="150000"/>
              </a:lnSpc>
              <a:spcBef>
                <a:spcPts val="1000"/>
              </a:spcBef>
              <a:spcAft>
                <a:spcPts val="0"/>
              </a:spcAft>
              <a:buSzPts val="2250"/>
              <a:buChar char="●"/>
            </a:pPr>
            <a:r>
              <a:rPr lang="en-US" sz="2250" b="1"/>
              <a:t>Noise trong dữ liệu huấn luyện</a:t>
            </a:r>
            <a:endParaRPr sz="2250" b="1"/>
          </a:p>
          <a:p>
            <a:pPr marL="1143000" lvl="1" indent="-371475" algn="l" rtl="0">
              <a:lnSpc>
                <a:spcPct val="150000"/>
              </a:lnSpc>
              <a:spcBef>
                <a:spcPts val="0"/>
              </a:spcBef>
              <a:spcAft>
                <a:spcPts val="0"/>
              </a:spcAft>
              <a:buSzPts val="2250"/>
              <a:buChar char="○"/>
            </a:pPr>
            <a:r>
              <a:rPr lang="en-US" sz="2250"/>
              <a:t>Dữ liệu huấn luyện chứa nhiều noise (nhiễu) hoặc outliers.</a:t>
            </a:r>
            <a:endParaRPr sz="2250"/>
          </a:p>
          <a:p>
            <a:pPr marL="1143000" lvl="1" indent="-371475" algn="l" rtl="0">
              <a:lnSpc>
                <a:spcPct val="150000"/>
              </a:lnSpc>
              <a:spcBef>
                <a:spcPts val="0"/>
              </a:spcBef>
              <a:spcAft>
                <a:spcPts val="0"/>
              </a:spcAft>
              <a:buSzPts val="2250"/>
              <a:buChar char="○"/>
            </a:pPr>
            <a:r>
              <a:rPr lang="en-US" sz="2250"/>
              <a:t>Mô hình cố gắng "học" cả nhiễu, dẫn đến overfitting.</a:t>
            </a:r>
            <a:endParaRPr sz="2250" b="1"/>
          </a:p>
          <a:p>
            <a:pPr marL="85725" lvl="0" indent="0" algn="l" rtl="0">
              <a:lnSpc>
                <a:spcPct val="150000"/>
              </a:lnSpc>
              <a:spcBef>
                <a:spcPts val="0"/>
              </a:spcBef>
              <a:spcAft>
                <a:spcPts val="0"/>
              </a:spcAft>
              <a:buSzPts val="2250"/>
              <a:buNone/>
            </a:pPr>
            <a:r>
              <a:rPr lang="en-US" sz="2600" b="1"/>
              <a:t>Biểu hiện của overfitting</a:t>
            </a:r>
            <a:endParaRPr sz="2600" b="1"/>
          </a:p>
          <a:p>
            <a:pPr marL="914400" lvl="0" indent="-371475" algn="l" rtl="0">
              <a:lnSpc>
                <a:spcPct val="150000"/>
              </a:lnSpc>
              <a:spcBef>
                <a:spcPts val="0"/>
              </a:spcBef>
              <a:spcAft>
                <a:spcPts val="0"/>
              </a:spcAft>
              <a:buSzPts val="2250"/>
              <a:buChar char="●"/>
            </a:pPr>
            <a:r>
              <a:rPr lang="en-US" sz="2250"/>
              <a:t>Hiệu suất trên tập huấn luyện rất cao, nhưng hiệu suất trên tập kiểm tra/dữ liệu mới lại thấp.</a:t>
            </a:r>
            <a:endParaRPr sz="2250"/>
          </a:p>
          <a:p>
            <a:pPr marL="914400" lvl="0" indent="-371475" algn="l" rtl="0">
              <a:lnSpc>
                <a:spcPct val="150000"/>
              </a:lnSpc>
              <a:spcBef>
                <a:spcPts val="0"/>
              </a:spcBef>
              <a:spcAft>
                <a:spcPts val="0"/>
              </a:spcAft>
              <a:buSzPts val="2250"/>
              <a:buChar char="●"/>
            </a:pPr>
            <a:r>
              <a:rPr lang="en-US" sz="2250"/>
              <a:t>Mô hình có độ phức tạp quá cao so với lượng dữ liệu huấn luyện.</a:t>
            </a:r>
            <a:endParaRPr sz="2250"/>
          </a:p>
          <a:p>
            <a:pPr marL="914400" lvl="0" indent="-371475" algn="l" rtl="0">
              <a:lnSpc>
                <a:spcPct val="150000"/>
              </a:lnSpc>
              <a:spcBef>
                <a:spcPts val="0"/>
              </a:spcBef>
              <a:spcAft>
                <a:spcPts val="0"/>
              </a:spcAft>
              <a:buSzPts val="2250"/>
              <a:buChar char="●"/>
            </a:pPr>
            <a:r>
              <a:rPr lang="en-US" sz="2250"/>
              <a:t>Mô hình có khả năng "ghi nhớ" quá tốt các mẫu huấn luyện nhưng không thể tổng quát hóa.</a:t>
            </a:r>
            <a:endParaRPr sz="2250"/>
          </a:p>
          <a:p>
            <a:pPr marL="457200" lvl="0" indent="0" algn="l" rtl="0">
              <a:lnSpc>
                <a:spcPct val="150000"/>
              </a:lnSpc>
              <a:spcBef>
                <a:spcPts val="0"/>
              </a:spcBef>
              <a:spcAft>
                <a:spcPts val="0"/>
              </a:spcAft>
              <a:buNone/>
            </a:pPr>
            <a:endParaRPr sz="2250"/>
          </a:p>
          <a:p>
            <a:pPr marL="0" lvl="0" indent="0" algn="l" rtl="0">
              <a:lnSpc>
                <a:spcPct val="150000"/>
              </a:lnSpc>
              <a:spcBef>
                <a:spcPts val="0"/>
              </a:spcBef>
              <a:spcAft>
                <a:spcPts val="0"/>
              </a:spcAft>
              <a:buNone/>
            </a:pPr>
            <a:endParaRPr sz="2250"/>
          </a:p>
          <a:p>
            <a:pPr marL="0" lvl="0" indent="0" algn="just" rtl="0">
              <a:spcBef>
                <a:spcPts val="0"/>
              </a:spcBef>
              <a:spcAft>
                <a:spcPts val="0"/>
              </a:spcAft>
              <a:buNone/>
            </a:pPr>
            <a:endParaRPr sz="2250"/>
          </a:p>
        </p:txBody>
      </p:sp>
      <p:sp>
        <p:nvSpPr>
          <p:cNvPr id="303" name="Google Shape;303;p39"/>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t>28</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40"/>
          <p:cNvSpPr txBox="1">
            <a:spLocks noGrp="1"/>
          </p:cNvSpPr>
          <p:nvPr>
            <p:ph type="title"/>
          </p:nvPr>
        </p:nvSpPr>
        <p:spPr>
          <a:xfrm>
            <a:off x="0" y="-110099"/>
            <a:ext cx="8520600" cy="763500"/>
          </a:xfrm>
          <a:prstGeom prst="rect">
            <a:avLst/>
          </a:prstGeom>
        </p:spPr>
        <p:txBody>
          <a:bodyPr spcFirstLastPara="1" wrap="square" lIns="91425" tIns="91425" rIns="91425" bIns="91425" anchor="t" anchorCtr="0">
            <a:noAutofit/>
          </a:bodyPr>
          <a:lstStyle/>
          <a:p>
            <a:pPr marL="0" lvl="0" indent="0" algn="l" rtl="0">
              <a:lnSpc>
                <a:spcPct val="150000"/>
              </a:lnSpc>
              <a:spcBef>
                <a:spcPts val="1000"/>
              </a:spcBef>
              <a:spcAft>
                <a:spcPts val="0"/>
              </a:spcAft>
              <a:buNone/>
            </a:pPr>
            <a:r>
              <a:rPr lang="en-US"/>
              <a:t>Giải pháp xử lý Overfitting</a:t>
            </a:r>
            <a:endParaRPr/>
          </a:p>
        </p:txBody>
      </p:sp>
      <p:sp>
        <p:nvSpPr>
          <p:cNvPr id="309" name="Google Shape;309;p40"/>
          <p:cNvSpPr txBox="1">
            <a:spLocks noGrp="1"/>
          </p:cNvSpPr>
          <p:nvPr>
            <p:ph type="body" idx="1"/>
          </p:nvPr>
        </p:nvSpPr>
        <p:spPr>
          <a:xfrm>
            <a:off x="155850" y="1212425"/>
            <a:ext cx="8832300" cy="5873400"/>
          </a:xfrm>
          <a:prstGeom prst="rect">
            <a:avLst/>
          </a:prstGeom>
        </p:spPr>
        <p:txBody>
          <a:bodyPr spcFirstLastPara="1" wrap="square" lIns="91425" tIns="91425" rIns="91425" bIns="91425" anchor="t" anchorCtr="0">
            <a:noAutofit/>
          </a:bodyPr>
          <a:lstStyle/>
          <a:p>
            <a:pPr marL="514350" lvl="0" indent="-355600" algn="l" rtl="0">
              <a:lnSpc>
                <a:spcPct val="150000"/>
              </a:lnSpc>
              <a:spcBef>
                <a:spcPts val="0"/>
              </a:spcBef>
              <a:spcAft>
                <a:spcPts val="0"/>
              </a:spcAft>
              <a:buSzPts val="2000"/>
              <a:buChar char="●"/>
            </a:pPr>
            <a:r>
              <a:rPr lang="en-US" sz="2000"/>
              <a:t>Giảm độ phức tạp của mô hình</a:t>
            </a:r>
            <a:endParaRPr sz="2000"/>
          </a:p>
          <a:p>
            <a:pPr marL="857250" lvl="1" indent="-355600" algn="l" rtl="0">
              <a:lnSpc>
                <a:spcPct val="150000"/>
              </a:lnSpc>
              <a:spcBef>
                <a:spcPts val="0"/>
              </a:spcBef>
              <a:spcAft>
                <a:spcPts val="0"/>
              </a:spcAft>
              <a:buSzPts val="2000"/>
              <a:buChar char="○"/>
            </a:pPr>
            <a:r>
              <a:rPr lang="en-US" sz="2000"/>
              <a:t>Sử dụng các kỹ thuật regularization như L1, L2, Dropout,...</a:t>
            </a:r>
            <a:endParaRPr sz="2000"/>
          </a:p>
          <a:p>
            <a:pPr marL="857250" lvl="1" indent="-355600" algn="l" rtl="0">
              <a:lnSpc>
                <a:spcPct val="150000"/>
              </a:lnSpc>
              <a:spcBef>
                <a:spcPts val="0"/>
              </a:spcBef>
              <a:spcAft>
                <a:spcPts val="0"/>
              </a:spcAft>
              <a:buSzPts val="2000"/>
              <a:buChar char="○"/>
            </a:pPr>
            <a:r>
              <a:rPr lang="en-US" sz="2000"/>
              <a:t>Cắt tỉa cây (tree pruning) trong các mô hình cây quyết định.</a:t>
            </a:r>
            <a:endParaRPr sz="2000"/>
          </a:p>
          <a:p>
            <a:pPr marL="857250" lvl="1" indent="-355600" algn="l" rtl="0">
              <a:lnSpc>
                <a:spcPct val="150000"/>
              </a:lnSpc>
              <a:spcBef>
                <a:spcPts val="0"/>
              </a:spcBef>
              <a:spcAft>
                <a:spcPts val="0"/>
              </a:spcAft>
              <a:buSzPts val="2000"/>
              <a:buChar char="○"/>
            </a:pPr>
            <a:r>
              <a:rPr lang="en-US" sz="2000"/>
              <a:t>Giới hạn số lượng tham số của mô hình.</a:t>
            </a:r>
            <a:endParaRPr sz="2000"/>
          </a:p>
          <a:p>
            <a:pPr marL="514350" lvl="0" indent="-355600" algn="l" rtl="0">
              <a:lnSpc>
                <a:spcPct val="150000"/>
              </a:lnSpc>
              <a:spcBef>
                <a:spcPts val="0"/>
              </a:spcBef>
              <a:spcAft>
                <a:spcPts val="0"/>
              </a:spcAft>
              <a:buSzPts val="2000"/>
              <a:buChar char="●"/>
            </a:pPr>
            <a:r>
              <a:rPr lang="en-US" sz="2000"/>
              <a:t>Tăng lượng dữ liệu huấn luyện</a:t>
            </a:r>
            <a:endParaRPr sz="2000"/>
          </a:p>
          <a:p>
            <a:pPr marL="857250" lvl="1" indent="-355600" algn="l" rtl="0">
              <a:lnSpc>
                <a:spcPct val="150000"/>
              </a:lnSpc>
              <a:spcBef>
                <a:spcPts val="0"/>
              </a:spcBef>
              <a:spcAft>
                <a:spcPts val="0"/>
              </a:spcAft>
              <a:buSzPts val="2000"/>
              <a:buFont typeface="Arial"/>
              <a:buChar char="○"/>
            </a:pPr>
            <a:r>
              <a:rPr lang="en-US" sz="2000"/>
              <a:t>Thu thập thêm dữ liệu mới.</a:t>
            </a:r>
            <a:endParaRPr sz="2000"/>
          </a:p>
          <a:p>
            <a:pPr marL="857250" lvl="1" indent="-355600" algn="l" rtl="0">
              <a:lnSpc>
                <a:spcPct val="150000"/>
              </a:lnSpc>
              <a:spcBef>
                <a:spcPts val="0"/>
              </a:spcBef>
              <a:spcAft>
                <a:spcPts val="0"/>
              </a:spcAft>
              <a:buSzPts val="2000"/>
              <a:buFont typeface="Arial"/>
              <a:buChar char="○"/>
            </a:pPr>
            <a:r>
              <a:rPr lang="en-US" sz="2000"/>
              <a:t>Sử dụng data augmentation để tạo thêm dữ liệu tổng hợp.</a:t>
            </a:r>
            <a:endParaRPr sz="2000"/>
          </a:p>
          <a:p>
            <a:pPr marL="514350" lvl="0" indent="-355600" algn="l" rtl="0">
              <a:lnSpc>
                <a:spcPct val="150000"/>
              </a:lnSpc>
              <a:spcBef>
                <a:spcPts val="0"/>
              </a:spcBef>
              <a:spcAft>
                <a:spcPts val="0"/>
              </a:spcAft>
              <a:buSzPts val="2000"/>
              <a:buChar char="●"/>
            </a:pPr>
            <a:r>
              <a:rPr lang="en-US" sz="2000"/>
              <a:t>Sử dụng kỹ thuật cross-validation: Đánh giá mô hình một cách chính xác hơn trên các tập dữ liệu khác nhau.Giúp phát hiện overfitting sớm hơn.</a:t>
            </a:r>
            <a:endParaRPr sz="2000"/>
          </a:p>
          <a:p>
            <a:pPr marL="514350" lvl="0" indent="-355600" algn="l" rtl="0">
              <a:lnSpc>
                <a:spcPct val="150000"/>
              </a:lnSpc>
              <a:spcBef>
                <a:spcPts val="0"/>
              </a:spcBef>
              <a:spcAft>
                <a:spcPts val="0"/>
              </a:spcAft>
              <a:buSzPts val="2000"/>
              <a:buChar char="●"/>
            </a:pPr>
            <a:r>
              <a:rPr lang="en-US" sz="2000"/>
              <a:t>Điều chỉnh siêu tham số (Hyperparameter Tuning): Sử dụng các kỹ thuật như Grid Search hoặc Random Search để tìm các siêu tham số tối ưu cho mô hình</a:t>
            </a:r>
            <a:endParaRPr sz="2000"/>
          </a:p>
          <a:p>
            <a:pPr marL="0" lvl="0" indent="0" algn="l" rtl="0">
              <a:lnSpc>
                <a:spcPct val="150000"/>
              </a:lnSpc>
              <a:spcBef>
                <a:spcPts val="0"/>
              </a:spcBef>
              <a:spcAft>
                <a:spcPts val="0"/>
              </a:spcAft>
              <a:buNone/>
            </a:pPr>
            <a:endParaRPr sz="2150"/>
          </a:p>
          <a:p>
            <a:pPr marL="457200" lvl="0" indent="0" algn="l" rtl="0">
              <a:lnSpc>
                <a:spcPct val="150000"/>
              </a:lnSpc>
              <a:spcBef>
                <a:spcPts val="0"/>
              </a:spcBef>
              <a:spcAft>
                <a:spcPts val="0"/>
              </a:spcAft>
              <a:buNone/>
            </a:pPr>
            <a:endParaRPr sz="2150"/>
          </a:p>
          <a:p>
            <a:pPr marL="0" lvl="0" indent="0" algn="l" rtl="0">
              <a:lnSpc>
                <a:spcPct val="150000"/>
              </a:lnSpc>
              <a:spcBef>
                <a:spcPts val="0"/>
              </a:spcBef>
              <a:spcAft>
                <a:spcPts val="0"/>
              </a:spcAft>
              <a:buNone/>
            </a:pPr>
            <a:endParaRPr sz="2150"/>
          </a:p>
          <a:p>
            <a:pPr marL="0" lvl="0" indent="0" algn="just" rtl="0">
              <a:spcBef>
                <a:spcPts val="0"/>
              </a:spcBef>
              <a:spcAft>
                <a:spcPts val="0"/>
              </a:spcAft>
              <a:buNone/>
            </a:pPr>
            <a:endParaRPr sz="2150"/>
          </a:p>
        </p:txBody>
      </p:sp>
      <p:sp>
        <p:nvSpPr>
          <p:cNvPr id="310" name="Google Shape;310;p40"/>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t>29</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4"/>
          <p:cNvSpPr txBox="1">
            <a:spLocks noGrp="1"/>
          </p:cNvSpPr>
          <p:nvPr>
            <p:ph type="title"/>
          </p:nvPr>
        </p:nvSpPr>
        <p:spPr>
          <a:xfrm>
            <a:off x="268225" y="216295"/>
            <a:ext cx="8520600" cy="7635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800"/>
              <a:buNone/>
            </a:pPr>
            <a:r>
              <a:rPr lang="en-US" sz="3600">
                <a:latin typeface="Times New Roman"/>
                <a:ea typeface="Times New Roman"/>
                <a:cs typeface="Times New Roman"/>
                <a:sym typeface="Times New Roman"/>
              </a:rPr>
              <a:t>Giới thiệu tập dữ liệu</a:t>
            </a:r>
            <a:endParaRPr sz="3600">
              <a:latin typeface="Times New Roman"/>
              <a:ea typeface="Times New Roman"/>
              <a:cs typeface="Times New Roman"/>
              <a:sym typeface="Times New Roman"/>
            </a:endParaRPr>
          </a:p>
        </p:txBody>
      </p:sp>
      <p:sp>
        <p:nvSpPr>
          <p:cNvPr id="69" name="Google Shape;69;p14"/>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800"/>
              <a:buNone/>
            </a:pPr>
            <a:fld id="{00000000-1234-1234-1234-123412341234}" type="slidenum">
              <a:rPr lang="en-US">
                <a:latin typeface="Times New Roman"/>
                <a:ea typeface="Times New Roman"/>
                <a:cs typeface="Times New Roman"/>
                <a:sym typeface="Times New Roman"/>
              </a:rPr>
              <a:t>3</a:t>
            </a:fld>
            <a:endParaRPr>
              <a:latin typeface="Times New Roman"/>
              <a:ea typeface="Times New Roman"/>
              <a:cs typeface="Times New Roman"/>
              <a:sym typeface="Times New Roman"/>
            </a:endParaRPr>
          </a:p>
        </p:txBody>
      </p:sp>
      <p:sp>
        <p:nvSpPr>
          <p:cNvPr id="70" name="Google Shape;70;p14"/>
          <p:cNvSpPr txBox="1"/>
          <p:nvPr/>
        </p:nvSpPr>
        <p:spPr>
          <a:xfrm>
            <a:off x="347575" y="1838150"/>
            <a:ext cx="8361900" cy="52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200"/>
              <a:buFont typeface="Arial"/>
              <a:buNone/>
            </a:pPr>
            <a:endParaRPr sz="2200" b="0" i="0" u="none" strike="noStrike" cap="none">
              <a:solidFill>
                <a:schemeClr val="dk1"/>
              </a:solidFill>
              <a:latin typeface="Times New Roman"/>
              <a:ea typeface="Times New Roman"/>
              <a:cs typeface="Times New Roman"/>
              <a:sym typeface="Times New Roman"/>
            </a:endParaRPr>
          </a:p>
        </p:txBody>
      </p:sp>
      <p:sp>
        <p:nvSpPr>
          <p:cNvPr id="71" name="Google Shape;71;p14"/>
          <p:cNvSpPr txBox="1"/>
          <p:nvPr/>
        </p:nvSpPr>
        <p:spPr>
          <a:xfrm>
            <a:off x="0" y="1456875"/>
            <a:ext cx="8752800" cy="1430100"/>
          </a:xfrm>
          <a:prstGeom prst="rect">
            <a:avLst/>
          </a:prstGeom>
          <a:noFill/>
          <a:ln>
            <a:noFill/>
          </a:ln>
        </p:spPr>
        <p:txBody>
          <a:bodyPr spcFirstLastPara="1" wrap="square" lIns="91425" tIns="91425" rIns="91425" bIns="91425" anchor="t" anchorCtr="0">
            <a:noAutofit/>
          </a:bodyPr>
          <a:lstStyle/>
          <a:p>
            <a:pPr marL="457200" lvl="0" indent="0" algn="just" rtl="0">
              <a:lnSpc>
                <a:spcPct val="150000"/>
              </a:lnSpc>
              <a:spcBef>
                <a:spcPts val="0"/>
              </a:spcBef>
              <a:spcAft>
                <a:spcPts val="0"/>
              </a:spcAft>
              <a:buClr>
                <a:schemeClr val="dk1"/>
              </a:buClr>
              <a:buSzPts val="1100"/>
              <a:buFont typeface="Arial"/>
              <a:buNone/>
            </a:pPr>
            <a:r>
              <a:rPr lang="en-US" sz="1800">
                <a:solidFill>
                  <a:schemeClr val="dk1"/>
                </a:solidFill>
                <a:latin typeface="Times New Roman"/>
                <a:ea typeface="Times New Roman"/>
                <a:cs typeface="Times New Roman"/>
                <a:sym typeface="Times New Roman"/>
              </a:rPr>
              <a:t>Dataset "Apartment for Rent Classified" từ UCI Machine Learning Repository cung cấp thông tin về các căn hộ cho thuê, được trích từ các trang web, nền tảng bất động sản của Mỹ. Bộ dữ liệu chứa 10000 hàng và 13 cột, dữ liệu gồm các thuộc tính sau:</a:t>
            </a:r>
            <a:endParaRPr sz="1800">
              <a:solidFill>
                <a:schemeClr val="dk1"/>
              </a:solidFill>
              <a:latin typeface="Times New Roman"/>
              <a:ea typeface="Times New Roman"/>
              <a:cs typeface="Times New Roman"/>
              <a:sym typeface="Times New Roman"/>
            </a:endParaRPr>
          </a:p>
          <a:p>
            <a:pPr marL="0" marR="0" lvl="0" indent="0" algn="just" rtl="0">
              <a:lnSpc>
                <a:spcPct val="150000"/>
              </a:lnSpc>
              <a:spcBef>
                <a:spcPts val="0"/>
              </a:spcBef>
              <a:spcAft>
                <a:spcPts val="0"/>
              </a:spcAft>
              <a:buClr>
                <a:srgbClr val="000000"/>
              </a:buClr>
              <a:buSzPts val="2400"/>
              <a:buFont typeface="Arial"/>
              <a:buNone/>
            </a:pPr>
            <a:endParaRPr sz="2400">
              <a:solidFill>
                <a:schemeClr val="dk1"/>
              </a:solidFill>
              <a:latin typeface="Times New Roman"/>
              <a:ea typeface="Times New Roman"/>
              <a:cs typeface="Times New Roman"/>
              <a:sym typeface="Times New Roman"/>
            </a:endParaRPr>
          </a:p>
          <a:p>
            <a:pPr marL="0" marR="0" lvl="0" indent="0" algn="just" rtl="0">
              <a:lnSpc>
                <a:spcPct val="150000"/>
              </a:lnSpc>
              <a:spcBef>
                <a:spcPts val="0"/>
              </a:spcBef>
              <a:spcAft>
                <a:spcPts val="0"/>
              </a:spcAft>
              <a:buNone/>
            </a:pPr>
            <a:endParaRPr sz="2400" b="0" i="0" u="none" strike="noStrike" cap="none">
              <a:solidFill>
                <a:schemeClr val="dk1"/>
              </a:solidFill>
              <a:latin typeface="Times New Roman"/>
              <a:ea typeface="Times New Roman"/>
              <a:cs typeface="Times New Roman"/>
              <a:sym typeface="Times New Roman"/>
            </a:endParaRPr>
          </a:p>
          <a:p>
            <a:pPr marL="0" marR="0" lvl="0" indent="0" algn="just" rtl="0">
              <a:lnSpc>
                <a:spcPct val="15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a:p>
            <a:pPr marL="0" marR="0" lvl="0" indent="0" algn="just" rtl="0">
              <a:lnSpc>
                <a:spcPct val="15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sp>
        <p:nvSpPr>
          <p:cNvPr id="72" name="Google Shape;72;p14"/>
          <p:cNvSpPr txBox="1"/>
          <p:nvPr/>
        </p:nvSpPr>
        <p:spPr>
          <a:xfrm>
            <a:off x="505800" y="2886975"/>
            <a:ext cx="4066200" cy="3601200"/>
          </a:xfrm>
          <a:prstGeom prst="rect">
            <a:avLst/>
          </a:prstGeom>
          <a:noFill/>
          <a:ln>
            <a:noFill/>
          </a:ln>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Amenities: categorical</a:t>
            </a:r>
            <a:endParaRPr sz="1800">
              <a:solidFill>
                <a:schemeClr val="dk1"/>
              </a:solidFill>
              <a:latin typeface="Times New Roman"/>
              <a:ea typeface="Times New Roman"/>
              <a:cs typeface="Times New Roman"/>
              <a:sym typeface="Times New Roman"/>
            </a:endParaRPr>
          </a:p>
          <a:p>
            <a:pPr marL="457200" lvl="0" indent="-342900" algn="l" rtl="0">
              <a:lnSpc>
                <a:spcPct val="150000"/>
              </a:lnSpc>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Bathrooms: float</a:t>
            </a:r>
            <a:endParaRPr sz="1800">
              <a:solidFill>
                <a:schemeClr val="dk1"/>
              </a:solidFill>
              <a:latin typeface="Times New Roman"/>
              <a:ea typeface="Times New Roman"/>
              <a:cs typeface="Times New Roman"/>
              <a:sym typeface="Times New Roman"/>
            </a:endParaRPr>
          </a:p>
          <a:p>
            <a:pPr marL="457200" lvl="0" indent="-342900" algn="l" rtl="0">
              <a:lnSpc>
                <a:spcPct val="150000"/>
              </a:lnSpc>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Bedrooms: float</a:t>
            </a:r>
            <a:endParaRPr sz="1800">
              <a:solidFill>
                <a:schemeClr val="dk1"/>
              </a:solidFill>
              <a:latin typeface="Times New Roman"/>
              <a:ea typeface="Times New Roman"/>
              <a:cs typeface="Times New Roman"/>
              <a:sym typeface="Times New Roman"/>
            </a:endParaRPr>
          </a:p>
          <a:p>
            <a:pPr marL="457200" lvl="0" indent="-342900" algn="l" rtl="0">
              <a:lnSpc>
                <a:spcPct val="150000"/>
              </a:lnSpc>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Has_photo: categorical</a:t>
            </a:r>
            <a:endParaRPr sz="1800">
              <a:solidFill>
                <a:schemeClr val="dk1"/>
              </a:solidFill>
              <a:latin typeface="Times New Roman"/>
              <a:ea typeface="Times New Roman"/>
              <a:cs typeface="Times New Roman"/>
              <a:sym typeface="Times New Roman"/>
            </a:endParaRPr>
          </a:p>
          <a:p>
            <a:pPr marL="457200" lvl="0" indent="-342900" algn="l" rtl="0">
              <a:lnSpc>
                <a:spcPct val="150000"/>
              </a:lnSpc>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Pet_allowed: categorical</a:t>
            </a:r>
            <a:endParaRPr sz="1800">
              <a:solidFill>
                <a:schemeClr val="dk1"/>
              </a:solidFill>
              <a:latin typeface="Times New Roman"/>
              <a:ea typeface="Times New Roman"/>
              <a:cs typeface="Times New Roman"/>
              <a:sym typeface="Times New Roman"/>
            </a:endParaRPr>
          </a:p>
          <a:p>
            <a:pPr marL="457200" lvl="0" indent="-342900" algn="l" rtl="0">
              <a:lnSpc>
                <a:spcPct val="150000"/>
              </a:lnSpc>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Price: integer</a:t>
            </a:r>
            <a:endParaRPr sz="1800">
              <a:solidFill>
                <a:schemeClr val="dk1"/>
              </a:solidFill>
              <a:latin typeface="Times New Roman"/>
              <a:ea typeface="Times New Roman"/>
              <a:cs typeface="Times New Roman"/>
              <a:sym typeface="Times New Roman"/>
            </a:endParaRPr>
          </a:p>
          <a:p>
            <a:pPr marL="0" lvl="0" indent="0" algn="l" rtl="0">
              <a:lnSpc>
                <a:spcPct val="150000"/>
              </a:lnSpc>
              <a:spcBef>
                <a:spcPts val="0"/>
              </a:spcBef>
              <a:spcAft>
                <a:spcPts val="0"/>
              </a:spcAft>
              <a:buNone/>
            </a:pPr>
            <a:endParaRPr sz="1800">
              <a:solidFill>
                <a:schemeClr val="dk1"/>
              </a:solidFill>
              <a:latin typeface="Times New Roman"/>
              <a:ea typeface="Times New Roman"/>
              <a:cs typeface="Times New Roman"/>
              <a:sym typeface="Times New Roman"/>
            </a:endParaRPr>
          </a:p>
        </p:txBody>
      </p:sp>
      <p:sp>
        <p:nvSpPr>
          <p:cNvPr id="73" name="Google Shape;73;p14"/>
          <p:cNvSpPr txBox="1"/>
          <p:nvPr/>
        </p:nvSpPr>
        <p:spPr>
          <a:xfrm>
            <a:off x="4572000" y="2886975"/>
            <a:ext cx="4449000" cy="3223500"/>
          </a:xfrm>
          <a:prstGeom prst="rect">
            <a:avLst/>
          </a:prstGeom>
          <a:noFill/>
          <a:ln>
            <a:noFill/>
          </a:ln>
        </p:spPr>
        <p:txBody>
          <a:bodyPr spcFirstLastPara="1" wrap="square" lIns="91425" tIns="91425" rIns="91425" bIns="91425" anchor="t" anchorCtr="0">
            <a:noAutofit/>
          </a:bodyPr>
          <a:lstStyle/>
          <a:p>
            <a:pPr marL="914400" lvl="0" indent="-342900" algn="l" rtl="0">
              <a:lnSpc>
                <a:spcPct val="150000"/>
              </a:lnSpc>
              <a:spcBef>
                <a:spcPts val="0"/>
              </a:spcBef>
              <a:spcAft>
                <a:spcPts val="0"/>
              </a:spcAft>
              <a:buClr>
                <a:schemeClr val="dk1"/>
              </a:buClr>
              <a:buSzPts val="1800"/>
              <a:buFont typeface="Noto Sans Symbols"/>
              <a:buChar char="●"/>
            </a:pPr>
            <a:r>
              <a:rPr lang="en-US" sz="1800">
                <a:solidFill>
                  <a:schemeClr val="dk1"/>
                </a:solidFill>
                <a:latin typeface="Times New Roman"/>
                <a:ea typeface="Times New Roman"/>
                <a:cs typeface="Times New Roman"/>
                <a:sym typeface="Times New Roman"/>
              </a:rPr>
              <a:t>Square_feet: : integer</a:t>
            </a:r>
            <a:endParaRPr sz="1800">
              <a:solidFill>
                <a:schemeClr val="dk1"/>
              </a:solidFill>
              <a:latin typeface="Times New Roman"/>
              <a:ea typeface="Times New Roman"/>
              <a:cs typeface="Times New Roman"/>
              <a:sym typeface="Times New Roman"/>
            </a:endParaRPr>
          </a:p>
          <a:p>
            <a:pPr marL="914400" lvl="0" indent="-342900" algn="l" rtl="0">
              <a:lnSpc>
                <a:spcPct val="150000"/>
              </a:lnSpc>
              <a:spcBef>
                <a:spcPts val="0"/>
              </a:spcBef>
              <a:spcAft>
                <a:spcPts val="0"/>
              </a:spcAft>
              <a:buClr>
                <a:schemeClr val="dk1"/>
              </a:buClr>
              <a:buSzPts val="1800"/>
              <a:buFont typeface="Noto Sans Symbols"/>
              <a:buChar char="●"/>
            </a:pPr>
            <a:r>
              <a:rPr lang="en-US" sz="1800">
                <a:solidFill>
                  <a:schemeClr val="dk1"/>
                </a:solidFill>
                <a:latin typeface="Times New Roman"/>
                <a:ea typeface="Times New Roman"/>
                <a:cs typeface="Times New Roman"/>
                <a:sym typeface="Times New Roman"/>
              </a:rPr>
              <a:t>Address: categorical</a:t>
            </a:r>
            <a:endParaRPr sz="1800">
              <a:solidFill>
                <a:schemeClr val="dk1"/>
              </a:solidFill>
              <a:latin typeface="Times New Roman"/>
              <a:ea typeface="Times New Roman"/>
              <a:cs typeface="Times New Roman"/>
              <a:sym typeface="Times New Roman"/>
            </a:endParaRPr>
          </a:p>
          <a:p>
            <a:pPr marL="914400" lvl="0" indent="-342900" algn="l" rtl="0">
              <a:lnSpc>
                <a:spcPct val="150000"/>
              </a:lnSpc>
              <a:spcBef>
                <a:spcPts val="0"/>
              </a:spcBef>
              <a:spcAft>
                <a:spcPts val="0"/>
              </a:spcAft>
              <a:buClr>
                <a:schemeClr val="dk1"/>
              </a:buClr>
              <a:buSzPts val="1800"/>
              <a:buFont typeface="Noto Sans Symbols"/>
              <a:buChar char="●"/>
            </a:pPr>
            <a:r>
              <a:rPr lang="en-US" sz="1800">
                <a:solidFill>
                  <a:schemeClr val="dk1"/>
                </a:solidFill>
                <a:latin typeface="Times New Roman"/>
                <a:ea typeface="Times New Roman"/>
                <a:cs typeface="Times New Roman"/>
                <a:sym typeface="Times New Roman"/>
              </a:rPr>
              <a:t>Cityname: categorical</a:t>
            </a:r>
            <a:endParaRPr sz="1800">
              <a:solidFill>
                <a:schemeClr val="dk1"/>
              </a:solidFill>
              <a:latin typeface="Times New Roman"/>
              <a:ea typeface="Times New Roman"/>
              <a:cs typeface="Times New Roman"/>
              <a:sym typeface="Times New Roman"/>
            </a:endParaRPr>
          </a:p>
          <a:p>
            <a:pPr marL="914400" lvl="0" indent="-342900" algn="l" rtl="0">
              <a:lnSpc>
                <a:spcPct val="150000"/>
              </a:lnSpc>
              <a:spcBef>
                <a:spcPts val="0"/>
              </a:spcBef>
              <a:spcAft>
                <a:spcPts val="0"/>
              </a:spcAft>
              <a:buClr>
                <a:schemeClr val="dk1"/>
              </a:buClr>
              <a:buSzPts val="1800"/>
              <a:buFont typeface="Noto Sans Symbols"/>
              <a:buChar char="●"/>
            </a:pPr>
            <a:r>
              <a:rPr lang="en-US" sz="1800">
                <a:solidFill>
                  <a:schemeClr val="dk1"/>
                </a:solidFill>
                <a:latin typeface="Times New Roman"/>
                <a:ea typeface="Times New Roman"/>
                <a:cs typeface="Times New Roman"/>
                <a:sym typeface="Times New Roman"/>
              </a:rPr>
              <a:t>Latitude: float</a:t>
            </a:r>
            <a:endParaRPr sz="1800">
              <a:solidFill>
                <a:schemeClr val="dk1"/>
              </a:solidFill>
              <a:latin typeface="Times New Roman"/>
              <a:ea typeface="Times New Roman"/>
              <a:cs typeface="Times New Roman"/>
              <a:sym typeface="Times New Roman"/>
            </a:endParaRPr>
          </a:p>
          <a:p>
            <a:pPr marL="914400" lvl="0" indent="-342900" algn="l" rtl="0">
              <a:lnSpc>
                <a:spcPct val="150000"/>
              </a:lnSpc>
              <a:spcBef>
                <a:spcPts val="0"/>
              </a:spcBef>
              <a:spcAft>
                <a:spcPts val="0"/>
              </a:spcAft>
              <a:buClr>
                <a:schemeClr val="dk1"/>
              </a:buClr>
              <a:buSzPts val="1800"/>
              <a:buFont typeface="Noto Sans Symbols"/>
              <a:buChar char="●"/>
            </a:pPr>
            <a:r>
              <a:rPr lang="en-US" sz="1800">
                <a:solidFill>
                  <a:schemeClr val="dk1"/>
                </a:solidFill>
                <a:latin typeface="Times New Roman"/>
                <a:ea typeface="Times New Roman"/>
                <a:cs typeface="Times New Roman"/>
                <a:sym typeface="Times New Roman"/>
              </a:rPr>
              <a:t>Longitude: float</a:t>
            </a:r>
            <a:endParaRPr sz="1800">
              <a:solidFill>
                <a:schemeClr val="dk1"/>
              </a:solidFill>
              <a:latin typeface="Times New Roman"/>
              <a:ea typeface="Times New Roman"/>
              <a:cs typeface="Times New Roman"/>
              <a:sym typeface="Times New Roman"/>
            </a:endParaRPr>
          </a:p>
          <a:p>
            <a:pPr marL="914400" lvl="0" indent="-342900" algn="l" rtl="0">
              <a:lnSpc>
                <a:spcPct val="150000"/>
              </a:lnSpc>
              <a:spcBef>
                <a:spcPts val="0"/>
              </a:spcBef>
              <a:spcAft>
                <a:spcPts val="0"/>
              </a:spcAft>
              <a:buClr>
                <a:schemeClr val="dk1"/>
              </a:buClr>
              <a:buSzPts val="1800"/>
              <a:buFont typeface="Noto Sans Symbols"/>
              <a:buChar char="●"/>
            </a:pPr>
            <a:r>
              <a:rPr lang="en-US" sz="1800">
                <a:solidFill>
                  <a:schemeClr val="dk1"/>
                </a:solidFill>
                <a:latin typeface="Times New Roman"/>
                <a:ea typeface="Times New Roman"/>
                <a:cs typeface="Times New Roman"/>
                <a:sym typeface="Times New Roman"/>
              </a:rPr>
              <a:t>Source: categorical</a:t>
            </a:r>
            <a:endParaRPr sz="1800">
              <a:solidFill>
                <a:schemeClr val="dk1"/>
              </a:solidFill>
              <a:latin typeface="Times New Roman"/>
              <a:ea typeface="Times New Roman"/>
              <a:cs typeface="Times New Roman"/>
              <a:sym typeface="Times New Roman"/>
            </a:endParaRPr>
          </a:p>
          <a:p>
            <a:pPr marL="914400" lvl="0" indent="-342900" algn="l" rtl="0">
              <a:lnSpc>
                <a:spcPct val="150000"/>
              </a:lnSpc>
              <a:spcBef>
                <a:spcPts val="0"/>
              </a:spcBef>
              <a:spcAft>
                <a:spcPts val="0"/>
              </a:spcAft>
              <a:buClr>
                <a:schemeClr val="dk1"/>
              </a:buClr>
              <a:buSzPts val="1800"/>
              <a:buFont typeface="Noto Sans Symbols"/>
              <a:buChar char="●"/>
            </a:pPr>
            <a:r>
              <a:rPr lang="en-US" sz="1800">
                <a:solidFill>
                  <a:schemeClr val="dk1"/>
                </a:solidFill>
                <a:latin typeface="Times New Roman"/>
                <a:ea typeface="Times New Roman"/>
                <a:cs typeface="Times New Roman"/>
                <a:sym typeface="Times New Roman"/>
              </a:rPr>
              <a:t>Time: integer</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41"/>
          <p:cNvSpPr txBox="1">
            <a:spLocks noGrp="1"/>
          </p:cNvSpPr>
          <p:nvPr>
            <p:ph type="title"/>
          </p:nvPr>
        </p:nvSpPr>
        <p:spPr>
          <a:xfrm>
            <a:off x="490250" y="600200"/>
            <a:ext cx="6852300" cy="54543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a:t>Kết quả mô hình sau khi chỉnh sửa Overfitting</a:t>
            </a:r>
            <a:endParaRPr/>
          </a:p>
        </p:txBody>
      </p:sp>
      <p:sp>
        <p:nvSpPr>
          <p:cNvPr id="316" name="Google Shape;316;p41"/>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Clr>
                <a:srgbClr val="000000"/>
              </a:buClr>
              <a:buSzPts val="1800"/>
              <a:buFont typeface="Arial"/>
              <a:buNone/>
            </a:pPr>
            <a:fld id="{00000000-1234-1234-1234-123412341234}" type="slidenum">
              <a:rPr lang="en-US"/>
              <a:t>30</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42"/>
          <p:cNvSpPr txBox="1">
            <a:spLocks noGrp="1"/>
          </p:cNvSpPr>
          <p:nvPr>
            <p:ph type="title"/>
          </p:nvPr>
        </p:nvSpPr>
        <p:spPr>
          <a:xfrm>
            <a:off x="154483" y="96723"/>
            <a:ext cx="8520600" cy="763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sz="3600"/>
              <a:t>Hồi quy</a:t>
            </a:r>
            <a:endParaRPr sz="3600"/>
          </a:p>
        </p:txBody>
      </p:sp>
      <p:sp>
        <p:nvSpPr>
          <p:cNvPr id="322" name="Google Shape;322;p4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Clr>
                <a:srgbClr val="000000"/>
              </a:buClr>
              <a:buSzPts val="1800"/>
              <a:buFont typeface="Arial"/>
              <a:buNone/>
            </a:pPr>
            <a:fld id="{00000000-1234-1234-1234-123412341234}" type="slidenum">
              <a:rPr lang="en-US"/>
              <a:t>31</a:t>
            </a:fld>
            <a:endParaRPr/>
          </a:p>
        </p:txBody>
      </p:sp>
      <p:sp>
        <p:nvSpPr>
          <p:cNvPr id="323" name="Google Shape;323;p42"/>
          <p:cNvSpPr txBox="1">
            <a:spLocks noGrp="1"/>
          </p:cNvSpPr>
          <p:nvPr>
            <p:ph type="body" idx="1"/>
          </p:nvPr>
        </p:nvSpPr>
        <p:spPr>
          <a:xfrm>
            <a:off x="143400" y="3016325"/>
            <a:ext cx="8857200" cy="1569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3600" b="1"/>
              <a:t>Sử dụng hyperparameter tuning, cross-validation, regularization vào model</a:t>
            </a:r>
            <a:endParaRPr sz="3600" b="1"/>
          </a:p>
          <a:p>
            <a:pPr marL="0" lvl="0" indent="0" algn="l" rtl="0">
              <a:spcBef>
                <a:spcPts val="0"/>
              </a:spcBef>
              <a:spcAft>
                <a:spcPts val="0"/>
              </a:spcAft>
              <a:buNone/>
            </a:pPr>
            <a:endParaRPr sz="2400" b="1"/>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43"/>
          <p:cNvSpPr txBox="1">
            <a:spLocks noGrp="1"/>
          </p:cNvSpPr>
          <p:nvPr>
            <p:ph type="title"/>
          </p:nvPr>
        </p:nvSpPr>
        <p:spPr>
          <a:xfrm>
            <a:off x="226208" y="68023"/>
            <a:ext cx="8520600" cy="763500"/>
          </a:xfrm>
          <a:prstGeom prst="rect">
            <a:avLst/>
          </a:prstGeom>
        </p:spPr>
        <p:txBody>
          <a:bodyPr spcFirstLastPara="1" wrap="square" lIns="91425" tIns="91425" rIns="91425" bIns="91425" anchor="t" anchorCtr="0">
            <a:normAutofit/>
          </a:bodyPr>
          <a:lstStyle/>
          <a:p>
            <a:pPr marL="0" lvl="0" indent="0" algn="l" rtl="0">
              <a:lnSpc>
                <a:spcPct val="150000"/>
              </a:lnSpc>
              <a:spcBef>
                <a:spcPts val="1000"/>
              </a:spcBef>
              <a:spcAft>
                <a:spcPts val="0"/>
              </a:spcAft>
              <a:buNone/>
            </a:pPr>
            <a:r>
              <a:rPr lang="en-US" sz="2600"/>
              <a:t>Mô hình hồi quy : Random Forest Regressor</a:t>
            </a:r>
            <a:endParaRPr sz="2600"/>
          </a:p>
        </p:txBody>
      </p:sp>
      <p:sp>
        <p:nvSpPr>
          <p:cNvPr id="329" name="Google Shape;329;p43"/>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t>32</a:t>
            </a:fld>
            <a:endParaRPr/>
          </a:p>
        </p:txBody>
      </p:sp>
      <p:sp>
        <p:nvSpPr>
          <p:cNvPr id="330" name="Google Shape;330;p43"/>
          <p:cNvSpPr txBox="1">
            <a:spLocks noGrp="1"/>
          </p:cNvSpPr>
          <p:nvPr>
            <p:ph type="body" idx="1"/>
          </p:nvPr>
        </p:nvSpPr>
        <p:spPr>
          <a:xfrm>
            <a:off x="226200" y="1472975"/>
            <a:ext cx="8735100" cy="3551700"/>
          </a:xfrm>
          <a:prstGeom prst="rect">
            <a:avLst/>
          </a:prstGeom>
        </p:spPr>
        <p:txBody>
          <a:bodyPr spcFirstLastPara="1" wrap="square" lIns="91425" tIns="91425" rIns="91425" bIns="91425" anchor="t" anchorCtr="0">
            <a:normAutofit fontScale="25000" lnSpcReduction="20000"/>
          </a:bodyPr>
          <a:lstStyle/>
          <a:p>
            <a:pPr marL="0" lvl="0" indent="0" algn="l" rtl="0">
              <a:lnSpc>
                <a:spcPct val="150000"/>
              </a:lnSpc>
              <a:spcBef>
                <a:spcPts val="1200"/>
              </a:spcBef>
              <a:spcAft>
                <a:spcPts val="0"/>
              </a:spcAft>
              <a:buNone/>
            </a:pPr>
            <a:r>
              <a:rPr lang="en-US" sz="7200"/>
              <a:t>Sau khi áp dụng GridSearchCV để tìm hyper parameter, ta có được bộ tham số:</a:t>
            </a:r>
            <a:endParaRPr sz="7200"/>
          </a:p>
          <a:p>
            <a:pPr marL="457200" lvl="0" indent="0" algn="l" rtl="0">
              <a:lnSpc>
                <a:spcPct val="150000"/>
              </a:lnSpc>
              <a:spcBef>
                <a:spcPts val="1200"/>
              </a:spcBef>
              <a:spcAft>
                <a:spcPts val="0"/>
              </a:spcAft>
              <a:buNone/>
            </a:pPr>
            <a:r>
              <a:rPr lang="en-US" sz="7200"/>
              <a:t>'bootstrap': True,</a:t>
            </a:r>
            <a:endParaRPr sz="7200"/>
          </a:p>
          <a:p>
            <a:pPr marL="457200" lvl="0" indent="0" algn="l" rtl="0">
              <a:lnSpc>
                <a:spcPct val="150000"/>
              </a:lnSpc>
              <a:spcBef>
                <a:spcPts val="1200"/>
              </a:spcBef>
              <a:spcAft>
                <a:spcPts val="0"/>
              </a:spcAft>
              <a:buNone/>
            </a:pPr>
            <a:r>
              <a:rPr lang="en-US" sz="7200"/>
              <a:t>'max_depth': 10,</a:t>
            </a:r>
            <a:endParaRPr sz="7200"/>
          </a:p>
          <a:p>
            <a:pPr marL="457200" lvl="0" indent="0" algn="l" rtl="0">
              <a:lnSpc>
                <a:spcPct val="150000"/>
              </a:lnSpc>
              <a:spcBef>
                <a:spcPts val="1200"/>
              </a:spcBef>
              <a:spcAft>
                <a:spcPts val="0"/>
              </a:spcAft>
              <a:buNone/>
            </a:pPr>
            <a:r>
              <a:rPr lang="en-US" sz="7200"/>
              <a:t>'min_samples_leaf': 2,</a:t>
            </a:r>
            <a:endParaRPr sz="7200"/>
          </a:p>
          <a:p>
            <a:pPr marL="457200" lvl="0" indent="0" algn="l" rtl="0">
              <a:lnSpc>
                <a:spcPct val="150000"/>
              </a:lnSpc>
              <a:spcBef>
                <a:spcPts val="1200"/>
              </a:spcBef>
              <a:spcAft>
                <a:spcPts val="0"/>
              </a:spcAft>
              <a:buNone/>
            </a:pPr>
            <a:r>
              <a:rPr lang="en-US" sz="7200"/>
              <a:t>'min_samples_split': 2,</a:t>
            </a:r>
            <a:endParaRPr sz="7200"/>
          </a:p>
          <a:p>
            <a:pPr marL="457200" lvl="0" indent="0" algn="l" rtl="0">
              <a:lnSpc>
                <a:spcPct val="150000"/>
              </a:lnSpc>
              <a:spcBef>
                <a:spcPts val="1200"/>
              </a:spcBef>
              <a:spcAft>
                <a:spcPts val="0"/>
              </a:spcAft>
              <a:buNone/>
            </a:pPr>
            <a:r>
              <a:rPr lang="en-US" sz="7200"/>
              <a:t>'n_estimators': 200,</a:t>
            </a:r>
            <a:endParaRPr sz="7200"/>
          </a:p>
          <a:p>
            <a:pPr marL="457200" lvl="0" indent="0" algn="l" rtl="0">
              <a:lnSpc>
                <a:spcPct val="150000"/>
              </a:lnSpc>
              <a:spcBef>
                <a:spcPts val="1200"/>
              </a:spcBef>
              <a:spcAft>
                <a:spcPts val="0"/>
              </a:spcAft>
              <a:buNone/>
            </a:pPr>
            <a:r>
              <a:rPr lang="en-US" sz="7200"/>
              <a:t>'ccp_alpha': 0.0</a:t>
            </a:r>
            <a:endParaRPr sz="7200"/>
          </a:p>
          <a:p>
            <a:pPr marL="0" lvl="0" indent="0" algn="l" rtl="0">
              <a:lnSpc>
                <a:spcPct val="150000"/>
              </a:lnSpc>
              <a:spcBef>
                <a:spcPts val="1200"/>
              </a:spcBef>
              <a:spcAft>
                <a:spcPts val="0"/>
              </a:spcAft>
              <a:buNone/>
            </a:pPr>
            <a:endParaRPr/>
          </a:p>
          <a:p>
            <a:pPr marL="0" lvl="0" indent="0" algn="l" rtl="0">
              <a:lnSpc>
                <a:spcPct val="150000"/>
              </a:lnSpc>
              <a:spcBef>
                <a:spcPts val="1000"/>
              </a:spcBef>
              <a:spcAft>
                <a:spcPts val="0"/>
              </a:spcAft>
              <a:buClr>
                <a:schemeClr val="dk1"/>
              </a:buClr>
              <a:buSzPct val="50000"/>
              <a:buFont typeface="Arial"/>
              <a:buNone/>
            </a:pPr>
            <a:endParaRPr/>
          </a:p>
          <a:p>
            <a:pPr marL="0" lvl="0" indent="0" algn="l" rtl="0">
              <a:lnSpc>
                <a:spcPct val="150000"/>
              </a:lnSpc>
              <a:spcBef>
                <a:spcPts val="1000"/>
              </a:spcBef>
              <a:spcAft>
                <a:spcPts val="0"/>
              </a:spcAft>
              <a:buNone/>
            </a:pPr>
            <a:endParaRPr/>
          </a:p>
        </p:txBody>
      </p:sp>
      <p:pic>
        <p:nvPicPr>
          <p:cNvPr id="331" name="Google Shape;331;p43"/>
          <p:cNvPicPr preferRelativeResize="0"/>
          <p:nvPr/>
        </p:nvPicPr>
        <p:blipFill>
          <a:blip r:embed="rId3">
            <a:alphaModFix/>
          </a:blip>
          <a:stretch>
            <a:fillRect/>
          </a:stretch>
        </p:blipFill>
        <p:spPr>
          <a:xfrm>
            <a:off x="3332450" y="2420325"/>
            <a:ext cx="5414350" cy="1864150"/>
          </a:xfrm>
          <a:prstGeom prst="rect">
            <a:avLst/>
          </a:prstGeom>
          <a:noFill/>
          <a:ln>
            <a:noFill/>
          </a:ln>
        </p:spPr>
      </p:pic>
      <p:sp>
        <p:nvSpPr>
          <p:cNvPr id="332" name="Google Shape;332;p43"/>
          <p:cNvSpPr txBox="1"/>
          <p:nvPr/>
        </p:nvSpPr>
        <p:spPr>
          <a:xfrm>
            <a:off x="561000" y="5326050"/>
            <a:ext cx="8400300" cy="104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Sự khác nhau giữa các tham số trước và sau khi xử lí không có sự thay đổi nhiều</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44"/>
          <p:cNvSpPr txBox="1">
            <a:spLocks noGrp="1"/>
          </p:cNvSpPr>
          <p:nvPr>
            <p:ph type="title"/>
          </p:nvPr>
        </p:nvSpPr>
        <p:spPr>
          <a:xfrm>
            <a:off x="226208" y="68023"/>
            <a:ext cx="8520600" cy="763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sz="2600"/>
              <a:t>Mô hình hồi quy: Random Forest Regressor</a:t>
            </a:r>
            <a:endParaRPr sz="2600"/>
          </a:p>
        </p:txBody>
      </p:sp>
      <p:sp>
        <p:nvSpPr>
          <p:cNvPr id="338" name="Google Shape;338;p44"/>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Clr>
                <a:srgbClr val="000000"/>
              </a:buClr>
              <a:buSzPts val="1800"/>
              <a:buFont typeface="Arial"/>
              <a:buNone/>
            </a:pPr>
            <a:fld id="{00000000-1234-1234-1234-123412341234}" type="slidenum">
              <a:rPr lang="en-US"/>
              <a:t>33</a:t>
            </a:fld>
            <a:endParaRPr/>
          </a:p>
        </p:txBody>
      </p:sp>
      <p:pic>
        <p:nvPicPr>
          <p:cNvPr id="339" name="Google Shape;339;p44"/>
          <p:cNvPicPr preferRelativeResize="0"/>
          <p:nvPr/>
        </p:nvPicPr>
        <p:blipFill>
          <a:blip r:embed="rId3">
            <a:alphaModFix/>
          </a:blip>
          <a:stretch>
            <a:fillRect/>
          </a:stretch>
        </p:blipFill>
        <p:spPr>
          <a:xfrm>
            <a:off x="1072150" y="1281250"/>
            <a:ext cx="6999700" cy="3621700"/>
          </a:xfrm>
          <a:prstGeom prst="rect">
            <a:avLst/>
          </a:prstGeom>
          <a:noFill/>
          <a:ln>
            <a:noFill/>
          </a:ln>
        </p:spPr>
      </p:pic>
      <p:sp>
        <p:nvSpPr>
          <p:cNvPr id="340" name="Google Shape;340;p44"/>
          <p:cNvSpPr txBox="1"/>
          <p:nvPr/>
        </p:nvSpPr>
        <p:spPr>
          <a:xfrm>
            <a:off x="631200" y="5151775"/>
            <a:ext cx="7710600" cy="114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Trước xử lí có khoảng cách lớn giữa train và test, sau xử lí thì khoảng cách đã được cải thiện, cho thấy mô hình có xu hướng học tập tổng quát hơn dự đoán trên dữ liệu mới tốt hơn. </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45"/>
          <p:cNvSpPr txBox="1">
            <a:spLocks noGrp="1"/>
          </p:cNvSpPr>
          <p:nvPr>
            <p:ph type="title"/>
          </p:nvPr>
        </p:nvSpPr>
        <p:spPr>
          <a:xfrm>
            <a:off x="154483" y="-2"/>
            <a:ext cx="8520600" cy="763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sz="2600"/>
              <a:t>Mô hình hồi quy: Decision Tree Regressor</a:t>
            </a:r>
            <a:endParaRPr sz="2600"/>
          </a:p>
        </p:txBody>
      </p:sp>
      <p:sp>
        <p:nvSpPr>
          <p:cNvPr id="346" name="Google Shape;346;p45"/>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t>34</a:t>
            </a:fld>
            <a:endParaRPr/>
          </a:p>
        </p:txBody>
      </p:sp>
      <p:sp>
        <p:nvSpPr>
          <p:cNvPr id="347" name="Google Shape;347;p45"/>
          <p:cNvSpPr txBox="1">
            <a:spLocks noGrp="1"/>
          </p:cNvSpPr>
          <p:nvPr>
            <p:ph type="body" idx="1"/>
          </p:nvPr>
        </p:nvSpPr>
        <p:spPr>
          <a:xfrm>
            <a:off x="572650" y="1797700"/>
            <a:ext cx="7899900" cy="3892800"/>
          </a:xfrm>
          <a:prstGeom prst="rect">
            <a:avLst/>
          </a:prstGeom>
        </p:spPr>
        <p:txBody>
          <a:bodyPr spcFirstLastPara="1" wrap="square" lIns="91425" tIns="91425" rIns="91425" bIns="91425" anchor="t" anchorCtr="0">
            <a:normAutofit/>
          </a:bodyPr>
          <a:lstStyle/>
          <a:p>
            <a:pPr marL="0" lvl="0" indent="0" algn="l" rtl="0">
              <a:lnSpc>
                <a:spcPct val="150000"/>
              </a:lnSpc>
              <a:spcBef>
                <a:spcPts val="1200"/>
              </a:spcBef>
              <a:spcAft>
                <a:spcPts val="0"/>
              </a:spcAft>
              <a:buNone/>
            </a:pPr>
            <a:r>
              <a:rPr lang="en-US" sz="1800"/>
              <a:t>Sau khi áp dụng GridSearchCV để tìm hyper parameter, ta có được bộ tham số:</a:t>
            </a:r>
            <a:endParaRPr sz="1800"/>
          </a:p>
          <a:p>
            <a:pPr marL="0" lvl="0" indent="0" algn="l" rtl="0">
              <a:lnSpc>
                <a:spcPct val="150000"/>
              </a:lnSpc>
              <a:spcBef>
                <a:spcPts val="1200"/>
              </a:spcBef>
              <a:spcAft>
                <a:spcPts val="0"/>
              </a:spcAft>
              <a:buNone/>
            </a:pPr>
            <a:r>
              <a:rPr lang="en-US" sz="1800"/>
              <a:t> 'max_depth':10,</a:t>
            </a:r>
            <a:endParaRPr sz="1800"/>
          </a:p>
          <a:p>
            <a:pPr marL="0" lvl="0" indent="0" algn="l" rtl="0">
              <a:lnSpc>
                <a:spcPct val="150000"/>
              </a:lnSpc>
              <a:spcBef>
                <a:spcPts val="1200"/>
              </a:spcBef>
              <a:spcAft>
                <a:spcPts val="0"/>
              </a:spcAft>
              <a:buClr>
                <a:schemeClr val="dk1"/>
              </a:buClr>
              <a:buSzPts val="1100"/>
              <a:buFont typeface="Arial"/>
              <a:buNone/>
            </a:pPr>
            <a:r>
              <a:rPr lang="en-US" sz="1800"/>
              <a:t> 'min_samples_split':2,</a:t>
            </a:r>
            <a:endParaRPr sz="1800"/>
          </a:p>
          <a:p>
            <a:pPr marL="0" lvl="0" indent="0" algn="l" rtl="0">
              <a:lnSpc>
                <a:spcPct val="150000"/>
              </a:lnSpc>
              <a:spcBef>
                <a:spcPts val="1200"/>
              </a:spcBef>
              <a:spcAft>
                <a:spcPts val="0"/>
              </a:spcAft>
              <a:buNone/>
            </a:pPr>
            <a:r>
              <a:rPr lang="en-US" sz="1800"/>
              <a:t> 'min_samples_leaf':10,</a:t>
            </a:r>
            <a:endParaRPr sz="1800"/>
          </a:p>
          <a:p>
            <a:pPr marL="0" lvl="0" indent="0" algn="l" rtl="0">
              <a:lnSpc>
                <a:spcPct val="150000"/>
              </a:lnSpc>
              <a:spcBef>
                <a:spcPts val="1200"/>
              </a:spcBef>
              <a:spcAft>
                <a:spcPts val="0"/>
              </a:spcAft>
              <a:buClr>
                <a:schemeClr val="dk1"/>
              </a:buClr>
              <a:buSzPts val="1100"/>
              <a:buFont typeface="Arial"/>
              <a:buNone/>
            </a:pPr>
            <a:r>
              <a:rPr lang="en-US" sz="1800"/>
              <a:t>'max_features': None</a:t>
            </a:r>
            <a:endParaRPr sz="1800"/>
          </a:p>
          <a:p>
            <a:pPr marL="0" lvl="0" indent="0" algn="l" rtl="0">
              <a:lnSpc>
                <a:spcPct val="150000"/>
              </a:lnSpc>
              <a:spcBef>
                <a:spcPts val="1200"/>
              </a:spcBef>
              <a:spcAft>
                <a:spcPts val="0"/>
              </a:spcAft>
              <a:buNone/>
            </a:pPr>
            <a:endParaRPr/>
          </a:p>
        </p:txBody>
      </p:sp>
      <p:pic>
        <p:nvPicPr>
          <p:cNvPr id="348" name="Google Shape;348;p45"/>
          <p:cNvPicPr preferRelativeResize="0"/>
          <p:nvPr/>
        </p:nvPicPr>
        <p:blipFill>
          <a:blip r:embed="rId3">
            <a:alphaModFix/>
          </a:blip>
          <a:stretch>
            <a:fillRect/>
          </a:stretch>
        </p:blipFill>
        <p:spPr>
          <a:xfrm>
            <a:off x="3496600" y="2753227"/>
            <a:ext cx="4904225" cy="17814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46"/>
          <p:cNvSpPr txBox="1">
            <a:spLocks noGrp="1"/>
          </p:cNvSpPr>
          <p:nvPr>
            <p:ph type="title"/>
          </p:nvPr>
        </p:nvSpPr>
        <p:spPr>
          <a:xfrm>
            <a:off x="226208" y="68023"/>
            <a:ext cx="8520600" cy="763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sz="2600"/>
              <a:t>Mô hình hồi quy: Decision Tree Regressor</a:t>
            </a:r>
            <a:endParaRPr sz="2600"/>
          </a:p>
        </p:txBody>
      </p:sp>
      <p:sp>
        <p:nvSpPr>
          <p:cNvPr id="354" name="Google Shape;354;p46"/>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t>35</a:t>
            </a:fld>
            <a:endParaRPr/>
          </a:p>
        </p:txBody>
      </p:sp>
      <p:pic>
        <p:nvPicPr>
          <p:cNvPr id="355" name="Google Shape;355;p46"/>
          <p:cNvPicPr preferRelativeResize="0"/>
          <p:nvPr/>
        </p:nvPicPr>
        <p:blipFill>
          <a:blip r:embed="rId3">
            <a:alphaModFix/>
          </a:blip>
          <a:stretch>
            <a:fillRect/>
          </a:stretch>
        </p:blipFill>
        <p:spPr>
          <a:xfrm>
            <a:off x="523588" y="1180700"/>
            <a:ext cx="8096824" cy="3891200"/>
          </a:xfrm>
          <a:prstGeom prst="rect">
            <a:avLst/>
          </a:prstGeom>
          <a:noFill/>
          <a:ln>
            <a:noFill/>
          </a:ln>
        </p:spPr>
      </p:pic>
      <p:sp>
        <p:nvSpPr>
          <p:cNvPr id="356" name="Google Shape;356;p46"/>
          <p:cNvSpPr txBox="1"/>
          <p:nvPr/>
        </p:nvSpPr>
        <p:spPr>
          <a:xfrm>
            <a:off x="661575" y="5082125"/>
            <a:ext cx="7890900" cy="13200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Clr>
                <a:schemeClr val="dk1"/>
              </a:buClr>
              <a:buSzPts val="1100"/>
              <a:buFont typeface="Arial"/>
              <a:buNone/>
            </a:pPr>
            <a:r>
              <a:rPr lang="en-US" sz="1800">
                <a:solidFill>
                  <a:schemeClr val="dk1"/>
                </a:solidFill>
                <a:latin typeface="Times New Roman"/>
                <a:ea typeface="Times New Roman"/>
                <a:cs typeface="Times New Roman"/>
                <a:sym typeface="Times New Roman"/>
              </a:rPr>
              <a:t>Trước khi xử lý, mô hình quá khớp với dữ liệu huấn luyện, thể hiện qua R² chênh lệch lớn giữa tập huấn luyện và kiểm tra. Sau khi xử lí cho thấy mô hình đã tổng quát hóa tốt hơn và dự đoán dữ liệu mới chính xác hơn</a:t>
            </a:r>
            <a:r>
              <a:rPr lang="en-US" sz="2200">
                <a:solidFill>
                  <a:schemeClr val="dk1"/>
                </a:solidFill>
                <a:latin typeface="Times New Roman"/>
                <a:ea typeface="Times New Roman"/>
                <a:cs typeface="Times New Roman"/>
                <a:sym typeface="Times New Roman"/>
              </a:rPr>
              <a:t>.</a:t>
            </a:r>
            <a:endParaRPr sz="2200">
              <a:solidFill>
                <a:schemeClr val="dk1"/>
              </a:solidFill>
              <a:latin typeface="Times New Roman"/>
              <a:ea typeface="Times New Roman"/>
              <a:cs typeface="Times New Roman"/>
              <a:sym typeface="Times New Roman"/>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47"/>
          <p:cNvSpPr txBox="1">
            <a:spLocks noGrp="1"/>
          </p:cNvSpPr>
          <p:nvPr>
            <p:ph type="title"/>
          </p:nvPr>
        </p:nvSpPr>
        <p:spPr>
          <a:xfrm>
            <a:off x="100308" y="68023"/>
            <a:ext cx="8520600" cy="763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sz="2600"/>
              <a:t>Mô hình hồi quy: Gradient Boosting Regressor</a:t>
            </a:r>
            <a:endParaRPr sz="2600"/>
          </a:p>
        </p:txBody>
      </p:sp>
      <p:sp>
        <p:nvSpPr>
          <p:cNvPr id="362" name="Google Shape;362;p47"/>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t>36</a:t>
            </a:fld>
            <a:endParaRPr/>
          </a:p>
        </p:txBody>
      </p:sp>
      <p:sp>
        <p:nvSpPr>
          <p:cNvPr id="363" name="Google Shape;363;p47"/>
          <p:cNvSpPr txBox="1">
            <a:spLocks noGrp="1"/>
          </p:cNvSpPr>
          <p:nvPr>
            <p:ph type="body" idx="1"/>
          </p:nvPr>
        </p:nvSpPr>
        <p:spPr>
          <a:xfrm>
            <a:off x="311700" y="1380502"/>
            <a:ext cx="8520600" cy="4837200"/>
          </a:xfrm>
          <a:prstGeom prst="rect">
            <a:avLst/>
          </a:prstGeom>
        </p:spPr>
        <p:txBody>
          <a:bodyPr spcFirstLastPara="1" wrap="square" lIns="91425" tIns="91425" rIns="91425" bIns="91425" anchor="t" anchorCtr="0">
            <a:normAutofit/>
          </a:bodyPr>
          <a:lstStyle/>
          <a:p>
            <a:pPr marL="88900" lvl="0" indent="0" algn="l" rtl="0">
              <a:spcBef>
                <a:spcPts val="1200"/>
              </a:spcBef>
              <a:spcAft>
                <a:spcPts val="0"/>
              </a:spcAft>
              <a:buSzPts val="2200"/>
              <a:buNone/>
            </a:pPr>
            <a:r>
              <a:rPr lang="en-US"/>
              <a:t>Sau khi áp dụng GridSearchCV để tìm hyper parameter, ta có được bộ tham số:</a:t>
            </a:r>
            <a:endParaRPr/>
          </a:p>
          <a:p>
            <a:pPr marL="457200" lvl="0" indent="0" algn="l" rtl="0">
              <a:spcBef>
                <a:spcPts val="1200"/>
              </a:spcBef>
              <a:spcAft>
                <a:spcPts val="0"/>
              </a:spcAft>
              <a:buNone/>
            </a:pPr>
            <a:r>
              <a:rPr lang="en-US"/>
              <a:t> 'n_estimators':200,</a:t>
            </a:r>
            <a:endParaRPr/>
          </a:p>
          <a:p>
            <a:pPr marL="457200" lvl="0" indent="0" algn="l" rtl="0">
              <a:spcBef>
                <a:spcPts val="1200"/>
              </a:spcBef>
              <a:spcAft>
                <a:spcPts val="0"/>
              </a:spcAft>
              <a:buNone/>
            </a:pPr>
            <a:r>
              <a:rPr lang="en-US"/>
              <a:t>'learning_rate':0.2,</a:t>
            </a:r>
            <a:endParaRPr/>
          </a:p>
          <a:p>
            <a:pPr marL="457200" lvl="0" indent="0" algn="l" rtl="0">
              <a:spcBef>
                <a:spcPts val="1200"/>
              </a:spcBef>
              <a:spcAft>
                <a:spcPts val="0"/>
              </a:spcAft>
              <a:buNone/>
            </a:pPr>
            <a:r>
              <a:rPr lang="en-US"/>
              <a:t>'max_depth':5,</a:t>
            </a:r>
            <a:endParaRPr/>
          </a:p>
          <a:p>
            <a:pPr marL="457200" lvl="0" indent="0" algn="l" rtl="0">
              <a:spcBef>
                <a:spcPts val="1200"/>
              </a:spcBef>
              <a:spcAft>
                <a:spcPts val="0"/>
              </a:spcAft>
              <a:buNone/>
            </a:pPr>
            <a:r>
              <a:rPr lang="en-US"/>
              <a:t>'min_samples_split':5,</a:t>
            </a:r>
            <a:endParaRPr/>
          </a:p>
          <a:p>
            <a:pPr marL="457200" lvl="0" indent="0" algn="l" rtl="0">
              <a:spcBef>
                <a:spcPts val="1200"/>
              </a:spcBef>
              <a:spcAft>
                <a:spcPts val="0"/>
              </a:spcAft>
              <a:buNone/>
            </a:pPr>
            <a:r>
              <a:rPr lang="en-US"/>
              <a:t> 'min_samples_leaf':2,</a:t>
            </a:r>
            <a:endParaRPr/>
          </a:p>
          <a:p>
            <a:pPr marL="457200" lvl="0" indent="0" algn="l" rtl="0">
              <a:spcBef>
                <a:spcPts val="1200"/>
              </a:spcBef>
              <a:spcAft>
                <a:spcPts val="0"/>
              </a:spcAft>
              <a:buNone/>
            </a:pPr>
            <a:r>
              <a:rPr lang="en-US"/>
              <a:t>'subsample': 0.8</a:t>
            </a:r>
            <a:endParaRPr/>
          </a:p>
          <a:p>
            <a:pPr marL="457200" lvl="0" indent="0" algn="l" rtl="0">
              <a:lnSpc>
                <a:spcPct val="150000"/>
              </a:lnSpc>
              <a:spcBef>
                <a:spcPts val="1200"/>
              </a:spcBef>
              <a:spcAft>
                <a:spcPts val="0"/>
              </a:spcAft>
              <a:buNone/>
            </a:pPr>
            <a:endParaRPr/>
          </a:p>
        </p:txBody>
      </p:sp>
      <p:pic>
        <p:nvPicPr>
          <p:cNvPr id="364" name="Google Shape;364;p47"/>
          <p:cNvPicPr preferRelativeResize="0"/>
          <p:nvPr/>
        </p:nvPicPr>
        <p:blipFill>
          <a:blip r:embed="rId3">
            <a:alphaModFix/>
          </a:blip>
          <a:stretch>
            <a:fillRect/>
          </a:stretch>
        </p:blipFill>
        <p:spPr>
          <a:xfrm>
            <a:off x="4075225" y="2989933"/>
            <a:ext cx="4670974" cy="161832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48"/>
          <p:cNvSpPr txBox="1">
            <a:spLocks noGrp="1"/>
          </p:cNvSpPr>
          <p:nvPr>
            <p:ph type="title"/>
          </p:nvPr>
        </p:nvSpPr>
        <p:spPr>
          <a:xfrm>
            <a:off x="163258" y="68023"/>
            <a:ext cx="8520600" cy="763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sz="2600"/>
              <a:t>Mô hình hồi quy: Gradient Boosting Regressor</a:t>
            </a:r>
            <a:endParaRPr sz="2600"/>
          </a:p>
        </p:txBody>
      </p:sp>
      <p:sp>
        <p:nvSpPr>
          <p:cNvPr id="370" name="Google Shape;370;p48"/>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t>37</a:t>
            </a:fld>
            <a:endParaRPr/>
          </a:p>
        </p:txBody>
      </p:sp>
      <p:pic>
        <p:nvPicPr>
          <p:cNvPr id="371" name="Google Shape;371;p48"/>
          <p:cNvPicPr preferRelativeResize="0"/>
          <p:nvPr/>
        </p:nvPicPr>
        <p:blipFill rotWithShape="1">
          <a:blip r:embed="rId3">
            <a:alphaModFix/>
          </a:blip>
          <a:srcRect l="-1710" t="1820" r="1709" b="-1819"/>
          <a:stretch/>
        </p:blipFill>
        <p:spPr>
          <a:xfrm>
            <a:off x="793700" y="1284675"/>
            <a:ext cx="7556600" cy="3431175"/>
          </a:xfrm>
          <a:prstGeom prst="rect">
            <a:avLst/>
          </a:prstGeom>
          <a:noFill/>
          <a:ln>
            <a:noFill/>
          </a:ln>
        </p:spPr>
      </p:pic>
      <p:sp>
        <p:nvSpPr>
          <p:cNvPr id="372" name="Google Shape;372;p48"/>
          <p:cNvSpPr txBox="1"/>
          <p:nvPr/>
        </p:nvSpPr>
        <p:spPr>
          <a:xfrm>
            <a:off x="1292850" y="4924300"/>
            <a:ext cx="7057500" cy="13917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US" sz="1800">
                <a:solidFill>
                  <a:schemeClr val="dk1"/>
                </a:solidFill>
                <a:latin typeface="Times New Roman"/>
                <a:ea typeface="Times New Roman"/>
                <a:cs typeface="Times New Roman"/>
                <a:sym typeface="Times New Roman"/>
              </a:rPr>
              <a:t>Trước khi xử lý,  cho thấy mô hình học quá nhiều chi tiết không cần thiết. Sau khi xử lý, cho thấy mô hình tổng quát tốt hơn và chính xác hơn trên dữ liệu mới. </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49"/>
          <p:cNvSpPr txBox="1">
            <a:spLocks noGrp="1"/>
          </p:cNvSpPr>
          <p:nvPr>
            <p:ph type="title"/>
          </p:nvPr>
        </p:nvSpPr>
        <p:spPr>
          <a:xfrm>
            <a:off x="163258" y="85973"/>
            <a:ext cx="8520600" cy="763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sz="3600"/>
              <a:t>Phân loại</a:t>
            </a:r>
            <a:endParaRPr sz="3600"/>
          </a:p>
        </p:txBody>
      </p:sp>
      <p:sp>
        <p:nvSpPr>
          <p:cNvPr id="378" name="Google Shape;378;p49"/>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t>38</a:t>
            </a:fld>
            <a:endParaRPr/>
          </a:p>
        </p:txBody>
      </p:sp>
      <p:sp>
        <p:nvSpPr>
          <p:cNvPr id="379" name="Google Shape;379;p49"/>
          <p:cNvSpPr txBox="1"/>
          <p:nvPr/>
        </p:nvSpPr>
        <p:spPr>
          <a:xfrm>
            <a:off x="503750" y="1581400"/>
            <a:ext cx="82641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200">
              <a:solidFill>
                <a:schemeClr val="dk1"/>
              </a:solidFill>
              <a:latin typeface="Times New Roman"/>
              <a:ea typeface="Times New Roman"/>
              <a:cs typeface="Times New Roman"/>
              <a:sym typeface="Times New Roman"/>
            </a:endParaRPr>
          </a:p>
        </p:txBody>
      </p:sp>
      <p:sp>
        <p:nvSpPr>
          <p:cNvPr id="380" name="Google Shape;380;p49"/>
          <p:cNvSpPr txBox="1"/>
          <p:nvPr/>
        </p:nvSpPr>
        <p:spPr>
          <a:xfrm>
            <a:off x="163250" y="2836525"/>
            <a:ext cx="8617800" cy="13761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Clr>
                <a:schemeClr val="dk1"/>
              </a:buClr>
              <a:buSzPts val="1100"/>
              <a:buFont typeface="Arial"/>
              <a:buNone/>
            </a:pPr>
            <a:r>
              <a:rPr lang="en-US" sz="3600" b="1">
                <a:solidFill>
                  <a:schemeClr val="dk1"/>
                </a:solidFill>
                <a:latin typeface="Times New Roman"/>
                <a:ea typeface="Times New Roman"/>
                <a:cs typeface="Times New Roman"/>
                <a:sym typeface="Times New Roman"/>
              </a:rPr>
              <a:t>Sử dụng hyperparameter tuning, cross-validation, regularization vào model</a:t>
            </a:r>
            <a:endParaRPr sz="3600">
              <a:solidFill>
                <a:schemeClr val="dk1"/>
              </a:solidFill>
              <a:latin typeface="Times New Roman"/>
              <a:ea typeface="Times New Roman"/>
              <a:cs typeface="Times New Roman"/>
              <a:sym typeface="Times New Roman"/>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50"/>
          <p:cNvSpPr txBox="1">
            <a:spLocks noGrp="1"/>
          </p:cNvSpPr>
          <p:nvPr>
            <p:ph type="title"/>
          </p:nvPr>
        </p:nvSpPr>
        <p:spPr>
          <a:xfrm>
            <a:off x="77150" y="68025"/>
            <a:ext cx="8520600" cy="638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sz="3100"/>
              <a:t>Mô hình phân loại: Decision Tree Classifier</a:t>
            </a:r>
            <a:endParaRPr sz="3100"/>
          </a:p>
          <a:p>
            <a:pPr marL="0" lvl="0" indent="0" algn="l" rtl="0">
              <a:spcBef>
                <a:spcPts val="0"/>
              </a:spcBef>
              <a:spcAft>
                <a:spcPts val="0"/>
              </a:spcAft>
              <a:buNone/>
            </a:pPr>
            <a:endParaRPr/>
          </a:p>
        </p:txBody>
      </p:sp>
      <p:sp>
        <p:nvSpPr>
          <p:cNvPr id="386" name="Google Shape;386;p50"/>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t>39</a:t>
            </a:fld>
            <a:endParaRPr/>
          </a:p>
        </p:txBody>
      </p:sp>
      <p:sp>
        <p:nvSpPr>
          <p:cNvPr id="387" name="Google Shape;387;p50"/>
          <p:cNvSpPr txBox="1"/>
          <p:nvPr/>
        </p:nvSpPr>
        <p:spPr>
          <a:xfrm>
            <a:off x="503750" y="1581400"/>
            <a:ext cx="82641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200">
              <a:solidFill>
                <a:schemeClr val="dk1"/>
              </a:solidFill>
              <a:latin typeface="Times New Roman"/>
              <a:ea typeface="Times New Roman"/>
              <a:cs typeface="Times New Roman"/>
              <a:sym typeface="Times New Roman"/>
            </a:endParaRPr>
          </a:p>
        </p:txBody>
      </p:sp>
      <p:sp>
        <p:nvSpPr>
          <p:cNvPr id="388" name="Google Shape;388;p50"/>
          <p:cNvSpPr txBox="1"/>
          <p:nvPr/>
        </p:nvSpPr>
        <p:spPr>
          <a:xfrm>
            <a:off x="403300" y="2854475"/>
            <a:ext cx="8617800" cy="5232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0"/>
              </a:spcBef>
              <a:spcAft>
                <a:spcPts val="0"/>
              </a:spcAft>
              <a:buNone/>
            </a:pPr>
            <a:endParaRPr sz="2200">
              <a:solidFill>
                <a:schemeClr val="dk1"/>
              </a:solidFill>
              <a:latin typeface="Times New Roman"/>
              <a:ea typeface="Times New Roman"/>
              <a:cs typeface="Times New Roman"/>
              <a:sym typeface="Times New Roman"/>
            </a:endParaRPr>
          </a:p>
        </p:txBody>
      </p:sp>
      <p:sp>
        <p:nvSpPr>
          <p:cNvPr id="389" name="Google Shape;389;p50"/>
          <p:cNvSpPr txBox="1"/>
          <p:nvPr/>
        </p:nvSpPr>
        <p:spPr>
          <a:xfrm>
            <a:off x="467900" y="1280100"/>
            <a:ext cx="8335800" cy="53229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1200"/>
              </a:spcBef>
              <a:spcAft>
                <a:spcPts val="0"/>
              </a:spcAft>
              <a:buClr>
                <a:schemeClr val="dk1"/>
              </a:buClr>
              <a:buSzPts val="1100"/>
              <a:buFont typeface="Arial"/>
              <a:buNone/>
            </a:pPr>
            <a:r>
              <a:rPr lang="en-US" sz="1800">
                <a:solidFill>
                  <a:schemeClr val="dk1"/>
                </a:solidFill>
                <a:latin typeface="Times New Roman"/>
                <a:ea typeface="Times New Roman"/>
                <a:cs typeface="Times New Roman"/>
                <a:sym typeface="Times New Roman"/>
              </a:rPr>
              <a:t>Sau khi áp dụng GridSearchCV để tìm hyper parameter, ta có được bộ tham số:</a:t>
            </a:r>
            <a:endParaRPr sz="1800">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0"/>
              </a:spcAft>
              <a:buClr>
                <a:schemeClr val="dk1"/>
              </a:buClr>
              <a:buSzPts val="1100"/>
              <a:buFont typeface="Arial"/>
              <a:buNone/>
            </a:pPr>
            <a:r>
              <a:rPr lang="en-US" sz="1800">
                <a:solidFill>
                  <a:schemeClr val="dk1"/>
                </a:solidFill>
                <a:latin typeface="Times New Roman"/>
                <a:ea typeface="Times New Roman"/>
                <a:cs typeface="Times New Roman"/>
                <a:sym typeface="Times New Roman"/>
              </a:rPr>
              <a:t>class_weight=None,criterion='gini',max_depth=None, max_features=Nonemax_leaf_nodes=30,min_impurity_decrease=0.0, min_samples_leaf=1 min_samples_split=2 splitter='best'</a:t>
            </a:r>
            <a:endParaRPr sz="1800">
              <a:solidFill>
                <a:schemeClr val="dk1"/>
              </a:solidFill>
              <a:latin typeface="Times New Roman"/>
              <a:ea typeface="Times New Roman"/>
              <a:cs typeface="Times New Roman"/>
              <a:sym typeface="Times New Roman"/>
            </a:endParaRPr>
          </a:p>
          <a:p>
            <a:pPr marL="0" lvl="0" indent="0" algn="l" rtl="0">
              <a:spcBef>
                <a:spcPts val="1200"/>
              </a:spcBef>
              <a:spcAft>
                <a:spcPts val="0"/>
              </a:spcAft>
              <a:buNone/>
            </a:pPr>
            <a:endParaRPr sz="2200">
              <a:solidFill>
                <a:schemeClr val="dk1"/>
              </a:solidFill>
              <a:latin typeface="Times New Roman"/>
              <a:ea typeface="Times New Roman"/>
              <a:cs typeface="Times New Roman"/>
              <a:sym typeface="Times New Roman"/>
            </a:endParaRPr>
          </a:p>
        </p:txBody>
      </p:sp>
      <p:pic>
        <p:nvPicPr>
          <p:cNvPr id="390" name="Google Shape;390;p50"/>
          <p:cNvPicPr preferRelativeResize="0"/>
          <p:nvPr/>
        </p:nvPicPr>
        <p:blipFill>
          <a:blip r:embed="rId3">
            <a:alphaModFix/>
          </a:blip>
          <a:stretch>
            <a:fillRect/>
          </a:stretch>
        </p:blipFill>
        <p:spPr>
          <a:xfrm>
            <a:off x="636700" y="3039000"/>
            <a:ext cx="7870598" cy="31151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5"/>
          <p:cNvSpPr txBox="1">
            <a:spLocks noGrp="1"/>
          </p:cNvSpPr>
          <p:nvPr>
            <p:ph type="title"/>
          </p:nvPr>
        </p:nvSpPr>
        <p:spPr>
          <a:xfrm>
            <a:off x="226208" y="68023"/>
            <a:ext cx="8520600" cy="763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a:t>Giới thiệu bài toán</a:t>
            </a:r>
            <a:endParaRPr/>
          </a:p>
        </p:txBody>
      </p:sp>
      <p:sp>
        <p:nvSpPr>
          <p:cNvPr id="79" name="Google Shape;79;p15"/>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Clr>
                <a:srgbClr val="000000"/>
              </a:buClr>
              <a:buSzPts val="1800"/>
              <a:buFont typeface="Arial"/>
              <a:buNone/>
            </a:pPr>
            <a:fld id="{00000000-1234-1234-1234-123412341234}" type="slidenum">
              <a:rPr lang="en-US"/>
              <a:t>4</a:t>
            </a:fld>
            <a:endParaRPr/>
          </a:p>
        </p:txBody>
      </p:sp>
      <p:graphicFrame>
        <p:nvGraphicFramePr>
          <p:cNvPr id="80" name="Google Shape;80;p15"/>
          <p:cNvGraphicFramePr/>
          <p:nvPr>
            <p:extLst>
              <p:ext uri="{D42A27DB-BD31-4B8C-83A1-F6EECF244321}">
                <p14:modId xmlns:p14="http://schemas.microsoft.com/office/powerpoint/2010/main" val="3457813592"/>
              </p:ext>
            </p:extLst>
          </p:nvPr>
        </p:nvGraphicFramePr>
        <p:xfrm>
          <a:off x="608683" y="1520025"/>
          <a:ext cx="7980825" cy="4945260"/>
        </p:xfrm>
        <a:graphic>
          <a:graphicData uri="http://schemas.openxmlformats.org/drawingml/2006/table">
            <a:tbl>
              <a:tblPr>
                <a:noFill/>
                <a:tableStyleId>{A1D67543-4ABC-4E27-ACAB-C4A2446754A7}</a:tableStyleId>
              </a:tblPr>
              <a:tblGrid>
                <a:gridCol w="1153800">
                  <a:extLst>
                    <a:ext uri="{9D8B030D-6E8A-4147-A177-3AD203B41FA5}">
                      <a16:colId xmlns:a16="http://schemas.microsoft.com/office/drawing/2014/main" val="20000"/>
                    </a:ext>
                  </a:extLst>
                </a:gridCol>
                <a:gridCol w="3664575">
                  <a:extLst>
                    <a:ext uri="{9D8B030D-6E8A-4147-A177-3AD203B41FA5}">
                      <a16:colId xmlns:a16="http://schemas.microsoft.com/office/drawing/2014/main" val="20001"/>
                    </a:ext>
                  </a:extLst>
                </a:gridCol>
                <a:gridCol w="3162450">
                  <a:extLst>
                    <a:ext uri="{9D8B030D-6E8A-4147-A177-3AD203B41FA5}">
                      <a16:colId xmlns:a16="http://schemas.microsoft.com/office/drawing/2014/main" val="20002"/>
                    </a:ext>
                  </a:extLst>
                </a:gridCol>
              </a:tblGrid>
              <a:tr h="0">
                <a:tc>
                  <a:txBody>
                    <a:bodyPr/>
                    <a:lstStyle/>
                    <a:p>
                      <a:pPr marL="0" lvl="0" indent="0" algn="ctr" rtl="0">
                        <a:lnSpc>
                          <a:spcPct val="150000"/>
                        </a:lnSpc>
                        <a:spcBef>
                          <a:spcPts val="0"/>
                        </a:spcBef>
                        <a:spcAft>
                          <a:spcPts val="0"/>
                        </a:spcAft>
                        <a:buNone/>
                      </a:pPr>
                      <a:endParaRPr sz="1600">
                        <a:latin typeface="Times New Roman"/>
                        <a:ea typeface="Times New Roman"/>
                        <a:cs typeface="Times New Roman"/>
                        <a:sym typeface="Times New Roman"/>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lnSpc>
                          <a:spcPct val="150000"/>
                        </a:lnSpc>
                        <a:spcBef>
                          <a:spcPts val="0"/>
                        </a:spcBef>
                        <a:spcAft>
                          <a:spcPts val="0"/>
                        </a:spcAft>
                        <a:buNone/>
                      </a:pPr>
                      <a:r>
                        <a:rPr lang="en-US" sz="1600" b="1">
                          <a:latin typeface="Times New Roman"/>
                          <a:ea typeface="Times New Roman"/>
                          <a:cs typeface="Times New Roman"/>
                          <a:sym typeface="Times New Roman"/>
                        </a:rPr>
                        <a:t>Hồi quy</a:t>
                      </a:r>
                      <a:endParaRPr sz="1600" b="1">
                        <a:latin typeface="Times New Roman"/>
                        <a:ea typeface="Times New Roman"/>
                        <a:cs typeface="Times New Roman"/>
                        <a:sym typeface="Times New Roman"/>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lnSpc>
                          <a:spcPct val="150000"/>
                        </a:lnSpc>
                        <a:spcBef>
                          <a:spcPts val="0"/>
                        </a:spcBef>
                        <a:spcAft>
                          <a:spcPts val="0"/>
                        </a:spcAft>
                        <a:buNone/>
                      </a:pPr>
                      <a:r>
                        <a:rPr lang="en-US" sz="1600" b="1">
                          <a:latin typeface="Times New Roman"/>
                          <a:ea typeface="Times New Roman"/>
                          <a:cs typeface="Times New Roman"/>
                          <a:sym typeface="Times New Roman"/>
                        </a:rPr>
                        <a:t>Phân loại</a:t>
                      </a:r>
                      <a:endParaRPr sz="1600" b="1">
                        <a:latin typeface="Times New Roman"/>
                        <a:ea typeface="Times New Roman"/>
                        <a:cs typeface="Times New Roman"/>
                        <a:sym typeface="Times New Roman"/>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467100">
                <a:tc>
                  <a:txBody>
                    <a:bodyPr/>
                    <a:lstStyle/>
                    <a:p>
                      <a:pPr marL="0" lvl="0" indent="0" algn="ctr" rtl="0">
                        <a:lnSpc>
                          <a:spcPct val="150000"/>
                        </a:lnSpc>
                        <a:spcBef>
                          <a:spcPts val="0"/>
                        </a:spcBef>
                        <a:spcAft>
                          <a:spcPts val="0"/>
                        </a:spcAft>
                        <a:buNone/>
                      </a:pPr>
                      <a:r>
                        <a:rPr lang="en-US" sz="1600" b="1">
                          <a:latin typeface="Times New Roman"/>
                          <a:ea typeface="Times New Roman"/>
                          <a:cs typeface="Times New Roman"/>
                          <a:sym typeface="Times New Roman"/>
                        </a:rPr>
                        <a:t>Mục tiêu</a:t>
                      </a:r>
                      <a:endParaRPr sz="1600" b="1">
                        <a:latin typeface="Times New Roman"/>
                        <a:ea typeface="Times New Roman"/>
                        <a:cs typeface="Times New Roman"/>
                        <a:sym typeface="Times New Roman"/>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just" rtl="0">
                        <a:lnSpc>
                          <a:spcPct val="150000"/>
                        </a:lnSpc>
                        <a:spcBef>
                          <a:spcPts val="1000"/>
                        </a:spcBef>
                        <a:spcAft>
                          <a:spcPts val="1000"/>
                        </a:spcAft>
                        <a:buNone/>
                      </a:pPr>
                      <a:r>
                        <a:rPr lang="en-US" sz="1600">
                          <a:solidFill>
                            <a:schemeClr val="dk1"/>
                          </a:solidFill>
                          <a:latin typeface="Times New Roman"/>
                          <a:ea typeface="Times New Roman"/>
                          <a:cs typeface="Times New Roman"/>
                          <a:sym typeface="Times New Roman"/>
                        </a:rPr>
                        <a:t>Dự đoán diện tích căn hộ dựa trên các đặc trưng như giá, số phòng tắm, phòng ngủ, tiện ích và vị trí địa lí,...</a:t>
                      </a:r>
                      <a:endParaRPr sz="1600">
                        <a:latin typeface="Times New Roman"/>
                        <a:ea typeface="Times New Roman"/>
                        <a:cs typeface="Times New Roman"/>
                        <a:sym typeface="Times New Roman"/>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just" rtl="0">
                        <a:lnSpc>
                          <a:spcPct val="150000"/>
                        </a:lnSpc>
                        <a:spcBef>
                          <a:spcPts val="1000"/>
                        </a:spcBef>
                        <a:spcAft>
                          <a:spcPts val="1000"/>
                        </a:spcAft>
                        <a:buNone/>
                      </a:pPr>
                      <a:r>
                        <a:rPr lang="en-US" sz="1600">
                          <a:solidFill>
                            <a:schemeClr val="dk1"/>
                          </a:solidFill>
                          <a:latin typeface="Times New Roman"/>
                          <a:ea typeface="Times New Roman"/>
                          <a:cs typeface="Times New Roman"/>
                          <a:sym typeface="Times New Roman"/>
                        </a:rPr>
                        <a:t>Dự đoán tiện ích (amenities) của một căn hộ dựa trên đặc trưng như giá, số phòng tắm, phòng ngủ, diện tích vị trí địa lí</a:t>
                      </a:r>
                      <a:endParaRPr sz="1600">
                        <a:latin typeface="Times New Roman"/>
                        <a:ea typeface="Times New Roman"/>
                        <a:cs typeface="Times New Roman"/>
                        <a:sym typeface="Times New Roman"/>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467100">
                <a:tc>
                  <a:txBody>
                    <a:bodyPr/>
                    <a:lstStyle/>
                    <a:p>
                      <a:pPr marL="0" lvl="0" indent="0" algn="ctr" rtl="0">
                        <a:lnSpc>
                          <a:spcPct val="150000"/>
                        </a:lnSpc>
                        <a:spcBef>
                          <a:spcPts val="0"/>
                        </a:spcBef>
                        <a:spcAft>
                          <a:spcPts val="0"/>
                        </a:spcAft>
                        <a:buNone/>
                      </a:pPr>
                      <a:r>
                        <a:rPr lang="en-US" sz="1600" b="1">
                          <a:latin typeface="Times New Roman"/>
                          <a:ea typeface="Times New Roman"/>
                          <a:cs typeface="Times New Roman"/>
                          <a:sym typeface="Times New Roman"/>
                        </a:rPr>
                        <a:t>Mô hình </a:t>
                      </a:r>
                      <a:endParaRPr sz="1600" b="1">
                        <a:latin typeface="Times New Roman"/>
                        <a:ea typeface="Times New Roman"/>
                        <a:cs typeface="Times New Roman"/>
                        <a:sym typeface="Times New Roman"/>
                      </a:endParaRPr>
                    </a:p>
                  </a:txBody>
                  <a:tcPr marL="91425" marR="91425" marT="91425" marB="91425" anchor="ct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just" rtl="0">
                        <a:lnSpc>
                          <a:spcPct val="150000"/>
                        </a:lnSpc>
                        <a:spcBef>
                          <a:spcPts val="0"/>
                        </a:spcBef>
                        <a:spcAft>
                          <a:spcPts val="1000"/>
                        </a:spcAft>
                        <a:buClr>
                          <a:schemeClr val="dk1"/>
                        </a:buClr>
                        <a:buSzPts val="1100"/>
                        <a:buFont typeface="Arial"/>
                        <a:buNone/>
                      </a:pPr>
                      <a:r>
                        <a:rPr lang="en-US" sz="1600">
                          <a:solidFill>
                            <a:schemeClr val="dk1"/>
                          </a:solidFill>
                          <a:latin typeface="Times New Roman"/>
                          <a:ea typeface="Times New Roman"/>
                          <a:cs typeface="Times New Roman"/>
                          <a:sym typeface="Times New Roman"/>
                        </a:rPr>
                        <a:t>Linear Regression, Random Forest, Decision Tree, Gradient Boosting</a:t>
                      </a:r>
                      <a:endParaRPr sz="1600">
                        <a:latin typeface="Times New Roman"/>
                        <a:ea typeface="Times New Roman"/>
                        <a:cs typeface="Times New Roman"/>
                        <a:sym typeface="Times New Roman"/>
                      </a:endParaRPr>
                    </a:p>
                  </a:txBody>
                  <a:tcPr marL="91425" marR="91425" marT="91425" marB="91425" anchor="ct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just" rtl="0">
                        <a:lnSpc>
                          <a:spcPct val="150000"/>
                        </a:lnSpc>
                        <a:spcBef>
                          <a:spcPts val="1200"/>
                        </a:spcBef>
                        <a:spcAft>
                          <a:spcPts val="1200"/>
                        </a:spcAft>
                        <a:buClr>
                          <a:schemeClr val="dk1"/>
                        </a:buClr>
                        <a:buSzPts val="1100"/>
                        <a:buFont typeface="Arial"/>
                        <a:buNone/>
                      </a:pPr>
                      <a:r>
                        <a:rPr lang="en-US" sz="1600">
                          <a:solidFill>
                            <a:schemeClr val="dk1"/>
                          </a:solidFill>
                          <a:latin typeface="Times New Roman"/>
                          <a:ea typeface="Times New Roman"/>
                          <a:cs typeface="Times New Roman"/>
                          <a:sym typeface="Times New Roman"/>
                        </a:rPr>
                        <a:t>Logistic Regression, Decision Tree, K-Nearest Neighbors (KNN).</a:t>
                      </a:r>
                      <a:endParaRPr sz="1600">
                        <a:latin typeface="Times New Roman"/>
                        <a:ea typeface="Times New Roman"/>
                        <a:cs typeface="Times New Roman"/>
                        <a:sym typeface="Times New Roman"/>
                      </a:endParaRPr>
                    </a:p>
                  </a:txBody>
                  <a:tcPr marL="91425" marR="91425" marT="91425" marB="91425" anchor="ct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467100">
                <a:tc>
                  <a:txBody>
                    <a:bodyPr/>
                    <a:lstStyle/>
                    <a:p>
                      <a:pPr marL="0" lvl="0" indent="0" algn="ctr" rtl="0">
                        <a:lnSpc>
                          <a:spcPct val="150000"/>
                        </a:lnSpc>
                        <a:spcBef>
                          <a:spcPts val="0"/>
                        </a:spcBef>
                        <a:spcAft>
                          <a:spcPts val="0"/>
                        </a:spcAft>
                        <a:buNone/>
                      </a:pPr>
                      <a:r>
                        <a:rPr lang="en-US" sz="1600" b="1">
                          <a:latin typeface="Times New Roman"/>
                          <a:ea typeface="Times New Roman"/>
                          <a:cs typeface="Times New Roman"/>
                          <a:sym typeface="Times New Roman"/>
                        </a:rPr>
                        <a:t>Ứng dụng</a:t>
                      </a:r>
                      <a:endParaRPr sz="1600" b="1">
                        <a:latin typeface="Times New Roman"/>
                        <a:ea typeface="Times New Roman"/>
                        <a:cs typeface="Times New Roman"/>
                        <a:sym typeface="Times New Roman"/>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just" rtl="0">
                        <a:lnSpc>
                          <a:spcPct val="150000"/>
                        </a:lnSpc>
                        <a:spcBef>
                          <a:spcPts val="0"/>
                        </a:spcBef>
                        <a:spcAft>
                          <a:spcPts val="1000"/>
                        </a:spcAft>
                        <a:buNone/>
                      </a:pPr>
                      <a:r>
                        <a:rPr lang="en-US" sz="1600">
                          <a:solidFill>
                            <a:schemeClr val="dk1"/>
                          </a:solidFill>
                          <a:latin typeface="Times New Roman"/>
                          <a:ea typeface="Times New Roman"/>
                          <a:cs typeface="Times New Roman"/>
                          <a:sym typeface="Times New Roman"/>
                        </a:rPr>
                        <a:t>Tìm kiếm và ra quyết định khi mua bất động sản. Người dùng cung cấp ngân sách,vị trí,số phòng ...Sau đó hệ thống sẽ trả về diện tích ước tính của căn hộ</a:t>
                      </a:r>
                      <a:endParaRPr sz="1600">
                        <a:latin typeface="Times New Roman"/>
                        <a:ea typeface="Times New Roman"/>
                        <a:cs typeface="Times New Roman"/>
                        <a:sym typeface="Times New Roman"/>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just" rtl="0">
                        <a:lnSpc>
                          <a:spcPct val="150000"/>
                        </a:lnSpc>
                        <a:spcBef>
                          <a:spcPts val="0"/>
                        </a:spcBef>
                        <a:spcAft>
                          <a:spcPts val="1000"/>
                        </a:spcAft>
                        <a:buNone/>
                      </a:pPr>
                      <a:r>
                        <a:rPr lang="en-US" sz="1600">
                          <a:solidFill>
                            <a:schemeClr val="dk1"/>
                          </a:solidFill>
                          <a:latin typeface="Times New Roman"/>
                          <a:ea typeface="Times New Roman"/>
                          <a:cs typeface="Times New Roman"/>
                          <a:sym typeface="Times New Roman"/>
                        </a:rPr>
                        <a:t>Tìm kiếm và ra quyết định khi mua bất động sản. Người dùng cung cấp ngân sách, vị trí, số phòng..Sau đó  hệ thống sẽ xuất ra căn hộ loại tiện ích phù hợp</a:t>
                      </a:r>
                      <a:endParaRPr sz="1600">
                        <a:latin typeface="Times New Roman"/>
                        <a:ea typeface="Times New Roman"/>
                        <a:cs typeface="Times New Roman"/>
                        <a:sym typeface="Times New Roman"/>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Google Shape;395;p51"/>
          <p:cNvSpPr txBox="1">
            <a:spLocks noGrp="1"/>
          </p:cNvSpPr>
          <p:nvPr>
            <p:ph type="title"/>
          </p:nvPr>
        </p:nvSpPr>
        <p:spPr>
          <a:xfrm>
            <a:off x="77158" y="68023"/>
            <a:ext cx="8520600" cy="7635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sz="3100"/>
              <a:t>Mô hình phân loại: Decision Tree Classifier</a:t>
            </a:r>
            <a:endParaRPr sz="3100"/>
          </a:p>
          <a:p>
            <a:pPr marL="0" lvl="0" indent="0" algn="l" rtl="0">
              <a:spcBef>
                <a:spcPts val="0"/>
              </a:spcBef>
              <a:spcAft>
                <a:spcPts val="0"/>
              </a:spcAft>
              <a:buNone/>
            </a:pPr>
            <a:endParaRPr/>
          </a:p>
        </p:txBody>
      </p:sp>
      <p:sp>
        <p:nvSpPr>
          <p:cNvPr id="396" name="Google Shape;396;p51"/>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t>40</a:t>
            </a:fld>
            <a:endParaRPr/>
          </a:p>
        </p:txBody>
      </p:sp>
      <p:sp>
        <p:nvSpPr>
          <p:cNvPr id="397" name="Google Shape;397;p51"/>
          <p:cNvSpPr txBox="1"/>
          <p:nvPr/>
        </p:nvSpPr>
        <p:spPr>
          <a:xfrm>
            <a:off x="503750" y="1581400"/>
            <a:ext cx="82641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200">
              <a:solidFill>
                <a:schemeClr val="dk1"/>
              </a:solidFill>
              <a:latin typeface="Times New Roman"/>
              <a:ea typeface="Times New Roman"/>
              <a:cs typeface="Times New Roman"/>
              <a:sym typeface="Times New Roman"/>
            </a:endParaRPr>
          </a:p>
        </p:txBody>
      </p:sp>
      <p:sp>
        <p:nvSpPr>
          <p:cNvPr id="398" name="Google Shape;398;p51"/>
          <p:cNvSpPr txBox="1"/>
          <p:nvPr/>
        </p:nvSpPr>
        <p:spPr>
          <a:xfrm>
            <a:off x="403300" y="2854475"/>
            <a:ext cx="8617800" cy="5232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0"/>
              </a:spcBef>
              <a:spcAft>
                <a:spcPts val="0"/>
              </a:spcAft>
              <a:buNone/>
            </a:pPr>
            <a:endParaRPr sz="2200">
              <a:solidFill>
                <a:schemeClr val="dk1"/>
              </a:solidFill>
              <a:latin typeface="Times New Roman"/>
              <a:ea typeface="Times New Roman"/>
              <a:cs typeface="Times New Roman"/>
              <a:sym typeface="Times New Roman"/>
            </a:endParaRPr>
          </a:p>
        </p:txBody>
      </p:sp>
      <p:sp>
        <p:nvSpPr>
          <p:cNvPr id="399" name="Google Shape;399;p51"/>
          <p:cNvSpPr txBox="1"/>
          <p:nvPr/>
        </p:nvSpPr>
        <p:spPr>
          <a:xfrm>
            <a:off x="467900" y="1280100"/>
            <a:ext cx="8335800" cy="53514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1400"/>
              </a:spcBef>
              <a:spcAft>
                <a:spcPts val="0"/>
              </a:spcAft>
              <a:buNone/>
            </a:pPr>
            <a:r>
              <a:rPr lang="en-US" sz="2200">
                <a:solidFill>
                  <a:schemeClr val="dk1"/>
                </a:solidFill>
                <a:latin typeface="Times New Roman"/>
                <a:ea typeface="Times New Roman"/>
                <a:cs typeface="Times New Roman"/>
                <a:sym typeface="Times New Roman"/>
              </a:rPr>
              <a:t> </a:t>
            </a:r>
            <a:r>
              <a:rPr lang="en-US" sz="2200" b="1">
                <a:solidFill>
                  <a:schemeClr val="dk1"/>
                </a:solidFill>
                <a:latin typeface="Times New Roman"/>
                <a:ea typeface="Times New Roman"/>
                <a:cs typeface="Times New Roman"/>
                <a:sym typeface="Times New Roman"/>
              </a:rPr>
              <a:t>Sử dụng model mới cho phân loại</a:t>
            </a:r>
            <a:endParaRPr sz="2200" b="1">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US" sz="2200" b="1">
                <a:solidFill>
                  <a:schemeClr val="dk1"/>
                </a:solidFill>
                <a:latin typeface="Times New Roman"/>
                <a:ea typeface="Times New Roman"/>
                <a:cs typeface="Times New Roman"/>
                <a:sym typeface="Times New Roman"/>
              </a:rPr>
              <a:t>Dùng thêm XGBClassifier với bộ tham số</a:t>
            </a:r>
            <a:endParaRPr sz="2200" b="1">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US" sz="2200">
                <a:solidFill>
                  <a:schemeClr val="dk1"/>
                </a:solidFill>
                <a:latin typeface="Times New Roman"/>
                <a:ea typeface="Times New Roman"/>
                <a:cs typeface="Times New Roman"/>
                <a:sym typeface="Times New Roman"/>
              </a:rPr>
              <a:t>    n_estimators= 200,</a:t>
            </a:r>
            <a:endParaRPr sz="2200">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US" sz="2200">
                <a:solidFill>
                  <a:schemeClr val="dk1"/>
                </a:solidFill>
                <a:latin typeface="Times New Roman"/>
                <a:ea typeface="Times New Roman"/>
                <a:cs typeface="Times New Roman"/>
                <a:sym typeface="Times New Roman"/>
              </a:rPr>
              <a:t>    max_depth= 6,</a:t>
            </a:r>
            <a:endParaRPr sz="2200">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US" sz="2200">
                <a:solidFill>
                  <a:schemeClr val="dk1"/>
                </a:solidFill>
                <a:latin typeface="Times New Roman"/>
                <a:ea typeface="Times New Roman"/>
                <a:cs typeface="Times New Roman"/>
                <a:sym typeface="Times New Roman"/>
              </a:rPr>
              <a:t>    learning_rate= 0.1,</a:t>
            </a:r>
            <a:endParaRPr sz="2200">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US" sz="2200">
                <a:solidFill>
                  <a:schemeClr val="dk1"/>
                </a:solidFill>
                <a:latin typeface="Times New Roman"/>
                <a:ea typeface="Times New Roman"/>
                <a:cs typeface="Times New Roman"/>
                <a:sym typeface="Times New Roman"/>
              </a:rPr>
              <a:t>    subsample= 0.8,</a:t>
            </a:r>
            <a:endParaRPr sz="2200">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US" sz="2200">
                <a:solidFill>
                  <a:schemeClr val="dk1"/>
                </a:solidFill>
                <a:latin typeface="Times New Roman"/>
                <a:ea typeface="Times New Roman"/>
                <a:cs typeface="Times New Roman"/>
                <a:sym typeface="Times New Roman"/>
              </a:rPr>
              <a:t>    colsample_bytree= 0.8,</a:t>
            </a:r>
            <a:endParaRPr sz="2200">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US" sz="2200">
                <a:solidFill>
                  <a:schemeClr val="dk1"/>
                </a:solidFill>
                <a:latin typeface="Times New Roman"/>
                <a:ea typeface="Times New Roman"/>
                <a:cs typeface="Times New Roman"/>
                <a:sym typeface="Times New Roman"/>
              </a:rPr>
              <a:t>    gamma= 0</a:t>
            </a:r>
            <a:endParaRPr sz="2200">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US" sz="2200">
                <a:solidFill>
                  <a:schemeClr val="dk1"/>
                </a:solidFill>
                <a:latin typeface="Times New Roman"/>
                <a:ea typeface="Times New Roman"/>
                <a:cs typeface="Times New Roman"/>
                <a:sym typeface="Times New Roman"/>
              </a:rPr>
              <a:t>=&gt; XGBClassifier có accuracy cao hơn 3 model còn lại</a:t>
            </a:r>
            <a:endParaRPr sz="2200">
              <a:solidFill>
                <a:schemeClr val="dk1"/>
              </a:solidFill>
              <a:latin typeface="Times New Roman"/>
              <a:ea typeface="Times New Roman"/>
              <a:cs typeface="Times New Roman"/>
              <a:sym typeface="Times New Roman"/>
            </a:endParaRPr>
          </a:p>
          <a:p>
            <a:pPr marL="0" lvl="0" indent="0" algn="l" rtl="0">
              <a:spcBef>
                <a:spcPts val="1200"/>
              </a:spcBef>
              <a:spcAft>
                <a:spcPts val="0"/>
              </a:spcAft>
              <a:buNone/>
            </a:pPr>
            <a:endParaRPr sz="2200">
              <a:solidFill>
                <a:schemeClr val="dk1"/>
              </a:solidFill>
              <a:latin typeface="Times New Roman"/>
              <a:ea typeface="Times New Roman"/>
              <a:cs typeface="Times New Roman"/>
              <a:sym typeface="Times New Roman"/>
            </a:endParaRPr>
          </a:p>
        </p:txBody>
      </p:sp>
      <p:graphicFrame>
        <p:nvGraphicFramePr>
          <p:cNvPr id="400" name="Google Shape;400;p51"/>
          <p:cNvGraphicFramePr/>
          <p:nvPr/>
        </p:nvGraphicFramePr>
        <p:xfrm>
          <a:off x="3865000" y="2667000"/>
          <a:ext cx="4326500" cy="1981050"/>
        </p:xfrm>
        <a:graphic>
          <a:graphicData uri="http://schemas.openxmlformats.org/drawingml/2006/table">
            <a:tbl>
              <a:tblPr>
                <a:noFill/>
                <a:tableStyleId>{A1D67543-4ABC-4E27-ACAB-C4A2446754A7}</a:tableStyleId>
              </a:tblPr>
              <a:tblGrid>
                <a:gridCol w="2163250">
                  <a:extLst>
                    <a:ext uri="{9D8B030D-6E8A-4147-A177-3AD203B41FA5}">
                      <a16:colId xmlns:a16="http://schemas.microsoft.com/office/drawing/2014/main" val="20000"/>
                    </a:ext>
                  </a:extLst>
                </a:gridCol>
                <a:gridCol w="216325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US"/>
                        <a:t>Model</a:t>
                      </a:r>
                      <a:endParaRPr/>
                    </a:p>
                  </a:txBody>
                  <a:tcPr marL="91425" marR="91425" marT="91425" marB="91425"/>
                </a:tc>
                <a:tc>
                  <a:txBody>
                    <a:bodyPr/>
                    <a:lstStyle/>
                    <a:p>
                      <a:pPr marL="0" lvl="0" indent="0" algn="l" rtl="0">
                        <a:spcBef>
                          <a:spcPts val="0"/>
                        </a:spcBef>
                        <a:spcAft>
                          <a:spcPts val="0"/>
                        </a:spcAft>
                        <a:buNone/>
                      </a:pPr>
                      <a:r>
                        <a:rPr lang="en-US"/>
                        <a:t>Accuracy</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US"/>
                        <a:t>Logistic Regression</a:t>
                      </a:r>
                      <a:endParaRPr/>
                    </a:p>
                  </a:txBody>
                  <a:tcPr marL="91425" marR="91425" marT="91425" marB="91425"/>
                </a:tc>
                <a:tc>
                  <a:txBody>
                    <a:bodyPr/>
                    <a:lstStyle/>
                    <a:p>
                      <a:pPr marL="0" lvl="0" indent="0" algn="l" rtl="0">
                        <a:spcBef>
                          <a:spcPts val="0"/>
                        </a:spcBef>
                        <a:spcAft>
                          <a:spcPts val="0"/>
                        </a:spcAft>
                        <a:buNone/>
                      </a:pPr>
                      <a:r>
                        <a:rPr lang="en-US"/>
                        <a:t>0.68</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US"/>
                        <a:t>Decision Tree</a:t>
                      </a:r>
                      <a:endParaRPr/>
                    </a:p>
                  </a:txBody>
                  <a:tcPr marL="91425" marR="91425" marT="91425" marB="91425"/>
                </a:tc>
                <a:tc>
                  <a:txBody>
                    <a:bodyPr/>
                    <a:lstStyle/>
                    <a:p>
                      <a:pPr marL="0" lvl="0" indent="0" algn="l" rtl="0">
                        <a:spcBef>
                          <a:spcPts val="0"/>
                        </a:spcBef>
                        <a:spcAft>
                          <a:spcPts val="0"/>
                        </a:spcAft>
                        <a:buNone/>
                      </a:pPr>
                      <a:r>
                        <a:rPr lang="en-US"/>
                        <a:t>0.69</a:t>
                      </a: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US"/>
                        <a:t>KNN</a:t>
                      </a:r>
                      <a:endParaRPr/>
                    </a:p>
                  </a:txBody>
                  <a:tcPr marL="91425" marR="91425" marT="91425" marB="91425"/>
                </a:tc>
                <a:tc>
                  <a:txBody>
                    <a:bodyPr/>
                    <a:lstStyle/>
                    <a:p>
                      <a:pPr marL="0" lvl="0" indent="0" algn="l" rtl="0">
                        <a:spcBef>
                          <a:spcPts val="0"/>
                        </a:spcBef>
                        <a:spcAft>
                          <a:spcPts val="0"/>
                        </a:spcAft>
                        <a:buNone/>
                      </a:pPr>
                      <a:r>
                        <a:rPr lang="en-US"/>
                        <a:t>0.57</a:t>
                      </a:r>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US"/>
                        <a:t>XGBClassifier</a:t>
                      </a:r>
                      <a:endParaRPr/>
                    </a:p>
                  </a:txBody>
                  <a:tcPr marL="91425" marR="91425" marT="91425" marB="91425"/>
                </a:tc>
                <a:tc>
                  <a:txBody>
                    <a:bodyPr/>
                    <a:lstStyle/>
                    <a:p>
                      <a:pPr marL="0" lvl="0" indent="0" algn="l" rtl="0">
                        <a:spcBef>
                          <a:spcPts val="0"/>
                        </a:spcBef>
                        <a:spcAft>
                          <a:spcPts val="0"/>
                        </a:spcAft>
                        <a:buNone/>
                      </a:pPr>
                      <a:r>
                        <a:rPr lang="en-US"/>
                        <a:t>0.76</a:t>
                      </a:r>
                      <a:endParaRPr/>
                    </a:p>
                  </a:txBody>
                  <a:tcPr marL="91425" marR="91425" marT="91425" marB="91425"/>
                </a:tc>
                <a:extLst>
                  <a:ext uri="{0D108BD9-81ED-4DB2-BD59-A6C34878D82A}">
                    <a16:rowId xmlns:a16="http://schemas.microsoft.com/office/drawing/2014/main" val="10004"/>
                  </a:ext>
                </a:extLst>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52"/>
          <p:cNvSpPr txBox="1">
            <a:spLocks noGrp="1"/>
          </p:cNvSpPr>
          <p:nvPr>
            <p:ph type="title"/>
          </p:nvPr>
        </p:nvSpPr>
        <p:spPr>
          <a:xfrm>
            <a:off x="77158" y="68023"/>
            <a:ext cx="8520600" cy="7635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sz="2750"/>
              <a:t>Mô hình phân loại: XGBClassifier</a:t>
            </a:r>
            <a:endParaRPr sz="2750"/>
          </a:p>
          <a:p>
            <a:pPr marL="0" lvl="0" indent="0" algn="l" rtl="0">
              <a:spcBef>
                <a:spcPts val="0"/>
              </a:spcBef>
              <a:spcAft>
                <a:spcPts val="0"/>
              </a:spcAft>
              <a:buNone/>
            </a:pPr>
            <a:endParaRPr/>
          </a:p>
        </p:txBody>
      </p:sp>
      <p:sp>
        <p:nvSpPr>
          <p:cNvPr id="406" name="Google Shape;406;p5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t>41</a:t>
            </a:fld>
            <a:endParaRPr/>
          </a:p>
        </p:txBody>
      </p:sp>
      <p:sp>
        <p:nvSpPr>
          <p:cNvPr id="407" name="Google Shape;407;p52"/>
          <p:cNvSpPr txBox="1"/>
          <p:nvPr/>
        </p:nvSpPr>
        <p:spPr>
          <a:xfrm>
            <a:off x="503750" y="1581400"/>
            <a:ext cx="82641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200">
              <a:solidFill>
                <a:schemeClr val="dk1"/>
              </a:solidFill>
              <a:latin typeface="Times New Roman"/>
              <a:ea typeface="Times New Roman"/>
              <a:cs typeface="Times New Roman"/>
              <a:sym typeface="Times New Roman"/>
            </a:endParaRPr>
          </a:p>
        </p:txBody>
      </p:sp>
      <p:sp>
        <p:nvSpPr>
          <p:cNvPr id="408" name="Google Shape;408;p52"/>
          <p:cNvSpPr txBox="1"/>
          <p:nvPr/>
        </p:nvSpPr>
        <p:spPr>
          <a:xfrm>
            <a:off x="403300" y="2854475"/>
            <a:ext cx="8617800" cy="5232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0"/>
              </a:spcBef>
              <a:spcAft>
                <a:spcPts val="0"/>
              </a:spcAft>
              <a:buNone/>
            </a:pPr>
            <a:endParaRPr sz="2200">
              <a:solidFill>
                <a:schemeClr val="dk1"/>
              </a:solidFill>
              <a:latin typeface="Times New Roman"/>
              <a:ea typeface="Times New Roman"/>
              <a:cs typeface="Times New Roman"/>
              <a:sym typeface="Times New Roman"/>
            </a:endParaRPr>
          </a:p>
        </p:txBody>
      </p:sp>
      <p:sp>
        <p:nvSpPr>
          <p:cNvPr id="409" name="Google Shape;409;p52"/>
          <p:cNvSpPr txBox="1"/>
          <p:nvPr/>
        </p:nvSpPr>
        <p:spPr>
          <a:xfrm>
            <a:off x="467900" y="1280100"/>
            <a:ext cx="8335800" cy="41607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1200"/>
              </a:spcBef>
              <a:spcAft>
                <a:spcPts val="0"/>
              </a:spcAft>
              <a:buNone/>
            </a:pPr>
            <a:endParaRPr sz="1800">
              <a:solidFill>
                <a:schemeClr val="dk1"/>
              </a:solidFill>
            </a:endParaRPr>
          </a:p>
          <a:p>
            <a:pPr marL="0" lvl="0" indent="0" algn="l" rtl="0">
              <a:spcBef>
                <a:spcPts val="1200"/>
              </a:spcBef>
              <a:spcAft>
                <a:spcPts val="0"/>
              </a:spcAft>
              <a:buNone/>
            </a:pPr>
            <a:endParaRPr sz="2200">
              <a:solidFill>
                <a:schemeClr val="dk1"/>
              </a:solidFill>
              <a:latin typeface="Times New Roman"/>
              <a:ea typeface="Times New Roman"/>
              <a:cs typeface="Times New Roman"/>
              <a:sym typeface="Times New Roman"/>
            </a:endParaRPr>
          </a:p>
        </p:txBody>
      </p:sp>
      <p:pic>
        <p:nvPicPr>
          <p:cNvPr id="410" name="Google Shape;410;p52"/>
          <p:cNvPicPr preferRelativeResize="0"/>
          <p:nvPr/>
        </p:nvPicPr>
        <p:blipFill>
          <a:blip r:embed="rId3">
            <a:alphaModFix/>
          </a:blip>
          <a:stretch>
            <a:fillRect/>
          </a:stretch>
        </p:blipFill>
        <p:spPr>
          <a:xfrm>
            <a:off x="919250" y="1280100"/>
            <a:ext cx="6836376" cy="3547500"/>
          </a:xfrm>
          <a:prstGeom prst="rect">
            <a:avLst/>
          </a:prstGeom>
          <a:noFill/>
          <a:ln>
            <a:noFill/>
          </a:ln>
        </p:spPr>
      </p:pic>
      <p:sp>
        <p:nvSpPr>
          <p:cNvPr id="411" name="Google Shape;411;p52"/>
          <p:cNvSpPr txBox="1"/>
          <p:nvPr/>
        </p:nvSpPr>
        <p:spPr>
          <a:xfrm>
            <a:off x="1294000" y="4981625"/>
            <a:ext cx="6836400" cy="12360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US" sz="2200">
                <a:solidFill>
                  <a:schemeClr val="dk1"/>
                </a:solidFill>
                <a:latin typeface="Times New Roman"/>
                <a:ea typeface="Times New Roman"/>
                <a:cs typeface="Times New Roman"/>
                <a:sym typeface="Times New Roman"/>
              </a:rPr>
              <a:t>Accuracy của train giảm, nó có xu hướng học tập và tổng quan dữ liệu. Do đó tại tập test có độ chính xác cao và dự đoán cho dữ liệu mới tốt hơn các model cũ</a:t>
            </a:r>
            <a:endParaRPr sz="2200">
              <a:solidFill>
                <a:schemeClr val="dk1"/>
              </a:solidFill>
              <a:latin typeface="Times New Roman"/>
              <a:ea typeface="Times New Roman"/>
              <a:cs typeface="Times New Roman"/>
              <a:sym typeface="Times New Roman"/>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p53"/>
          <p:cNvSpPr txBox="1">
            <a:spLocks noGrp="1"/>
          </p:cNvSpPr>
          <p:nvPr>
            <p:ph type="title"/>
          </p:nvPr>
        </p:nvSpPr>
        <p:spPr>
          <a:xfrm>
            <a:off x="88525" y="528475"/>
            <a:ext cx="6555900" cy="5454300"/>
          </a:xfrm>
          <a:prstGeom prst="rect">
            <a:avLst/>
          </a:prstGeom>
        </p:spPr>
        <p:txBody>
          <a:bodyPr spcFirstLastPara="1" wrap="square" lIns="91425" tIns="91425" rIns="91425" bIns="91425" anchor="ctr" anchorCtr="0">
            <a:normAutofit/>
          </a:bodyPr>
          <a:lstStyle/>
          <a:p>
            <a:pPr marL="457200" lvl="0" indent="0" algn="l" rtl="0">
              <a:lnSpc>
                <a:spcPct val="150000"/>
              </a:lnSpc>
              <a:spcBef>
                <a:spcPts val="0"/>
              </a:spcBef>
              <a:spcAft>
                <a:spcPts val="0"/>
              </a:spcAft>
              <a:buClr>
                <a:schemeClr val="dk1"/>
              </a:buClr>
              <a:buSzPts val="1100"/>
              <a:buFont typeface="Arial"/>
              <a:buNone/>
            </a:pPr>
            <a:r>
              <a:rPr lang="en-US" sz="3600"/>
              <a:t>CHƯƠNG 3: FEATURE SELECTION USING CORRELATION ANALYSIS</a:t>
            </a:r>
            <a:endParaRPr sz="3600"/>
          </a:p>
        </p:txBody>
      </p:sp>
      <p:sp>
        <p:nvSpPr>
          <p:cNvPr id="417" name="Google Shape;417;p53"/>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Clr>
                <a:srgbClr val="000000"/>
              </a:buClr>
              <a:buSzPts val="1800"/>
              <a:buFont typeface="Arial"/>
              <a:buNone/>
            </a:pPr>
            <a:fld id="{00000000-1234-1234-1234-123412341234}" type="slidenum">
              <a:rPr lang="en-US"/>
              <a:t>42</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p54"/>
          <p:cNvSpPr txBox="1">
            <a:spLocks noGrp="1"/>
          </p:cNvSpPr>
          <p:nvPr>
            <p:ph type="title"/>
          </p:nvPr>
        </p:nvSpPr>
        <p:spPr>
          <a:xfrm>
            <a:off x="226208" y="68023"/>
            <a:ext cx="8520600" cy="763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a:t>GIỚI THIỆU VỀ FEATURE SELECTION</a:t>
            </a:r>
            <a:endParaRPr/>
          </a:p>
        </p:txBody>
      </p:sp>
      <p:sp>
        <p:nvSpPr>
          <p:cNvPr id="423" name="Google Shape;423;p54"/>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t>43</a:t>
            </a:fld>
            <a:endParaRPr/>
          </a:p>
        </p:txBody>
      </p:sp>
      <p:sp>
        <p:nvSpPr>
          <p:cNvPr id="424" name="Google Shape;424;p54"/>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normAutofit/>
          </a:bodyPr>
          <a:lstStyle/>
          <a:p>
            <a:pPr marL="457200" lvl="0" indent="0" algn="just" rtl="0">
              <a:lnSpc>
                <a:spcPct val="150000"/>
              </a:lnSpc>
              <a:spcBef>
                <a:spcPts val="0"/>
              </a:spcBef>
              <a:spcAft>
                <a:spcPts val="0"/>
              </a:spcAft>
              <a:buNone/>
            </a:pPr>
            <a:r>
              <a:rPr lang="en-US"/>
              <a:t>Trong học máy, lựa chọn đặc trưng là quá </a:t>
            </a:r>
            <a:r>
              <a:rPr lang="en-US">
                <a:solidFill>
                  <a:srgbClr val="202122"/>
                </a:solidFill>
                <a:highlight>
                  <a:srgbClr val="FFFFFF"/>
                </a:highlight>
              </a:rPr>
              <a:t>trình lựa chọn một tập hợp con </a:t>
            </a:r>
            <a:r>
              <a:rPr lang="en-US">
                <a:solidFill>
                  <a:srgbClr val="FF0000"/>
                </a:solidFill>
                <a:highlight>
                  <a:srgbClr val="FFFFFF"/>
                </a:highlight>
                <a:uFill>
                  <a:noFill/>
                </a:uFill>
                <a:hlinkClick r:id="rId3">
                  <a:extLst>
                    <a:ext uri="{A12FA001-AC4F-418D-AE19-62706E023703}">
                      <ahyp:hlinkClr xmlns:ahyp="http://schemas.microsoft.com/office/drawing/2018/hyperlinkcolor" val="tx"/>
                    </a:ext>
                  </a:extLst>
                </a:hlinkClick>
              </a:rPr>
              <a:t>các</a:t>
            </a:r>
            <a:r>
              <a:rPr lang="en-US">
                <a:solidFill>
                  <a:srgbClr val="0097A7"/>
                </a:solidFill>
                <a:highlight>
                  <a:srgbClr val="FFFFFF"/>
                </a:highlight>
                <a:uFill>
                  <a:noFill/>
                </a:uFill>
                <a:hlinkClick r:id="rId3">
                  <a:extLst>
                    <a:ext uri="{A12FA001-AC4F-418D-AE19-62706E023703}">
                      <ahyp:hlinkClr xmlns:ahyp="http://schemas.microsoft.com/office/drawing/2018/hyperlinkcolor" val="tx"/>
                    </a:ext>
                  </a:extLst>
                </a:hlinkClick>
              </a:rPr>
              <a:t> </a:t>
            </a:r>
            <a:r>
              <a:rPr lang="en-US">
                <a:solidFill>
                  <a:srgbClr val="202122"/>
                </a:solidFill>
                <a:highlight>
                  <a:srgbClr val="FFFFFF"/>
                </a:highlight>
              </a:rPr>
              <a:t>đặc trưng có liên quan (biến, dự đoán) để sử dụng trong xây dựng mô hình. Các kỹ thuật lựa chọn đặc trưng được sử dụng vì một số lý do:</a:t>
            </a:r>
            <a:endParaRPr>
              <a:solidFill>
                <a:srgbClr val="202122"/>
              </a:solidFill>
              <a:highlight>
                <a:srgbClr val="FFFFFF"/>
              </a:highlight>
            </a:endParaRPr>
          </a:p>
          <a:p>
            <a:pPr marL="1371600" lvl="0" indent="-368300" algn="just" rtl="0">
              <a:lnSpc>
                <a:spcPct val="150000"/>
              </a:lnSpc>
              <a:spcBef>
                <a:spcPts val="0"/>
              </a:spcBef>
              <a:spcAft>
                <a:spcPts val="0"/>
              </a:spcAft>
              <a:buClr>
                <a:srgbClr val="202122"/>
              </a:buClr>
              <a:buSzPts val="2200"/>
              <a:buChar char="●"/>
            </a:pPr>
            <a:r>
              <a:rPr lang="en-US">
                <a:solidFill>
                  <a:srgbClr val="202122"/>
                </a:solidFill>
                <a:highlight>
                  <a:srgbClr val="FFFFFF"/>
                </a:highlight>
              </a:rPr>
              <a:t>Tránh tính đa chiều </a:t>
            </a:r>
            <a:endParaRPr>
              <a:solidFill>
                <a:srgbClr val="202122"/>
              </a:solidFill>
              <a:highlight>
                <a:srgbClr val="FFFFFF"/>
              </a:highlight>
            </a:endParaRPr>
          </a:p>
          <a:p>
            <a:pPr marL="1371600" lvl="0" indent="-368300" algn="just" rtl="0">
              <a:lnSpc>
                <a:spcPct val="150000"/>
              </a:lnSpc>
              <a:spcBef>
                <a:spcPts val="0"/>
              </a:spcBef>
              <a:spcAft>
                <a:spcPts val="0"/>
              </a:spcAft>
              <a:buClr>
                <a:srgbClr val="202122"/>
              </a:buClr>
              <a:buSzPts val="2200"/>
              <a:buChar char="●"/>
            </a:pPr>
            <a:r>
              <a:rPr lang="en-US">
                <a:solidFill>
                  <a:srgbClr val="202122"/>
                </a:solidFill>
                <a:highlight>
                  <a:srgbClr val="FFFFFF"/>
                </a:highlight>
              </a:rPr>
              <a:t>Thời gian đào tạo ngắn</a:t>
            </a:r>
            <a:endParaRPr>
              <a:solidFill>
                <a:srgbClr val="202122"/>
              </a:solidFill>
              <a:highlight>
                <a:srgbClr val="FFFFFF"/>
              </a:highlight>
            </a:endParaRPr>
          </a:p>
          <a:p>
            <a:pPr marL="1371600" lvl="0" indent="-368300" algn="just" rtl="0">
              <a:lnSpc>
                <a:spcPct val="150000"/>
              </a:lnSpc>
              <a:spcBef>
                <a:spcPts val="0"/>
              </a:spcBef>
              <a:spcAft>
                <a:spcPts val="0"/>
              </a:spcAft>
              <a:buClr>
                <a:srgbClr val="202122"/>
              </a:buClr>
              <a:buSzPts val="2200"/>
              <a:buChar char="●"/>
            </a:pPr>
            <a:r>
              <a:rPr lang="en-US">
                <a:solidFill>
                  <a:srgbClr val="202122"/>
                </a:solidFill>
                <a:highlight>
                  <a:srgbClr val="FFFFFF"/>
                </a:highlight>
              </a:rPr>
              <a:t>Cải thiện khả năng tương thích của dữ liệu </a:t>
            </a:r>
            <a:endParaRPr>
              <a:solidFill>
                <a:srgbClr val="202122"/>
              </a:solidFill>
              <a:highlight>
                <a:srgbClr val="FFFFFF"/>
              </a:highlight>
            </a:endParaRPr>
          </a:p>
          <a:p>
            <a:pPr marL="1371600" lvl="0" indent="-368300" algn="just" rtl="0">
              <a:lnSpc>
                <a:spcPct val="150000"/>
              </a:lnSpc>
              <a:spcBef>
                <a:spcPts val="0"/>
              </a:spcBef>
              <a:spcAft>
                <a:spcPts val="0"/>
              </a:spcAft>
              <a:buClr>
                <a:srgbClr val="202122"/>
              </a:buClr>
              <a:buSzPts val="2200"/>
              <a:buChar char="●"/>
            </a:pPr>
            <a:r>
              <a:rPr lang="en-US">
                <a:solidFill>
                  <a:srgbClr val="202122"/>
                </a:solidFill>
                <a:highlight>
                  <a:srgbClr val="FFFFFF"/>
                </a:highlight>
              </a:rPr>
              <a:t>Đơn giản hóa các mô hình </a:t>
            </a:r>
            <a:endParaRPr>
              <a:solidFill>
                <a:srgbClr val="202122"/>
              </a:solidFill>
              <a:highlight>
                <a:srgbClr val="FFFFFF"/>
              </a:highlight>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55"/>
          <p:cNvSpPr txBox="1">
            <a:spLocks noGrp="1"/>
          </p:cNvSpPr>
          <p:nvPr>
            <p:ph type="title"/>
          </p:nvPr>
        </p:nvSpPr>
        <p:spPr>
          <a:xfrm>
            <a:off x="226208" y="68023"/>
            <a:ext cx="8520600" cy="763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a:t>GIỚI THIỆU VỀ CORRELATION ANALYSIS</a:t>
            </a:r>
            <a:endParaRPr/>
          </a:p>
        </p:txBody>
      </p:sp>
      <p:sp>
        <p:nvSpPr>
          <p:cNvPr id="430" name="Google Shape;430;p55"/>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t>44</a:t>
            </a:fld>
            <a:endParaRPr/>
          </a:p>
        </p:txBody>
      </p:sp>
      <p:sp>
        <p:nvSpPr>
          <p:cNvPr id="431" name="Google Shape;431;p55"/>
          <p:cNvSpPr txBox="1">
            <a:spLocks noGrp="1"/>
          </p:cNvSpPr>
          <p:nvPr>
            <p:ph type="body" idx="1"/>
          </p:nvPr>
        </p:nvSpPr>
        <p:spPr>
          <a:xfrm>
            <a:off x="226200" y="1550983"/>
            <a:ext cx="8520600" cy="4555200"/>
          </a:xfrm>
          <a:prstGeom prst="rect">
            <a:avLst/>
          </a:prstGeom>
        </p:spPr>
        <p:txBody>
          <a:bodyPr spcFirstLastPara="1" wrap="square" lIns="91425" tIns="91425" rIns="91425" bIns="91425" anchor="t" anchorCtr="0">
            <a:normAutofit fontScale="92500" lnSpcReduction="20000"/>
          </a:bodyPr>
          <a:lstStyle/>
          <a:p>
            <a:pPr marL="457200" lvl="0" indent="0" algn="just" rtl="0">
              <a:lnSpc>
                <a:spcPct val="150000"/>
              </a:lnSpc>
              <a:spcBef>
                <a:spcPts val="0"/>
              </a:spcBef>
              <a:spcAft>
                <a:spcPts val="0"/>
              </a:spcAft>
              <a:buNone/>
            </a:pPr>
            <a:r>
              <a:rPr lang="en-US" b="1"/>
              <a:t>Correlation Analysis</a:t>
            </a:r>
            <a:r>
              <a:rPr lang="en-US"/>
              <a:t> là một phương pháp trong lựa chọn tính năng (feature selection), thuộc nhóm </a:t>
            </a:r>
            <a:r>
              <a:rPr lang="en-US" b="1"/>
              <a:t>Filter Methods</a:t>
            </a:r>
            <a:r>
              <a:rPr lang="en-US"/>
              <a:t>, giúp xác định mối quan hệ giữa các đặc trưng trong bộ dữ liệu.</a:t>
            </a:r>
            <a:endParaRPr/>
          </a:p>
          <a:p>
            <a:pPr marL="457200" lvl="0" indent="0" algn="just" rtl="0">
              <a:lnSpc>
                <a:spcPct val="150000"/>
              </a:lnSpc>
              <a:spcBef>
                <a:spcPts val="1000"/>
              </a:spcBef>
              <a:spcAft>
                <a:spcPts val="0"/>
              </a:spcAft>
              <a:buNone/>
            </a:pPr>
            <a:r>
              <a:rPr lang="en-US"/>
              <a:t>Khi phân tích tương quan có 2 trường hợp cần chú ý</a:t>
            </a:r>
            <a:endParaRPr/>
          </a:p>
          <a:p>
            <a:pPr marL="914400" lvl="0" indent="-357822" algn="just" rtl="0">
              <a:lnSpc>
                <a:spcPct val="150000"/>
              </a:lnSpc>
              <a:spcBef>
                <a:spcPts val="1000"/>
              </a:spcBef>
              <a:spcAft>
                <a:spcPts val="0"/>
              </a:spcAft>
              <a:buClr>
                <a:srgbClr val="202122"/>
              </a:buClr>
              <a:buSzPct val="100000"/>
              <a:buChar char="●"/>
            </a:pPr>
            <a:r>
              <a:rPr lang="en-US" b="1">
                <a:solidFill>
                  <a:srgbClr val="202122"/>
                </a:solidFill>
                <a:highlight>
                  <a:srgbClr val="FFFFFF"/>
                </a:highlight>
              </a:rPr>
              <a:t>Hệ số tương quan cao: </a:t>
            </a:r>
            <a:r>
              <a:rPr lang="en-US">
                <a:solidFill>
                  <a:srgbClr val="202122"/>
                </a:solidFill>
                <a:highlight>
                  <a:srgbClr val="FFFFFF"/>
                </a:highlight>
              </a:rPr>
              <a:t>cung cấp thông tin tương tự cho mô hình. Việc loại bỏ một trong các đặc trưng này có thể giúp đơn giản hóa mô hình mà không làm mất đi thông tin quan trọng</a:t>
            </a:r>
            <a:endParaRPr>
              <a:solidFill>
                <a:srgbClr val="202122"/>
              </a:solidFill>
              <a:highlight>
                <a:srgbClr val="FFFFFF"/>
              </a:highlight>
            </a:endParaRPr>
          </a:p>
          <a:p>
            <a:pPr marL="914400" lvl="0" indent="-357822" algn="just" rtl="0">
              <a:lnSpc>
                <a:spcPct val="150000"/>
              </a:lnSpc>
              <a:spcBef>
                <a:spcPts val="0"/>
              </a:spcBef>
              <a:spcAft>
                <a:spcPts val="0"/>
              </a:spcAft>
              <a:buClr>
                <a:srgbClr val="202122"/>
              </a:buClr>
              <a:buSzPct val="100000"/>
              <a:buChar char="●"/>
            </a:pPr>
            <a:r>
              <a:rPr lang="en-US" b="1">
                <a:solidFill>
                  <a:srgbClr val="202122"/>
                </a:solidFill>
                <a:highlight>
                  <a:srgbClr val="FFFFFF"/>
                </a:highlight>
              </a:rPr>
              <a:t>Hệ số tương quan thấp:</a:t>
            </a:r>
            <a:r>
              <a:rPr lang="en-US">
                <a:solidFill>
                  <a:srgbClr val="202122"/>
                </a:solidFill>
                <a:highlight>
                  <a:srgbClr val="FFFFFF"/>
                </a:highlight>
              </a:rPr>
              <a:t> Các đặc trưng này không có mối quan hệ mạnh mẽ với nhau, cung cấp thông tin độc lập. Việc loại bỏ các đặc trưng có hệ số tương quan thấp giúp giảm độ phức tạp của mô hình</a:t>
            </a:r>
            <a:endParaRPr>
              <a:solidFill>
                <a:srgbClr val="202122"/>
              </a:solidFill>
              <a:highlight>
                <a:srgbClr val="FFFFFF"/>
              </a:highlight>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56"/>
          <p:cNvSpPr txBox="1">
            <a:spLocks noGrp="1"/>
          </p:cNvSpPr>
          <p:nvPr>
            <p:ph type="title"/>
          </p:nvPr>
        </p:nvSpPr>
        <p:spPr>
          <a:xfrm>
            <a:off x="226208" y="68023"/>
            <a:ext cx="8520600" cy="763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a:t>THỰC NGHIỆM CORRELATION ANALYSIS</a:t>
            </a:r>
            <a:endParaRPr/>
          </a:p>
        </p:txBody>
      </p:sp>
      <p:sp>
        <p:nvSpPr>
          <p:cNvPr id="437" name="Google Shape;437;p56"/>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t>45</a:t>
            </a:fld>
            <a:endParaRPr/>
          </a:p>
        </p:txBody>
      </p:sp>
      <p:sp>
        <p:nvSpPr>
          <p:cNvPr id="438" name="Google Shape;438;p56"/>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normAutofit/>
          </a:bodyPr>
          <a:lstStyle/>
          <a:p>
            <a:pPr marL="457200" lvl="0" indent="0" algn="just" rtl="0">
              <a:spcBef>
                <a:spcPts val="0"/>
              </a:spcBef>
              <a:spcAft>
                <a:spcPts val="1000"/>
              </a:spcAft>
              <a:buNone/>
            </a:pPr>
            <a:endParaRPr>
              <a:solidFill>
                <a:srgbClr val="202122"/>
              </a:solidFill>
              <a:highlight>
                <a:srgbClr val="FFFFFF"/>
              </a:highlight>
            </a:endParaRPr>
          </a:p>
        </p:txBody>
      </p:sp>
      <p:pic>
        <p:nvPicPr>
          <p:cNvPr id="439" name="Google Shape;439;p56"/>
          <p:cNvPicPr preferRelativeResize="0"/>
          <p:nvPr/>
        </p:nvPicPr>
        <p:blipFill>
          <a:blip r:embed="rId3">
            <a:alphaModFix/>
          </a:blip>
          <a:stretch>
            <a:fillRect/>
          </a:stretch>
        </p:blipFill>
        <p:spPr>
          <a:xfrm>
            <a:off x="311700" y="1536625"/>
            <a:ext cx="3917826" cy="2635250"/>
          </a:xfrm>
          <a:prstGeom prst="rect">
            <a:avLst/>
          </a:prstGeom>
          <a:noFill/>
          <a:ln>
            <a:noFill/>
          </a:ln>
        </p:spPr>
      </p:pic>
      <p:pic>
        <p:nvPicPr>
          <p:cNvPr id="440" name="Google Shape;440;p56"/>
          <p:cNvPicPr preferRelativeResize="0"/>
          <p:nvPr/>
        </p:nvPicPr>
        <p:blipFill>
          <a:blip r:embed="rId4">
            <a:alphaModFix/>
          </a:blip>
          <a:stretch>
            <a:fillRect/>
          </a:stretch>
        </p:blipFill>
        <p:spPr>
          <a:xfrm>
            <a:off x="5434379" y="1459025"/>
            <a:ext cx="3312421" cy="2712849"/>
          </a:xfrm>
          <a:prstGeom prst="rect">
            <a:avLst/>
          </a:prstGeom>
          <a:noFill/>
          <a:ln>
            <a:noFill/>
          </a:ln>
        </p:spPr>
      </p:pic>
      <p:sp>
        <p:nvSpPr>
          <p:cNvPr id="441" name="Google Shape;441;p56"/>
          <p:cNvSpPr/>
          <p:nvPr/>
        </p:nvSpPr>
        <p:spPr>
          <a:xfrm>
            <a:off x="4557600" y="2616250"/>
            <a:ext cx="548700" cy="3984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Times New Roman"/>
              <a:ea typeface="Times New Roman"/>
              <a:cs typeface="Times New Roman"/>
              <a:sym typeface="Times New Roman"/>
            </a:endParaRPr>
          </a:p>
        </p:txBody>
      </p:sp>
      <p:sp>
        <p:nvSpPr>
          <p:cNvPr id="442" name="Google Shape;442;p56"/>
          <p:cNvSpPr txBox="1"/>
          <p:nvPr/>
        </p:nvSpPr>
        <p:spPr>
          <a:xfrm>
            <a:off x="407700" y="4369963"/>
            <a:ext cx="8328600" cy="1253700"/>
          </a:xfrm>
          <a:prstGeom prst="rect">
            <a:avLst/>
          </a:prstGeom>
          <a:noFill/>
          <a:ln>
            <a:noFill/>
          </a:ln>
        </p:spPr>
        <p:txBody>
          <a:bodyPr spcFirstLastPara="1" wrap="square" lIns="91425" tIns="91425" rIns="91425" bIns="91425" anchor="t" anchorCtr="0">
            <a:noAutofit/>
          </a:bodyPr>
          <a:lstStyle/>
          <a:p>
            <a:pPr marL="457200" lvl="0" indent="-368300" algn="l" rtl="0">
              <a:lnSpc>
                <a:spcPct val="150000"/>
              </a:lnSpc>
              <a:spcBef>
                <a:spcPts val="0"/>
              </a:spcBef>
              <a:spcAft>
                <a:spcPts val="0"/>
              </a:spcAft>
              <a:buClr>
                <a:schemeClr val="dk1"/>
              </a:buClr>
              <a:buSzPts val="2200"/>
              <a:buFont typeface="Times New Roman"/>
              <a:buChar char="●"/>
            </a:pPr>
            <a:r>
              <a:rPr lang="en-US" sz="2200">
                <a:solidFill>
                  <a:schemeClr val="dk1"/>
                </a:solidFill>
                <a:latin typeface="Times New Roman"/>
                <a:ea typeface="Times New Roman"/>
                <a:cs typeface="Times New Roman"/>
                <a:sym typeface="Times New Roman"/>
              </a:rPr>
              <a:t>Các cột được giữ lại nếu bất kỳ giá trị tương quan nào của chúng nằm trong khoảng từ 0.1 đến 0.9 </a:t>
            </a:r>
            <a:endParaRPr sz="2200">
              <a:solidFill>
                <a:schemeClr val="dk1"/>
              </a:solidFill>
              <a:latin typeface="Times New Roman"/>
              <a:ea typeface="Times New Roman"/>
              <a:cs typeface="Times New Roman"/>
              <a:sym typeface="Times New Roman"/>
            </a:endParaRPr>
          </a:p>
          <a:p>
            <a:pPr marL="457200" lvl="0" indent="-368300" algn="l" rtl="0">
              <a:lnSpc>
                <a:spcPct val="150000"/>
              </a:lnSpc>
              <a:spcBef>
                <a:spcPts val="0"/>
              </a:spcBef>
              <a:spcAft>
                <a:spcPts val="0"/>
              </a:spcAft>
              <a:buClr>
                <a:schemeClr val="dk1"/>
              </a:buClr>
              <a:buSzPts val="2200"/>
              <a:buFont typeface="Times New Roman"/>
              <a:buChar char="●"/>
            </a:pPr>
            <a:r>
              <a:rPr lang="en-US" sz="2200">
                <a:solidFill>
                  <a:schemeClr val="dk1"/>
                </a:solidFill>
                <a:latin typeface="Times New Roman"/>
                <a:ea typeface="Times New Roman"/>
                <a:cs typeface="Times New Roman"/>
                <a:sym typeface="Times New Roman"/>
              </a:rPr>
              <a:t>Chọn 3 feature bao gồm: bathroom, bedroom, price</a:t>
            </a:r>
            <a:endParaRPr sz="2200">
              <a:solidFill>
                <a:schemeClr val="dk1"/>
              </a:solidFill>
              <a:latin typeface="Times New Roman"/>
              <a:ea typeface="Times New Roman"/>
              <a:cs typeface="Times New Roman"/>
              <a:sym typeface="Times New Roman"/>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Google Shape;447;p57"/>
          <p:cNvSpPr txBox="1">
            <a:spLocks noGrp="1"/>
          </p:cNvSpPr>
          <p:nvPr>
            <p:ph type="title"/>
          </p:nvPr>
        </p:nvSpPr>
        <p:spPr>
          <a:xfrm>
            <a:off x="226208" y="68023"/>
            <a:ext cx="8520600" cy="763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a:t>ĐÁNH GIÁ CORRELATION ANALYSIS</a:t>
            </a:r>
            <a:endParaRPr/>
          </a:p>
        </p:txBody>
      </p:sp>
      <p:sp>
        <p:nvSpPr>
          <p:cNvPr id="448" name="Google Shape;448;p57"/>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t>46</a:t>
            </a:fld>
            <a:endParaRPr/>
          </a:p>
        </p:txBody>
      </p:sp>
      <p:sp>
        <p:nvSpPr>
          <p:cNvPr id="449" name="Google Shape;449;p57"/>
          <p:cNvSpPr txBox="1">
            <a:spLocks noGrp="1"/>
          </p:cNvSpPr>
          <p:nvPr>
            <p:ph type="body" idx="1"/>
          </p:nvPr>
        </p:nvSpPr>
        <p:spPr>
          <a:xfrm>
            <a:off x="311700" y="1536624"/>
            <a:ext cx="8520600" cy="5205600"/>
          </a:xfrm>
          <a:prstGeom prst="rect">
            <a:avLst/>
          </a:prstGeom>
        </p:spPr>
        <p:txBody>
          <a:bodyPr spcFirstLastPara="1" wrap="square" lIns="91425" tIns="91425" rIns="91425" bIns="91425" anchor="t" anchorCtr="0">
            <a:normAutofit/>
          </a:bodyPr>
          <a:lstStyle/>
          <a:p>
            <a:pPr marL="457200" lvl="0" indent="0" algn="just" rtl="0">
              <a:spcBef>
                <a:spcPts val="0"/>
              </a:spcBef>
              <a:spcAft>
                <a:spcPts val="1000"/>
              </a:spcAft>
              <a:buNone/>
            </a:pPr>
            <a:endParaRPr>
              <a:solidFill>
                <a:srgbClr val="202122"/>
              </a:solidFill>
              <a:highlight>
                <a:srgbClr val="FFFFFF"/>
              </a:highlight>
            </a:endParaRPr>
          </a:p>
        </p:txBody>
      </p:sp>
      <p:pic>
        <p:nvPicPr>
          <p:cNvPr id="450" name="Google Shape;450;p57"/>
          <p:cNvPicPr preferRelativeResize="0"/>
          <p:nvPr/>
        </p:nvPicPr>
        <p:blipFill>
          <a:blip r:embed="rId3">
            <a:alphaModFix/>
          </a:blip>
          <a:stretch>
            <a:fillRect/>
          </a:stretch>
        </p:blipFill>
        <p:spPr>
          <a:xfrm>
            <a:off x="311700" y="1536625"/>
            <a:ext cx="8520599" cy="2598575"/>
          </a:xfrm>
          <a:prstGeom prst="rect">
            <a:avLst/>
          </a:prstGeom>
          <a:noFill/>
          <a:ln>
            <a:noFill/>
          </a:ln>
        </p:spPr>
      </p:pic>
      <p:sp>
        <p:nvSpPr>
          <p:cNvPr id="451" name="Google Shape;451;p57"/>
          <p:cNvSpPr txBox="1"/>
          <p:nvPr/>
        </p:nvSpPr>
        <p:spPr>
          <a:xfrm>
            <a:off x="568400" y="4202150"/>
            <a:ext cx="8178300" cy="2113800"/>
          </a:xfrm>
          <a:prstGeom prst="rect">
            <a:avLst/>
          </a:prstGeom>
          <a:noFill/>
          <a:ln>
            <a:noFill/>
          </a:ln>
        </p:spPr>
        <p:txBody>
          <a:bodyPr spcFirstLastPara="1" wrap="square" lIns="91425" tIns="91425" rIns="91425" bIns="91425" anchor="t" anchorCtr="0">
            <a:noAutofit/>
          </a:bodyPr>
          <a:lstStyle/>
          <a:p>
            <a:pPr marL="457200" lvl="0" indent="-368300" algn="l" rtl="0">
              <a:spcBef>
                <a:spcPts val="0"/>
              </a:spcBef>
              <a:spcAft>
                <a:spcPts val="0"/>
              </a:spcAft>
              <a:buClr>
                <a:schemeClr val="dk1"/>
              </a:buClr>
              <a:buSzPts val="2200"/>
              <a:buFont typeface="Times New Roman"/>
              <a:buChar char="●"/>
            </a:pPr>
            <a:r>
              <a:rPr lang="en-US" sz="2200" b="1">
                <a:solidFill>
                  <a:schemeClr val="dk1"/>
                </a:solidFill>
                <a:latin typeface="Times New Roman"/>
                <a:ea typeface="Times New Roman"/>
                <a:cs typeface="Times New Roman"/>
                <a:sym typeface="Times New Roman"/>
              </a:rPr>
              <a:t>Trước khi train lại:</a:t>
            </a:r>
            <a:r>
              <a:rPr lang="en-US" sz="2200">
                <a:solidFill>
                  <a:schemeClr val="dk1"/>
                </a:solidFill>
                <a:latin typeface="Times New Roman"/>
                <a:ea typeface="Times New Roman"/>
                <a:cs typeface="Times New Roman"/>
                <a:sym typeface="Times New Roman"/>
              </a:rPr>
              <a:t> Mô hình có dấu hiệu quá khớp, với R² trên tập huấn luyện cao nhưng R² trên tập kiểm tra thấp </a:t>
            </a:r>
            <a:endParaRPr sz="2200">
              <a:solidFill>
                <a:schemeClr val="dk1"/>
              </a:solidFill>
              <a:latin typeface="Times New Roman"/>
              <a:ea typeface="Times New Roman"/>
              <a:cs typeface="Times New Roman"/>
              <a:sym typeface="Times New Roman"/>
            </a:endParaRPr>
          </a:p>
          <a:p>
            <a:pPr marL="457200" lvl="0" indent="-368300" algn="l" rtl="0">
              <a:spcBef>
                <a:spcPts val="1000"/>
              </a:spcBef>
              <a:spcAft>
                <a:spcPts val="0"/>
              </a:spcAft>
              <a:buClr>
                <a:schemeClr val="dk1"/>
              </a:buClr>
              <a:buSzPts val="2200"/>
              <a:buFont typeface="Times New Roman"/>
              <a:buChar char="●"/>
            </a:pPr>
            <a:r>
              <a:rPr lang="en-US" sz="2200" b="1">
                <a:solidFill>
                  <a:schemeClr val="dk1"/>
                </a:solidFill>
                <a:latin typeface="Times New Roman"/>
                <a:ea typeface="Times New Roman"/>
                <a:cs typeface="Times New Roman"/>
                <a:sym typeface="Times New Roman"/>
              </a:rPr>
              <a:t>Sau khi train lại:</a:t>
            </a:r>
            <a:r>
              <a:rPr lang="en-US" sz="2200">
                <a:solidFill>
                  <a:schemeClr val="dk1"/>
                </a:solidFill>
                <a:latin typeface="Times New Roman"/>
                <a:ea typeface="Times New Roman"/>
                <a:cs typeface="Times New Roman"/>
                <a:sym typeface="Times New Roman"/>
              </a:rPr>
              <a:t> R² trên tập huấn luyện và kiểm tra tiệm cận gần nhau hơn, cho thấy khả năng tổng quát hóa tốt hơn và giảm bớt tình trạng quá khớp.</a:t>
            </a:r>
            <a:endParaRPr sz="2200">
              <a:solidFill>
                <a:schemeClr val="dk1"/>
              </a:solidFill>
              <a:latin typeface="Times New Roman"/>
              <a:ea typeface="Times New Roman"/>
              <a:cs typeface="Times New Roman"/>
              <a:sym typeface="Times New Roman"/>
            </a:endParaRPr>
          </a:p>
          <a:p>
            <a:pPr marL="0" lvl="0" indent="0" algn="l" rtl="0">
              <a:spcBef>
                <a:spcPts val="1000"/>
              </a:spcBef>
              <a:spcAft>
                <a:spcPts val="0"/>
              </a:spcAft>
              <a:buNone/>
            </a:pPr>
            <a:endParaRPr sz="2200">
              <a:solidFill>
                <a:schemeClr val="dk1"/>
              </a:solidFill>
              <a:latin typeface="Times New Roman"/>
              <a:ea typeface="Times New Roman"/>
              <a:cs typeface="Times New Roman"/>
              <a:sym typeface="Times New Roman"/>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Google Shape;456;p58"/>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800"/>
              <a:buNone/>
            </a:pPr>
            <a:fld id="{00000000-1234-1234-1234-123412341234}" type="slidenum">
              <a:rPr lang="en-US"/>
              <a:t>47</a:t>
            </a:fld>
            <a:endParaRPr/>
          </a:p>
        </p:txBody>
      </p:sp>
      <p:sp>
        <p:nvSpPr>
          <p:cNvPr id="457" name="Google Shape;457;p58"/>
          <p:cNvSpPr/>
          <p:nvPr/>
        </p:nvSpPr>
        <p:spPr>
          <a:xfrm>
            <a:off x="882528" y="2967335"/>
            <a:ext cx="7378943" cy="92333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5400" b="0" i="0" u="none" strike="noStrike" cap="none">
                <a:solidFill>
                  <a:schemeClr val="dk1"/>
                </a:solidFill>
                <a:latin typeface="Times New Roman"/>
                <a:ea typeface="Times New Roman"/>
                <a:cs typeface="Times New Roman"/>
                <a:sym typeface="Times New Roman"/>
              </a:rPr>
              <a:t>Thanks for your listening.</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6"/>
          <p:cNvSpPr txBox="1">
            <a:spLocks noGrp="1"/>
          </p:cNvSpPr>
          <p:nvPr>
            <p:ph type="title"/>
          </p:nvPr>
        </p:nvSpPr>
        <p:spPr>
          <a:xfrm>
            <a:off x="97083" y="-2"/>
            <a:ext cx="8520600" cy="763500"/>
          </a:xfrm>
          <a:prstGeom prst="rect">
            <a:avLst/>
          </a:prstGeom>
          <a:noFill/>
          <a:ln>
            <a:noFill/>
          </a:ln>
        </p:spPr>
        <p:txBody>
          <a:bodyPr spcFirstLastPara="1" wrap="square" lIns="91425" tIns="91425" rIns="91425" bIns="91425" anchor="t" anchorCtr="0">
            <a:normAutofit/>
          </a:bodyPr>
          <a:lstStyle/>
          <a:p>
            <a:pPr marL="6350" lvl="0" indent="0" algn="just" rtl="0">
              <a:lnSpc>
                <a:spcPct val="150000"/>
              </a:lnSpc>
              <a:spcBef>
                <a:spcPts val="0"/>
              </a:spcBef>
              <a:spcAft>
                <a:spcPts val="0"/>
              </a:spcAft>
              <a:buSzPts val="3500"/>
              <a:buNone/>
            </a:pPr>
            <a:r>
              <a:rPr lang="en-US" sz="3600">
                <a:latin typeface="Times New Roman"/>
                <a:ea typeface="Times New Roman"/>
                <a:cs typeface="Times New Roman"/>
                <a:sym typeface="Times New Roman"/>
              </a:rPr>
              <a:t>Data Visualization</a:t>
            </a:r>
            <a:endParaRPr sz="3600">
              <a:latin typeface="Times New Roman"/>
              <a:ea typeface="Times New Roman"/>
              <a:cs typeface="Times New Roman"/>
              <a:sym typeface="Times New Roman"/>
            </a:endParaRPr>
          </a:p>
        </p:txBody>
      </p:sp>
      <p:sp>
        <p:nvSpPr>
          <p:cNvPr id="86" name="Google Shape;86;p16"/>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rmAutofit/>
          </a:bodyPr>
          <a:lstStyle/>
          <a:p>
            <a:pPr marL="0" lvl="0" indent="0" algn="r" rtl="0">
              <a:spcBef>
                <a:spcPts val="0"/>
              </a:spcBef>
              <a:spcAft>
                <a:spcPts val="0"/>
              </a:spcAft>
              <a:buClr>
                <a:srgbClr val="000000"/>
              </a:buClr>
              <a:buSzPts val="1800"/>
              <a:buFont typeface="Arial"/>
              <a:buNone/>
            </a:pPr>
            <a:fld id="{00000000-1234-1234-1234-123412341234}" type="slidenum">
              <a:rPr lang="en-US"/>
              <a:t>5</a:t>
            </a:fld>
            <a:endParaRPr/>
          </a:p>
        </p:txBody>
      </p:sp>
      <p:sp>
        <p:nvSpPr>
          <p:cNvPr id="87" name="Google Shape;87;p16"/>
          <p:cNvSpPr txBox="1">
            <a:spLocks noGrp="1"/>
          </p:cNvSpPr>
          <p:nvPr>
            <p:ph type="body" idx="1"/>
          </p:nvPr>
        </p:nvSpPr>
        <p:spPr>
          <a:xfrm>
            <a:off x="311700" y="1251049"/>
            <a:ext cx="8520600" cy="48408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endParaRPr sz="1800"/>
          </a:p>
          <a:p>
            <a:pPr marL="0" lvl="0" indent="0" algn="just" rtl="0">
              <a:spcBef>
                <a:spcPts val="0"/>
              </a:spcBef>
              <a:spcAft>
                <a:spcPts val="0"/>
              </a:spcAft>
              <a:buNone/>
            </a:pPr>
            <a:endParaRPr/>
          </a:p>
        </p:txBody>
      </p:sp>
      <p:pic>
        <p:nvPicPr>
          <p:cNvPr id="88" name="Google Shape;88;p16"/>
          <p:cNvPicPr preferRelativeResize="0"/>
          <p:nvPr/>
        </p:nvPicPr>
        <p:blipFill>
          <a:blip r:embed="rId3">
            <a:alphaModFix/>
          </a:blip>
          <a:stretch>
            <a:fillRect/>
          </a:stretch>
        </p:blipFill>
        <p:spPr>
          <a:xfrm>
            <a:off x="675925" y="1251050"/>
            <a:ext cx="7796525" cy="3409575"/>
          </a:xfrm>
          <a:prstGeom prst="rect">
            <a:avLst/>
          </a:prstGeom>
          <a:noFill/>
          <a:ln>
            <a:noFill/>
          </a:ln>
        </p:spPr>
      </p:pic>
      <p:sp>
        <p:nvSpPr>
          <p:cNvPr id="89" name="Google Shape;89;p16"/>
          <p:cNvSpPr txBox="1"/>
          <p:nvPr/>
        </p:nvSpPr>
        <p:spPr>
          <a:xfrm>
            <a:off x="159688" y="5143175"/>
            <a:ext cx="8829000" cy="1354500"/>
          </a:xfrm>
          <a:prstGeom prst="rect">
            <a:avLst/>
          </a:prstGeom>
          <a:noFill/>
          <a:ln>
            <a:noFill/>
          </a:ln>
        </p:spPr>
        <p:txBody>
          <a:bodyPr spcFirstLastPara="1" wrap="square" lIns="91425" tIns="91425" rIns="91425" bIns="91425" anchor="t" anchorCtr="0">
            <a:spAutoFit/>
          </a:bodyPr>
          <a:lstStyle/>
          <a:p>
            <a:pPr marL="57150" lvl="0" indent="0" algn="just" rtl="0">
              <a:lnSpc>
                <a:spcPct val="150000"/>
              </a:lnSpc>
              <a:spcBef>
                <a:spcPts val="0"/>
              </a:spcBef>
              <a:spcAft>
                <a:spcPts val="1000"/>
              </a:spcAft>
              <a:buNone/>
            </a:pPr>
            <a:r>
              <a:rPr lang="en-US" sz="1900">
                <a:solidFill>
                  <a:schemeClr val="dk1"/>
                </a:solidFill>
                <a:latin typeface="Times New Roman"/>
                <a:ea typeface="Times New Roman"/>
                <a:cs typeface="Times New Roman"/>
                <a:sym typeface="Times New Roman"/>
              </a:rPr>
              <a:t>Cả bốn phân bố đều có ngoại lai, các giá trị trung vị (đường nằm giữa hộp của mỗi biểu đồ) cho thấy phần lớn bất động sản có số phòng tắm và phòng ngủ ít, giá thấp và diện tích nhỏ. Với một vài bất động sản lớn hoặc đắt hơn làm lệch phân bố.</a:t>
            </a:r>
            <a:endParaRPr sz="1900">
              <a:solidFill>
                <a:schemeClr val="dk1"/>
              </a:solidFill>
              <a:latin typeface="Times New Roman"/>
              <a:ea typeface="Times New Roman"/>
              <a:cs typeface="Times New Roman"/>
              <a:sym typeface="Times New Roman"/>
            </a:endParaRPr>
          </a:p>
        </p:txBody>
      </p:sp>
      <p:sp>
        <p:nvSpPr>
          <p:cNvPr id="90" name="Google Shape;90;p16"/>
          <p:cNvSpPr txBox="1"/>
          <p:nvPr/>
        </p:nvSpPr>
        <p:spPr>
          <a:xfrm>
            <a:off x="3115300" y="4660625"/>
            <a:ext cx="3586800" cy="3873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0"/>
              </a:spcAft>
              <a:buClr>
                <a:schemeClr val="dk1"/>
              </a:buClr>
              <a:buSzPts val="1100"/>
              <a:buFont typeface="Arial"/>
              <a:buNone/>
            </a:pPr>
            <a:r>
              <a:rPr lang="en-US" sz="1700">
                <a:solidFill>
                  <a:schemeClr val="dk1"/>
                </a:solidFill>
                <a:latin typeface="Times New Roman"/>
                <a:ea typeface="Times New Roman"/>
                <a:cs typeface="Times New Roman"/>
                <a:sym typeface="Times New Roman"/>
              </a:rPr>
              <a:t>Biểu đồ hộp với giá trị numerical</a:t>
            </a:r>
            <a:endParaRPr sz="17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7"/>
          <p:cNvSpPr txBox="1">
            <a:spLocks noGrp="1"/>
          </p:cNvSpPr>
          <p:nvPr>
            <p:ph type="title"/>
          </p:nvPr>
        </p:nvSpPr>
        <p:spPr>
          <a:xfrm>
            <a:off x="226208" y="68023"/>
            <a:ext cx="8520600" cy="763500"/>
          </a:xfrm>
          <a:prstGeom prst="rect">
            <a:avLst/>
          </a:prstGeom>
          <a:noFill/>
          <a:ln>
            <a:noFill/>
          </a:ln>
        </p:spPr>
        <p:txBody>
          <a:bodyPr spcFirstLastPara="1" wrap="square" lIns="91425" tIns="91425" rIns="91425" bIns="91425" anchor="t" anchorCtr="0">
            <a:normAutofit/>
          </a:bodyPr>
          <a:lstStyle/>
          <a:p>
            <a:pPr marL="6350" lvl="0" indent="0" algn="just" rtl="0">
              <a:lnSpc>
                <a:spcPct val="150000"/>
              </a:lnSpc>
              <a:spcBef>
                <a:spcPts val="0"/>
              </a:spcBef>
              <a:spcAft>
                <a:spcPts val="0"/>
              </a:spcAft>
              <a:buSzPts val="3500"/>
              <a:buNone/>
            </a:pPr>
            <a:r>
              <a:rPr lang="en-US" sz="3600">
                <a:latin typeface="Times New Roman"/>
                <a:ea typeface="Times New Roman"/>
                <a:cs typeface="Times New Roman"/>
                <a:sym typeface="Times New Roman"/>
              </a:rPr>
              <a:t>Data Visualization</a:t>
            </a:r>
            <a:endParaRPr sz="3600">
              <a:latin typeface="Times New Roman"/>
              <a:ea typeface="Times New Roman"/>
              <a:cs typeface="Times New Roman"/>
              <a:sym typeface="Times New Roman"/>
            </a:endParaRPr>
          </a:p>
        </p:txBody>
      </p:sp>
      <p:sp>
        <p:nvSpPr>
          <p:cNvPr id="96" name="Google Shape;96;p17"/>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rmAutofit/>
          </a:bodyPr>
          <a:lstStyle/>
          <a:p>
            <a:pPr marL="0" lvl="0" indent="0" algn="r" rtl="0">
              <a:spcBef>
                <a:spcPts val="0"/>
              </a:spcBef>
              <a:spcAft>
                <a:spcPts val="0"/>
              </a:spcAft>
              <a:buClr>
                <a:srgbClr val="000000"/>
              </a:buClr>
              <a:buSzPts val="1800"/>
              <a:buFont typeface="Arial"/>
              <a:buNone/>
            </a:pPr>
            <a:fld id="{00000000-1234-1234-1234-123412341234}" type="slidenum">
              <a:rPr lang="en-US"/>
              <a:t>6</a:t>
            </a:fld>
            <a:endParaRPr/>
          </a:p>
        </p:txBody>
      </p:sp>
      <p:sp>
        <p:nvSpPr>
          <p:cNvPr id="97" name="Google Shape;97;p17"/>
          <p:cNvSpPr txBox="1">
            <a:spLocks noGrp="1"/>
          </p:cNvSpPr>
          <p:nvPr>
            <p:ph type="body" idx="1"/>
          </p:nvPr>
        </p:nvSpPr>
        <p:spPr>
          <a:xfrm>
            <a:off x="311700" y="1524000"/>
            <a:ext cx="8520600" cy="45678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endParaRPr sz="1800"/>
          </a:p>
          <a:p>
            <a:pPr marL="0" lvl="0" indent="0" algn="just" rtl="0">
              <a:spcBef>
                <a:spcPts val="0"/>
              </a:spcBef>
              <a:spcAft>
                <a:spcPts val="0"/>
              </a:spcAft>
              <a:buNone/>
            </a:pPr>
            <a:endParaRPr/>
          </a:p>
        </p:txBody>
      </p:sp>
      <p:sp>
        <p:nvSpPr>
          <p:cNvPr id="98" name="Google Shape;98;p17"/>
          <p:cNvSpPr txBox="1"/>
          <p:nvPr/>
        </p:nvSpPr>
        <p:spPr>
          <a:xfrm>
            <a:off x="265038" y="4871425"/>
            <a:ext cx="8613900" cy="1661963"/>
          </a:xfrm>
          <a:prstGeom prst="rect">
            <a:avLst/>
          </a:prstGeom>
          <a:noFill/>
          <a:ln>
            <a:noFill/>
          </a:ln>
        </p:spPr>
        <p:txBody>
          <a:bodyPr spcFirstLastPara="1" wrap="square" lIns="91425" tIns="91425" rIns="91425" bIns="91425" anchor="t" anchorCtr="0">
            <a:spAutoFit/>
          </a:bodyPr>
          <a:lstStyle/>
          <a:p>
            <a:pPr marL="127000" lvl="0" algn="just" rtl="0">
              <a:lnSpc>
                <a:spcPct val="150000"/>
              </a:lnSpc>
              <a:spcBef>
                <a:spcPts val="0"/>
              </a:spcBef>
              <a:spcAft>
                <a:spcPts val="0"/>
              </a:spcAft>
              <a:buClr>
                <a:schemeClr val="dk1"/>
              </a:buClr>
              <a:buSzPts val="1600"/>
            </a:pPr>
            <a:r>
              <a:rPr lang="en-US" sz="1600">
                <a:solidFill>
                  <a:schemeClr val="dk1"/>
                </a:solidFill>
                <a:latin typeface="Times New Roman"/>
                <a:ea typeface="Times New Roman"/>
                <a:cs typeface="Times New Roman"/>
                <a:sym typeface="Times New Roman"/>
              </a:rPr>
              <a:t>Các thuộc tính </a:t>
            </a:r>
            <a:r>
              <a:rPr lang="en-US" sz="1600" b="1">
                <a:solidFill>
                  <a:schemeClr val="dk1"/>
                </a:solidFill>
                <a:latin typeface="Times New Roman"/>
                <a:ea typeface="Times New Roman"/>
                <a:cs typeface="Times New Roman"/>
                <a:sym typeface="Times New Roman"/>
              </a:rPr>
              <a:t>Bathrooms</a:t>
            </a:r>
            <a:r>
              <a:rPr lang="en-US" sz="1600">
                <a:solidFill>
                  <a:schemeClr val="dk1"/>
                </a:solidFill>
                <a:latin typeface="Times New Roman"/>
                <a:ea typeface="Times New Roman"/>
                <a:cs typeface="Times New Roman"/>
                <a:sym typeface="Times New Roman"/>
              </a:rPr>
              <a:t>, </a:t>
            </a:r>
            <a:r>
              <a:rPr lang="en-US" sz="1600" b="1">
                <a:solidFill>
                  <a:schemeClr val="dk1"/>
                </a:solidFill>
                <a:latin typeface="Times New Roman"/>
                <a:ea typeface="Times New Roman"/>
                <a:cs typeface="Times New Roman"/>
                <a:sym typeface="Times New Roman"/>
              </a:rPr>
              <a:t>Bedrooms</a:t>
            </a:r>
            <a:r>
              <a:rPr lang="en-US" sz="1600">
                <a:solidFill>
                  <a:schemeClr val="dk1"/>
                </a:solidFill>
                <a:latin typeface="Times New Roman"/>
                <a:ea typeface="Times New Roman"/>
                <a:cs typeface="Times New Roman"/>
                <a:sym typeface="Times New Roman"/>
              </a:rPr>
              <a:t>, </a:t>
            </a:r>
            <a:r>
              <a:rPr lang="en-US" sz="1600" b="1">
                <a:solidFill>
                  <a:schemeClr val="dk1"/>
                </a:solidFill>
                <a:latin typeface="Times New Roman"/>
                <a:ea typeface="Times New Roman"/>
                <a:cs typeface="Times New Roman"/>
                <a:sym typeface="Times New Roman"/>
              </a:rPr>
              <a:t>Price</a:t>
            </a:r>
            <a:r>
              <a:rPr lang="en-US" sz="1600">
                <a:solidFill>
                  <a:schemeClr val="dk1"/>
                </a:solidFill>
                <a:latin typeface="Times New Roman"/>
                <a:ea typeface="Times New Roman"/>
                <a:cs typeface="Times New Roman"/>
                <a:sym typeface="Times New Roman"/>
              </a:rPr>
              <a:t>, và </a:t>
            </a:r>
            <a:r>
              <a:rPr lang="en-US" sz="1600" b="1">
                <a:solidFill>
                  <a:schemeClr val="dk1"/>
                </a:solidFill>
                <a:latin typeface="Times New Roman"/>
                <a:ea typeface="Times New Roman"/>
                <a:cs typeface="Times New Roman"/>
                <a:sym typeface="Times New Roman"/>
              </a:rPr>
              <a:t>Square Feet</a:t>
            </a:r>
            <a:r>
              <a:rPr lang="en-US" sz="1600">
                <a:solidFill>
                  <a:schemeClr val="dk1"/>
                </a:solidFill>
                <a:latin typeface="Times New Roman"/>
                <a:ea typeface="Times New Roman"/>
                <a:cs typeface="Times New Roman"/>
                <a:sym typeface="Times New Roman"/>
              </a:rPr>
              <a:t> đều lệch phải. Điều này ảnh hưởng đến việc tính trung bình và gây ra sai lệch khi đánh giá đặc điểm chung của các căn nhà.</a:t>
            </a:r>
            <a:endParaRPr sz="1600">
              <a:solidFill>
                <a:schemeClr val="dk1"/>
              </a:solidFill>
              <a:latin typeface="Times New Roman"/>
              <a:ea typeface="Times New Roman"/>
              <a:cs typeface="Times New Roman"/>
              <a:sym typeface="Times New Roman"/>
            </a:endParaRPr>
          </a:p>
          <a:p>
            <a:pPr marL="127000" lvl="0" algn="just" rtl="0">
              <a:lnSpc>
                <a:spcPct val="150000"/>
              </a:lnSpc>
              <a:spcBef>
                <a:spcPts val="0"/>
              </a:spcBef>
              <a:spcAft>
                <a:spcPts val="0"/>
              </a:spcAft>
              <a:buClr>
                <a:schemeClr val="dk1"/>
              </a:buClr>
              <a:buSzPts val="1600"/>
            </a:pPr>
            <a:r>
              <a:rPr lang="en-US" sz="1600" b="1">
                <a:solidFill>
                  <a:schemeClr val="dk1"/>
                </a:solidFill>
                <a:latin typeface="Times New Roman"/>
                <a:ea typeface="Times New Roman"/>
                <a:cs typeface="Times New Roman"/>
                <a:sym typeface="Times New Roman"/>
              </a:rPr>
              <a:t>Time</a:t>
            </a:r>
            <a:r>
              <a:rPr lang="en-US" sz="1600">
                <a:solidFill>
                  <a:schemeClr val="dk1"/>
                </a:solidFill>
                <a:latin typeface="Times New Roman"/>
                <a:ea typeface="Times New Roman"/>
                <a:cs typeface="Times New Roman"/>
                <a:sym typeface="Times New Roman"/>
              </a:rPr>
              <a:t> lệch trái, cho thấy dữ liệu được thu thập chủ yếu trong một thời điểm nhất định, có thể ảnh hưởng đến các phân tích xu hướng theo thời gian.</a:t>
            </a:r>
            <a:endParaRPr sz="1800">
              <a:solidFill>
                <a:schemeClr val="dk1"/>
              </a:solidFill>
              <a:latin typeface="Times New Roman"/>
              <a:ea typeface="Times New Roman"/>
              <a:cs typeface="Times New Roman"/>
              <a:sym typeface="Times New Roman"/>
            </a:endParaRPr>
          </a:p>
        </p:txBody>
      </p:sp>
      <p:sp>
        <p:nvSpPr>
          <p:cNvPr id="99" name="Google Shape;99;p17"/>
          <p:cNvSpPr txBox="1"/>
          <p:nvPr/>
        </p:nvSpPr>
        <p:spPr>
          <a:xfrm>
            <a:off x="2917988" y="4437850"/>
            <a:ext cx="3586800" cy="3873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r>
              <a:rPr lang="en-US" sz="1600">
                <a:solidFill>
                  <a:schemeClr val="dk1"/>
                </a:solidFill>
                <a:latin typeface="Times New Roman"/>
                <a:ea typeface="Times New Roman"/>
                <a:cs typeface="Times New Roman"/>
                <a:sym typeface="Times New Roman"/>
              </a:rPr>
              <a:t>Biểu đồ tần suất với giá trị numerica</a:t>
            </a:r>
            <a:r>
              <a:rPr lang="en-US" sz="1800">
                <a:solidFill>
                  <a:schemeClr val="dk1"/>
                </a:solidFill>
                <a:latin typeface="Times New Roman"/>
                <a:ea typeface="Times New Roman"/>
                <a:cs typeface="Times New Roman"/>
                <a:sym typeface="Times New Roman"/>
              </a:rPr>
              <a:t>l</a:t>
            </a:r>
            <a:endParaRPr sz="2200">
              <a:solidFill>
                <a:schemeClr val="dk1"/>
              </a:solidFill>
              <a:latin typeface="Times New Roman"/>
              <a:ea typeface="Times New Roman"/>
              <a:cs typeface="Times New Roman"/>
              <a:sym typeface="Times New Roman"/>
            </a:endParaRPr>
          </a:p>
        </p:txBody>
      </p:sp>
      <p:pic>
        <p:nvPicPr>
          <p:cNvPr id="100" name="Google Shape;100;p17"/>
          <p:cNvPicPr preferRelativeResize="0"/>
          <p:nvPr/>
        </p:nvPicPr>
        <p:blipFill>
          <a:blip r:embed="rId3">
            <a:alphaModFix/>
          </a:blip>
          <a:stretch>
            <a:fillRect/>
          </a:stretch>
        </p:blipFill>
        <p:spPr>
          <a:xfrm>
            <a:off x="262225" y="1277825"/>
            <a:ext cx="8619525" cy="31600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8"/>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rmAutofit/>
          </a:bodyPr>
          <a:lstStyle/>
          <a:p>
            <a:pPr marL="0" lvl="0" indent="0" algn="r" rtl="0">
              <a:spcBef>
                <a:spcPts val="0"/>
              </a:spcBef>
              <a:spcAft>
                <a:spcPts val="0"/>
              </a:spcAft>
              <a:buClr>
                <a:srgbClr val="000000"/>
              </a:buClr>
              <a:buSzPts val="1800"/>
              <a:buFont typeface="Arial"/>
              <a:buNone/>
            </a:pPr>
            <a:fld id="{00000000-1234-1234-1234-123412341234}" type="slidenum">
              <a:rPr lang="en-US"/>
              <a:t>7</a:t>
            </a:fld>
            <a:endParaRPr/>
          </a:p>
        </p:txBody>
      </p:sp>
      <p:grpSp>
        <p:nvGrpSpPr>
          <p:cNvPr id="106" name="Google Shape;106;p18"/>
          <p:cNvGrpSpPr/>
          <p:nvPr/>
        </p:nvGrpSpPr>
        <p:grpSpPr>
          <a:xfrm>
            <a:off x="345974" y="1447082"/>
            <a:ext cx="8278447" cy="3606774"/>
            <a:chOff x="1062228" y="1188850"/>
            <a:chExt cx="6565506" cy="4467146"/>
          </a:xfrm>
        </p:grpSpPr>
        <p:pic>
          <p:nvPicPr>
            <p:cNvPr id="107" name="Google Shape;107;p18"/>
            <p:cNvPicPr preferRelativeResize="0"/>
            <p:nvPr/>
          </p:nvPicPr>
          <p:blipFill>
            <a:blip r:embed="rId3">
              <a:alphaModFix/>
            </a:blip>
            <a:stretch>
              <a:fillRect/>
            </a:stretch>
          </p:blipFill>
          <p:spPr>
            <a:xfrm>
              <a:off x="1062229" y="3462706"/>
              <a:ext cx="3403565" cy="2193289"/>
            </a:xfrm>
            <a:prstGeom prst="rect">
              <a:avLst/>
            </a:prstGeom>
            <a:noFill/>
            <a:ln>
              <a:noFill/>
            </a:ln>
          </p:spPr>
        </p:pic>
        <p:pic>
          <p:nvPicPr>
            <p:cNvPr id="108" name="Google Shape;108;p18"/>
            <p:cNvPicPr preferRelativeResize="0"/>
            <p:nvPr/>
          </p:nvPicPr>
          <p:blipFill>
            <a:blip r:embed="rId4">
              <a:alphaModFix/>
            </a:blip>
            <a:stretch>
              <a:fillRect/>
            </a:stretch>
          </p:blipFill>
          <p:spPr>
            <a:xfrm>
              <a:off x="4469968" y="3324273"/>
              <a:ext cx="3157766" cy="2331723"/>
            </a:xfrm>
            <a:prstGeom prst="rect">
              <a:avLst/>
            </a:prstGeom>
            <a:noFill/>
            <a:ln>
              <a:noFill/>
            </a:ln>
          </p:spPr>
        </p:pic>
        <p:pic>
          <p:nvPicPr>
            <p:cNvPr id="109" name="Google Shape;109;p18"/>
            <p:cNvPicPr preferRelativeResize="0"/>
            <p:nvPr/>
          </p:nvPicPr>
          <p:blipFill>
            <a:blip r:embed="rId5">
              <a:alphaModFix/>
            </a:blip>
            <a:stretch>
              <a:fillRect/>
            </a:stretch>
          </p:blipFill>
          <p:spPr>
            <a:xfrm>
              <a:off x="1062228" y="1188850"/>
              <a:ext cx="3403574" cy="2135449"/>
            </a:xfrm>
            <a:prstGeom prst="rect">
              <a:avLst/>
            </a:prstGeom>
            <a:noFill/>
            <a:ln>
              <a:noFill/>
            </a:ln>
          </p:spPr>
        </p:pic>
        <p:pic>
          <p:nvPicPr>
            <p:cNvPr id="110" name="Google Shape;110;p18"/>
            <p:cNvPicPr preferRelativeResize="0"/>
            <p:nvPr/>
          </p:nvPicPr>
          <p:blipFill>
            <a:blip r:embed="rId6">
              <a:alphaModFix/>
            </a:blip>
            <a:stretch>
              <a:fillRect/>
            </a:stretch>
          </p:blipFill>
          <p:spPr>
            <a:xfrm>
              <a:off x="4465795" y="1188854"/>
              <a:ext cx="3157767" cy="2135456"/>
            </a:xfrm>
            <a:prstGeom prst="rect">
              <a:avLst/>
            </a:prstGeom>
            <a:noFill/>
            <a:ln>
              <a:noFill/>
            </a:ln>
          </p:spPr>
        </p:pic>
      </p:grpSp>
      <p:sp>
        <p:nvSpPr>
          <p:cNvPr id="111" name="Google Shape;111;p18"/>
          <p:cNvSpPr txBox="1"/>
          <p:nvPr/>
        </p:nvSpPr>
        <p:spPr>
          <a:xfrm>
            <a:off x="533250" y="5669400"/>
            <a:ext cx="8077500" cy="1006500"/>
          </a:xfrm>
          <a:prstGeom prst="rect">
            <a:avLst/>
          </a:prstGeom>
          <a:noFill/>
          <a:ln>
            <a:noFill/>
          </a:ln>
        </p:spPr>
        <p:txBody>
          <a:bodyPr spcFirstLastPara="1" wrap="square" lIns="91425" tIns="91425" rIns="91425" bIns="91425" anchor="t" anchorCtr="0">
            <a:noAutofit/>
          </a:bodyPr>
          <a:lstStyle/>
          <a:p>
            <a:pPr marL="0" lvl="0" indent="0" algn="just" rtl="0">
              <a:lnSpc>
                <a:spcPct val="150000"/>
              </a:lnSpc>
              <a:spcBef>
                <a:spcPts val="0"/>
              </a:spcBef>
              <a:spcAft>
                <a:spcPts val="0"/>
              </a:spcAft>
              <a:buNone/>
            </a:pPr>
            <a:r>
              <a:rPr lang="en-US" sz="1800" b="1">
                <a:solidFill>
                  <a:schemeClr val="dk1"/>
                </a:solidFill>
                <a:latin typeface="Times New Roman"/>
                <a:ea typeface="Times New Roman"/>
                <a:cs typeface="Times New Roman"/>
                <a:sym typeface="Times New Roman"/>
              </a:rPr>
              <a:t>Amenities</a:t>
            </a:r>
            <a:r>
              <a:rPr lang="en-US" sz="1800">
                <a:solidFill>
                  <a:schemeClr val="dk1"/>
                </a:solidFill>
                <a:latin typeface="Times New Roman"/>
                <a:ea typeface="Times New Roman"/>
                <a:cs typeface="Times New Roman"/>
                <a:sym typeface="Times New Roman"/>
              </a:rPr>
              <a:t> tập trung ở basic, </a:t>
            </a:r>
            <a:r>
              <a:rPr lang="en-US" sz="1800" b="1">
                <a:solidFill>
                  <a:schemeClr val="dk1"/>
                </a:solidFill>
                <a:latin typeface="Times New Roman"/>
                <a:ea typeface="Times New Roman"/>
                <a:cs typeface="Times New Roman"/>
                <a:sym typeface="Times New Roman"/>
              </a:rPr>
              <a:t>has_photo</a:t>
            </a:r>
            <a:r>
              <a:rPr lang="en-US" sz="1800">
                <a:solidFill>
                  <a:schemeClr val="dk1"/>
                </a:solidFill>
                <a:latin typeface="Times New Roman"/>
                <a:ea typeface="Times New Roman"/>
                <a:cs typeface="Times New Roman"/>
                <a:sym typeface="Times New Roman"/>
              </a:rPr>
              <a:t> tập trung ở thumbnail, pet tập trung ở cats,dog,</a:t>
            </a:r>
            <a:r>
              <a:rPr lang="en-US" sz="1800" b="1">
                <a:solidFill>
                  <a:schemeClr val="dk1"/>
                </a:solidFill>
                <a:latin typeface="Times New Roman"/>
                <a:ea typeface="Times New Roman"/>
                <a:cs typeface="Times New Roman"/>
                <a:sym typeface="Times New Roman"/>
              </a:rPr>
              <a:t> source</a:t>
            </a:r>
            <a:r>
              <a:rPr lang="en-US" sz="1800">
                <a:solidFill>
                  <a:schemeClr val="dk1"/>
                </a:solidFill>
                <a:latin typeface="Times New Roman"/>
                <a:ea typeface="Times New Roman"/>
                <a:cs typeface="Times New Roman"/>
                <a:sym typeface="Times New Roman"/>
              </a:rPr>
              <a:t> tập trung ở RentLingo, RentDigs.com</a:t>
            </a:r>
            <a:endParaRPr sz="1800">
              <a:solidFill>
                <a:schemeClr val="dk1"/>
              </a:solidFill>
              <a:latin typeface="Times New Roman"/>
              <a:ea typeface="Times New Roman"/>
              <a:cs typeface="Times New Roman"/>
              <a:sym typeface="Times New Roman"/>
            </a:endParaRPr>
          </a:p>
        </p:txBody>
      </p:sp>
      <p:sp>
        <p:nvSpPr>
          <p:cNvPr id="112" name="Google Shape;112;p18"/>
          <p:cNvSpPr txBox="1"/>
          <p:nvPr/>
        </p:nvSpPr>
        <p:spPr>
          <a:xfrm>
            <a:off x="2580900" y="5099275"/>
            <a:ext cx="3982200" cy="52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Biểu đồ cột với giá trị categorical</a:t>
            </a:r>
            <a:endParaRPr sz="1800">
              <a:solidFill>
                <a:schemeClr val="dk1"/>
              </a:solidFill>
              <a:latin typeface="Times New Roman"/>
              <a:ea typeface="Times New Roman"/>
              <a:cs typeface="Times New Roman"/>
              <a:sym typeface="Times New Roman"/>
            </a:endParaRPr>
          </a:p>
        </p:txBody>
      </p:sp>
      <p:sp>
        <p:nvSpPr>
          <p:cNvPr id="113" name="Google Shape;113;p18"/>
          <p:cNvSpPr txBox="1">
            <a:spLocks noGrp="1"/>
          </p:cNvSpPr>
          <p:nvPr>
            <p:ph type="title"/>
          </p:nvPr>
        </p:nvSpPr>
        <p:spPr>
          <a:xfrm>
            <a:off x="226208" y="68023"/>
            <a:ext cx="8520600" cy="763500"/>
          </a:xfrm>
          <a:prstGeom prst="rect">
            <a:avLst/>
          </a:prstGeom>
        </p:spPr>
        <p:txBody>
          <a:bodyPr spcFirstLastPara="1" wrap="square" lIns="91425" tIns="91425" rIns="91425" bIns="91425" anchor="t" anchorCtr="0">
            <a:normAutofit/>
          </a:bodyPr>
          <a:lstStyle/>
          <a:p>
            <a:pPr marL="6350" lvl="0" indent="0" algn="just" rtl="0">
              <a:lnSpc>
                <a:spcPct val="150000"/>
              </a:lnSpc>
              <a:spcBef>
                <a:spcPts val="0"/>
              </a:spcBef>
              <a:spcAft>
                <a:spcPts val="0"/>
              </a:spcAft>
              <a:buClr>
                <a:schemeClr val="dk1"/>
              </a:buClr>
              <a:buSzPts val="3500"/>
              <a:buFont typeface="Arial"/>
              <a:buNone/>
            </a:pPr>
            <a:r>
              <a:rPr lang="en-US" sz="3600"/>
              <a:t>Data Visualization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9"/>
          <p:cNvSpPr txBox="1">
            <a:spLocks noGrp="1"/>
          </p:cNvSpPr>
          <p:nvPr>
            <p:ph type="title"/>
          </p:nvPr>
        </p:nvSpPr>
        <p:spPr>
          <a:xfrm>
            <a:off x="226208" y="68023"/>
            <a:ext cx="8520600" cy="763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sz="2600"/>
              <a:t>Data Visualization: Phân bố nhà dựa trên kinh độ, vĩ độ</a:t>
            </a:r>
            <a:endParaRPr sz="2600"/>
          </a:p>
        </p:txBody>
      </p:sp>
      <p:sp>
        <p:nvSpPr>
          <p:cNvPr id="119" name="Google Shape;119;p19"/>
          <p:cNvSpPr txBox="1">
            <a:spLocks noGrp="1"/>
          </p:cNvSpPr>
          <p:nvPr>
            <p:ph type="body" idx="1"/>
          </p:nvPr>
        </p:nvSpPr>
        <p:spPr>
          <a:xfrm>
            <a:off x="311700" y="1409225"/>
            <a:ext cx="8520600" cy="46827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endParaRPr/>
          </a:p>
        </p:txBody>
      </p:sp>
      <p:sp>
        <p:nvSpPr>
          <p:cNvPr id="120" name="Google Shape;120;p19"/>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Clr>
                <a:srgbClr val="000000"/>
              </a:buClr>
              <a:buSzPts val="1800"/>
              <a:buFont typeface="Arial"/>
              <a:buNone/>
            </a:pPr>
            <a:fld id="{00000000-1234-1234-1234-123412341234}" type="slidenum">
              <a:rPr lang="en-US"/>
              <a:t>8</a:t>
            </a:fld>
            <a:endParaRPr/>
          </a:p>
        </p:txBody>
      </p:sp>
      <p:pic>
        <p:nvPicPr>
          <p:cNvPr id="121" name="Google Shape;121;p19"/>
          <p:cNvPicPr preferRelativeResize="0"/>
          <p:nvPr/>
        </p:nvPicPr>
        <p:blipFill>
          <a:blip r:embed="rId3">
            <a:alphaModFix/>
          </a:blip>
          <a:stretch>
            <a:fillRect/>
          </a:stretch>
        </p:blipFill>
        <p:spPr>
          <a:xfrm>
            <a:off x="311700" y="1860075"/>
            <a:ext cx="3778525" cy="2681275"/>
          </a:xfrm>
          <a:prstGeom prst="rect">
            <a:avLst/>
          </a:prstGeom>
          <a:noFill/>
          <a:ln>
            <a:noFill/>
          </a:ln>
        </p:spPr>
      </p:pic>
      <p:pic>
        <p:nvPicPr>
          <p:cNvPr id="122" name="Google Shape;122;p19"/>
          <p:cNvPicPr preferRelativeResize="0"/>
          <p:nvPr/>
        </p:nvPicPr>
        <p:blipFill>
          <a:blip r:embed="rId4">
            <a:alphaModFix/>
          </a:blip>
          <a:stretch>
            <a:fillRect/>
          </a:stretch>
        </p:blipFill>
        <p:spPr>
          <a:xfrm>
            <a:off x="5053775" y="2011375"/>
            <a:ext cx="3778525" cy="2608225"/>
          </a:xfrm>
          <a:prstGeom prst="rect">
            <a:avLst/>
          </a:prstGeom>
          <a:noFill/>
          <a:ln>
            <a:noFill/>
          </a:ln>
        </p:spPr>
      </p:pic>
      <p:sp>
        <p:nvSpPr>
          <p:cNvPr id="123" name="Google Shape;123;p19"/>
          <p:cNvSpPr txBox="1"/>
          <p:nvPr/>
        </p:nvSpPr>
        <p:spPr>
          <a:xfrm>
            <a:off x="311700" y="4898863"/>
            <a:ext cx="8520600" cy="1039500"/>
          </a:xfrm>
          <a:prstGeom prst="rect">
            <a:avLst/>
          </a:prstGeom>
          <a:noFill/>
          <a:ln>
            <a:noFill/>
          </a:ln>
        </p:spPr>
        <p:txBody>
          <a:bodyPr spcFirstLastPara="1" wrap="square" lIns="91425" tIns="91425" rIns="91425" bIns="91425" anchor="t" anchorCtr="0">
            <a:noAutofit/>
          </a:bodyPr>
          <a:lstStyle/>
          <a:p>
            <a:pPr marL="635000" lvl="0" indent="0" algn="l" rtl="0">
              <a:lnSpc>
                <a:spcPct val="115000"/>
              </a:lnSpc>
              <a:spcBef>
                <a:spcPts val="1200"/>
              </a:spcBef>
              <a:spcAft>
                <a:spcPts val="0"/>
              </a:spcAft>
              <a:buNone/>
            </a:pPr>
            <a:r>
              <a:rPr lang="en-US" sz="2000">
                <a:solidFill>
                  <a:schemeClr val="dk1"/>
                </a:solidFill>
                <a:latin typeface="Times New Roman"/>
                <a:ea typeface="Times New Roman"/>
                <a:cs typeface="Times New Roman"/>
                <a:sym typeface="Times New Roman"/>
              </a:rPr>
              <a:t>Dữ liệu cho thấy phân bổ giá nhà cao tập trung vào các khu vực ven biển hoặc ở các thành phố lớn như </a:t>
            </a:r>
            <a:r>
              <a:rPr lang="en-US" sz="2000" b="1">
                <a:solidFill>
                  <a:schemeClr val="dk1"/>
                </a:solidFill>
                <a:latin typeface="Times New Roman"/>
                <a:ea typeface="Times New Roman"/>
                <a:cs typeface="Times New Roman"/>
                <a:sym typeface="Times New Roman"/>
              </a:rPr>
              <a:t>Chicago</a:t>
            </a:r>
            <a:r>
              <a:rPr lang="en-US" sz="2000">
                <a:solidFill>
                  <a:schemeClr val="dk1"/>
                </a:solidFill>
                <a:latin typeface="Times New Roman"/>
                <a:ea typeface="Times New Roman"/>
                <a:cs typeface="Times New Roman"/>
                <a:sym typeface="Times New Roman"/>
              </a:rPr>
              <a:t> và </a:t>
            </a:r>
            <a:r>
              <a:rPr lang="en-US" sz="2000" b="1">
                <a:solidFill>
                  <a:schemeClr val="dk1"/>
                </a:solidFill>
                <a:latin typeface="Times New Roman"/>
                <a:ea typeface="Times New Roman"/>
                <a:cs typeface="Times New Roman"/>
                <a:sym typeface="Times New Roman"/>
              </a:rPr>
              <a:t>Los Angeles</a:t>
            </a:r>
            <a:r>
              <a:rPr lang="en-US" sz="2000">
                <a:solidFill>
                  <a:schemeClr val="dk1"/>
                </a:solidFill>
                <a:latin typeface="Times New Roman"/>
                <a:ea typeface="Times New Roman"/>
                <a:cs typeface="Times New Roman"/>
                <a:sym typeface="Times New Roman"/>
              </a:rPr>
              <a:t>.</a:t>
            </a:r>
            <a:endParaRPr sz="2000">
              <a:solidFill>
                <a:schemeClr val="dk1"/>
              </a:solidFill>
              <a:latin typeface="Times New Roman"/>
              <a:ea typeface="Times New Roman"/>
              <a:cs typeface="Times New Roman"/>
              <a:sym typeface="Times New Roman"/>
            </a:endParaRPr>
          </a:p>
          <a:p>
            <a:pPr marL="0" lvl="0" indent="0" algn="l" rtl="0">
              <a:spcBef>
                <a:spcPts val="1200"/>
              </a:spcBef>
              <a:spcAft>
                <a:spcPts val="0"/>
              </a:spcAft>
              <a:buNone/>
            </a:pPr>
            <a:endParaRPr sz="2200">
              <a:solidFill>
                <a:schemeClr val="dk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0"/>
          <p:cNvSpPr txBox="1">
            <a:spLocks noGrp="1"/>
          </p:cNvSpPr>
          <p:nvPr>
            <p:ph type="title"/>
          </p:nvPr>
        </p:nvSpPr>
        <p:spPr>
          <a:xfrm>
            <a:off x="226208" y="68023"/>
            <a:ext cx="8520600" cy="763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a:t>Tiền xử lý dữ liệu: Xử lý dữ liệu bị null</a:t>
            </a:r>
            <a:endParaRPr/>
          </a:p>
        </p:txBody>
      </p:sp>
      <p:sp>
        <p:nvSpPr>
          <p:cNvPr id="129" name="Google Shape;129;p20"/>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Clr>
                <a:srgbClr val="000000"/>
              </a:buClr>
              <a:buSzPts val="1800"/>
              <a:buFont typeface="Arial"/>
              <a:buNone/>
            </a:pPr>
            <a:fld id="{00000000-1234-1234-1234-123412341234}" type="slidenum">
              <a:rPr lang="en-US"/>
              <a:t>9</a:t>
            </a:fld>
            <a:endParaRPr/>
          </a:p>
        </p:txBody>
      </p:sp>
      <p:graphicFrame>
        <p:nvGraphicFramePr>
          <p:cNvPr id="130" name="Google Shape;130;p20"/>
          <p:cNvGraphicFramePr/>
          <p:nvPr/>
        </p:nvGraphicFramePr>
        <p:xfrm>
          <a:off x="895225" y="1435250"/>
          <a:ext cx="2848025" cy="2560800"/>
        </p:xfrm>
        <a:graphic>
          <a:graphicData uri="http://schemas.openxmlformats.org/drawingml/2006/table">
            <a:tbl>
              <a:tblPr>
                <a:noFill/>
                <a:tableStyleId>{A1D67543-4ABC-4E27-ACAB-C4A2446754A7}</a:tableStyleId>
              </a:tblPr>
              <a:tblGrid>
                <a:gridCol w="1357475">
                  <a:extLst>
                    <a:ext uri="{9D8B030D-6E8A-4147-A177-3AD203B41FA5}">
                      <a16:colId xmlns:a16="http://schemas.microsoft.com/office/drawing/2014/main" val="20000"/>
                    </a:ext>
                  </a:extLst>
                </a:gridCol>
                <a:gridCol w="1490550">
                  <a:extLst>
                    <a:ext uri="{9D8B030D-6E8A-4147-A177-3AD203B41FA5}">
                      <a16:colId xmlns:a16="http://schemas.microsoft.com/office/drawing/2014/main" val="20001"/>
                    </a:ext>
                  </a:extLst>
                </a:gridCol>
              </a:tblGrid>
              <a:tr h="426800">
                <a:tc>
                  <a:txBody>
                    <a:bodyPr/>
                    <a:lstStyle/>
                    <a:p>
                      <a:pPr marL="0" lvl="0" indent="0" algn="l" rtl="0">
                        <a:spcBef>
                          <a:spcPts val="0"/>
                        </a:spcBef>
                        <a:spcAft>
                          <a:spcPts val="0"/>
                        </a:spcAft>
                        <a:buNone/>
                      </a:pPr>
                      <a:r>
                        <a:rPr lang="en-US"/>
                        <a:t>amenities</a:t>
                      </a:r>
                      <a:endParaRPr/>
                    </a:p>
                  </a:txBody>
                  <a:tcPr marL="91425" marR="91425" marT="91425" marB="91425"/>
                </a:tc>
                <a:tc>
                  <a:txBody>
                    <a:bodyPr/>
                    <a:lstStyle/>
                    <a:p>
                      <a:pPr marL="0" lvl="0" indent="0" algn="l" rtl="0">
                        <a:spcBef>
                          <a:spcPts val="0"/>
                        </a:spcBef>
                        <a:spcAft>
                          <a:spcPts val="0"/>
                        </a:spcAft>
                        <a:buNone/>
                      </a:pPr>
                      <a:r>
                        <a:rPr lang="en-US"/>
                        <a:t>3549</a:t>
                      </a:r>
                      <a:endParaRPr/>
                    </a:p>
                  </a:txBody>
                  <a:tcPr marL="91425" marR="91425" marT="91425" marB="91425"/>
                </a:tc>
                <a:extLst>
                  <a:ext uri="{0D108BD9-81ED-4DB2-BD59-A6C34878D82A}">
                    <a16:rowId xmlns:a16="http://schemas.microsoft.com/office/drawing/2014/main" val="10000"/>
                  </a:ext>
                </a:extLst>
              </a:tr>
              <a:tr h="426800">
                <a:tc>
                  <a:txBody>
                    <a:bodyPr/>
                    <a:lstStyle/>
                    <a:p>
                      <a:pPr marL="0" lvl="0" indent="0" algn="l" rtl="0">
                        <a:spcBef>
                          <a:spcPts val="0"/>
                        </a:spcBef>
                        <a:spcAft>
                          <a:spcPts val="0"/>
                        </a:spcAft>
                        <a:buNone/>
                      </a:pPr>
                      <a:r>
                        <a:rPr lang="en-US"/>
                        <a:t>bathrooms</a:t>
                      </a:r>
                      <a:endParaRPr/>
                    </a:p>
                  </a:txBody>
                  <a:tcPr marL="91425" marR="91425" marT="91425" marB="91425"/>
                </a:tc>
                <a:tc>
                  <a:txBody>
                    <a:bodyPr/>
                    <a:lstStyle/>
                    <a:p>
                      <a:pPr marL="0" lvl="0" indent="0" algn="l" rtl="0">
                        <a:spcBef>
                          <a:spcPts val="0"/>
                        </a:spcBef>
                        <a:spcAft>
                          <a:spcPts val="0"/>
                        </a:spcAft>
                        <a:buNone/>
                      </a:pPr>
                      <a:r>
                        <a:rPr lang="en-US"/>
                        <a:t>34</a:t>
                      </a:r>
                      <a:endParaRPr/>
                    </a:p>
                  </a:txBody>
                  <a:tcPr marL="91425" marR="91425" marT="91425" marB="91425"/>
                </a:tc>
                <a:extLst>
                  <a:ext uri="{0D108BD9-81ED-4DB2-BD59-A6C34878D82A}">
                    <a16:rowId xmlns:a16="http://schemas.microsoft.com/office/drawing/2014/main" val="10001"/>
                  </a:ext>
                </a:extLst>
              </a:tr>
              <a:tr h="426800">
                <a:tc>
                  <a:txBody>
                    <a:bodyPr/>
                    <a:lstStyle/>
                    <a:p>
                      <a:pPr marL="0" lvl="0" indent="0" algn="l" rtl="0">
                        <a:spcBef>
                          <a:spcPts val="0"/>
                        </a:spcBef>
                        <a:spcAft>
                          <a:spcPts val="0"/>
                        </a:spcAft>
                        <a:buNone/>
                      </a:pPr>
                      <a:r>
                        <a:rPr lang="en-US"/>
                        <a:t>bedrooms</a:t>
                      </a:r>
                      <a:endParaRPr/>
                    </a:p>
                  </a:txBody>
                  <a:tcPr marL="91425" marR="91425" marT="91425" marB="91425"/>
                </a:tc>
                <a:tc>
                  <a:txBody>
                    <a:bodyPr/>
                    <a:lstStyle/>
                    <a:p>
                      <a:pPr marL="0" lvl="0" indent="0" algn="l" rtl="0">
                        <a:spcBef>
                          <a:spcPts val="0"/>
                        </a:spcBef>
                        <a:spcAft>
                          <a:spcPts val="0"/>
                        </a:spcAft>
                        <a:buNone/>
                      </a:pPr>
                      <a:r>
                        <a:rPr lang="en-US"/>
                        <a:t>7</a:t>
                      </a:r>
                      <a:endParaRPr/>
                    </a:p>
                  </a:txBody>
                  <a:tcPr marL="91425" marR="91425" marT="91425" marB="91425"/>
                </a:tc>
                <a:extLst>
                  <a:ext uri="{0D108BD9-81ED-4DB2-BD59-A6C34878D82A}">
                    <a16:rowId xmlns:a16="http://schemas.microsoft.com/office/drawing/2014/main" val="10002"/>
                  </a:ext>
                </a:extLst>
              </a:tr>
              <a:tr h="426800">
                <a:tc>
                  <a:txBody>
                    <a:bodyPr/>
                    <a:lstStyle/>
                    <a:p>
                      <a:pPr marL="0" lvl="0" indent="0" algn="l" rtl="0">
                        <a:spcBef>
                          <a:spcPts val="0"/>
                        </a:spcBef>
                        <a:spcAft>
                          <a:spcPts val="0"/>
                        </a:spcAft>
                        <a:buNone/>
                      </a:pPr>
                      <a:r>
                        <a:rPr lang="en-US"/>
                        <a:t>pets_allowed</a:t>
                      </a:r>
                      <a:endParaRPr/>
                    </a:p>
                  </a:txBody>
                  <a:tcPr marL="91425" marR="91425" marT="91425" marB="91425"/>
                </a:tc>
                <a:tc>
                  <a:txBody>
                    <a:bodyPr/>
                    <a:lstStyle/>
                    <a:p>
                      <a:pPr marL="0" lvl="0" indent="0" algn="l" rtl="0">
                        <a:spcBef>
                          <a:spcPts val="0"/>
                        </a:spcBef>
                        <a:spcAft>
                          <a:spcPts val="0"/>
                        </a:spcAft>
                        <a:buNone/>
                      </a:pPr>
                      <a:r>
                        <a:rPr lang="en-US"/>
                        <a:t>4163</a:t>
                      </a:r>
                      <a:endParaRPr/>
                    </a:p>
                  </a:txBody>
                  <a:tcPr marL="91425" marR="91425" marT="91425" marB="91425"/>
                </a:tc>
                <a:extLst>
                  <a:ext uri="{0D108BD9-81ED-4DB2-BD59-A6C34878D82A}">
                    <a16:rowId xmlns:a16="http://schemas.microsoft.com/office/drawing/2014/main" val="10003"/>
                  </a:ext>
                </a:extLst>
              </a:tr>
              <a:tr h="426800">
                <a:tc>
                  <a:txBody>
                    <a:bodyPr/>
                    <a:lstStyle/>
                    <a:p>
                      <a:pPr marL="0" lvl="0" indent="0" algn="l" rtl="0">
                        <a:spcBef>
                          <a:spcPts val="0"/>
                        </a:spcBef>
                        <a:spcAft>
                          <a:spcPts val="0"/>
                        </a:spcAft>
                        <a:buNone/>
                      </a:pPr>
                      <a:r>
                        <a:rPr lang="en-US"/>
                        <a:t>cityname</a:t>
                      </a:r>
                      <a:endParaRPr/>
                    </a:p>
                  </a:txBody>
                  <a:tcPr marL="91425" marR="91425" marT="91425" marB="91425"/>
                </a:tc>
                <a:tc>
                  <a:txBody>
                    <a:bodyPr/>
                    <a:lstStyle/>
                    <a:p>
                      <a:pPr marL="0" lvl="0" indent="0" algn="l" rtl="0">
                        <a:spcBef>
                          <a:spcPts val="0"/>
                        </a:spcBef>
                        <a:spcAft>
                          <a:spcPts val="0"/>
                        </a:spcAft>
                        <a:buNone/>
                      </a:pPr>
                      <a:r>
                        <a:rPr lang="en-US"/>
                        <a:t>77</a:t>
                      </a:r>
                      <a:endParaRPr/>
                    </a:p>
                  </a:txBody>
                  <a:tcPr marL="91425" marR="91425" marT="91425" marB="91425"/>
                </a:tc>
                <a:extLst>
                  <a:ext uri="{0D108BD9-81ED-4DB2-BD59-A6C34878D82A}">
                    <a16:rowId xmlns:a16="http://schemas.microsoft.com/office/drawing/2014/main" val="10004"/>
                  </a:ext>
                </a:extLst>
              </a:tr>
              <a:tr h="426800">
                <a:tc>
                  <a:txBody>
                    <a:bodyPr/>
                    <a:lstStyle/>
                    <a:p>
                      <a:pPr marL="0" lvl="0" indent="0" algn="l" rtl="0">
                        <a:spcBef>
                          <a:spcPts val="0"/>
                        </a:spcBef>
                        <a:spcAft>
                          <a:spcPts val="0"/>
                        </a:spcAft>
                        <a:buNone/>
                      </a:pPr>
                      <a:r>
                        <a:rPr lang="en-US"/>
                        <a:t>state</a:t>
                      </a:r>
                      <a:endParaRPr/>
                    </a:p>
                  </a:txBody>
                  <a:tcPr marL="91425" marR="91425" marT="91425" marB="91425"/>
                </a:tc>
                <a:tc>
                  <a:txBody>
                    <a:bodyPr/>
                    <a:lstStyle/>
                    <a:p>
                      <a:pPr marL="0" lvl="0" indent="0" algn="l" rtl="0">
                        <a:spcBef>
                          <a:spcPts val="0"/>
                        </a:spcBef>
                        <a:spcAft>
                          <a:spcPts val="0"/>
                        </a:spcAft>
                        <a:buNone/>
                      </a:pPr>
                      <a:r>
                        <a:rPr lang="en-US"/>
                        <a:t>77</a:t>
                      </a:r>
                      <a:endParaRPr/>
                    </a:p>
                  </a:txBody>
                  <a:tcPr marL="91425" marR="91425" marT="91425" marB="91425"/>
                </a:tc>
                <a:extLst>
                  <a:ext uri="{0D108BD9-81ED-4DB2-BD59-A6C34878D82A}">
                    <a16:rowId xmlns:a16="http://schemas.microsoft.com/office/drawing/2014/main" val="10005"/>
                  </a:ext>
                </a:extLst>
              </a:tr>
            </a:tbl>
          </a:graphicData>
        </a:graphic>
      </p:graphicFrame>
      <p:sp>
        <p:nvSpPr>
          <p:cNvPr id="131" name="Google Shape;131;p20"/>
          <p:cNvSpPr/>
          <p:nvPr/>
        </p:nvSpPr>
        <p:spPr>
          <a:xfrm>
            <a:off x="4324050" y="2572100"/>
            <a:ext cx="495900" cy="2871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Times New Roman"/>
              <a:ea typeface="Times New Roman"/>
              <a:cs typeface="Times New Roman"/>
              <a:sym typeface="Times New Roman"/>
            </a:endParaRPr>
          </a:p>
        </p:txBody>
      </p:sp>
      <p:graphicFrame>
        <p:nvGraphicFramePr>
          <p:cNvPr id="132" name="Google Shape;132;p20"/>
          <p:cNvGraphicFramePr/>
          <p:nvPr/>
        </p:nvGraphicFramePr>
        <p:xfrm>
          <a:off x="5624425" y="1435250"/>
          <a:ext cx="2848025" cy="2560800"/>
        </p:xfrm>
        <a:graphic>
          <a:graphicData uri="http://schemas.openxmlformats.org/drawingml/2006/table">
            <a:tbl>
              <a:tblPr>
                <a:noFill/>
                <a:tableStyleId>{A1D67543-4ABC-4E27-ACAB-C4A2446754A7}</a:tableStyleId>
              </a:tblPr>
              <a:tblGrid>
                <a:gridCol w="1357475">
                  <a:extLst>
                    <a:ext uri="{9D8B030D-6E8A-4147-A177-3AD203B41FA5}">
                      <a16:colId xmlns:a16="http://schemas.microsoft.com/office/drawing/2014/main" val="20000"/>
                    </a:ext>
                  </a:extLst>
                </a:gridCol>
                <a:gridCol w="1490550">
                  <a:extLst>
                    <a:ext uri="{9D8B030D-6E8A-4147-A177-3AD203B41FA5}">
                      <a16:colId xmlns:a16="http://schemas.microsoft.com/office/drawing/2014/main" val="20001"/>
                    </a:ext>
                  </a:extLst>
                </a:gridCol>
              </a:tblGrid>
              <a:tr h="426800">
                <a:tc>
                  <a:txBody>
                    <a:bodyPr/>
                    <a:lstStyle/>
                    <a:p>
                      <a:pPr marL="0" lvl="0" indent="0" algn="l" rtl="0">
                        <a:spcBef>
                          <a:spcPts val="0"/>
                        </a:spcBef>
                        <a:spcAft>
                          <a:spcPts val="0"/>
                        </a:spcAft>
                        <a:buNone/>
                      </a:pPr>
                      <a:r>
                        <a:rPr lang="en-US"/>
                        <a:t>amenities</a:t>
                      </a:r>
                      <a:endParaRPr/>
                    </a:p>
                  </a:txBody>
                  <a:tcPr marL="91425" marR="91425" marT="91425" marB="91425"/>
                </a:tc>
                <a:tc>
                  <a:txBody>
                    <a:bodyPr/>
                    <a:lstStyle/>
                    <a:p>
                      <a:pPr marL="0" lvl="0" indent="0" algn="l" rtl="0">
                        <a:spcBef>
                          <a:spcPts val="0"/>
                        </a:spcBef>
                        <a:spcAft>
                          <a:spcPts val="0"/>
                        </a:spcAft>
                        <a:buNone/>
                      </a:pPr>
                      <a:r>
                        <a:rPr lang="en-US"/>
                        <a:t>0</a:t>
                      </a:r>
                      <a:endParaRPr/>
                    </a:p>
                  </a:txBody>
                  <a:tcPr marL="91425" marR="91425" marT="91425" marB="91425"/>
                </a:tc>
                <a:extLst>
                  <a:ext uri="{0D108BD9-81ED-4DB2-BD59-A6C34878D82A}">
                    <a16:rowId xmlns:a16="http://schemas.microsoft.com/office/drawing/2014/main" val="10000"/>
                  </a:ext>
                </a:extLst>
              </a:tr>
              <a:tr h="426800">
                <a:tc>
                  <a:txBody>
                    <a:bodyPr/>
                    <a:lstStyle/>
                    <a:p>
                      <a:pPr marL="0" lvl="0" indent="0" algn="l" rtl="0">
                        <a:spcBef>
                          <a:spcPts val="0"/>
                        </a:spcBef>
                        <a:spcAft>
                          <a:spcPts val="0"/>
                        </a:spcAft>
                        <a:buNone/>
                      </a:pPr>
                      <a:r>
                        <a:rPr lang="en-US"/>
                        <a:t>bathrooms</a:t>
                      </a:r>
                      <a:endParaRPr/>
                    </a:p>
                  </a:txBody>
                  <a:tcPr marL="91425" marR="91425" marT="91425" marB="91425"/>
                </a:tc>
                <a:tc>
                  <a:txBody>
                    <a:bodyPr/>
                    <a:lstStyle/>
                    <a:p>
                      <a:pPr marL="0" lvl="0" indent="0" algn="l" rtl="0">
                        <a:spcBef>
                          <a:spcPts val="0"/>
                        </a:spcBef>
                        <a:spcAft>
                          <a:spcPts val="0"/>
                        </a:spcAft>
                        <a:buNone/>
                      </a:pPr>
                      <a:r>
                        <a:rPr lang="en-US"/>
                        <a:t>0</a:t>
                      </a:r>
                      <a:endParaRPr/>
                    </a:p>
                  </a:txBody>
                  <a:tcPr marL="91425" marR="91425" marT="91425" marB="91425"/>
                </a:tc>
                <a:extLst>
                  <a:ext uri="{0D108BD9-81ED-4DB2-BD59-A6C34878D82A}">
                    <a16:rowId xmlns:a16="http://schemas.microsoft.com/office/drawing/2014/main" val="10001"/>
                  </a:ext>
                </a:extLst>
              </a:tr>
              <a:tr h="426800">
                <a:tc>
                  <a:txBody>
                    <a:bodyPr/>
                    <a:lstStyle/>
                    <a:p>
                      <a:pPr marL="0" lvl="0" indent="0" algn="l" rtl="0">
                        <a:spcBef>
                          <a:spcPts val="0"/>
                        </a:spcBef>
                        <a:spcAft>
                          <a:spcPts val="0"/>
                        </a:spcAft>
                        <a:buNone/>
                      </a:pPr>
                      <a:r>
                        <a:rPr lang="en-US"/>
                        <a:t>bedrooms</a:t>
                      </a:r>
                      <a:endParaRPr/>
                    </a:p>
                  </a:txBody>
                  <a:tcPr marL="91425" marR="91425" marT="91425" marB="91425"/>
                </a:tc>
                <a:tc>
                  <a:txBody>
                    <a:bodyPr/>
                    <a:lstStyle/>
                    <a:p>
                      <a:pPr marL="0" lvl="0" indent="0" algn="l" rtl="0">
                        <a:spcBef>
                          <a:spcPts val="0"/>
                        </a:spcBef>
                        <a:spcAft>
                          <a:spcPts val="0"/>
                        </a:spcAft>
                        <a:buNone/>
                      </a:pPr>
                      <a:r>
                        <a:rPr lang="en-US"/>
                        <a:t>0</a:t>
                      </a:r>
                      <a:endParaRPr/>
                    </a:p>
                  </a:txBody>
                  <a:tcPr marL="91425" marR="91425" marT="91425" marB="91425"/>
                </a:tc>
                <a:extLst>
                  <a:ext uri="{0D108BD9-81ED-4DB2-BD59-A6C34878D82A}">
                    <a16:rowId xmlns:a16="http://schemas.microsoft.com/office/drawing/2014/main" val="10002"/>
                  </a:ext>
                </a:extLst>
              </a:tr>
              <a:tr h="426800">
                <a:tc>
                  <a:txBody>
                    <a:bodyPr/>
                    <a:lstStyle/>
                    <a:p>
                      <a:pPr marL="0" lvl="0" indent="0" algn="l" rtl="0">
                        <a:spcBef>
                          <a:spcPts val="0"/>
                        </a:spcBef>
                        <a:spcAft>
                          <a:spcPts val="0"/>
                        </a:spcAft>
                        <a:buNone/>
                      </a:pPr>
                      <a:r>
                        <a:rPr lang="en-US"/>
                        <a:t>pets_allowed</a:t>
                      </a:r>
                      <a:endParaRPr/>
                    </a:p>
                  </a:txBody>
                  <a:tcPr marL="91425" marR="91425" marT="91425" marB="91425"/>
                </a:tc>
                <a:tc>
                  <a:txBody>
                    <a:bodyPr/>
                    <a:lstStyle/>
                    <a:p>
                      <a:pPr marL="0" lvl="0" indent="0" algn="l" rtl="0">
                        <a:spcBef>
                          <a:spcPts val="0"/>
                        </a:spcBef>
                        <a:spcAft>
                          <a:spcPts val="0"/>
                        </a:spcAft>
                        <a:buNone/>
                      </a:pPr>
                      <a:r>
                        <a:rPr lang="en-US"/>
                        <a:t>0</a:t>
                      </a:r>
                      <a:endParaRPr/>
                    </a:p>
                  </a:txBody>
                  <a:tcPr marL="91425" marR="91425" marT="91425" marB="91425"/>
                </a:tc>
                <a:extLst>
                  <a:ext uri="{0D108BD9-81ED-4DB2-BD59-A6C34878D82A}">
                    <a16:rowId xmlns:a16="http://schemas.microsoft.com/office/drawing/2014/main" val="10003"/>
                  </a:ext>
                </a:extLst>
              </a:tr>
              <a:tr h="426800">
                <a:tc>
                  <a:txBody>
                    <a:bodyPr/>
                    <a:lstStyle/>
                    <a:p>
                      <a:pPr marL="0" lvl="0" indent="0" algn="l" rtl="0">
                        <a:spcBef>
                          <a:spcPts val="0"/>
                        </a:spcBef>
                        <a:spcAft>
                          <a:spcPts val="0"/>
                        </a:spcAft>
                        <a:buNone/>
                      </a:pPr>
                      <a:r>
                        <a:rPr lang="en-US"/>
                        <a:t>cityname</a:t>
                      </a:r>
                      <a:endParaRPr/>
                    </a:p>
                  </a:txBody>
                  <a:tcPr marL="91425" marR="91425" marT="91425" marB="91425"/>
                </a:tc>
                <a:tc>
                  <a:txBody>
                    <a:bodyPr/>
                    <a:lstStyle/>
                    <a:p>
                      <a:pPr marL="0" lvl="0" indent="0" algn="l" rtl="0">
                        <a:spcBef>
                          <a:spcPts val="0"/>
                        </a:spcBef>
                        <a:spcAft>
                          <a:spcPts val="0"/>
                        </a:spcAft>
                        <a:buNone/>
                      </a:pPr>
                      <a:r>
                        <a:rPr lang="en-US"/>
                        <a:t>0</a:t>
                      </a:r>
                      <a:endParaRPr/>
                    </a:p>
                  </a:txBody>
                  <a:tcPr marL="91425" marR="91425" marT="91425" marB="91425"/>
                </a:tc>
                <a:extLst>
                  <a:ext uri="{0D108BD9-81ED-4DB2-BD59-A6C34878D82A}">
                    <a16:rowId xmlns:a16="http://schemas.microsoft.com/office/drawing/2014/main" val="10004"/>
                  </a:ext>
                </a:extLst>
              </a:tr>
              <a:tr h="426800">
                <a:tc>
                  <a:txBody>
                    <a:bodyPr/>
                    <a:lstStyle/>
                    <a:p>
                      <a:pPr marL="0" lvl="0" indent="0" algn="l" rtl="0">
                        <a:spcBef>
                          <a:spcPts val="0"/>
                        </a:spcBef>
                        <a:spcAft>
                          <a:spcPts val="0"/>
                        </a:spcAft>
                        <a:buNone/>
                      </a:pPr>
                      <a:r>
                        <a:rPr lang="en-US"/>
                        <a:t>state</a:t>
                      </a:r>
                      <a:endParaRPr/>
                    </a:p>
                  </a:txBody>
                  <a:tcPr marL="91425" marR="91425" marT="91425" marB="91425"/>
                </a:tc>
                <a:tc>
                  <a:txBody>
                    <a:bodyPr/>
                    <a:lstStyle/>
                    <a:p>
                      <a:pPr marL="0" lvl="0" indent="0" algn="l" rtl="0">
                        <a:spcBef>
                          <a:spcPts val="0"/>
                        </a:spcBef>
                        <a:spcAft>
                          <a:spcPts val="0"/>
                        </a:spcAft>
                        <a:buNone/>
                      </a:pPr>
                      <a:r>
                        <a:rPr lang="en-US"/>
                        <a:t>0</a:t>
                      </a:r>
                      <a:endParaRPr/>
                    </a:p>
                  </a:txBody>
                  <a:tcPr marL="91425" marR="91425" marT="91425" marB="91425"/>
                </a:tc>
                <a:extLst>
                  <a:ext uri="{0D108BD9-81ED-4DB2-BD59-A6C34878D82A}">
                    <a16:rowId xmlns:a16="http://schemas.microsoft.com/office/drawing/2014/main" val="10005"/>
                  </a:ext>
                </a:extLst>
              </a:tr>
            </a:tbl>
          </a:graphicData>
        </a:graphic>
      </p:graphicFrame>
      <p:sp>
        <p:nvSpPr>
          <p:cNvPr id="133" name="Google Shape;133;p20"/>
          <p:cNvSpPr txBox="1"/>
          <p:nvPr/>
        </p:nvSpPr>
        <p:spPr>
          <a:xfrm>
            <a:off x="569850" y="4187225"/>
            <a:ext cx="8004300" cy="2492960"/>
          </a:xfrm>
          <a:prstGeom prst="rect">
            <a:avLst/>
          </a:prstGeom>
          <a:noFill/>
          <a:ln>
            <a:noFill/>
          </a:ln>
        </p:spPr>
        <p:txBody>
          <a:bodyPr spcFirstLastPara="1" wrap="square" lIns="91425" tIns="91425" rIns="91425" bIns="91425" anchor="t" anchorCtr="0">
            <a:spAutoFit/>
          </a:bodyPr>
          <a:lstStyle/>
          <a:p>
            <a:pPr marL="101600" lvl="0" algn="just" rtl="0">
              <a:lnSpc>
                <a:spcPct val="150000"/>
              </a:lnSpc>
              <a:spcBef>
                <a:spcPts val="0"/>
              </a:spcBef>
              <a:spcAft>
                <a:spcPts val="0"/>
              </a:spcAft>
              <a:buClr>
                <a:schemeClr val="dk1"/>
              </a:buClr>
              <a:buSzPts val="2000"/>
            </a:pPr>
            <a:r>
              <a:rPr lang="en-US" sz="2000" b="1">
                <a:solidFill>
                  <a:schemeClr val="dk1"/>
                </a:solidFill>
                <a:latin typeface="Times New Roman"/>
                <a:ea typeface="Times New Roman"/>
                <a:cs typeface="Times New Roman"/>
                <a:sym typeface="Times New Roman"/>
              </a:rPr>
              <a:t>Amenities</a:t>
            </a:r>
            <a:r>
              <a:rPr lang="en-US" sz="2000">
                <a:solidFill>
                  <a:schemeClr val="dk1"/>
                </a:solidFill>
                <a:latin typeface="Times New Roman"/>
                <a:ea typeface="Times New Roman"/>
                <a:cs typeface="Times New Roman"/>
                <a:sym typeface="Times New Roman"/>
              </a:rPr>
              <a:t>: chuyển dữ liệu null  thành “basic”</a:t>
            </a:r>
            <a:endParaRPr sz="2000">
              <a:solidFill>
                <a:schemeClr val="dk1"/>
              </a:solidFill>
              <a:latin typeface="Times New Roman"/>
              <a:ea typeface="Times New Roman"/>
              <a:cs typeface="Times New Roman"/>
              <a:sym typeface="Times New Roman"/>
            </a:endParaRPr>
          </a:p>
          <a:p>
            <a:pPr marL="101600" lvl="0" algn="just" rtl="0">
              <a:lnSpc>
                <a:spcPct val="150000"/>
              </a:lnSpc>
              <a:spcBef>
                <a:spcPts val="0"/>
              </a:spcBef>
              <a:spcAft>
                <a:spcPts val="0"/>
              </a:spcAft>
              <a:buClr>
                <a:schemeClr val="dk1"/>
              </a:buClr>
              <a:buSzPts val="2000"/>
            </a:pPr>
            <a:r>
              <a:rPr lang="en-US" sz="2000" b="1">
                <a:solidFill>
                  <a:schemeClr val="dk1"/>
                </a:solidFill>
                <a:latin typeface="Times New Roman"/>
                <a:ea typeface="Times New Roman"/>
                <a:cs typeface="Times New Roman"/>
                <a:sym typeface="Times New Roman"/>
              </a:rPr>
              <a:t>Bathrooms, bedrooms:</a:t>
            </a:r>
            <a:r>
              <a:rPr lang="en-US" sz="2000">
                <a:solidFill>
                  <a:schemeClr val="dk1"/>
                </a:solidFill>
                <a:latin typeface="Times New Roman"/>
                <a:ea typeface="Times New Roman"/>
                <a:cs typeface="Times New Roman"/>
                <a:sym typeface="Times New Roman"/>
              </a:rPr>
              <a:t> xóa các hàng có giá trị null ở các trường này</a:t>
            </a:r>
            <a:endParaRPr sz="2000">
              <a:solidFill>
                <a:schemeClr val="dk1"/>
              </a:solidFill>
              <a:latin typeface="Times New Roman"/>
              <a:ea typeface="Times New Roman"/>
              <a:cs typeface="Times New Roman"/>
              <a:sym typeface="Times New Roman"/>
            </a:endParaRPr>
          </a:p>
          <a:p>
            <a:pPr marL="101600" lvl="0" algn="just" rtl="0">
              <a:lnSpc>
                <a:spcPct val="150000"/>
              </a:lnSpc>
              <a:spcBef>
                <a:spcPts val="0"/>
              </a:spcBef>
              <a:spcAft>
                <a:spcPts val="0"/>
              </a:spcAft>
              <a:buClr>
                <a:schemeClr val="dk1"/>
              </a:buClr>
              <a:buSzPts val="2000"/>
            </a:pPr>
            <a:r>
              <a:rPr lang="en-US" sz="2000" b="1">
                <a:solidFill>
                  <a:schemeClr val="dk1"/>
                </a:solidFill>
                <a:latin typeface="Times New Roman"/>
                <a:ea typeface="Times New Roman"/>
                <a:cs typeface="Times New Roman"/>
                <a:sym typeface="Times New Roman"/>
              </a:rPr>
              <a:t>Pets_allowed</a:t>
            </a:r>
            <a:r>
              <a:rPr lang="en-US" sz="2000">
                <a:solidFill>
                  <a:schemeClr val="dk1"/>
                </a:solidFill>
                <a:latin typeface="Times New Roman"/>
                <a:ea typeface="Times New Roman"/>
                <a:cs typeface="Times New Roman"/>
                <a:sym typeface="Times New Roman"/>
              </a:rPr>
              <a:t>: chuyển giá trị null thành “no”</a:t>
            </a:r>
            <a:endParaRPr sz="2000">
              <a:solidFill>
                <a:schemeClr val="dk1"/>
              </a:solidFill>
              <a:latin typeface="Times New Roman"/>
              <a:ea typeface="Times New Roman"/>
              <a:cs typeface="Times New Roman"/>
              <a:sym typeface="Times New Roman"/>
            </a:endParaRPr>
          </a:p>
          <a:p>
            <a:pPr marL="101600" lvl="0" algn="just" rtl="0">
              <a:lnSpc>
                <a:spcPct val="150000"/>
              </a:lnSpc>
              <a:spcBef>
                <a:spcPts val="0"/>
              </a:spcBef>
              <a:spcAft>
                <a:spcPts val="0"/>
              </a:spcAft>
              <a:buClr>
                <a:schemeClr val="dk1"/>
              </a:buClr>
              <a:buSzPts val="2000"/>
            </a:pPr>
            <a:r>
              <a:rPr lang="en-US" sz="2000" b="1">
                <a:solidFill>
                  <a:schemeClr val="dk1"/>
                </a:solidFill>
                <a:latin typeface="Times New Roman"/>
                <a:ea typeface="Times New Roman"/>
                <a:cs typeface="Times New Roman"/>
                <a:sym typeface="Times New Roman"/>
              </a:rPr>
              <a:t>Cityname, state</a:t>
            </a:r>
            <a:r>
              <a:rPr lang="en-US" sz="2000">
                <a:solidFill>
                  <a:schemeClr val="dk1"/>
                </a:solidFill>
                <a:latin typeface="Times New Roman"/>
                <a:ea typeface="Times New Roman"/>
                <a:cs typeface="Times New Roman"/>
                <a:sym typeface="Times New Roman"/>
              </a:rPr>
              <a:t>: Với các giá trị null, gán giá trị của nó theo giá trị của kinh độ, vĩ độ</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3206</Words>
  <Application>Microsoft Office PowerPoint</Application>
  <PresentationFormat>On-screen Show (4:3)</PresentationFormat>
  <Paragraphs>322</Paragraphs>
  <Slides>47</Slides>
  <Notes>47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47</vt:i4>
      </vt:variant>
    </vt:vector>
  </HeadingPairs>
  <TitlesOfParts>
    <vt:vector size="51" baseType="lpstr">
      <vt:lpstr>Arial</vt:lpstr>
      <vt:lpstr>Noto Sans Symbols</vt:lpstr>
      <vt:lpstr>Times New Roman</vt:lpstr>
      <vt:lpstr>Simple Light</vt:lpstr>
      <vt:lpstr>NHẬP MÔN  HỌC MÁY</vt:lpstr>
      <vt:lpstr>Nội dung</vt:lpstr>
      <vt:lpstr>Giới thiệu tập dữ liệu</vt:lpstr>
      <vt:lpstr>Giới thiệu bài toán</vt:lpstr>
      <vt:lpstr>Data Visualization</vt:lpstr>
      <vt:lpstr>Data Visualization</vt:lpstr>
      <vt:lpstr>Data Visualization</vt:lpstr>
      <vt:lpstr>Data Visualization: Phân bố nhà dựa trên kinh độ, vĩ độ</vt:lpstr>
      <vt:lpstr>Tiền xử lý dữ liệu: Xử lý dữ liệu bị null</vt:lpstr>
      <vt:lpstr>Tiền xử lý dữ liệu: Type conversion </vt:lpstr>
      <vt:lpstr>Xây dựng model</vt:lpstr>
      <vt:lpstr>Đánh giá kết quả và so sánh: Hồi quy </vt:lpstr>
      <vt:lpstr>Sự phân tán của điểm của các điểm dự đoán: Linear Regression </vt:lpstr>
      <vt:lpstr>Sự phân tán của điểm của các điểm dự đoán: Random Forest </vt:lpstr>
      <vt:lpstr>Sự phân tán của điểm của các điểm dự đoán: Decision Tree </vt:lpstr>
      <vt:lpstr>Sự phân tán của điểm của các điểm dự đoán: Gradient Boosting </vt:lpstr>
      <vt:lpstr>Learning Curve for Linear Regression </vt:lpstr>
      <vt:lpstr>Learning Curve for Random Forest </vt:lpstr>
      <vt:lpstr>Learning Curve for Decision Tree </vt:lpstr>
      <vt:lpstr>Learning Curve for Gradient Boosting </vt:lpstr>
      <vt:lpstr>Đánh giá kết quả theo mô hình: Phân loại </vt:lpstr>
      <vt:lpstr>Learning Curve for Logistic Regression</vt:lpstr>
      <vt:lpstr>Learning Curve for Decision Tree </vt:lpstr>
      <vt:lpstr>Learning Curve for KNN</vt:lpstr>
      <vt:lpstr>Xử lý Overfitting</vt:lpstr>
      <vt:lpstr>Giới thiệu Overfitting</vt:lpstr>
      <vt:lpstr>Giới thiệu Overfitting</vt:lpstr>
      <vt:lpstr>Giới thiệu Overfitting</vt:lpstr>
      <vt:lpstr>Giải pháp xử lý Overfitting</vt:lpstr>
      <vt:lpstr>Kết quả mô hình sau khi chỉnh sửa Overfitting</vt:lpstr>
      <vt:lpstr>Hồi quy</vt:lpstr>
      <vt:lpstr>Mô hình hồi quy : Random Forest Regressor</vt:lpstr>
      <vt:lpstr>Mô hình hồi quy: Random Forest Regressor</vt:lpstr>
      <vt:lpstr>Mô hình hồi quy: Decision Tree Regressor</vt:lpstr>
      <vt:lpstr>Mô hình hồi quy: Decision Tree Regressor</vt:lpstr>
      <vt:lpstr>Mô hình hồi quy: Gradient Boosting Regressor</vt:lpstr>
      <vt:lpstr>Mô hình hồi quy: Gradient Boosting Regressor</vt:lpstr>
      <vt:lpstr>Phân loại</vt:lpstr>
      <vt:lpstr>Mô hình phân loại: Decision Tree Classifier </vt:lpstr>
      <vt:lpstr>Mô hình phân loại: Decision Tree Classifier </vt:lpstr>
      <vt:lpstr>Mô hình phân loại: XGBClassifier </vt:lpstr>
      <vt:lpstr>CHƯƠNG 3: FEATURE SELECTION USING CORRELATION ANALYSIS</vt:lpstr>
      <vt:lpstr>GIỚI THIỆU VỀ FEATURE SELECTION</vt:lpstr>
      <vt:lpstr>GIỚI THIỆU VỀ CORRELATION ANALYSIS</vt:lpstr>
      <vt:lpstr>THỰC NGHIỆM CORRELATION ANALYSIS</vt:lpstr>
      <vt:lpstr>ĐÁNH GIÁ CORRELATION ANALYSIS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Admin</dc:creator>
  <cp:lastModifiedBy>chung kiet</cp:lastModifiedBy>
  <cp:revision>1</cp:revision>
  <dcterms:modified xsi:type="dcterms:W3CDTF">2024-11-14T15:41:26Z</dcterms:modified>
</cp:coreProperties>
</file>