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84" r:id="rId8"/>
    <p:sldId id="271" r:id="rId9"/>
    <p:sldId id="272" r:id="rId10"/>
    <p:sldId id="273" r:id="rId11"/>
    <p:sldId id="275" r:id="rId12"/>
    <p:sldId id="276" r:id="rId13"/>
    <p:sldId id="278" r:id="rId14"/>
    <p:sldId id="277" r:id="rId15"/>
    <p:sldId id="279" r:id="rId16"/>
    <p:sldId id="280" r:id="rId17"/>
    <p:sldId id="281" r:id="rId18"/>
    <p:sldId id="282" r:id="rId19"/>
    <p:sldId id="283" r:id="rId20"/>
    <p:sldId id="26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C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22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2015. 7. 16.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8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2015. 7. 16.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3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2015. 7. 16.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2015. 7. 16.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1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2015. 7. 16.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4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2015. 7. 16.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7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2015. 7. 16.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5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2015. 7. 16.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6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2015. 7. 16.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2015. 7. 16.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2015. 7. 16.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2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FBAE7-033D-B144-8C76-59E17CFF47FD}" type="datetimeFigureOut">
              <a:rPr lang="en-US" smtClean="0"/>
              <a:t>2015. 7. 16.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9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59566">
            <a:off x="-1629656" y="4373850"/>
            <a:ext cx="3789118" cy="37891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44405" y="470877"/>
            <a:ext cx="8424727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600" b="1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Android Lecture #</a:t>
            </a:r>
            <a:r>
              <a:rPr lang="ko-KR" altLang="ko-KR" sz="7600" b="1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r>
              <a:rPr lang="en-US" altLang="ko-KR" sz="7600" b="1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0</a:t>
            </a:r>
            <a:endParaRPr lang="en-US" sz="7600" b="1" cap="none" spc="0" dirty="0">
              <a:ln w="12700">
                <a:solidFill>
                  <a:srgbClr val="00000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52430" y="2578363"/>
            <a:ext cx="4774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00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Graphic, Thread</a:t>
            </a:r>
            <a:endParaRPr lang="en-US" sz="5400" b="1" cap="none" spc="0" dirty="0">
              <a:ln w="12700">
                <a:solidFill>
                  <a:srgbClr val="000000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4139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1323439"/>
            <a:chOff x="0" y="0"/>
            <a:chExt cx="9144000" cy="132343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8" y="0"/>
              <a:ext cx="518643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3</a:t>
              </a:r>
              <a:r>
                <a:rPr lang="en-US" sz="4000" dirty="0" smtClean="0"/>
                <a:t>. Thread</a:t>
              </a:r>
              <a:r>
                <a:rPr lang="ko-KR" altLang="en-US" sz="4000" dirty="0" smtClean="0"/>
                <a:t> </a:t>
              </a:r>
              <a:endParaRPr lang="en-US" altLang="ko-KR" sz="4000" dirty="0"/>
            </a:p>
            <a:p>
              <a:r>
                <a:rPr lang="en-US" sz="4000" dirty="0" smtClean="0"/>
                <a:t> </a:t>
              </a:r>
              <a:endParaRPr lang="en-US" sz="4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" y="707886"/>
            <a:ext cx="3724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800" dirty="0" smtClean="0"/>
              <a:t>Running Unit</a:t>
            </a:r>
            <a:endParaRPr lang="en-US" sz="4800" dirty="0"/>
          </a:p>
        </p:txBody>
      </p:sp>
      <p:sp>
        <p:nvSpPr>
          <p:cNvPr id="3" name="Rounded Rectangle 2"/>
          <p:cNvSpPr/>
          <p:nvPr/>
        </p:nvSpPr>
        <p:spPr>
          <a:xfrm>
            <a:off x="689428" y="2966903"/>
            <a:ext cx="1895621" cy="77727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 </a:t>
            </a:r>
            <a:r>
              <a:rPr lang="en-US" altLang="ko-KR" sz="2400" dirty="0" smtClean="0"/>
              <a:t>Thread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689428" y="1726638"/>
            <a:ext cx="1895621" cy="77727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Process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3318087" y="1766028"/>
            <a:ext cx="3373455" cy="7772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Process have own data</a:t>
            </a:r>
            <a:endParaRPr lang="en-US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3318087" y="2976382"/>
            <a:ext cx="3373455" cy="7772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Thread share same data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689429" y="4151767"/>
            <a:ext cx="2362520" cy="79623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 </a:t>
            </a:r>
            <a:r>
              <a:rPr lang="en-US" altLang="ko-KR" sz="2400" dirty="0" smtClean="0"/>
              <a:t>Main Thread</a:t>
            </a:r>
          </a:p>
          <a:p>
            <a:pPr algn="ctr"/>
            <a:r>
              <a:rPr lang="en-US" altLang="ko-KR" sz="2400" dirty="0" smtClean="0"/>
              <a:t>(UI Thread) 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3554107" y="4151767"/>
            <a:ext cx="3695710" cy="8720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Running thread for driving application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554107" y="5232365"/>
            <a:ext cx="3695710" cy="7583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Send event and</a:t>
            </a:r>
          </a:p>
          <a:p>
            <a:pPr algn="ctr"/>
            <a:r>
              <a:rPr lang="en-US" sz="2400" dirty="0" smtClean="0"/>
              <a:t> draw screen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694571" y="5990679"/>
            <a:ext cx="2362520" cy="79623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Worker thread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6925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 animBg="1"/>
      <p:bldP spid="12" grpId="0" animBg="1"/>
      <p:bldP spid="13" grpId="0" animBg="1"/>
      <p:bldP spid="14" grpId="0" animBg="1"/>
      <p:bldP spid="4" grpId="0" animBg="1"/>
      <p:bldP spid="5" grpId="0" animBg="1"/>
      <p:bldP spid="6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0"/>
            <a:ext cx="9144000" cy="1323439"/>
            <a:chOff x="0" y="0"/>
            <a:chExt cx="9144000" cy="1323439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89428" y="0"/>
              <a:ext cx="518643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3</a:t>
              </a:r>
              <a:r>
                <a:rPr lang="en-US" sz="4000" dirty="0" smtClean="0"/>
                <a:t>. Thread</a:t>
              </a:r>
              <a:r>
                <a:rPr lang="ko-KR" altLang="en-US" sz="4000" dirty="0" smtClean="0"/>
                <a:t> </a:t>
              </a:r>
              <a:endParaRPr lang="en-US" altLang="ko-KR" sz="4000" dirty="0"/>
            </a:p>
            <a:p>
              <a:r>
                <a:rPr lang="en-US" sz="4000" dirty="0" smtClean="0"/>
                <a:t> </a:t>
              </a:r>
              <a:endParaRPr lang="en-US" sz="40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" y="707886"/>
            <a:ext cx="43781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Process, Thread</a:t>
            </a:r>
            <a:endParaRPr lang="en-US" sz="4800" dirty="0"/>
          </a:p>
        </p:txBody>
      </p:sp>
      <p:pic>
        <p:nvPicPr>
          <p:cNvPr id="4" name="Picture 3" descr="Thread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6" y="1538883"/>
            <a:ext cx="4378124" cy="5303845"/>
          </a:xfrm>
          <a:prstGeom prst="rect">
            <a:avLst/>
          </a:prstGeom>
        </p:spPr>
      </p:pic>
      <p:pic>
        <p:nvPicPr>
          <p:cNvPr id="5" name="Picture 4" descr="Thread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140" y="1519924"/>
            <a:ext cx="4404948" cy="530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35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0"/>
            <a:ext cx="9144000" cy="1323439"/>
            <a:chOff x="0" y="0"/>
            <a:chExt cx="9144000" cy="1323439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89428" y="0"/>
              <a:ext cx="518643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4. Example</a:t>
              </a:r>
              <a:endParaRPr lang="en-US" altLang="ko-KR" sz="4000" dirty="0"/>
            </a:p>
            <a:p>
              <a:r>
                <a:rPr lang="en-US" sz="4000" dirty="0" smtClean="0"/>
                <a:t> </a:t>
              </a:r>
              <a:endParaRPr lang="en-US" sz="4000" dirty="0"/>
            </a:p>
          </p:txBody>
        </p:sp>
      </p:grpSp>
      <p:pic>
        <p:nvPicPr>
          <p:cNvPr id="2" name="Picture 1" descr="스크린샷 2015-07-14 오전 7.25.3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38883"/>
            <a:ext cx="8991600" cy="53191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" y="707886"/>
            <a:ext cx="70198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Thread (</a:t>
            </a:r>
            <a:r>
              <a:rPr lang="en-US" sz="4800" dirty="0" err="1" smtClean="0"/>
              <a:t>MainActivity.java</a:t>
            </a:r>
            <a:r>
              <a:rPr lang="en-US" sz="4800" dirty="0" smtClean="0"/>
              <a:t>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89106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0"/>
            <a:ext cx="9144000" cy="1323439"/>
            <a:chOff x="0" y="0"/>
            <a:chExt cx="9144000" cy="1323439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89428" y="0"/>
              <a:ext cx="518643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4. Example</a:t>
              </a:r>
              <a:endParaRPr lang="en-US" altLang="ko-KR" sz="4000" dirty="0"/>
            </a:p>
            <a:p>
              <a:r>
                <a:rPr lang="en-US" sz="4000" dirty="0" smtClean="0"/>
                <a:t> </a:t>
              </a:r>
              <a:endParaRPr lang="en-US" sz="4000" dirty="0"/>
            </a:p>
          </p:txBody>
        </p:sp>
      </p:grpSp>
      <p:pic>
        <p:nvPicPr>
          <p:cNvPr id="3" name="Picture 2" descr="스크린샷 2015-07-14 오전 7.25.4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538882"/>
            <a:ext cx="9143998" cy="53191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" y="707886"/>
            <a:ext cx="70198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Thread (</a:t>
            </a:r>
            <a:r>
              <a:rPr lang="en-US" sz="4800" dirty="0" err="1" smtClean="0"/>
              <a:t>MainActivity.java</a:t>
            </a:r>
            <a:r>
              <a:rPr lang="en-US" sz="4800" dirty="0" smtClean="0"/>
              <a:t>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0238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0"/>
            <a:ext cx="9144000" cy="1323439"/>
            <a:chOff x="0" y="0"/>
            <a:chExt cx="9144000" cy="1323439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89428" y="0"/>
              <a:ext cx="518643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4. Example</a:t>
              </a:r>
              <a:endParaRPr lang="en-US" altLang="ko-KR" sz="4000" dirty="0"/>
            </a:p>
            <a:p>
              <a:r>
                <a:rPr lang="en-US" sz="4000" dirty="0" smtClean="0"/>
                <a:t> </a:t>
              </a:r>
              <a:endParaRPr lang="en-US" sz="4000" dirty="0"/>
            </a:p>
          </p:txBody>
        </p:sp>
      </p:grpSp>
      <p:pic>
        <p:nvPicPr>
          <p:cNvPr id="2" name="Picture 1" descr="스크린샷 2015-07-14 오전 7.25.5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6" y="1709503"/>
            <a:ext cx="6087551" cy="42432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" y="707886"/>
            <a:ext cx="4326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Running Screen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9063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1323439"/>
            <a:chOff x="0" y="0"/>
            <a:chExt cx="9144000" cy="1323439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518643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5. </a:t>
              </a:r>
              <a:r>
                <a:rPr lang="en-US" altLang="ko-KR" sz="4000" dirty="0" err="1" smtClean="0"/>
                <a:t>Pingpong</a:t>
              </a:r>
              <a:endParaRPr lang="en-US" altLang="ko-KR" sz="4000" dirty="0"/>
            </a:p>
            <a:p>
              <a:r>
                <a:rPr lang="en-US" sz="4000" dirty="0" smtClean="0"/>
                <a:t> 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55066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err="1" smtClean="0"/>
              <a:t>MySurfaceView</a:t>
            </a:r>
            <a:r>
              <a:rPr lang="en-US" altLang="ko-KR" sz="4800" dirty="0" err="1" smtClean="0"/>
              <a:t>.java</a:t>
            </a:r>
            <a:endParaRPr lang="en-US" sz="4800" dirty="0"/>
          </a:p>
        </p:txBody>
      </p:sp>
      <p:pic>
        <p:nvPicPr>
          <p:cNvPr id="3" name="Picture 2" descr="스크린샷 2015-07-14 오후 10.17.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84" y="1538883"/>
            <a:ext cx="8978900" cy="531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10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1323439"/>
            <a:chOff x="0" y="0"/>
            <a:chExt cx="9144000" cy="1323439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518643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5. </a:t>
              </a:r>
              <a:r>
                <a:rPr lang="en-US" altLang="ko-KR" sz="4000" dirty="0" err="1" smtClean="0"/>
                <a:t>Pingpong</a:t>
              </a:r>
              <a:endParaRPr lang="en-US" altLang="ko-KR" sz="4000" dirty="0"/>
            </a:p>
            <a:p>
              <a:r>
                <a:rPr lang="en-US" sz="4000" dirty="0" smtClean="0"/>
                <a:t> 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55066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err="1" smtClean="0"/>
              <a:t>MySurfaceView</a:t>
            </a:r>
            <a:r>
              <a:rPr lang="en-US" altLang="ko-KR" sz="4800" dirty="0" err="1" smtClean="0"/>
              <a:t>.java</a:t>
            </a:r>
            <a:endParaRPr lang="en-US" sz="4800" dirty="0"/>
          </a:p>
        </p:txBody>
      </p:sp>
      <p:pic>
        <p:nvPicPr>
          <p:cNvPr id="9" name="Picture 8" descr="스크린샷 2015-07-14 오후 10.15.1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0" y="1538883"/>
            <a:ext cx="8624270" cy="531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71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1323439"/>
            <a:chOff x="0" y="0"/>
            <a:chExt cx="9144000" cy="1323439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518643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5. </a:t>
              </a:r>
              <a:r>
                <a:rPr lang="en-US" altLang="ko-KR" sz="4000" dirty="0" err="1" smtClean="0"/>
                <a:t>Pingpong</a:t>
              </a:r>
              <a:endParaRPr lang="en-US" altLang="ko-KR" sz="4000" dirty="0"/>
            </a:p>
            <a:p>
              <a:r>
                <a:rPr lang="en-US" sz="4000" dirty="0" smtClean="0"/>
                <a:t> 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55066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err="1" smtClean="0"/>
              <a:t>MySurfaceView</a:t>
            </a:r>
            <a:r>
              <a:rPr lang="en-US" altLang="ko-KR" sz="4800" dirty="0" err="1" smtClean="0"/>
              <a:t>.java</a:t>
            </a:r>
            <a:endParaRPr lang="en-US" sz="4800" dirty="0"/>
          </a:p>
        </p:txBody>
      </p:sp>
      <p:pic>
        <p:nvPicPr>
          <p:cNvPr id="2" name="Picture 1" descr="스크린샷 2015-07-14 오후 10.15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13" y="1538882"/>
            <a:ext cx="8682718" cy="531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80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1323439"/>
            <a:chOff x="0" y="0"/>
            <a:chExt cx="9144000" cy="1323439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518643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5. </a:t>
              </a:r>
              <a:r>
                <a:rPr lang="en-US" altLang="ko-KR" sz="4000" dirty="0" err="1" smtClean="0"/>
                <a:t>Pingpong</a:t>
              </a:r>
              <a:endParaRPr lang="en-US" altLang="ko-KR" sz="4000" dirty="0"/>
            </a:p>
            <a:p>
              <a:r>
                <a:rPr lang="en-US" sz="4000" dirty="0" smtClean="0"/>
                <a:t> 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55066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err="1" smtClean="0"/>
              <a:t>MySurfaceView</a:t>
            </a:r>
            <a:r>
              <a:rPr lang="en-US" altLang="ko-KR" sz="4800" dirty="0" err="1" smtClean="0"/>
              <a:t>.java</a:t>
            </a:r>
            <a:endParaRPr lang="en-US" sz="4800" dirty="0"/>
          </a:p>
        </p:txBody>
      </p:sp>
      <p:pic>
        <p:nvPicPr>
          <p:cNvPr id="2" name="Picture 1" descr="스크린샷 2015-07-14 오후 10.15.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961458"/>
            <a:ext cx="90297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80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1323439"/>
            <a:chOff x="0" y="0"/>
            <a:chExt cx="9144000" cy="1323439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518643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5. </a:t>
              </a:r>
              <a:r>
                <a:rPr lang="en-US" altLang="ko-KR" sz="4000" dirty="0" err="1" smtClean="0"/>
                <a:t>Pingpong</a:t>
              </a:r>
              <a:endParaRPr lang="en-US" altLang="ko-KR" sz="4000" dirty="0"/>
            </a:p>
            <a:p>
              <a:r>
                <a:rPr lang="en-US" sz="4000" dirty="0" smtClean="0"/>
                <a:t> 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4737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err="1" smtClean="0"/>
              <a:t>MainActivity.java</a:t>
            </a:r>
            <a:endParaRPr lang="en-US" sz="4800" dirty="0"/>
          </a:p>
        </p:txBody>
      </p:sp>
      <p:pic>
        <p:nvPicPr>
          <p:cNvPr id="2" name="Picture 1" descr="스크린샷 2015-07-14 오후 10.15.3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" y="1538884"/>
            <a:ext cx="9053235" cy="525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스크린샷 2015-06-25 오전 9.24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6" y="3557937"/>
            <a:ext cx="8334503" cy="33000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8285" y="703036"/>
            <a:ext cx="83457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altLang="ko-KR" sz="5600" dirty="0" smtClean="0"/>
              <a:t>Graphic</a:t>
            </a:r>
          </a:p>
          <a:p>
            <a:pPr marL="685800" indent="-685800">
              <a:buFont typeface="Arial"/>
              <a:buChar char="•"/>
            </a:pPr>
            <a:r>
              <a:rPr lang="en-US" altLang="ko-KR" sz="5600" dirty="0" smtClean="0"/>
              <a:t>Example (</a:t>
            </a:r>
            <a:r>
              <a:rPr lang="en-US" altLang="ko-KR" sz="5600" dirty="0" err="1" smtClean="0"/>
              <a:t>MoveingBall</a:t>
            </a:r>
            <a:r>
              <a:rPr lang="en-US" altLang="ko-KR" sz="5600" dirty="0" smtClean="0"/>
              <a:t>)</a:t>
            </a:r>
          </a:p>
          <a:p>
            <a:pPr marL="685800" indent="-685800">
              <a:buFont typeface="Arial"/>
              <a:buChar char="•"/>
            </a:pPr>
            <a:r>
              <a:rPr lang="en-US" sz="5600" dirty="0" smtClean="0"/>
              <a:t>Thread</a:t>
            </a:r>
          </a:p>
          <a:p>
            <a:pPr marL="685800" indent="-685800">
              <a:buFont typeface="Arial"/>
              <a:buChar char="•"/>
            </a:pPr>
            <a:r>
              <a:rPr lang="en-US" sz="5600" dirty="0" smtClean="0"/>
              <a:t>Example (Thread)</a:t>
            </a:r>
          </a:p>
          <a:p>
            <a:pPr marL="685800" indent="-685800">
              <a:buFont typeface="Arial"/>
              <a:buChar char="•"/>
            </a:pPr>
            <a:r>
              <a:rPr lang="en-US" sz="5600" dirty="0" err="1" smtClean="0"/>
              <a:t>Pingpong</a:t>
            </a:r>
            <a:endParaRPr lang="en-US" sz="56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icon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Index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0305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72522" y="2769719"/>
            <a:ext cx="3398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you!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924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1323439"/>
            <a:chOff x="0" y="0"/>
            <a:chExt cx="9144000" cy="132343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8" y="0"/>
              <a:ext cx="518643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1.</a:t>
              </a:r>
              <a:r>
                <a:rPr lang="ko-KR" altLang="en-US" sz="4000" dirty="0" smtClean="0"/>
                <a:t> </a:t>
              </a:r>
              <a:r>
                <a:rPr lang="en-US" altLang="ko-KR" sz="4000" dirty="0"/>
                <a:t>Graphic</a:t>
              </a:r>
            </a:p>
            <a:p>
              <a:r>
                <a:rPr lang="en-US" sz="4000" dirty="0" smtClean="0"/>
                <a:t> </a:t>
              </a:r>
              <a:endParaRPr lang="en-US" sz="4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" y="707886"/>
            <a:ext cx="51988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800" dirty="0" smtClean="0"/>
              <a:t>Graphic</a:t>
            </a:r>
            <a:r>
              <a:rPr lang="ko-KR" altLang="en-US" sz="4800" dirty="0" smtClean="0"/>
              <a:t> </a:t>
            </a:r>
            <a:r>
              <a:rPr lang="en-US" altLang="ko-KR" sz="4800" dirty="0" smtClean="0"/>
              <a:t>processing</a:t>
            </a:r>
            <a:endParaRPr lang="en-US" sz="4800" dirty="0"/>
          </a:p>
        </p:txBody>
      </p:sp>
      <p:sp>
        <p:nvSpPr>
          <p:cNvPr id="2" name="Rounded Rectangle 1"/>
          <p:cNvSpPr/>
          <p:nvPr/>
        </p:nvSpPr>
        <p:spPr>
          <a:xfrm>
            <a:off x="3074078" y="1487144"/>
            <a:ext cx="3276562" cy="7194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Two dimension graphic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21832" y="2650804"/>
            <a:ext cx="4257305" cy="16258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rabicPeriod"/>
            </a:pPr>
            <a:r>
              <a:rPr lang="en-US" sz="2400" dirty="0" smtClean="0"/>
              <a:t>Define graphic or animation in layout.</a:t>
            </a:r>
          </a:p>
          <a:p>
            <a:pPr algn="ctr"/>
            <a:r>
              <a:rPr lang="en-US" sz="2400" dirty="0" smtClean="0"/>
              <a:t>2.  Android system takes charge </a:t>
            </a:r>
            <a:r>
              <a:rPr lang="en-US" sz="2400" dirty="0"/>
              <a:t>p</a:t>
            </a:r>
            <a:r>
              <a:rPr lang="en-US" sz="2400" dirty="0" smtClean="0"/>
              <a:t>art of drawing .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4951658" y="2661131"/>
            <a:ext cx="3276562" cy="1079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Draw code directly by using code on the </a:t>
            </a:r>
            <a:r>
              <a:rPr lang="en-US" sz="2400" dirty="0" smtClean="0"/>
              <a:t>canvas. </a:t>
            </a:r>
            <a:endParaRPr lang="en-US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4951658" y="3861679"/>
            <a:ext cx="3276562" cy="7194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Using </a:t>
            </a:r>
            <a:r>
              <a:rPr lang="en-US" dirty="0" err="1" smtClean="0"/>
              <a:t>SurfaceView</a:t>
            </a:r>
            <a:r>
              <a:rPr lang="en-US" dirty="0" smtClean="0"/>
              <a:t> and Thread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951658" y="5160224"/>
            <a:ext cx="3276562" cy="7194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Draw graphic on same UI Activity and Thread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951658" y="6032091"/>
            <a:ext cx="3276562" cy="7194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Draw graphic on other </a:t>
            </a:r>
            <a:r>
              <a:rPr lang="en-US" dirty="0" err="1"/>
              <a:t>S</a:t>
            </a:r>
            <a:r>
              <a:rPr lang="en-US" dirty="0" err="1" smtClean="0"/>
              <a:t>urfaceView</a:t>
            </a:r>
            <a:r>
              <a:rPr lang="en-US" dirty="0" smtClean="0"/>
              <a:t> and Thread</a:t>
            </a:r>
            <a:endParaRPr lang="en-US" dirty="0"/>
          </a:p>
        </p:txBody>
      </p:sp>
      <p:cxnSp>
        <p:nvCxnSpPr>
          <p:cNvPr id="5" name="Straight Arrow Connector 4"/>
          <p:cNvCxnSpPr>
            <a:endCxn id="12" idx="0"/>
          </p:cNvCxnSpPr>
          <p:nvPr/>
        </p:nvCxnSpPr>
        <p:spPr>
          <a:xfrm flipH="1">
            <a:off x="2550485" y="2206611"/>
            <a:ext cx="1167860" cy="4441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782791" y="2216938"/>
            <a:ext cx="1120078" cy="4338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957644" y="4581146"/>
            <a:ext cx="994016" cy="1793838"/>
            <a:chOff x="3957644" y="4581146"/>
            <a:chExt cx="994016" cy="1793838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957645" y="5453166"/>
              <a:ext cx="99401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3957645" y="4581146"/>
              <a:ext cx="99401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957646" y="4581146"/>
              <a:ext cx="1" cy="92181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3957644" y="5453166"/>
              <a:ext cx="1" cy="92181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957647" y="6374984"/>
              <a:ext cx="99401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908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/>
      <p:bldP spid="2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1323439"/>
            <a:chOff x="0" y="0"/>
            <a:chExt cx="9144000" cy="132343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8" y="0"/>
              <a:ext cx="518643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1.</a:t>
              </a:r>
              <a:r>
                <a:rPr lang="ko-KR" altLang="en-US" sz="4000" dirty="0" smtClean="0"/>
                <a:t> </a:t>
              </a:r>
              <a:r>
                <a:rPr lang="en-US" altLang="ko-KR" sz="4000" dirty="0"/>
                <a:t>Graphic</a:t>
              </a:r>
            </a:p>
            <a:p>
              <a:r>
                <a:rPr lang="en-US" sz="4000" dirty="0" smtClean="0"/>
                <a:t> </a:t>
              </a:r>
              <a:endParaRPr lang="en-US" sz="4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" y="707886"/>
            <a:ext cx="3608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err="1" smtClean="0"/>
              <a:t>CustomView</a:t>
            </a:r>
            <a:endParaRPr lang="en-US" sz="4800" dirty="0"/>
          </a:p>
        </p:txBody>
      </p:sp>
      <p:sp>
        <p:nvSpPr>
          <p:cNvPr id="3" name="Rounded Rectangle 2"/>
          <p:cNvSpPr/>
          <p:nvPr/>
        </p:nvSpPr>
        <p:spPr>
          <a:xfrm>
            <a:off x="339682" y="1538883"/>
            <a:ext cx="2403058" cy="6738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CustomView</a:t>
            </a:r>
            <a:endParaRPr lang="en-US" sz="2400" dirty="0"/>
          </a:p>
        </p:txBody>
      </p:sp>
      <p:sp>
        <p:nvSpPr>
          <p:cNvPr id="21" name="Rounded Rectangle 20"/>
          <p:cNvSpPr/>
          <p:nvPr/>
        </p:nvSpPr>
        <p:spPr>
          <a:xfrm>
            <a:off x="3276562" y="1521456"/>
            <a:ext cx="2766071" cy="6912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Make </a:t>
            </a:r>
            <a:r>
              <a:rPr lang="en-US" sz="2400" dirty="0" err="1" smtClean="0"/>
              <a:t>CustomView</a:t>
            </a:r>
            <a:endParaRPr lang="en-US" sz="2400" dirty="0"/>
          </a:p>
        </p:txBody>
      </p:sp>
      <p:sp>
        <p:nvSpPr>
          <p:cNvPr id="22" name="Rounded Rectangle 21"/>
          <p:cNvSpPr/>
          <p:nvPr/>
        </p:nvSpPr>
        <p:spPr>
          <a:xfrm>
            <a:off x="6377929" y="1502073"/>
            <a:ext cx="2766071" cy="9570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Override </a:t>
            </a:r>
            <a:r>
              <a:rPr lang="en-US" sz="2400" dirty="0" err="1" smtClean="0"/>
              <a:t>onDraw</a:t>
            </a:r>
            <a:r>
              <a:rPr lang="en-US" sz="2400" dirty="0" smtClean="0"/>
              <a:t>() method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3" idx="3"/>
          </p:cNvCxnSpPr>
          <p:nvPr/>
        </p:nvCxnSpPr>
        <p:spPr>
          <a:xfrm>
            <a:off x="2742740" y="1875817"/>
            <a:ext cx="53382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14915" y="1875817"/>
            <a:ext cx="53382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스크린샷 2015-07-14 오전 6.01.4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62" y="2589918"/>
            <a:ext cx="8176026" cy="1881622"/>
          </a:xfrm>
          <a:prstGeom prst="rect">
            <a:avLst/>
          </a:prstGeom>
        </p:spPr>
      </p:pic>
      <p:pic>
        <p:nvPicPr>
          <p:cNvPr id="24" name="Picture 23" descr="스크린샷 2015-07-14 오전 6.02.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62" y="4471540"/>
            <a:ext cx="8176026" cy="2386460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H="1">
            <a:off x="3644715" y="2212751"/>
            <a:ext cx="1035967" cy="3771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875867" y="2589918"/>
            <a:ext cx="1847216" cy="7229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933250" y="2270526"/>
            <a:ext cx="265416" cy="28275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35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1323439"/>
            <a:chOff x="0" y="0"/>
            <a:chExt cx="9144000" cy="132343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8" y="0"/>
              <a:ext cx="518643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1.</a:t>
              </a:r>
              <a:r>
                <a:rPr lang="ko-KR" altLang="en-US" sz="4000" dirty="0" smtClean="0"/>
                <a:t> </a:t>
              </a:r>
              <a:r>
                <a:rPr lang="en-US" altLang="ko-KR" sz="4000" dirty="0" smtClean="0"/>
                <a:t>Graphic</a:t>
              </a:r>
              <a:endParaRPr lang="en-US" altLang="ko-KR" sz="4000" dirty="0"/>
            </a:p>
            <a:p>
              <a:r>
                <a:rPr lang="en-US" sz="4000" dirty="0" smtClean="0"/>
                <a:t> </a:t>
              </a:r>
              <a:endParaRPr lang="en-US" sz="4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" y="707886"/>
            <a:ext cx="3801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800" dirty="0" smtClean="0"/>
              <a:t>Canvas, Paint</a:t>
            </a:r>
            <a:endParaRPr lang="en-US" sz="4800" dirty="0"/>
          </a:p>
        </p:txBody>
      </p:sp>
      <p:pic>
        <p:nvPicPr>
          <p:cNvPr id="3" name="Picture 2" descr="15075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0" y="762000"/>
            <a:ext cx="3556000" cy="35560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04796" y="1538883"/>
            <a:ext cx="1785542" cy="5408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Canvas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2430151" y="1504265"/>
            <a:ext cx="3768429" cy="9018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Method that can draw figure, image, text </a:t>
            </a:r>
            <a:endParaRPr lang="en-US" sz="2400" dirty="0"/>
          </a:p>
        </p:txBody>
      </p:sp>
      <p:sp>
        <p:nvSpPr>
          <p:cNvPr id="20" name="Rounded Rectangle 19"/>
          <p:cNvSpPr/>
          <p:nvPr/>
        </p:nvSpPr>
        <p:spPr>
          <a:xfrm>
            <a:off x="204796" y="3971884"/>
            <a:ext cx="1785542" cy="5408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Paint</a:t>
            </a:r>
            <a:endParaRPr lang="en-US" sz="2400" dirty="0"/>
          </a:p>
        </p:txBody>
      </p:sp>
      <p:sp>
        <p:nvSpPr>
          <p:cNvPr id="23" name="Rounded Rectangle 22"/>
          <p:cNvSpPr/>
          <p:nvPr/>
        </p:nvSpPr>
        <p:spPr>
          <a:xfrm>
            <a:off x="2496820" y="3941149"/>
            <a:ext cx="3701759" cy="1143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Attribute painting ( color, </a:t>
            </a:r>
            <a:r>
              <a:rPr lang="en-US" sz="2400" dirty="0" err="1" smtClean="0"/>
              <a:t>textstyle</a:t>
            </a:r>
            <a:r>
              <a:rPr lang="en-US" sz="2400" smtClean="0"/>
              <a:t>..) </a:t>
            </a:r>
            <a:endParaRPr lang="en-US" sz="2400" dirty="0"/>
          </a:p>
        </p:txBody>
      </p:sp>
      <p:pic>
        <p:nvPicPr>
          <p:cNvPr id="5" name="Picture 4" descr="527779374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8580" y="3912580"/>
            <a:ext cx="2945420" cy="294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8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4" grpId="0" animBg="1"/>
      <p:bldP spid="18" grpId="0" animBg="1"/>
      <p:bldP spid="20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1323439"/>
            <a:chOff x="0" y="0"/>
            <a:chExt cx="9144000" cy="132343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8" y="0"/>
              <a:ext cx="518643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1.</a:t>
              </a:r>
              <a:r>
                <a:rPr lang="ko-KR" altLang="en-US" sz="4000" dirty="0" smtClean="0"/>
                <a:t> </a:t>
              </a:r>
              <a:r>
                <a:rPr lang="en-US" altLang="ko-KR" sz="4000" dirty="0" smtClean="0"/>
                <a:t>Graphic</a:t>
              </a:r>
              <a:endParaRPr lang="en-US" altLang="ko-KR" sz="4000" dirty="0"/>
            </a:p>
            <a:p>
              <a:r>
                <a:rPr lang="en-US" sz="4000" dirty="0" smtClean="0"/>
                <a:t> </a:t>
              </a:r>
              <a:endParaRPr lang="en-US" sz="40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" y="707886"/>
            <a:ext cx="3801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800" dirty="0" smtClean="0"/>
              <a:t>Canvas, Paint</a:t>
            </a:r>
            <a:endParaRPr lang="en-US" sz="4800" dirty="0"/>
          </a:p>
        </p:txBody>
      </p:sp>
      <p:pic>
        <p:nvPicPr>
          <p:cNvPr id="12" name="Picture 11" descr="스크린샷 2015-07-14 오전 6.02.4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03" y="3026013"/>
            <a:ext cx="7803082" cy="2105594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959510" y="2079716"/>
            <a:ext cx="1785542" cy="5408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Canvas</a:t>
            </a:r>
            <a:endParaRPr lang="en-US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6205690" y="2079716"/>
            <a:ext cx="1785542" cy="5408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Paint</a:t>
            </a:r>
            <a:endParaRPr lang="en-US" sz="2400" dirty="0"/>
          </a:p>
        </p:txBody>
      </p:sp>
      <p:cxnSp>
        <p:nvCxnSpPr>
          <p:cNvPr id="5" name="Straight Arrow Connector 4"/>
          <p:cNvCxnSpPr>
            <a:stCxn id="13" idx="2"/>
          </p:cNvCxnSpPr>
          <p:nvPr/>
        </p:nvCxnSpPr>
        <p:spPr>
          <a:xfrm flipH="1">
            <a:off x="1675096" y="2620549"/>
            <a:ext cx="177185" cy="16861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2"/>
          </p:cNvCxnSpPr>
          <p:nvPr/>
        </p:nvCxnSpPr>
        <p:spPr>
          <a:xfrm flipH="1">
            <a:off x="5006881" y="2620549"/>
            <a:ext cx="2091580" cy="13916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477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1323439"/>
            <a:chOff x="0" y="0"/>
            <a:chExt cx="9144000" cy="132343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8" y="0"/>
              <a:ext cx="518643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1.</a:t>
              </a:r>
              <a:r>
                <a:rPr lang="ko-KR" altLang="en-US" sz="4000" dirty="0" smtClean="0"/>
                <a:t> </a:t>
              </a:r>
              <a:r>
                <a:rPr lang="en-US" altLang="ko-KR" sz="4000" dirty="0" smtClean="0"/>
                <a:t>Graphic</a:t>
              </a:r>
              <a:endParaRPr lang="en-US" altLang="ko-KR" sz="4000" dirty="0"/>
            </a:p>
            <a:p>
              <a:r>
                <a:rPr lang="en-US" sz="4000" dirty="0" smtClean="0"/>
                <a:t> </a:t>
              </a:r>
              <a:endParaRPr lang="en-US" sz="40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" y="707886"/>
            <a:ext cx="6083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800" dirty="0" smtClean="0"/>
              <a:t>Canvas, </a:t>
            </a:r>
            <a:r>
              <a:rPr lang="en-US" altLang="ko-KR" sz="4800" dirty="0" smtClean="0"/>
              <a:t>Paint Function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205431" y="1650927"/>
            <a:ext cx="87961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drawPoint</a:t>
            </a:r>
            <a:r>
              <a:rPr lang="en-US" dirty="0"/>
              <a:t>(x, y, paint) : (</a:t>
            </a:r>
            <a:r>
              <a:rPr lang="en-US" dirty="0" err="1"/>
              <a:t>x,y</a:t>
            </a:r>
            <a:r>
              <a:rPr lang="en-US" dirty="0"/>
              <a:t>) 좌표에 점을 찍는다.</a:t>
            </a:r>
          </a:p>
          <a:p>
            <a:r>
              <a:rPr lang="en-US" dirty="0"/>
              <a:t>void </a:t>
            </a:r>
            <a:r>
              <a:rPr lang="en-US" dirty="0" err="1"/>
              <a:t>drawLine</a:t>
            </a:r>
            <a:r>
              <a:rPr lang="en-US" dirty="0"/>
              <a:t>(</a:t>
            </a:r>
            <a:r>
              <a:rPr lang="en-US" dirty="0" err="1"/>
              <a:t>startX</a:t>
            </a:r>
            <a:r>
              <a:rPr lang="en-US" dirty="0"/>
              <a:t>, </a:t>
            </a:r>
            <a:r>
              <a:rPr lang="en-US" dirty="0" err="1"/>
              <a:t>startY</a:t>
            </a:r>
            <a:r>
              <a:rPr lang="en-US" dirty="0"/>
              <a:t>, </a:t>
            </a:r>
            <a:r>
              <a:rPr lang="en-US" dirty="0" err="1"/>
              <a:t>stopX</a:t>
            </a:r>
            <a:r>
              <a:rPr lang="en-US" dirty="0"/>
              <a:t>, </a:t>
            </a:r>
            <a:r>
              <a:rPr lang="en-US" dirty="0" err="1"/>
              <a:t>stopY</a:t>
            </a:r>
            <a:r>
              <a:rPr lang="en-US" dirty="0"/>
              <a:t>, paint) : (</a:t>
            </a:r>
            <a:r>
              <a:rPr lang="en-US" dirty="0" err="1"/>
              <a:t>x,y</a:t>
            </a:r>
            <a:r>
              <a:rPr lang="en-US" dirty="0"/>
              <a:t>) 좌표부터 (</a:t>
            </a:r>
            <a:r>
              <a:rPr lang="en-US" dirty="0" err="1"/>
              <a:t>x,y</a:t>
            </a:r>
            <a:r>
              <a:rPr lang="en-US" dirty="0"/>
              <a:t>) 좌표에 선을 그린다.</a:t>
            </a:r>
          </a:p>
          <a:p>
            <a:r>
              <a:rPr lang="en-US" dirty="0"/>
              <a:t>void </a:t>
            </a:r>
            <a:r>
              <a:rPr lang="en-US" dirty="0" err="1"/>
              <a:t>drawCircle</a:t>
            </a:r>
            <a:r>
              <a:rPr lang="en-US" dirty="0"/>
              <a:t>(x, y, radius, paint) : (</a:t>
            </a:r>
            <a:r>
              <a:rPr lang="en-US" dirty="0" err="1"/>
              <a:t>x,y</a:t>
            </a:r>
            <a:r>
              <a:rPr lang="en-US" dirty="0"/>
              <a:t>) 좌표에 반지름(radius)만큼 원을 그린다.</a:t>
            </a:r>
          </a:p>
          <a:p>
            <a:r>
              <a:rPr lang="en-US" dirty="0"/>
              <a:t>void </a:t>
            </a:r>
            <a:r>
              <a:rPr lang="en-US" dirty="0" err="1"/>
              <a:t>drawRect</a:t>
            </a:r>
            <a:r>
              <a:rPr lang="en-US" dirty="0"/>
              <a:t>(left, top, right, bottom) : (left, top)와 (right, bottom)의 대각선을 기초로 사각형을 그린다.</a:t>
            </a:r>
          </a:p>
          <a:p>
            <a:r>
              <a:rPr lang="en-US" dirty="0"/>
              <a:t>void </a:t>
            </a:r>
            <a:r>
              <a:rPr lang="en-US" dirty="0" err="1"/>
              <a:t>drawText</a:t>
            </a:r>
            <a:r>
              <a:rPr lang="en-US" dirty="0"/>
              <a:t>(text, x, y, paint) : (</a:t>
            </a:r>
            <a:r>
              <a:rPr lang="en-US" dirty="0" err="1"/>
              <a:t>x,y</a:t>
            </a:r>
            <a:r>
              <a:rPr lang="en-US" dirty="0"/>
              <a:t>) 좌표에 문자를 출력한다.</a:t>
            </a:r>
          </a:p>
          <a:p>
            <a:r>
              <a:rPr lang="en-US" dirty="0"/>
              <a:t>void </a:t>
            </a:r>
            <a:r>
              <a:rPr lang="en-US" dirty="0" err="1"/>
              <a:t>Paint.setColor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color) : 그리기 색상</a:t>
            </a:r>
          </a:p>
          <a:p>
            <a:r>
              <a:rPr lang="en-US" dirty="0"/>
              <a:t>void </a:t>
            </a:r>
            <a:r>
              <a:rPr lang="en-US" dirty="0" err="1"/>
              <a:t>drawARGB</a:t>
            </a:r>
            <a:r>
              <a:rPr lang="en-US" dirty="0"/>
              <a:t>(a, r, g, b) : 기존 색상에 </a:t>
            </a:r>
            <a:r>
              <a:rPr lang="en-US" dirty="0" err="1"/>
              <a:t>alpha가</a:t>
            </a:r>
            <a:r>
              <a:rPr lang="en-US" dirty="0"/>
              <a:t> 추가된 것. (투명 : 0xff / 불투명 : 0x00)</a:t>
            </a:r>
          </a:p>
          <a:p>
            <a:r>
              <a:rPr lang="en-US" dirty="0"/>
              <a:t>void </a:t>
            </a:r>
            <a:r>
              <a:rPr lang="en-US" dirty="0" err="1"/>
              <a:t>drawRGB</a:t>
            </a:r>
            <a:r>
              <a:rPr lang="en-US" dirty="0"/>
              <a:t>(r, g, b) : 0~255까지 각 색상의 코드를 적으면 됨.</a:t>
            </a:r>
          </a:p>
          <a:p>
            <a:r>
              <a:rPr lang="en-US" dirty="0"/>
              <a:t>void </a:t>
            </a:r>
            <a:r>
              <a:rPr lang="en-US" dirty="0" err="1"/>
              <a:t>drawColor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color) : RED, BLUE 등 원하는 색상을 적으면 된다.</a:t>
            </a:r>
          </a:p>
          <a:p>
            <a:r>
              <a:rPr lang="en-US" dirty="0"/>
              <a:t>void </a:t>
            </a:r>
            <a:r>
              <a:rPr lang="en-US" dirty="0" err="1"/>
              <a:t>drawPaint</a:t>
            </a:r>
            <a:r>
              <a:rPr lang="en-US" dirty="0"/>
              <a:t>(paint) : 설정 값을 적용, 단순한 채우기</a:t>
            </a:r>
          </a:p>
          <a:p>
            <a:r>
              <a:rPr lang="en-US" dirty="0"/>
              <a:t>void </a:t>
            </a:r>
            <a:r>
              <a:rPr lang="en-US" dirty="0" err="1"/>
              <a:t>drawRoundRect</a:t>
            </a:r>
            <a:r>
              <a:rPr lang="en-US" dirty="0"/>
              <a:t>(</a:t>
            </a:r>
            <a:r>
              <a:rPr lang="en-US" dirty="0" err="1"/>
              <a:t>RectF</a:t>
            </a:r>
            <a:r>
              <a:rPr lang="en-US" dirty="0"/>
              <a:t> r, </a:t>
            </a:r>
            <a:r>
              <a:rPr lang="en-US" dirty="0" err="1"/>
              <a:t>rx</a:t>
            </a:r>
            <a:r>
              <a:rPr lang="en-US" dirty="0"/>
              <a:t>, </a:t>
            </a:r>
            <a:r>
              <a:rPr lang="en-US" dirty="0" err="1"/>
              <a:t>ry</a:t>
            </a:r>
            <a:r>
              <a:rPr lang="en-US" dirty="0"/>
              <a:t>, paint)</a:t>
            </a:r>
          </a:p>
          <a:p>
            <a:r>
              <a:rPr lang="en-US" dirty="0" err="1"/>
              <a:t>rx</a:t>
            </a:r>
            <a:r>
              <a:rPr lang="en-US" dirty="0"/>
              <a:t> &amp; </a:t>
            </a:r>
            <a:r>
              <a:rPr lang="en-US" dirty="0" err="1"/>
              <a:t>ry</a:t>
            </a:r>
            <a:r>
              <a:rPr lang="en-US" dirty="0"/>
              <a:t> : 모서리의 둥근 정도. 가상의 타원으로 두 값이 클수록 모서리가 둥글다.</a:t>
            </a:r>
          </a:p>
          <a:p>
            <a:r>
              <a:rPr lang="en-US" dirty="0"/>
              <a:t>void </a:t>
            </a:r>
            <a:r>
              <a:rPr lang="en-US" dirty="0" err="1"/>
              <a:t>drawOval</a:t>
            </a:r>
            <a:r>
              <a:rPr lang="en-US" dirty="0"/>
              <a:t>(</a:t>
            </a:r>
            <a:r>
              <a:rPr lang="en-US" dirty="0" err="1"/>
              <a:t>RectF</a:t>
            </a:r>
            <a:r>
              <a:rPr lang="en-US" dirty="0"/>
              <a:t> r, paint) : </a:t>
            </a:r>
            <a:r>
              <a:rPr lang="en-US" dirty="0" err="1"/>
              <a:t>Oval은</a:t>
            </a:r>
            <a:r>
              <a:rPr lang="en-US" dirty="0"/>
              <a:t> 달걀모양, 지정한 사각형 영역에 내접한 원을 그린다.</a:t>
            </a:r>
          </a:p>
          <a:p>
            <a:r>
              <a:rPr lang="en-US" dirty="0"/>
              <a:t>void </a:t>
            </a:r>
            <a:r>
              <a:rPr lang="en-US" dirty="0" err="1"/>
              <a:t>drawArc</a:t>
            </a:r>
            <a:r>
              <a:rPr lang="en-US" dirty="0"/>
              <a:t>(</a:t>
            </a:r>
            <a:r>
              <a:rPr lang="en-US" dirty="0" err="1"/>
              <a:t>RectF</a:t>
            </a:r>
            <a:r>
              <a:rPr lang="en-US" dirty="0"/>
              <a:t> r, </a:t>
            </a:r>
            <a:r>
              <a:rPr lang="en-US" dirty="0" err="1"/>
              <a:t>startAngle</a:t>
            </a:r>
            <a:r>
              <a:rPr lang="en-US" dirty="0"/>
              <a:t>, </a:t>
            </a:r>
            <a:r>
              <a:rPr lang="en-US" dirty="0" err="1"/>
              <a:t>sweepAngle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useCenter</a:t>
            </a:r>
            <a:r>
              <a:rPr lang="en-US" dirty="0"/>
              <a:t>, paint)</a:t>
            </a:r>
          </a:p>
        </p:txBody>
      </p:sp>
    </p:spTree>
    <p:extLst>
      <p:ext uri="{BB962C8B-B14F-4D97-AF65-F5344CB8AC3E}">
        <p14:creationId xmlns:p14="http://schemas.microsoft.com/office/powerpoint/2010/main" val="658192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1323439"/>
            <a:chOff x="0" y="0"/>
            <a:chExt cx="9144000" cy="132343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8" y="0"/>
              <a:ext cx="518643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2</a:t>
              </a:r>
              <a:r>
                <a:rPr lang="en-US" sz="4000" dirty="0" smtClean="0"/>
                <a:t>.</a:t>
              </a:r>
              <a:r>
                <a:rPr lang="ko-KR" altLang="en-US" sz="4000" dirty="0" smtClean="0"/>
                <a:t> </a:t>
              </a:r>
              <a:r>
                <a:rPr lang="en-US" altLang="ko-KR" sz="4000" dirty="0" smtClean="0"/>
                <a:t>Example</a:t>
              </a:r>
              <a:endParaRPr lang="en-US" altLang="ko-KR" sz="4000" dirty="0"/>
            </a:p>
            <a:p>
              <a:r>
                <a:rPr lang="en-US" sz="4000" dirty="0" smtClean="0"/>
                <a:t> </a:t>
              </a:r>
              <a:endParaRPr lang="en-US" sz="4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" y="707886"/>
            <a:ext cx="8058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800" dirty="0" err="1" smtClean="0"/>
              <a:t>MovingBall</a:t>
            </a:r>
            <a:r>
              <a:rPr lang="ko-KR" altLang="en-US" sz="4800" dirty="0" smtClean="0"/>
              <a:t> </a:t>
            </a:r>
            <a:r>
              <a:rPr lang="en-US" altLang="ko-KR" sz="4800" dirty="0" smtClean="0"/>
              <a:t>(</a:t>
            </a:r>
            <a:r>
              <a:rPr lang="en-US" altLang="ko-KR" sz="4800" dirty="0" err="1" smtClean="0"/>
              <a:t>MainActivity.java</a:t>
            </a:r>
            <a:r>
              <a:rPr lang="en-US" altLang="ko-KR" sz="4800" dirty="0" smtClean="0"/>
              <a:t>)</a:t>
            </a:r>
            <a:endParaRPr lang="en-US" sz="4800" dirty="0"/>
          </a:p>
        </p:txBody>
      </p:sp>
      <p:pic>
        <p:nvPicPr>
          <p:cNvPr id="3" name="Picture 2" descr="스크린샷 2015-07-14 오전 6.32.3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8883"/>
            <a:ext cx="9144000" cy="531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85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1323439"/>
            <a:chOff x="0" y="0"/>
            <a:chExt cx="9144000" cy="132343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8" y="0"/>
              <a:ext cx="518643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2. Example</a:t>
              </a:r>
              <a:endParaRPr lang="en-US" altLang="ko-KR" sz="4000" dirty="0"/>
            </a:p>
            <a:p>
              <a:r>
                <a:rPr lang="en-US" sz="4000" dirty="0" smtClean="0"/>
                <a:t> </a:t>
              </a:r>
              <a:endParaRPr lang="en-US" sz="4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" y="707886"/>
            <a:ext cx="80970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err="1" smtClean="0"/>
              <a:t>MobingBall</a:t>
            </a:r>
            <a:r>
              <a:rPr lang="en-US" sz="4800" dirty="0" smtClean="0"/>
              <a:t> (</a:t>
            </a:r>
            <a:r>
              <a:rPr lang="en-US" sz="4800" dirty="0" err="1" smtClean="0"/>
              <a:t>MainActivity.java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pic>
        <p:nvPicPr>
          <p:cNvPr id="2" name="Picture 1" descr="스크린샷 2015-07-14 오전 6.32.3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735736"/>
            <a:ext cx="89789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61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513</Words>
  <Application>Microsoft Macintosh PowerPoint</Application>
  <PresentationFormat>On-screen Show (4:3)</PresentationFormat>
  <Paragraphs>100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chunggi</dc:creator>
  <cp:lastModifiedBy>lee chunggi</cp:lastModifiedBy>
  <cp:revision>54</cp:revision>
  <dcterms:created xsi:type="dcterms:W3CDTF">2015-07-01T14:11:15Z</dcterms:created>
  <dcterms:modified xsi:type="dcterms:W3CDTF">2015-07-15T18:01:04Z</dcterms:modified>
</cp:coreProperties>
</file>