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7" r:id="rId4"/>
    <p:sldId id="268" r:id="rId5"/>
    <p:sldId id="269" r:id="rId6"/>
    <p:sldId id="271" r:id="rId7"/>
    <p:sldId id="270" r:id="rId8"/>
    <p:sldId id="273" r:id="rId9"/>
    <p:sldId id="272" r:id="rId10"/>
    <p:sldId id="274" r:id="rId11"/>
    <p:sldId id="275" r:id="rId12"/>
    <p:sldId id="276" r:id="rId13"/>
    <p:sldId id="279" r:id="rId14"/>
    <p:sldId id="278" r:id="rId15"/>
    <p:sldId id="277" r:id="rId16"/>
    <p:sldId id="280" r:id="rId17"/>
    <p:sldId id="281" r:id="rId18"/>
    <p:sldId id="260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C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1117" autoAdjust="0"/>
  </p:normalViewPr>
  <p:slideViewPr>
    <p:cSldViewPr snapToGrid="0" snapToObjects="1">
      <p:cViewPr>
        <p:scale>
          <a:sx n="60" d="100"/>
          <a:sy n="60" d="100"/>
        </p:scale>
        <p:origin x="1128" y="3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BAE7-033D-B144-8C76-59E17CFF47FD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DE9D-6551-0249-967D-FDC0CC0B4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980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BAE7-033D-B144-8C76-59E17CFF47FD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DE9D-6551-0249-967D-FDC0CC0B4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335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BAE7-033D-B144-8C76-59E17CFF47FD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DE9D-6551-0249-967D-FDC0CC0B4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5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BAE7-033D-B144-8C76-59E17CFF47FD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DE9D-6551-0249-967D-FDC0CC0B4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217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BAE7-033D-B144-8C76-59E17CFF47FD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DE9D-6551-0249-967D-FDC0CC0B4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344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BAE7-033D-B144-8C76-59E17CFF47FD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DE9D-6551-0249-967D-FDC0CC0B4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678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BAE7-033D-B144-8C76-59E17CFF47FD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DE9D-6551-0249-967D-FDC0CC0B4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559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BAE7-033D-B144-8C76-59E17CFF47FD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DE9D-6551-0249-967D-FDC0CC0B4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762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BAE7-033D-B144-8C76-59E17CFF47FD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DE9D-6551-0249-967D-FDC0CC0B4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167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BAE7-033D-B144-8C76-59E17CFF47FD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DE9D-6551-0249-967D-FDC0CC0B4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82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BAE7-033D-B144-8C76-59E17CFF47FD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6DE9D-6551-0249-967D-FDC0CC0B4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825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FBAE7-033D-B144-8C76-59E17CFF47FD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6DE9D-6551-0249-967D-FDC0CC0B4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995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icon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259566">
            <a:off x="-1629656" y="4373850"/>
            <a:ext cx="3789118" cy="378911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82612" y="470877"/>
            <a:ext cx="8348312" cy="126188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600" b="1" dirty="0" smtClean="0">
                <a:ln w="12700">
                  <a:solidFill>
                    <a:srgbClr val="000000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Android Lecture #</a:t>
            </a:r>
            <a:r>
              <a:rPr lang="ko-KR" altLang="ko-KR" sz="7600" b="1" dirty="0" smtClean="0">
                <a:ln w="12700">
                  <a:solidFill>
                    <a:srgbClr val="000000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</a:t>
            </a:r>
            <a:r>
              <a:rPr lang="en-US" altLang="ko-KR" sz="7600" b="1" dirty="0">
                <a:ln w="12700">
                  <a:solidFill>
                    <a:srgbClr val="000000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</a:t>
            </a:r>
            <a:endParaRPr lang="en-US" sz="7600" b="1" cap="none" spc="0" dirty="0">
              <a:ln w="12700">
                <a:solidFill>
                  <a:srgbClr val="000000"/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651690" y="2578363"/>
            <a:ext cx="5976316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rgbClr val="000000"/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Thread Animation,</a:t>
            </a:r>
          </a:p>
          <a:p>
            <a:pPr algn="ctr"/>
            <a:r>
              <a:rPr lang="en-US" sz="5400" b="1" cap="none" spc="0" dirty="0" err="1" smtClean="0">
                <a:ln w="12700">
                  <a:solidFill>
                    <a:srgbClr val="000000"/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Tweened</a:t>
            </a:r>
            <a:r>
              <a:rPr lang="en-US" sz="5400" b="1" cap="none" spc="0" dirty="0" smtClean="0">
                <a:ln w="12700">
                  <a:solidFill>
                    <a:srgbClr val="000000"/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Animation</a:t>
            </a:r>
            <a:endParaRPr lang="en-US" sz="5400" b="1" cap="none" spc="0" dirty="0">
              <a:ln w="12700">
                <a:solidFill>
                  <a:srgbClr val="000000"/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64139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"/>
          <p:cNvGrpSpPr/>
          <p:nvPr/>
        </p:nvGrpSpPr>
        <p:grpSpPr>
          <a:xfrm>
            <a:off x="0" y="0"/>
            <a:ext cx="9144000" cy="762000"/>
            <a:chOff x="0" y="0"/>
            <a:chExt cx="9144000" cy="762000"/>
          </a:xfrm>
        </p:grpSpPr>
        <p:sp>
          <p:nvSpPr>
            <p:cNvPr id="5" name="Rectangle 7"/>
            <p:cNvSpPr/>
            <p:nvPr/>
          </p:nvSpPr>
          <p:spPr>
            <a:xfrm>
              <a:off x="0" y="0"/>
              <a:ext cx="9144000" cy="762000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8" descr="icon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72571"/>
              <a:ext cx="689429" cy="689429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689428" y="0"/>
              <a:ext cx="518643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 smtClean="0"/>
                <a:t>4. Example</a:t>
              </a:r>
              <a:endParaRPr lang="en-US" altLang="ko-KR" sz="40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" y="707886"/>
            <a:ext cx="52507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altLang="ko-KR" sz="4400" dirty="0" err="1" smtClean="0"/>
              <a:t>drawable</a:t>
            </a:r>
            <a:r>
              <a:rPr lang="en-US" altLang="ko-KR" sz="4400" dirty="0" smtClean="0"/>
              <a:t>/</a:t>
            </a:r>
            <a:r>
              <a:rPr lang="en-US" altLang="ko-KR" sz="4400" dirty="0" err="1" smtClean="0"/>
              <a:t>amin</a:t>
            </a:r>
            <a:r>
              <a:rPr lang="en-US" altLang="ko-KR" sz="4400" dirty="0" smtClean="0"/>
              <a:t>/drop</a:t>
            </a:r>
            <a:endParaRPr lang="en-US" altLang="ko-KR" sz="4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14" y="1673244"/>
            <a:ext cx="2166474" cy="3567496"/>
          </a:xfrm>
          <a:prstGeom prst="rect">
            <a:avLst/>
          </a:prstGeom>
        </p:spPr>
      </p:pic>
      <p:sp>
        <p:nvSpPr>
          <p:cNvPr id="10" name="모서리가 둥근 직사각형 9"/>
          <p:cNvSpPr/>
          <p:nvPr/>
        </p:nvSpPr>
        <p:spPr>
          <a:xfrm>
            <a:off x="589683" y="1945724"/>
            <a:ext cx="1921505" cy="1800227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483" y="1343201"/>
            <a:ext cx="6420335" cy="201958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5400" y="3172985"/>
            <a:ext cx="6518600" cy="187668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627" y="5002769"/>
            <a:ext cx="6509289" cy="1855231"/>
          </a:xfrm>
          <a:prstGeom prst="rect">
            <a:avLst/>
          </a:prstGeom>
        </p:spPr>
      </p:pic>
      <p:sp>
        <p:nvSpPr>
          <p:cNvPr id="14" name="모서리가 둥근 직사각형 13"/>
          <p:cNvSpPr/>
          <p:nvPr/>
        </p:nvSpPr>
        <p:spPr>
          <a:xfrm>
            <a:off x="7315201" y="1712183"/>
            <a:ext cx="1774208" cy="54591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Drop1</a:t>
            </a:r>
            <a:endParaRPr lang="ko-KR" altLang="en-US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7315201" y="3524322"/>
            <a:ext cx="1774208" cy="54591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Drop2</a:t>
            </a:r>
            <a:endParaRPr lang="ko-KR" altLang="en-US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7315201" y="5354106"/>
            <a:ext cx="1774208" cy="54591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Drop3</a:t>
            </a:r>
            <a:endParaRPr lang="ko-KR" altLang="en-US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3739487" y="1945724"/>
            <a:ext cx="832513" cy="14238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3739486" y="2117984"/>
            <a:ext cx="641445" cy="14010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3739486" y="2287971"/>
            <a:ext cx="1255595" cy="38133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5368599" y="762000"/>
            <a:ext cx="2233203" cy="54591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Animation effect</a:t>
            </a:r>
            <a:endParaRPr lang="ko-KR" altLang="en-US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2879678" y="1721697"/>
            <a:ext cx="859808" cy="22402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2602174" y="1560158"/>
            <a:ext cx="400333" cy="16153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42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"/>
          <p:cNvGrpSpPr/>
          <p:nvPr/>
        </p:nvGrpSpPr>
        <p:grpSpPr>
          <a:xfrm>
            <a:off x="0" y="0"/>
            <a:ext cx="9144000" cy="762000"/>
            <a:chOff x="0" y="0"/>
            <a:chExt cx="9144000" cy="762000"/>
          </a:xfrm>
        </p:grpSpPr>
        <p:sp>
          <p:nvSpPr>
            <p:cNvPr id="5" name="Rectangle 7"/>
            <p:cNvSpPr/>
            <p:nvPr/>
          </p:nvSpPr>
          <p:spPr>
            <a:xfrm>
              <a:off x="0" y="0"/>
              <a:ext cx="9144000" cy="762000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8" descr="icon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72571"/>
              <a:ext cx="689429" cy="689429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689428" y="0"/>
              <a:ext cx="518643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 smtClean="0"/>
                <a:t>4. Example</a:t>
              </a:r>
              <a:endParaRPr lang="en-US" altLang="ko-KR" sz="40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" y="707886"/>
            <a:ext cx="51727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altLang="ko-KR" sz="4400" dirty="0" err="1" smtClean="0"/>
              <a:t>drawable</a:t>
            </a:r>
            <a:r>
              <a:rPr lang="en-US" altLang="ko-KR" sz="4400" dirty="0" smtClean="0"/>
              <a:t>/</a:t>
            </a:r>
            <a:r>
              <a:rPr lang="en-US" altLang="ko-KR" sz="4400" dirty="0" err="1" smtClean="0"/>
              <a:t>amin</a:t>
            </a:r>
            <a:r>
              <a:rPr lang="en-US" altLang="ko-KR" sz="4400" dirty="0" smtClean="0"/>
              <a:t>/flow</a:t>
            </a:r>
            <a:endParaRPr lang="en-US" altLang="ko-KR" sz="4400" dirty="0"/>
          </a:p>
        </p:txBody>
      </p:sp>
      <p:sp>
        <p:nvSpPr>
          <p:cNvPr id="9" name="TextBox 8"/>
          <p:cNvSpPr txBox="1"/>
          <p:nvPr/>
        </p:nvSpPr>
        <p:spPr>
          <a:xfrm>
            <a:off x="0" y="3767259"/>
            <a:ext cx="54681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altLang="ko-KR" sz="4400" dirty="0" err="1" smtClean="0"/>
              <a:t>drawable</a:t>
            </a:r>
            <a:r>
              <a:rPr lang="en-US" altLang="ko-KR" sz="4400" dirty="0" smtClean="0"/>
              <a:t>/</a:t>
            </a:r>
            <a:r>
              <a:rPr lang="en-US" altLang="ko-KR" sz="4400" dirty="0" err="1" smtClean="0"/>
              <a:t>amin</a:t>
            </a:r>
            <a:r>
              <a:rPr lang="en-US" altLang="ko-KR" sz="4400" dirty="0" smtClean="0"/>
              <a:t>/shake</a:t>
            </a:r>
            <a:endParaRPr lang="en-US" altLang="ko-KR" sz="44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42" y="1415772"/>
            <a:ext cx="7899969" cy="237205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485" y="4441600"/>
            <a:ext cx="7581115" cy="2219635"/>
          </a:xfrm>
          <a:prstGeom prst="rect">
            <a:avLst/>
          </a:prstGeom>
        </p:spPr>
      </p:pic>
      <p:sp>
        <p:nvSpPr>
          <p:cNvPr id="12" name="모서리가 둥근 직사각형 11"/>
          <p:cNvSpPr/>
          <p:nvPr/>
        </p:nvSpPr>
        <p:spPr>
          <a:xfrm>
            <a:off x="900754" y="2674962"/>
            <a:ext cx="668740" cy="24565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1235123" y="3223385"/>
            <a:ext cx="2163169" cy="35100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235123" y="5013712"/>
            <a:ext cx="2531659" cy="17676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242079" y="5533886"/>
            <a:ext cx="2531659" cy="39199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1242079" y="6078280"/>
            <a:ext cx="2531659" cy="39199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694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"/>
          <p:cNvGrpSpPr/>
          <p:nvPr/>
        </p:nvGrpSpPr>
        <p:grpSpPr>
          <a:xfrm>
            <a:off x="0" y="0"/>
            <a:ext cx="9144000" cy="762000"/>
            <a:chOff x="0" y="0"/>
            <a:chExt cx="9144000" cy="762000"/>
          </a:xfrm>
        </p:grpSpPr>
        <p:sp>
          <p:nvSpPr>
            <p:cNvPr id="5" name="Rectangle 7"/>
            <p:cNvSpPr/>
            <p:nvPr/>
          </p:nvSpPr>
          <p:spPr>
            <a:xfrm>
              <a:off x="0" y="0"/>
              <a:ext cx="9144000" cy="762000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8" descr="icon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72571"/>
              <a:ext cx="689429" cy="689429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689428" y="0"/>
              <a:ext cx="518643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 smtClean="0"/>
                <a:t>4. Example</a:t>
              </a:r>
              <a:endParaRPr lang="en-US" altLang="ko-KR" sz="40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" y="707886"/>
            <a:ext cx="63984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altLang="ko-KR" sz="4400" dirty="0" smtClean="0"/>
              <a:t>Layout(activity_main.xml)</a:t>
            </a:r>
            <a:endParaRPr lang="en-US" altLang="ko-KR" sz="44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64" y="1397315"/>
            <a:ext cx="8830967" cy="5303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082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"/>
          <p:cNvGrpSpPr/>
          <p:nvPr/>
        </p:nvGrpSpPr>
        <p:grpSpPr>
          <a:xfrm>
            <a:off x="0" y="0"/>
            <a:ext cx="9144000" cy="762000"/>
            <a:chOff x="0" y="0"/>
            <a:chExt cx="9144000" cy="762000"/>
          </a:xfrm>
        </p:grpSpPr>
        <p:sp>
          <p:nvSpPr>
            <p:cNvPr id="5" name="Rectangle 7"/>
            <p:cNvSpPr/>
            <p:nvPr/>
          </p:nvSpPr>
          <p:spPr>
            <a:xfrm>
              <a:off x="0" y="0"/>
              <a:ext cx="9144000" cy="762000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8" descr="icon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72571"/>
              <a:ext cx="689429" cy="689429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689428" y="0"/>
              <a:ext cx="518643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 smtClean="0"/>
                <a:t>4. Example</a:t>
              </a:r>
              <a:endParaRPr lang="en-US" altLang="ko-KR" sz="4000" dirty="0"/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07" y="1532659"/>
            <a:ext cx="8792977" cy="197481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" y="707886"/>
            <a:ext cx="63984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altLang="ko-KR" sz="4400" dirty="0" smtClean="0"/>
              <a:t>Layout(activity_main.xml)</a:t>
            </a:r>
            <a:endParaRPr lang="en-US" altLang="ko-KR" sz="4400" dirty="0"/>
          </a:p>
        </p:txBody>
      </p:sp>
    </p:spTree>
    <p:extLst>
      <p:ext uri="{BB962C8B-B14F-4D97-AF65-F5344CB8AC3E}">
        <p14:creationId xmlns:p14="http://schemas.microsoft.com/office/powerpoint/2010/main" val="651890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"/>
          <p:cNvGrpSpPr/>
          <p:nvPr/>
        </p:nvGrpSpPr>
        <p:grpSpPr>
          <a:xfrm>
            <a:off x="0" y="0"/>
            <a:ext cx="9144000" cy="762000"/>
            <a:chOff x="0" y="0"/>
            <a:chExt cx="9144000" cy="762000"/>
          </a:xfrm>
        </p:grpSpPr>
        <p:sp>
          <p:nvSpPr>
            <p:cNvPr id="5" name="Rectangle 7"/>
            <p:cNvSpPr/>
            <p:nvPr/>
          </p:nvSpPr>
          <p:spPr>
            <a:xfrm>
              <a:off x="0" y="0"/>
              <a:ext cx="9144000" cy="762000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8" descr="icon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72571"/>
              <a:ext cx="689429" cy="689429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689428" y="0"/>
              <a:ext cx="518643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 smtClean="0"/>
                <a:t>4. Example</a:t>
              </a:r>
              <a:endParaRPr lang="en-US" altLang="ko-KR" sz="40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" y="707886"/>
            <a:ext cx="737836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altLang="ko-KR" sz="4400" dirty="0" err="1" smtClean="0"/>
              <a:t>JavaSource</a:t>
            </a:r>
            <a:r>
              <a:rPr lang="en-US" altLang="ko-KR" sz="4400" dirty="0" smtClean="0"/>
              <a:t> (MainActivity.java)</a:t>
            </a:r>
            <a:endParaRPr lang="en-US" altLang="ko-KR" sz="4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38" y="1469886"/>
            <a:ext cx="8805484" cy="5249008"/>
          </a:xfrm>
          <a:prstGeom prst="rect">
            <a:avLst/>
          </a:prstGeom>
        </p:spPr>
      </p:pic>
      <p:cxnSp>
        <p:nvCxnSpPr>
          <p:cNvPr id="14" name="직선 연결선 13"/>
          <p:cNvCxnSpPr/>
          <p:nvPr/>
        </p:nvCxnSpPr>
        <p:spPr>
          <a:xfrm>
            <a:off x="3316406" y="5295331"/>
            <a:ext cx="1105469" cy="40943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3316405" y="5704764"/>
            <a:ext cx="1105469" cy="74380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4421874" y="5704764"/>
            <a:ext cx="12010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모서리가 둥근 직사각형 18"/>
          <p:cNvSpPr/>
          <p:nvPr/>
        </p:nvSpPr>
        <p:spPr>
          <a:xfrm>
            <a:off x="5677469" y="5349069"/>
            <a:ext cx="2101755" cy="71139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Make each image and animation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5868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"/>
          <p:cNvGrpSpPr/>
          <p:nvPr/>
        </p:nvGrpSpPr>
        <p:grpSpPr>
          <a:xfrm>
            <a:off x="0" y="0"/>
            <a:ext cx="9144000" cy="762000"/>
            <a:chOff x="0" y="0"/>
            <a:chExt cx="9144000" cy="762000"/>
          </a:xfrm>
        </p:grpSpPr>
        <p:sp>
          <p:nvSpPr>
            <p:cNvPr id="5" name="Rectangle 7"/>
            <p:cNvSpPr/>
            <p:nvPr/>
          </p:nvSpPr>
          <p:spPr>
            <a:xfrm>
              <a:off x="0" y="0"/>
              <a:ext cx="9144000" cy="762000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8" descr="icon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72571"/>
              <a:ext cx="689429" cy="689429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689428" y="0"/>
              <a:ext cx="518643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 smtClean="0"/>
                <a:t>4. Example</a:t>
              </a:r>
              <a:endParaRPr lang="en-US" altLang="ko-KR" sz="4000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" y="707886"/>
            <a:ext cx="737836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altLang="ko-KR" sz="4400" dirty="0" err="1" smtClean="0"/>
              <a:t>JavaSource</a:t>
            </a:r>
            <a:r>
              <a:rPr lang="en-US" altLang="ko-KR" sz="4400" dirty="0" smtClean="0"/>
              <a:t> (MainActivity.java)</a:t>
            </a:r>
            <a:endParaRPr lang="en-US" altLang="ko-KR" sz="4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85" y="1343200"/>
            <a:ext cx="8649955" cy="5514799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941696" y="2988860"/>
            <a:ext cx="6332561" cy="117370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5416364" y="3545869"/>
            <a:ext cx="3715785" cy="76682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Animation action reference</a:t>
            </a:r>
          </a:p>
          <a:p>
            <a:pPr algn="ctr"/>
            <a:r>
              <a:rPr lang="en-US" altLang="ko-KR" dirty="0" smtClean="0"/>
              <a:t>and animation information loading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6126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"/>
          <p:cNvGrpSpPr/>
          <p:nvPr/>
        </p:nvGrpSpPr>
        <p:grpSpPr>
          <a:xfrm>
            <a:off x="0" y="0"/>
            <a:ext cx="9144000" cy="762000"/>
            <a:chOff x="0" y="0"/>
            <a:chExt cx="9144000" cy="762000"/>
          </a:xfrm>
        </p:grpSpPr>
        <p:sp>
          <p:nvSpPr>
            <p:cNvPr id="5" name="Rectangle 7"/>
            <p:cNvSpPr/>
            <p:nvPr/>
          </p:nvSpPr>
          <p:spPr>
            <a:xfrm>
              <a:off x="0" y="0"/>
              <a:ext cx="9144000" cy="762000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8" descr="icon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72571"/>
              <a:ext cx="689429" cy="689429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689428" y="0"/>
              <a:ext cx="518643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 smtClean="0"/>
                <a:t>4. Example</a:t>
              </a:r>
              <a:endParaRPr lang="en-US" altLang="ko-KR" sz="4000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" y="707886"/>
            <a:ext cx="737836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altLang="ko-KR" sz="4400" dirty="0" err="1" smtClean="0"/>
              <a:t>JavaSource</a:t>
            </a:r>
            <a:r>
              <a:rPr lang="en-US" altLang="ko-KR" sz="4400" dirty="0" smtClean="0"/>
              <a:t> (MainActivity.java)</a:t>
            </a:r>
            <a:endParaRPr lang="en-US" altLang="ko-KR" sz="4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76" y="1343201"/>
            <a:ext cx="8661334" cy="5398793"/>
          </a:xfrm>
          <a:prstGeom prst="rect">
            <a:avLst/>
          </a:prstGeom>
        </p:spPr>
      </p:pic>
      <p:sp>
        <p:nvSpPr>
          <p:cNvPr id="8" name="모서리가 둥근 직사각형 7"/>
          <p:cNvSpPr/>
          <p:nvPr/>
        </p:nvSpPr>
        <p:spPr>
          <a:xfrm>
            <a:off x="689429" y="2058528"/>
            <a:ext cx="5943384" cy="240429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5397984" y="2780183"/>
            <a:ext cx="1810082" cy="6141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Transform size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50376" y="4899546"/>
            <a:ext cx="4039737" cy="21836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4369665" y="5656491"/>
            <a:ext cx="4044729" cy="117421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Start animation</a:t>
            </a:r>
          </a:p>
          <a:p>
            <a:pPr algn="ctr"/>
            <a:r>
              <a:rPr lang="en-US" altLang="ko-KR" dirty="0" smtClean="0"/>
              <a:t>has focus : status of focusing window</a:t>
            </a:r>
          </a:p>
          <a:p>
            <a:pPr algn="ctr"/>
            <a:r>
              <a:rPr lang="en-US" altLang="ko-KR" dirty="0" smtClean="0"/>
              <a:t>true : focus window</a:t>
            </a:r>
          </a:p>
          <a:p>
            <a:pPr algn="ctr"/>
            <a:r>
              <a:rPr lang="en-US" altLang="ko-KR" dirty="0" smtClean="0"/>
              <a:t>false : not focus window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1835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8" grpId="0" animBg="1"/>
      <p:bldP spid="3" grpId="0" animBg="1"/>
      <p:bldP spid="10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"/>
          <p:cNvGrpSpPr/>
          <p:nvPr/>
        </p:nvGrpSpPr>
        <p:grpSpPr>
          <a:xfrm>
            <a:off x="0" y="0"/>
            <a:ext cx="9144000" cy="762000"/>
            <a:chOff x="0" y="0"/>
            <a:chExt cx="9144000" cy="762000"/>
          </a:xfrm>
        </p:grpSpPr>
        <p:sp>
          <p:nvSpPr>
            <p:cNvPr id="5" name="Rectangle 7"/>
            <p:cNvSpPr/>
            <p:nvPr/>
          </p:nvSpPr>
          <p:spPr>
            <a:xfrm>
              <a:off x="0" y="0"/>
              <a:ext cx="9144000" cy="762000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8" descr="icon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72571"/>
              <a:ext cx="689429" cy="689429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689428" y="0"/>
              <a:ext cx="518643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 smtClean="0"/>
                <a:t>4. Example</a:t>
              </a:r>
              <a:endParaRPr lang="en-US" altLang="ko-KR" sz="4000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" y="707886"/>
            <a:ext cx="737836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altLang="ko-KR" sz="4400" dirty="0" err="1" smtClean="0"/>
              <a:t>JavaSource</a:t>
            </a:r>
            <a:r>
              <a:rPr lang="en-US" altLang="ko-KR" sz="4400" dirty="0" smtClean="0"/>
              <a:t> (MainActivity.java)</a:t>
            </a:r>
            <a:endParaRPr lang="en-US" altLang="ko-KR" sz="4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37" y="1397315"/>
            <a:ext cx="8814741" cy="5229955"/>
          </a:xfrm>
          <a:prstGeom prst="rect">
            <a:avLst/>
          </a:prstGeom>
        </p:spPr>
      </p:pic>
      <p:sp>
        <p:nvSpPr>
          <p:cNvPr id="8" name="모서리가 둥근 직사각형 7"/>
          <p:cNvSpPr/>
          <p:nvPr/>
        </p:nvSpPr>
        <p:spPr>
          <a:xfrm>
            <a:off x="310954" y="4222980"/>
            <a:ext cx="8655623" cy="240429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4885899" y="4222980"/>
            <a:ext cx="2492470" cy="23983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885899" y="3996788"/>
            <a:ext cx="3677566" cy="22619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Set animation start, end, and status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8629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8" grpId="0" animBg="1"/>
      <p:bldP spid="3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72522" y="2769719"/>
            <a:ext cx="339896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Thank you!</a:t>
            </a:r>
            <a:endParaRPr lang="en-US" altLang="ko-KR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1924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스크린샷 2015-06-25 오전 9.24.1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96" y="3557937"/>
            <a:ext cx="8334503" cy="33000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98285" y="703036"/>
            <a:ext cx="834571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/>
              <a:buChar char="•"/>
            </a:pPr>
            <a:r>
              <a:rPr lang="en-US" altLang="ko-KR" sz="5600" dirty="0" smtClean="0"/>
              <a:t>Thread Animation</a:t>
            </a:r>
          </a:p>
          <a:p>
            <a:pPr marL="685800" indent="-685800">
              <a:buFont typeface="Arial"/>
              <a:buChar char="•"/>
            </a:pPr>
            <a:r>
              <a:rPr lang="en-US" altLang="ko-KR" sz="5600" dirty="0" smtClean="0"/>
              <a:t>Example</a:t>
            </a:r>
          </a:p>
          <a:p>
            <a:pPr marL="685800" indent="-685800">
              <a:buFont typeface="Arial"/>
              <a:buChar char="•"/>
            </a:pPr>
            <a:r>
              <a:rPr lang="en-US" sz="5600" dirty="0" err="1" smtClean="0"/>
              <a:t>Tweened</a:t>
            </a:r>
            <a:r>
              <a:rPr lang="en-US" sz="5600" dirty="0" smtClean="0"/>
              <a:t> Animation</a:t>
            </a:r>
          </a:p>
          <a:p>
            <a:pPr marL="685800" indent="-685800">
              <a:buFont typeface="Arial"/>
              <a:buChar char="•"/>
            </a:pPr>
            <a:r>
              <a:rPr lang="en-US" sz="5600" dirty="0" smtClean="0"/>
              <a:t>Example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0" y="0"/>
            <a:ext cx="9144000" cy="762000"/>
            <a:chOff x="0" y="0"/>
            <a:chExt cx="9144000" cy="762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9144000" cy="762000"/>
            </a:xfrm>
            <a:prstGeom prst="rect">
              <a:avLst/>
            </a:prstGeom>
            <a:blipFill rotWithShape="1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 descr="icon.png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72571"/>
              <a:ext cx="689429" cy="689429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689429" y="0"/>
              <a:ext cx="237671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 smtClean="0"/>
                <a:t>Index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30305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1323439"/>
            <a:chOff x="0" y="0"/>
            <a:chExt cx="9144000" cy="1323439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9144000" cy="762000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 descr="icon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72571"/>
              <a:ext cx="689429" cy="689429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689428" y="0"/>
              <a:ext cx="5186439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/>
                <a:t>1.</a:t>
              </a:r>
              <a:r>
                <a:rPr lang="ko-KR" altLang="en-US" sz="4000" dirty="0" smtClean="0"/>
                <a:t> </a:t>
              </a:r>
              <a:r>
                <a:rPr lang="en-US" altLang="ko-KR" sz="4000" dirty="0" smtClean="0"/>
                <a:t>Thread Animation</a:t>
              </a:r>
              <a:endParaRPr lang="en-US" altLang="ko-KR" sz="4000" dirty="0"/>
            </a:p>
            <a:p>
              <a:r>
                <a:rPr lang="en-US" sz="4000" dirty="0" smtClean="0"/>
                <a:t> </a:t>
              </a:r>
              <a:endParaRPr lang="en-US" sz="400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" y="707886"/>
            <a:ext cx="49670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4800" dirty="0" smtClean="0"/>
              <a:t>Thread Animation</a:t>
            </a:r>
            <a:endParaRPr lang="en-US" sz="4800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520987" y="1746256"/>
            <a:ext cx="3128191" cy="122895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600" dirty="0" smtClean="0"/>
              <a:t>Change several image sequentially by using thread</a:t>
            </a:r>
            <a:endParaRPr lang="ko-KR" altLang="en-US" sz="26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6730" y="1397315"/>
            <a:ext cx="1648055" cy="1981477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496923" y="3507195"/>
            <a:ext cx="1435960" cy="70986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SurfaceView</a:t>
            </a:r>
            <a:endParaRPr lang="ko-KR" altLang="en-US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2281798" y="3493261"/>
            <a:ext cx="3209058" cy="70986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Kind of view that can express </a:t>
            </a:r>
            <a:r>
              <a:rPr lang="en-US" altLang="ko-KR" dirty="0" err="1" smtClean="0"/>
              <a:t>TextView</a:t>
            </a:r>
            <a:r>
              <a:rPr lang="en-US" altLang="ko-KR" dirty="0" smtClean="0"/>
              <a:t> and </a:t>
            </a:r>
            <a:r>
              <a:rPr lang="en-US" altLang="ko-KR" dirty="0" err="1" smtClean="0"/>
              <a:t>ImageView</a:t>
            </a:r>
            <a:endParaRPr lang="ko-KR" altLang="en-US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2281798" y="4346940"/>
            <a:ext cx="3209058" cy="70986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Handle several image quickly</a:t>
            </a: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2281798" y="5229643"/>
            <a:ext cx="3209058" cy="70986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Use Thread in main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9084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2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1"/>
      <p:bldP spid="4" grpId="0" animBg="1"/>
      <p:bldP spid="7" grpId="0" animBg="1"/>
      <p:bldP spid="24" grpId="0" animBg="1"/>
      <p:bldP spid="25" grpId="0" animBg="1"/>
      <p:bldP spid="2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"/>
          <p:cNvGrpSpPr/>
          <p:nvPr/>
        </p:nvGrpSpPr>
        <p:grpSpPr>
          <a:xfrm>
            <a:off x="0" y="0"/>
            <a:ext cx="9144000" cy="1323439"/>
            <a:chOff x="0" y="0"/>
            <a:chExt cx="9144000" cy="1323439"/>
          </a:xfrm>
        </p:grpSpPr>
        <p:sp>
          <p:nvSpPr>
            <p:cNvPr id="5" name="Rectangle 7"/>
            <p:cNvSpPr/>
            <p:nvPr/>
          </p:nvSpPr>
          <p:spPr>
            <a:xfrm>
              <a:off x="0" y="0"/>
              <a:ext cx="9144000" cy="762000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8" descr="icon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72571"/>
              <a:ext cx="689429" cy="689429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689428" y="0"/>
              <a:ext cx="5186439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 smtClean="0"/>
                <a:t>2. Example</a:t>
              </a:r>
              <a:endParaRPr lang="en-US" altLang="ko-KR" sz="4000" dirty="0"/>
            </a:p>
            <a:p>
              <a:r>
                <a:rPr lang="en-US" sz="4000" dirty="0" smtClean="0"/>
                <a:t> </a:t>
              </a:r>
              <a:endParaRPr lang="en-US" sz="40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" y="707886"/>
            <a:ext cx="70733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4800" dirty="0" smtClean="0"/>
              <a:t>Layout (activity_main.xml)</a:t>
            </a:r>
            <a:endParaRPr lang="en-US" sz="48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85" y="1529172"/>
            <a:ext cx="8727773" cy="3085432"/>
          </a:xfrm>
          <a:prstGeom prst="rect">
            <a:avLst/>
          </a:prstGeom>
        </p:spPr>
      </p:pic>
      <p:sp>
        <p:nvSpPr>
          <p:cNvPr id="10" name="모서리가 둥근 직사각형 9"/>
          <p:cNvSpPr/>
          <p:nvPr/>
        </p:nvSpPr>
        <p:spPr>
          <a:xfrm>
            <a:off x="5281863" y="3152273"/>
            <a:ext cx="1624263" cy="69783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Add new defined view</a:t>
            </a:r>
            <a:endParaRPr lang="ko-KR" altLang="en-US" dirty="0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4824663" y="3501188"/>
            <a:ext cx="1383632" cy="11134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모서리가 둥근 직사각형 13"/>
          <p:cNvSpPr/>
          <p:nvPr/>
        </p:nvSpPr>
        <p:spPr>
          <a:xfrm>
            <a:off x="6246394" y="4471421"/>
            <a:ext cx="1624263" cy="69783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File directory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3270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"/>
          <p:cNvGrpSpPr/>
          <p:nvPr/>
        </p:nvGrpSpPr>
        <p:grpSpPr>
          <a:xfrm>
            <a:off x="0" y="0"/>
            <a:ext cx="9144000" cy="762000"/>
            <a:chOff x="0" y="0"/>
            <a:chExt cx="9144000" cy="762000"/>
          </a:xfrm>
        </p:grpSpPr>
        <p:sp>
          <p:nvSpPr>
            <p:cNvPr id="5" name="Rectangle 7"/>
            <p:cNvSpPr/>
            <p:nvPr/>
          </p:nvSpPr>
          <p:spPr>
            <a:xfrm>
              <a:off x="0" y="0"/>
              <a:ext cx="9144000" cy="762000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8" descr="icon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72571"/>
              <a:ext cx="689429" cy="689429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689428" y="0"/>
              <a:ext cx="518643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/>
                <a:t>2. </a:t>
              </a:r>
              <a:r>
                <a:rPr lang="en-US" altLang="ko-KR" sz="4000" dirty="0" smtClean="0"/>
                <a:t>Example</a:t>
              </a:r>
              <a:endParaRPr lang="en-US" altLang="ko-KR" sz="40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" y="707886"/>
            <a:ext cx="915096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4200" dirty="0" smtClean="0"/>
              <a:t>Java source(ThreadAnimationView.java)</a:t>
            </a:r>
            <a:endParaRPr lang="en-US" sz="4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14" y="1323439"/>
            <a:ext cx="8618812" cy="5325218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4150895" y="4006516"/>
            <a:ext cx="1046747" cy="276726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6252412" y="4006516"/>
            <a:ext cx="810126" cy="276726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689428" y="4435642"/>
            <a:ext cx="5879814" cy="172453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6252412" y="4742413"/>
            <a:ext cx="2394284" cy="8542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Inflation process -&gt; Receive parameter and attribute</a:t>
            </a:r>
            <a:endParaRPr lang="ko-KR" altLang="en-US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6252412" y="3383639"/>
            <a:ext cx="2394284" cy="52556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Surface view status 3 method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6554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" grpId="0" animBg="1"/>
      <p:bldP spid="13" grpId="0" animBg="1"/>
      <p:bldP spid="15" grpId="0" animBg="1"/>
      <p:bldP spid="11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"/>
          <p:cNvGrpSpPr/>
          <p:nvPr/>
        </p:nvGrpSpPr>
        <p:grpSpPr>
          <a:xfrm>
            <a:off x="0" y="0"/>
            <a:ext cx="9144000" cy="762000"/>
            <a:chOff x="0" y="0"/>
            <a:chExt cx="9144000" cy="762000"/>
          </a:xfrm>
        </p:grpSpPr>
        <p:sp>
          <p:nvSpPr>
            <p:cNvPr id="5" name="Rectangle 7"/>
            <p:cNvSpPr/>
            <p:nvPr/>
          </p:nvSpPr>
          <p:spPr>
            <a:xfrm>
              <a:off x="0" y="0"/>
              <a:ext cx="9144000" cy="762000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8" descr="icon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72571"/>
              <a:ext cx="689429" cy="689429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689428" y="0"/>
              <a:ext cx="518643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/>
                <a:t>2. </a:t>
              </a:r>
              <a:r>
                <a:rPr lang="en-US" altLang="ko-KR" sz="4000" dirty="0" smtClean="0"/>
                <a:t>Example</a:t>
              </a:r>
              <a:endParaRPr lang="en-US" altLang="ko-KR" sz="40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" y="707886"/>
            <a:ext cx="915096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4200" dirty="0" smtClean="0"/>
              <a:t>Java source(ThreadAnimationView.java)</a:t>
            </a:r>
            <a:endParaRPr lang="en-US" sz="4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68" y="1323439"/>
            <a:ext cx="8760389" cy="5438308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1708484" y="1308187"/>
            <a:ext cx="2995863" cy="276726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708483" y="1682027"/>
            <a:ext cx="5979696" cy="276727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702468" y="2031325"/>
            <a:ext cx="3194385" cy="276726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555459" y="3142872"/>
            <a:ext cx="1610226" cy="276726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3669631" y="2892826"/>
            <a:ext cx="3236495" cy="73129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Define thread that making animation using several images</a:t>
            </a:r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2741196" y="5581271"/>
            <a:ext cx="1349541" cy="843591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62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 animBg="1"/>
      <p:bldP spid="11" grpId="0" animBg="1"/>
      <p:bldP spid="12" grpId="0" animBg="1"/>
      <p:bldP spid="3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"/>
          <p:cNvGrpSpPr/>
          <p:nvPr/>
        </p:nvGrpSpPr>
        <p:grpSpPr>
          <a:xfrm>
            <a:off x="0" y="0"/>
            <a:ext cx="9144000" cy="762000"/>
            <a:chOff x="0" y="0"/>
            <a:chExt cx="9144000" cy="762000"/>
          </a:xfrm>
        </p:grpSpPr>
        <p:sp>
          <p:nvSpPr>
            <p:cNvPr id="5" name="Rectangle 7"/>
            <p:cNvSpPr/>
            <p:nvPr/>
          </p:nvSpPr>
          <p:spPr>
            <a:xfrm>
              <a:off x="0" y="0"/>
              <a:ext cx="9144000" cy="762000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8" descr="icon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72571"/>
              <a:ext cx="689429" cy="689429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689428" y="0"/>
              <a:ext cx="518643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/>
                <a:t>2. Example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" y="707886"/>
            <a:ext cx="915096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4200" dirty="0" smtClean="0"/>
              <a:t>Java source(ThreadAnimationView.java)</a:t>
            </a:r>
            <a:endParaRPr lang="en-US" sz="4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37" y="1323439"/>
            <a:ext cx="8591241" cy="5344271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2741196" y="2081865"/>
            <a:ext cx="3238499" cy="444156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6196263" y="2081865"/>
            <a:ext cx="2177716" cy="42110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Set height and width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870911" y="3172205"/>
            <a:ext cx="2929689" cy="581648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2023311" y="4964074"/>
            <a:ext cx="3017921" cy="581648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2436395" y="3876584"/>
            <a:ext cx="1040731" cy="375092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6066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3" grpId="0" animBg="1"/>
      <p:bldP spid="10" grpId="0" animBg="1"/>
      <p:bldP spid="11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"/>
          <p:cNvGrpSpPr/>
          <p:nvPr/>
        </p:nvGrpSpPr>
        <p:grpSpPr>
          <a:xfrm>
            <a:off x="0" y="0"/>
            <a:ext cx="9144000" cy="762000"/>
            <a:chOff x="0" y="0"/>
            <a:chExt cx="9144000" cy="762000"/>
          </a:xfrm>
        </p:grpSpPr>
        <p:sp>
          <p:nvSpPr>
            <p:cNvPr id="5" name="Rectangle 7"/>
            <p:cNvSpPr/>
            <p:nvPr/>
          </p:nvSpPr>
          <p:spPr>
            <a:xfrm>
              <a:off x="0" y="0"/>
              <a:ext cx="9144000" cy="762000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8" descr="icon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72571"/>
              <a:ext cx="689429" cy="689429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689428" y="0"/>
              <a:ext cx="518643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/>
                <a:t>2. Example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" y="707886"/>
            <a:ext cx="915096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4200" dirty="0" smtClean="0"/>
              <a:t>Java source(ThreadAnimationView.java)</a:t>
            </a:r>
            <a:endParaRPr lang="en-US" sz="4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4" y="1765235"/>
            <a:ext cx="8410521" cy="2790991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1121946" y="1809246"/>
            <a:ext cx="7528759" cy="1800227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038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"/>
          <p:cNvGrpSpPr/>
          <p:nvPr/>
        </p:nvGrpSpPr>
        <p:grpSpPr>
          <a:xfrm>
            <a:off x="0" y="0"/>
            <a:ext cx="9144000" cy="762000"/>
            <a:chOff x="0" y="0"/>
            <a:chExt cx="9144000" cy="762000"/>
          </a:xfrm>
        </p:grpSpPr>
        <p:sp>
          <p:nvSpPr>
            <p:cNvPr id="5" name="Rectangle 7"/>
            <p:cNvSpPr/>
            <p:nvPr/>
          </p:nvSpPr>
          <p:spPr>
            <a:xfrm>
              <a:off x="0" y="0"/>
              <a:ext cx="9144000" cy="762000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8" descr="icon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72571"/>
              <a:ext cx="689429" cy="689429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689428" y="0"/>
              <a:ext cx="518643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dirty="0" smtClean="0"/>
                <a:t>3. </a:t>
              </a:r>
              <a:r>
                <a:rPr lang="en-US" altLang="ko-KR" sz="4000" dirty="0" err="1" smtClean="0"/>
                <a:t>Tweened</a:t>
              </a:r>
              <a:r>
                <a:rPr lang="en-US" altLang="ko-KR" sz="4000" dirty="0" smtClean="0"/>
                <a:t> </a:t>
              </a:r>
              <a:r>
                <a:rPr lang="en-US" altLang="ko-KR" sz="4000" dirty="0"/>
                <a:t>Animation</a:t>
              </a:r>
              <a:endParaRPr lang="en-US" sz="40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" y="707886"/>
            <a:ext cx="507036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altLang="ko-KR" sz="4400" dirty="0" err="1" smtClean="0"/>
              <a:t>Tweened</a:t>
            </a:r>
            <a:r>
              <a:rPr lang="en-US" altLang="ko-KR" sz="4400" dirty="0" smtClean="0"/>
              <a:t> Animation</a:t>
            </a:r>
            <a:endParaRPr lang="en-US" altLang="ko-KR" sz="4400" dirty="0"/>
          </a:p>
        </p:txBody>
      </p:sp>
      <p:sp>
        <p:nvSpPr>
          <p:cNvPr id="2" name="모서리가 둥근 직사각형 1"/>
          <p:cNvSpPr/>
          <p:nvPr/>
        </p:nvSpPr>
        <p:spPr>
          <a:xfrm>
            <a:off x="354842" y="1489176"/>
            <a:ext cx="2961564" cy="69603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Calculate animation path and show image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430080"/>
              </p:ext>
            </p:extLst>
          </p:nvPr>
        </p:nvGraphicFramePr>
        <p:xfrm>
          <a:off x="354843" y="3500158"/>
          <a:ext cx="8011236" cy="2595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82888"/>
                <a:gridCol w="1801505"/>
                <a:gridCol w="492684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Section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Explanation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Object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View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Widget</a:t>
                      </a:r>
                      <a:r>
                        <a:rPr lang="en-US" altLang="ko-KR" baseline="0" dirty="0" smtClean="0"/>
                        <a:t> and layout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Pain</a:t>
                      </a:r>
                      <a:r>
                        <a:rPr lang="en-US" altLang="ko-KR" baseline="0" dirty="0" smtClean="0"/>
                        <a:t>t object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Graphic</a:t>
                      </a:r>
                      <a:r>
                        <a:rPr lang="en-US" altLang="ko-KR" baseline="0" dirty="0" smtClean="0"/>
                        <a:t> and image file(Bitmap image)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 rowSpan="4"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Effect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Move</a:t>
                      </a:r>
                      <a:r>
                        <a:rPr lang="en-US" altLang="ko-KR" baseline="0" dirty="0" smtClean="0"/>
                        <a:t> position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Translate</a:t>
                      </a:r>
                      <a:r>
                        <a:rPr lang="en-US" altLang="ko-KR" baseline="0" dirty="0" smtClean="0"/>
                        <a:t> : move position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Zooming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Scale : Effect</a:t>
                      </a:r>
                      <a:r>
                        <a:rPr lang="en-US" altLang="ko-KR" baseline="0" dirty="0" smtClean="0"/>
                        <a:t> that can change size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Rotation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Rotate : Rotate</a:t>
                      </a:r>
                      <a:r>
                        <a:rPr lang="en-US" altLang="ko-KR" baseline="0" dirty="0" smtClean="0"/>
                        <a:t> object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Transparency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Alpha : Regulate</a:t>
                      </a:r>
                      <a:r>
                        <a:rPr lang="en-US" altLang="ko-KR" baseline="0" dirty="0" smtClean="0"/>
                        <a:t> transparency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" y="2730717"/>
            <a:ext cx="81080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altLang="ko-KR" sz="4400" dirty="0" err="1" smtClean="0"/>
              <a:t>Tweened</a:t>
            </a:r>
            <a:r>
              <a:rPr lang="en-US" altLang="ko-KR" sz="4400" dirty="0" smtClean="0"/>
              <a:t> Animation Composition</a:t>
            </a:r>
            <a:endParaRPr lang="en-US" altLang="ko-KR" sz="4400" dirty="0"/>
          </a:p>
        </p:txBody>
      </p:sp>
    </p:spTree>
    <p:extLst>
      <p:ext uri="{BB962C8B-B14F-4D97-AF65-F5344CB8AC3E}">
        <p14:creationId xmlns:p14="http://schemas.microsoft.com/office/powerpoint/2010/main" val="1319175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" grpId="0" animBg="1"/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2144</TotalTime>
  <Words>262</Words>
  <Application>Microsoft Office PowerPoint</Application>
  <PresentationFormat>화면 슬라이드 쇼(4:3)</PresentationFormat>
  <Paragraphs>88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 chunggi</dc:creator>
  <cp:lastModifiedBy>이충기</cp:lastModifiedBy>
  <cp:revision>83</cp:revision>
  <dcterms:created xsi:type="dcterms:W3CDTF">2015-07-01T14:11:15Z</dcterms:created>
  <dcterms:modified xsi:type="dcterms:W3CDTF">2015-08-09T15:39:41Z</dcterms:modified>
</cp:coreProperties>
</file>