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78" r:id="rId7"/>
    <p:sldId id="266" r:id="rId8"/>
    <p:sldId id="267" r:id="rId9"/>
    <p:sldId id="264" r:id="rId10"/>
    <p:sldId id="263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8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59566">
            <a:off x="-1629656" y="4373850"/>
            <a:ext cx="3789118" cy="37891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15425" y="470877"/>
            <a:ext cx="7882687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 Lecture #</a:t>
            </a:r>
            <a:r>
              <a:rPr lang="en-US" altLang="ko-KR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</a:t>
            </a:r>
            <a:endParaRPr lang="en-US" sz="76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3252" y="2578363"/>
            <a:ext cx="3273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Menu, Tab</a:t>
            </a:r>
            <a:endParaRPr lang="en-US" sz="5400" b="1" cap="none" spc="0" dirty="0">
              <a:ln w="12700">
                <a:solidFill>
                  <a:srgbClr val="00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13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707886"/>
            <a:ext cx="884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Context Menu (</a:t>
            </a:r>
            <a:r>
              <a:rPr lang="en-US" sz="4800" dirty="0" err="1" smtClean="0"/>
              <a:t>MainActivity.java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Menu</a:t>
              </a:r>
              <a:endParaRPr lang="en-US" sz="4000" dirty="0"/>
            </a:p>
          </p:txBody>
        </p:sp>
      </p:grpSp>
      <p:pic>
        <p:nvPicPr>
          <p:cNvPr id="7" name="Picture 6" descr="Context menu mainactivity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538882"/>
            <a:ext cx="8804275" cy="5319117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747896" y="4742597"/>
            <a:ext cx="2762308" cy="4094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43432" y="5814795"/>
            <a:ext cx="2762308" cy="1736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73253" y="6249576"/>
            <a:ext cx="4367738" cy="5157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9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707886"/>
            <a:ext cx="884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Context Menu (</a:t>
            </a:r>
            <a:r>
              <a:rPr lang="en-US" sz="4800" dirty="0" err="1" smtClean="0"/>
              <a:t>MainActivity.java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Menu</a:t>
              </a:r>
              <a:endParaRPr lang="en-US" sz="4000" dirty="0"/>
            </a:p>
          </p:txBody>
        </p:sp>
      </p:grpSp>
      <p:pic>
        <p:nvPicPr>
          <p:cNvPr id="7" name="Picture 6" descr="Context menu mainactivity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66975"/>
            <a:ext cx="8991600" cy="1054100"/>
          </a:xfrm>
          <a:prstGeom prst="rect">
            <a:avLst/>
          </a:prstGeom>
        </p:spPr>
      </p:pic>
      <p:pic>
        <p:nvPicPr>
          <p:cNvPr id="8" name="Picture 7" descr="registorcontext 함수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4925093"/>
            <a:ext cx="8312727" cy="71186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39750" y="4143375"/>
            <a:ext cx="3460750" cy="635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registorForContextMenu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301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xt menu 실행화면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8" y="1538883"/>
            <a:ext cx="2506965" cy="3321144"/>
          </a:xfrm>
          <a:prstGeom prst="rect">
            <a:avLst/>
          </a:prstGeom>
        </p:spPr>
      </p:pic>
      <p:pic>
        <p:nvPicPr>
          <p:cNvPr id="3" name="Picture 2" descr="Context menu 실행화면3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78" y="1528307"/>
            <a:ext cx="2520000" cy="3348000"/>
          </a:xfrm>
          <a:prstGeom prst="rect">
            <a:avLst/>
          </a:prstGeom>
        </p:spPr>
      </p:pic>
      <p:pic>
        <p:nvPicPr>
          <p:cNvPr id="4" name="Picture 3" descr="Context menu 실행화면4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78" y="3510000"/>
            <a:ext cx="2520000" cy="3348000"/>
          </a:xfrm>
          <a:prstGeom prst="rect">
            <a:avLst/>
          </a:prstGeom>
        </p:spPr>
      </p:pic>
      <p:pic>
        <p:nvPicPr>
          <p:cNvPr id="5" name="Picture 4" descr="Context menu 실행화면2.png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45" y="1544587"/>
            <a:ext cx="2520000" cy="33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" y="707886"/>
            <a:ext cx="4326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Running Screen</a:t>
            </a:r>
            <a:endParaRPr lang="en-US" sz="48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Menu</a:t>
              </a:r>
              <a:endParaRPr lang="en-US" sz="4000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5600776" y="2238126"/>
            <a:ext cx="846629" cy="12718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600776" y="4568208"/>
            <a:ext cx="846629" cy="12718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6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707886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Tab Component</a:t>
            </a:r>
            <a:endParaRPr lang="en-US" sz="48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</a:t>
              </a:r>
              <a:r>
                <a:rPr lang="en-US" sz="4000" dirty="0" smtClean="0"/>
                <a:t>. Tab</a:t>
              </a:r>
              <a:endParaRPr lang="en-US" sz="4000" dirty="0"/>
            </a:p>
          </p:txBody>
        </p:sp>
      </p:grpSp>
      <p:pic>
        <p:nvPicPr>
          <p:cNvPr id="7" name="Picture 6" descr="스크린샷 2015-07-01 오전 7.16.1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4" b="-8154"/>
          <a:stretch/>
        </p:blipFill>
        <p:spPr>
          <a:xfrm>
            <a:off x="142495" y="1765168"/>
            <a:ext cx="5030724" cy="4971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73219" y="2276600"/>
            <a:ext cx="38893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TabHost</a:t>
            </a:r>
            <a:r>
              <a:rPr lang="en-US" sz="2400" b="1" dirty="0" smtClean="0">
                <a:solidFill>
                  <a:srgbClr val="FF0000"/>
                </a:solidFill>
              </a:rPr>
              <a:t> 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TabHost</a:t>
            </a:r>
            <a:r>
              <a:rPr lang="en-US" sz="2400" dirty="0" smtClean="0"/>
              <a:t> is container which holds </a:t>
            </a:r>
            <a:r>
              <a:rPr lang="en-US" sz="2400" dirty="0" err="1" smtClean="0"/>
              <a:t>TabWidget</a:t>
            </a:r>
            <a:r>
              <a:rPr lang="en-US" sz="2400" dirty="0" smtClean="0"/>
              <a:t> and </a:t>
            </a:r>
            <a:r>
              <a:rPr lang="en-US" sz="2400" dirty="0" err="1" smtClean="0"/>
              <a:t>FrameLayout</a:t>
            </a:r>
            <a:endParaRPr lang="en-US" altLang="ko-KR" sz="2400" dirty="0" smtClean="0"/>
          </a:p>
          <a:p>
            <a:endParaRPr lang="en-US" sz="2400" dirty="0"/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TabWidget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: </a:t>
            </a:r>
            <a:r>
              <a:rPr lang="en-US" altLang="ko-KR" sz="2400" dirty="0" smtClean="0"/>
              <a:t>Tab collection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(text + icon )</a:t>
            </a:r>
          </a:p>
          <a:p>
            <a:endParaRPr lang="en-US" sz="2400" dirty="0"/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FrameLayout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: Layout that holds content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01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707886"/>
            <a:ext cx="7853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Tab Source(</a:t>
            </a:r>
            <a:r>
              <a:rPr lang="en-US" sz="4800" dirty="0" err="1" smtClean="0"/>
              <a:t>actvity_main.xml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</a:t>
              </a:r>
              <a:r>
                <a:rPr lang="en-US" sz="4000" dirty="0" smtClean="0"/>
                <a:t>. Tab</a:t>
              </a:r>
              <a:endParaRPr lang="en-US" sz="4000" dirty="0"/>
            </a:p>
          </p:txBody>
        </p:sp>
      </p:grpSp>
      <p:pic>
        <p:nvPicPr>
          <p:cNvPr id="12" name="Picture 11" descr="스크린샷 2015-07-01 오후 4.24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43" y="1449754"/>
            <a:ext cx="8423427" cy="5439946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285143" y="1764765"/>
            <a:ext cx="1065985" cy="2823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74523" y="3790693"/>
            <a:ext cx="1065985" cy="2823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48043" y="5057797"/>
            <a:ext cx="1390441" cy="1829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92908" y="4636253"/>
            <a:ext cx="1373874" cy="1814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11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</a:t>
              </a:r>
              <a:r>
                <a:rPr lang="en-US" sz="4000" dirty="0" smtClean="0"/>
                <a:t>. Tab</a:t>
              </a:r>
              <a:endParaRPr lang="en-US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775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Tab Source(</a:t>
            </a:r>
            <a:r>
              <a:rPr lang="en-US" sz="4800" dirty="0" err="1" smtClean="0"/>
              <a:t>MainActvity.java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8" name="Picture 7" descr="스크린샷 2015-07-01 오후 4.24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538883"/>
            <a:ext cx="8706757" cy="518777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066143" y="3019371"/>
            <a:ext cx="1065985" cy="2823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62518" y="4249944"/>
            <a:ext cx="2522127" cy="532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62518" y="5292984"/>
            <a:ext cx="7012240" cy="2661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</a:t>
              </a:r>
              <a:r>
                <a:rPr lang="en-US" sz="4000" dirty="0" smtClean="0"/>
                <a:t>. Tab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775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Tab Source(</a:t>
            </a:r>
            <a:r>
              <a:rPr lang="en-US" sz="4800" dirty="0" err="1" smtClean="0"/>
              <a:t>MainActvity.java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9" name="Picture 8" descr="스크린샷 2015-07-01 오후 4.24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5" y="1858420"/>
            <a:ext cx="8735786" cy="1981200"/>
          </a:xfrm>
          <a:prstGeom prst="rect">
            <a:avLst/>
          </a:prstGeom>
        </p:spPr>
      </p:pic>
      <p:pic>
        <p:nvPicPr>
          <p:cNvPr id="10" name="Picture 9" descr="ta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035" y="4360584"/>
            <a:ext cx="3247074" cy="1907262"/>
          </a:xfrm>
          <a:prstGeom prst="rect">
            <a:avLst/>
          </a:prstGeom>
        </p:spPr>
      </p:pic>
      <p:pic>
        <p:nvPicPr>
          <p:cNvPr id="11" name="Picture 10" descr="tab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5" y="4360584"/>
            <a:ext cx="2635225" cy="1907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11655" y="3432617"/>
            <a:ext cx="1719716" cy="8140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1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</a:t>
              </a:r>
              <a:r>
                <a:rPr lang="en-US" sz="4000" dirty="0" smtClean="0"/>
                <a:t>. Tab</a:t>
              </a:r>
              <a:endParaRPr lang="en-US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8610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Tab Source(</a:t>
            </a:r>
            <a:r>
              <a:rPr lang="en-US" sz="4800" dirty="0" err="1" smtClean="0"/>
              <a:t>FirstTabActivity.java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8" name="Picture 7" descr="스크린샷 2015-07-01 오후 4.24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8" y="1827914"/>
            <a:ext cx="8953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</a:t>
              </a:r>
              <a:r>
                <a:rPr lang="en-US" sz="4000" dirty="0" smtClean="0"/>
                <a:t>. Tab</a:t>
              </a:r>
              <a:endParaRPr lang="en-US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8610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Tab Source(</a:t>
            </a:r>
            <a:r>
              <a:rPr lang="en-US" sz="4800" dirty="0" err="1" smtClean="0"/>
              <a:t>FirstTabActivity.java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8" name="Picture 7" descr="스크린샷 2015-07-07 오후 7.56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063656"/>
            <a:ext cx="9017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</a:t>
              </a:r>
              <a:r>
                <a:rPr lang="en-US" sz="4000" dirty="0" smtClean="0"/>
                <a:t>. Tab</a:t>
              </a:r>
              <a:endParaRPr lang="en-US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9020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Tab Source(</a:t>
            </a:r>
            <a:r>
              <a:rPr lang="en-US" sz="4800" b="1" dirty="0" err="1"/>
              <a:t>AndroidManifest.xml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9" name="Picture 8" descr="스크린샷 2015-07-01 오후 4.30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1538883"/>
            <a:ext cx="8472714" cy="5171621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012644" y="5191640"/>
            <a:ext cx="3641243" cy="6496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6-25 오전 9.2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6" y="3557937"/>
            <a:ext cx="8334503" cy="330006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Index </a:t>
              </a:r>
              <a:endParaRPr lang="en-US" sz="4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98285" y="780143"/>
            <a:ext cx="70280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5600" dirty="0" smtClean="0"/>
              <a:t>Menu</a:t>
            </a:r>
          </a:p>
          <a:p>
            <a:pPr marL="685800" indent="-685800">
              <a:buFont typeface="Arial"/>
              <a:buChar char="•"/>
            </a:pPr>
            <a:r>
              <a:rPr lang="en-US" sz="5600" dirty="0" smtClean="0"/>
              <a:t>Option Menu</a:t>
            </a:r>
          </a:p>
          <a:p>
            <a:pPr marL="685800" indent="-685800">
              <a:buFont typeface="Arial"/>
              <a:buChar char="•"/>
            </a:pPr>
            <a:r>
              <a:rPr lang="en-US" sz="5600" dirty="0" smtClean="0"/>
              <a:t>Context Menu</a:t>
            </a:r>
          </a:p>
          <a:p>
            <a:pPr marL="685800" indent="-685800">
              <a:buFont typeface="Arial"/>
              <a:buChar char="•"/>
            </a:pPr>
            <a:r>
              <a:rPr lang="en-US" sz="5600" dirty="0" smtClean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4303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2522" y="2769719"/>
            <a:ext cx="3398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826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Menu</a:t>
              </a:r>
              <a:endParaRPr lang="en-US" sz="40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" y="707886"/>
            <a:ext cx="1903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Menu</a:t>
            </a:r>
            <a:endParaRPr lang="en-US" sz="4800" dirty="0"/>
          </a:p>
        </p:txBody>
      </p:sp>
      <p:sp>
        <p:nvSpPr>
          <p:cNvPr id="2" name="Rounded Rectangle 1"/>
          <p:cNvSpPr/>
          <p:nvPr/>
        </p:nvSpPr>
        <p:spPr>
          <a:xfrm>
            <a:off x="1635480" y="1538883"/>
            <a:ext cx="2127250" cy="127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Option</a:t>
            </a:r>
          </a:p>
          <a:p>
            <a:pPr algn="ctr"/>
            <a:r>
              <a:rPr lang="en-US" sz="3600" dirty="0" smtClean="0"/>
              <a:t>Menu</a:t>
            </a:r>
            <a:endParaRPr lang="en-US" sz="3600" dirty="0"/>
          </a:p>
        </p:txBody>
      </p:sp>
      <p:sp>
        <p:nvSpPr>
          <p:cNvPr id="12" name="Rounded Rectangle 11"/>
          <p:cNvSpPr/>
          <p:nvPr/>
        </p:nvSpPr>
        <p:spPr>
          <a:xfrm>
            <a:off x="6014712" y="1538883"/>
            <a:ext cx="2127250" cy="127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Context</a:t>
            </a:r>
          </a:p>
          <a:p>
            <a:pPr algn="ctr"/>
            <a:r>
              <a:rPr lang="en-US" sz="3600" dirty="0" smtClean="0"/>
              <a:t>Menu</a:t>
            </a:r>
            <a:endParaRPr lang="en-US" sz="3600" dirty="0"/>
          </a:p>
        </p:txBody>
      </p:sp>
      <p:pic>
        <p:nvPicPr>
          <p:cNvPr id="3" name="Picture 2" descr="스크린샷 2015-07-07 오후 5.28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37" y="2956998"/>
            <a:ext cx="2494288" cy="3748602"/>
          </a:xfrm>
          <a:prstGeom prst="rect">
            <a:avLst/>
          </a:prstGeom>
        </p:spPr>
      </p:pic>
      <p:pic>
        <p:nvPicPr>
          <p:cNvPr id="4" name="Picture 3" descr="스크린샷 2015-07-07 오후 5.27.4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2" y="2941123"/>
            <a:ext cx="4762500" cy="37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0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Menu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4275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Menu function</a:t>
            </a:r>
            <a:endParaRPr lang="en-US" sz="4800" dirty="0"/>
          </a:p>
        </p:txBody>
      </p:sp>
      <p:pic>
        <p:nvPicPr>
          <p:cNvPr id="9" name="Picture 8" descr="스크린샷 2015-07-07 오후 5.31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28" y="4381499"/>
            <a:ext cx="6355408" cy="1524001"/>
          </a:xfrm>
          <a:prstGeom prst="rect">
            <a:avLst/>
          </a:prstGeom>
        </p:spPr>
      </p:pic>
      <p:pic>
        <p:nvPicPr>
          <p:cNvPr id="10" name="Picture 9" descr="스크린샷 2015-07-07 오후 5.31.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27" y="2670174"/>
            <a:ext cx="6464237" cy="17089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5428" y="1538883"/>
            <a:ext cx="4517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Every Activity can set option menu and context menu 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2476499" y="3175000"/>
            <a:ext cx="2283791" cy="3595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025649" y="3454400"/>
            <a:ext cx="2283791" cy="3595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346326" y="4851401"/>
            <a:ext cx="652332" cy="3664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Menu</a:t>
              </a:r>
              <a:endParaRPr lang="en-US" sz="40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" y="707886"/>
            <a:ext cx="8545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 smtClean="0"/>
              <a:t>Option Menu source (</a:t>
            </a:r>
            <a:r>
              <a:rPr lang="en-US" sz="4000" dirty="0" err="1" smtClean="0"/>
              <a:t>menu_main.xml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2959795"/>
            <a:ext cx="2767824" cy="3898205"/>
            <a:chOff x="2" y="1538883"/>
            <a:chExt cx="2767824" cy="4012637"/>
          </a:xfrm>
        </p:grpSpPr>
        <p:pic>
          <p:nvPicPr>
            <p:cNvPr id="7" name="Picture 6" descr="Menu 위치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78" b="16635"/>
            <a:stretch/>
          </p:blipFill>
          <p:spPr>
            <a:xfrm>
              <a:off x="2" y="1538883"/>
              <a:ext cx="2767824" cy="4012637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689429" y="4391974"/>
              <a:ext cx="1953759" cy="36182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Menu xml 파일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70"/>
          <a:stretch/>
        </p:blipFill>
        <p:spPr>
          <a:xfrm>
            <a:off x="1550654" y="1397377"/>
            <a:ext cx="7593346" cy="22860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58964"/>
              </p:ext>
            </p:extLst>
          </p:nvPr>
        </p:nvGraphicFramePr>
        <p:xfrm>
          <a:off x="2896450" y="3842153"/>
          <a:ext cx="6096000" cy="23926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98625"/>
                <a:gridCol w="43973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showAsAction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Always</a:t>
                      </a:r>
                      <a:r>
                        <a:rPr lang="en-US" baseline="0" dirty="0" smtClean="0"/>
                        <a:t> place this item in the Action Bar.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Never place</a:t>
                      </a:r>
                      <a:r>
                        <a:rPr lang="en-US" baseline="0" dirty="0" smtClean="0"/>
                        <a:t> this item in the Action Bar.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place</a:t>
                      </a:r>
                      <a:r>
                        <a:rPr lang="en-US" baseline="0" dirty="0" smtClean="0"/>
                        <a:t> this item in the Action Bar if there is room for it.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withText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Also include the</a:t>
                      </a:r>
                      <a:r>
                        <a:rPr lang="en-US" baseline="0" dirty="0" smtClean="0"/>
                        <a:t> title text with the action item.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3066143" y="2953788"/>
            <a:ext cx="1997350" cy="2045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99000" y="3158343"/>
            <a:ext cx="79375" cy="6838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1"/>
          <p:cNvSpPr/>
          <p:nvPr/>
        </p:nvSpPr>
        <p:spPr>
          <a:xfrm>
            <a:off x="2275615" y="2191242"/>
            <a:ext cx="2678521" cy="1921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707886"/>
            <a:ext cx="7857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 smtClean="0"/>
              <a:t>Option Menu source </a:t>
            </a:r>
            <a:r>
              <a:rPr lang="en-US" sz="4000" dirty="0" smtClean="0"/>
              <a:t>(</a:t>
            </a:r>
            <a:r>
              <a:rPr lang="en-US" sz="4000" dirty="0" smtClean="0"/>
              <a:t>value/strings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grpSp>
        <p:nvGrpSpPr>
          <p:cNvPr id="5" name="Group 1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6" name="Rectangle 2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3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Menu</a:t>
              </a:r>
              <a:endParaRPr lang="en-US" sz="4000" dirty="0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" y="1614233"/>
            <a:ext cx="8499035" cy="21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5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nu java 파일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6" y="1538883"/>
            <a:ext cx="8826384" cy="53191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" y="707886"/>
            <a:ext cx="8763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 smtClean="0"/>
              <a:t>Option Menu source (</a:t>
            </a:r>
            <a:r>
              <a:rPr lang="en-US" sz="4000" dirty="0" err="1" smtClean="0"/>
              <a:t>MainActivity.java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Menu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906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nu 실행화면1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0" y="1660827"/>
            <a:ext cx="2766500" cy="4761556"/>
          </a:xfrm>
          <a:prstGeom prst="rect">
            <a:avLst/>
          </a:prstGeom>
        </p:spPr>
      </p:pic>
      <p:pic>
        <p:nvPicPr>
          <p:cNvPr id="3" name="Picture 2" descr="Menu 실행화면2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74" y="1660827"/>
            <a:ext cx="2766500" cy="4761556"/>
          </a:xfrm>
          <a:prstGeom prst="rect">
            <a:avLst/>
          </a:prstGeom>
        </p:spPr>
      </p:pic>
      <p:pic>
        <p:nvPicPr>
          <p:cNvPr id="4" name="Picture 3" descr="Menu 실행화면3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50" y="1660827"/>
            <a:ext cx="2766500" cy="47536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" y="707886"/>
            <a:ext cx="4275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Running screen</a:t>
            </a:r>
            <a:endParaRPr lang="en-US" sz="4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icon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Menu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922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707886"/>
            <a:ext cx="8930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Context Menu (</a:t>
            </a:r>
            <a:r>
              <a:rPr lang="en-US" sz="4800" dirty="0" err="1" smtClean="0"/>
              <a:t>activity_main.xml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Menu</a:t>
              </a:r>
              <a:endParaRPr lang="en-US" sz="4000" dirty="0"/>
            </a:p>
          </p:txBody>
        </p:sp>
      </p:grpSp>
      <p:pic>
        <p:nvPicPr>
          <p:cNvPr id="7" name="Picture 6" descr="Context menu layo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1739900"/>
            <a:ext cx="8966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0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221</Words>
  <Application>Microsoft Office PowerPoint</Application>
  <PresentationFormat>화면 슬라이드 쇼(4:3)</PresentationFormat>
  <Paragraphs>66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chunggi</dc:creator>
  <cp:lastModifiedBy>이충기</cp:lastModifiedBy>
  <cp:revision>21</cp:revision>
  <dcterms:created xsi:type="dcterms:W3CDTF">2015-07-01T14:11:15Z</dcterms:created>
  <dcterms:modified xsi:type="dcterms:W3CDTF">2015-07-27T16:01:49Z</dcterms:modified>
</cp:coreProperties>
</file>