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70" r:id="rId3"/>
    <p:sldId id="302" r:id="rId4"/>
    <p:sldId id="301" r:id="rId5"/>
    <p:sldId id="274" r:id="rId6"/>
    <p:sldId id="277" r:id="rId7"/>
    <p:sldId id="278" r:id="rId8"/>
    <p:sldId id="295" r:id="rId9"/>
    <p:sldId id="290" r:id="rId10"/>
    <p:sldId id="304" r:id="rId11"/>
    <p:sldId id="305" r:id="rId12"/>
    <p:sldId id="296" r:id="rId13"/>
    <p:sldId id="298" r:id="rId14"/>
    <p:sldId id="307" r:id="rId15"/>
    <p:sldId id="291" r:id="rId16"/>
    <p:sldId id="266" r:id="rId17"/>
    <p:sldId id="292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00"/>
    <a:srgbClr val="F8FDFE"/>
    <a:srgbClr val="F4FAEC"/>
    <a:srgbClr val="E7E2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C8B2B-D833-4D65-8CC2-7B0AC59CC488}" v="723" dt="2020-07-10T06:21:44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2162" autoAdjust="0"/>
  </p:normalViewPr>
  <p:slideViewPr>
    <p:cSldViewPr snapToGrid="0">
      <p:cViewPr varScale="1">
        <p:scale>
          <a:sx n="71" d="100"/>
          <a:sy n="71" d="100"/>
        </p:scale>
        <p:origin x="3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3FBE3-075A-4C74-BA95-490DD2C09BF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8E5E-5E77-4856-9267-B462A446D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3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30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2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65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09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45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43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1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8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82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1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3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6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4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73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4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83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8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0" y="-7861"/>
            <a:ext cx="441158" cy="5043298"/>
          </a:xfrm>
          <a:custGeom>
            <a:avLst/>
            <a:gdLst/>
            <a:ahLst/>
            <a:cxn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4688" y="1383218"/>
            <a:ext cx="7766936" cy="1646302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3773" y="3938538"/>
            <a:ext cx="7657851" cy="10968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0084" y="6121572"/>
            <a:ext cx="911939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1E073C6-C258-4BD9-B590-887C42091AD9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9541" y="6121572"/>
            <a:ext cx="6297612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5614" y="6121572"/>
            <a:ext cx="683339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Rectangle 23"/>
          <p:cNvSpPr/>
          <p:nvPr userDrawn="1"/>
        </p:nvSpPr>
        <p:spPr>
          <a:xfrm>
            <a:off x="11391899" y="0"/>
            <a:ext cx="796925" cy="68580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/>
          <p:cNvSpPr/>
          <p:nvPr userDrawn="1"/>
        </p:nvSpPr>
        <p:spPr>
          <a:xfrm>
            <a:off x="11409951" y="-8467"/>
            <a:ext cx="78204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/>
          <p:cNvSpPr/>
          <p:nvPr userDrawn="1"/>
        </p:nvSpPr>
        <p:spPr>
          <a:xfrm>
            <a:off x="11677649" y="-8467"/>
            <a:ext cx="511175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 30"/>
          <p:cNvSpPr/>
          <p:nvPr userDrawn="1"/>
        </p:nvSpPr>
        <p:spPr>
          <a:xfrm flipV="1">
            <a:off x="0" y="2505075"/>
            <a:ext cx="441158" cy="4352925"/>
          </a:xfrm>
          <a:custGeom>
            <a:avLst/>
            <a:gdLst/>
            <a:ahLst/>
            <a:cxn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426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966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5966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0C81-CBF6-4487-A40C-B9A2288F2FA1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966" y="612157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9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8B31-A2A5-44CD-8DF2-124A0A2DC968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696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966" y="130333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5966" y="389879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8D51-821F-4B88-8613-559E0DFCE911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7CAE-4E19-4C63-A47E-05F5EF24F6C3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0371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43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65964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5967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BD64-4ACB-47D0-B789-D4E60E5D57AF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67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DFBF-2BEC-4A7D-8F02-459A50E7E625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5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F07-0191-47BA-BCBB-C77E887E1BE5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8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921D-EC48-4417-ADB0-DFFEBF793791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0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786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786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5297-8A00-4E61-A7CC-F2B000325416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2709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345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726B-DC1C-434E-82D8-2DB9D42A0A18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7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7320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7320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9958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9959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27AD-00F3-4358-9DC5-56185149D9AA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3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6E89-E9C2-4184-92D2-1E92FD074BF8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2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A12A-0BAD-495F-984C-2C936D7A22F2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6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2F46-01BA-4084-AD68-393CDFE6B657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96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5966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596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B4D3-B5C5-4B22-89D3-748B611CA6D3}" type="datetime1">
              <a:rPr lang="en-US" smtClean="0"/>
              <a:t>7/10/2020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8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1999" cy="6866467"/>
            <a:chOff x="0" y="-8467"/>
            <a:chExt cx="12191999" cy="6866467"/>
          </a:xfrm>
        </p:grpSpPr>
        <p:sp>
          <p:nvSpPr>
            <p:cNvPr id="22" name="Rectangle 23"/>
            <p:cNvSpPr/>
            <p:nvPr/>
          </p:nvSpPr>
          <p:spPr>
            <a:xfrm>
              <a:off x="11409951" y="0"/>
              <a:ext cx="778874" cy="68580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11409951" y="-8467"/>
              <a:ext cx="78204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11677649" y="-8467"/>
              <a:ext cx="51117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5582652"/>
              <a:ext cx="448733" cy="1275347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6561" y="425115"/>
            <a:ext cx="9509412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561" y="2240799"/>
            <a:ext cx="950941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50695" y="612157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1A83BDC-7F59-4B26-857A-524C0634D31F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3386" y="612157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09078" y="612157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9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9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533" y="1782698"/>
            <a:ext cx="10272934" cy="1646302"/>
          </a:xfrm>
        </p:spPr>
        <p:txBody>
          <a:bodyPr/>
          <a:lstStyle/>
          <a:p>
            <a:r>
              <a:rPr lang="en-US" sz="3200" b="1" dirty="0"/>
              <a:t>Towards Understanding and Fixing Upstream Merge Induced Conflicts in Divergent Forks: </a:t>
            </a:r>
            <a:br>
              <a:rPr lang="en-US" sz="3200" b="1" dirty="0"/>
            </a:br>
            <a:r>
              <a:rPr lang="en-US" sz="3200" b="1" dirty="0"/>
              <a:t>An Industrial Case Study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7264" y="3853069"/>
            <a:ext cx="6677471" cy="1265904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Chungha Sung </a:t>
            </a:r>
            <a:r>
              <a:rPr lang="en-US" sz="2000" dirty="0">
                <a:solidFill>
                  <a:schemeClr val="tx1"/>
                </a:solidFill>
              </a:rPr>
              <a:t>| </a:t>
            </a:r>
            <a:r>
              <a:rPr lang="en-US" sz="2000" dirty="0" err="1">
                <a:solidFill>
                  <a:schemeClr val="tx1"/>
                </a:solidFill>
              </a:rPr>
              <a:t>Shuvendu</a:t>
            </a:r>
            <a:r>
              <a:rPr lang="en-US" sz="2000" dirty="0">
                <a:solidFill>
                  <a:schemeClr val="tx1"/>
                </a:solidFill>
              </a:rPr>
              <a:t> K. </a:t>
            </a:r>
            <a:r>
              <a:rPr lang="en-US" sz="2000" dirty="0" err="1">
                <a:solidFill>
                  <a:schemeClr val="tx1"/>
                </a:solidFill>
              </a:rPr>
              <a:t>Lahiri</a:t>
            </a:r>
            <a:r>
              <a:rPr lang="en-US" sz="2000" dirty="0">
                <a:solidFill>
                  <a:schemeClr val="tx1"/>
                </a:solidFill>
              </a:rPr>
              <a:t> | Mike Kaufman | Pallavi Choudhury | Chao Wang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B67E6D-1B2C-4B56-962D-301BFD7CCBBF}"/>
              </a:ext>
            </a:extLst>
          </p:cNvPr>
          <p:cNvSpPr txBox="1">
            <a:spLocks/>
          </p:cNvSpPr>
          <p:nvPr/>
        </p:nvSpPr>
        <p:spPr>
          <a:xfrm>
            <a:off x="579331" y="528479"/>
            <a:ext cx="1399100" cy="687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ICSE 2020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타원 12">
            <a:extLst>
              <a:ext uri="{FF2B5EF4-FFF2-40B4-BE49-F238E27FC236}">
                <a16:creationId xmlns:a16="http://schemas.microsoft.com/office/drawing/2014/main" id="{2D756ECF-9C39-497D-9D86-4F2EAD014151}"/>
              </a:ext>
            </a:extLst>
          </p:cNvPr>
          <p:cNvSpPr/>
          <p:nvPr/>
        </p:nvSpPr>
        <p:spPr>
          <a:xfrm>
            <a:off x="1638663" y="5769033"/>
            <a:ext cx="772028" cy="6896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6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5BD493-3DDD-449B-9EB9-8EEADF8514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24" y="5118973"/>
            <a:ext cx="2487211" cy="994884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D0D2B7E-1A8C-44FC-8514-1AE05410F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82477"/>
            <a:ext cx="2824373" cy="12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4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6E99-AB17-4266-B828-0BAF63D3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fixes during merges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8776-D4BD-4B8D-9A24-DB5FD9BB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561" y="1978913"/>
            <a:ext cx="9509412" cy="3880773"/>
          </a:xfrm>
        </p:spPr>
        <p:txBody>
          <a:bodyPr/>
          <a:lstStyle/>
          <a:p>
            <a:r>
              <a:rPr lang="en-US" dirty="0"/>
              <a:t>Microsoft Edge</a:t>
            </a:r>
          </a:p>
          <a:p>
            <a:pPr lvl="1"/>
            <a:r>
              <a:rPr lang="en-US" dirty="0"/>
              <a:t>30 cycles of merges for three months for more than 25,000 commits of Chromium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C311D-73D2-4310-857B-315FEC4F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C3259-1905-4DC7-9C60-AC25D3C6F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83" y="2875745"/>
            <a:ext cx="5043488" cy="2192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938EF-0645-42F8-AB67-074A9DD163C8}"/>
              </a:ext>
            </a:extLst>
          </p:cNvPr>
          <p:cNvSpPr txBox="1"/>
          <p:nvPr/>
        </p:nvSpPr>
        <p:spPr>
          <a:xfrm>
            <a:off x="462605" y="3368792"/>
            <a:ext cx="12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target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58B91-2715-426A-A0AD-822AB75EB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041" y="5112495"/>
            <a:ext cx="4371975" cy="11916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2C6D0E-583F-4887-9A77-F9523CB7460D}"/>
              </a:ext>
            </a:extLst>
          </p:cNvPr>
          <p:cNvSpPr/>
          <p:nvPr/>
        </p:nvSpPr>
        <p:spPr>
          <a:xfrm>
            <a:off x="946849" y="3727515"/>
            <a:ext cx="955818" cy="29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BD8280-252B-466A-873C-E9B2C5080E55}"/>
              </a:ext>
            </a:extLst>
          </p:cNvPr>
          <p:cNvSpPr/>
          <p:nvPr/>
        </p:nvSpPr>
        <p:spPr>
          <a:xfrm>
            <a:off x="1678308" y="6197739"/>
            <a:ext cx="6334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 senior manager in the Microsoft Edge development team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FA6EEE3-736F-4796-AEF3-1493F94EEC97}"/>
              </a:ext>
            </a:extLst>
          </p:cNvPr>
          <p:cNvSpPr txBox="1">
            <a:spLocks/>
          </p:cNvSpPr>
          <p:nvPr/>
        </p:nvSpPr>
        <p:spPr>
          <a:xfrm>
            <a:off x="7264550" y="3016281"/>
            <a:ext cx="4018401" cy="28227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Include Statement Update</a:t>
            </a:r>
          </a:p>
          <a:p>
            <a:r>
              <a:rPr lang="en-US" sz="1400" dirty="0"/>
              <a:t>Entire Function Definition/Call Update</a:t>
            </a:r>
          </a:p>
          <a:p>
            <a:r>
              <a:rPr lang="en-US" sz="1400" dirty="0"/>
              <a:t>Function Name Update</a:t>
            </a:r>
          </a:p>
          <a:p>
            <a:r>
              <a:rPr lang="en-US" sz="1400" dirty="0"/>
              <a:t>Function Type/Specifier Update</a:t>
            </a:r>
          </a:p>
          <a:p>
            <a:r>
              <a:rPr lang="en-US" sz="1400" dirty="0"/>
              <a:t>Function Parameter/Argument Update</a:t>
            </a:r>
          </a:p>
          <a:p>
            <a:r>
              <a:rPr lang="en-US" sz="1400" dirty="0"/>
              <a:t>Function Parameter/Argument’s Type Update</a:t>
            </a:r>
          </a:p>
          <a:p>
            <a:r>
              <a:rPr lang="en-US" sz="1400" dirty="0"/>
              <a:t>Class/Namespace/Enum Reference Update</a:t>
            </a:r>
          </a:p>
          <a:p>
            <a:r>
              <a:rPr lang="en-US" sz="1400" dirty="0"/>
              <a:t>Uncategorized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D4BB7-C304-48F5-B537-014E7E881D9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02667" y="3875153"/>
            <a:ext cx="5361883" cy="22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92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ACF6-839A-4C07-8362-380A7E71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automatic patch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8013B-E6CA-4BAC-802B-77FB8BBD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0DCF3-80FE-452C-95F1-C750D38A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1942938"/>
            <a:ext cx="8002477" cy="41786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87A315-2793-44D2-908C-F6579FF2A46A}"/>
              </a:ext>
            </a:extLst>
          </p:cNvPr>
          <p:cNvSpPr/>
          <p:nvPr/>
        </p:nvSpPr>
        <p:spPr>
          <a:xfrm>
            <a:off x="1504950" y="1866900"/>
            <a:ext cx="3314700" cy="248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9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inference from two upstream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ysClr val="windowText" lastClr="000000"/>
                </a:solidFill>
              </a:rPr>
              <a:pPr/>
              <a:t>12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111507" y="2578150"/>
            <a:ext cx="7418650" cy="1872343"/>
            <a:chOff x="2111507" y="2578150"/>
            <a:chExt cx="7418650" cy="1872343"/>
          </a:xfrm>
        </p:grpSpPr>
        <p:sp>
          <p:nvSpPr>
            <p:cNvPr id="33" name="Rounded Rectangle 32"/>
            <p:cNvSpPr/>
            <p:nvPr/>
          </p:nvSpPr>
          <p:spPr>
            <a:xfrm>
              <a:off x="2111507" y="2578150"/>
              <a:ext cx="2586446" cy="187234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Definition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Change</a:t>
              </a:r>
            </a:p>
          </p:txBody>
        </p:sp>
        <p:sp>
          <p:nvSpPr>
            <p:cNvPr id="34" name="Cross 33"/>
            <p:cNvSpPr/>
            <p:nvPr/>
          </p:nvSpPr>
          <p:spPr>
            <a:xfrm>
              <a:off x="5394112" y="3087601"/>
              <a:ext cx="853440" cy="853440"/>
            </a:xfrm>
            <a:prstGeom prst="plus">
              <a:avLst>
                <a:gd name="adj" fmla="val 38496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943711" y="2578150"/>
              <a:ext cx="2586446" cy="187234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Use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Change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414383" y="1543082"/>
            <a:ext cx="8812897" cy="4477586"/>
            <a:chOff x="1498052" y="1240579"/>
            <a:chExt cx="8812897" cy="4477586"/>
          </a:xfrm>
        </p:grpSpPr>
        <p:grpSp>
          <p:nvGrpSpPr>
            <p:cNvPr id="85" name="Group 84"/>
            <p:cNvGrpSpPr/>
            <p:nvPr/>
          </p:nvGrpSpPr>
          <p:grpSpPr>
            <a:xfrm>
              <a:off x="1498052" y="1240579"/>
              <a:ext cx="8729539" cy="4477586"/>
              <a:chOff x="1336561" y="1627622"/>
              <a:chExt cx="8729539" cy="4477586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1469021" y="1627622"/>
                <a:ext cx="8597079" cy="3810751"/>
                <a:chOff x="1590941" y="1505982"/>
                <a:chExt cx="8597079" cy="3810751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3318358" y="3562356"/>
                  <a:ext cx="1547322" cy="3438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selected_index</a:t>
                  </a:r>
                  <a:endParaRPr lang="en-US" sz="105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2669046" y="2234421"/>
                  <a:ext cx="996926" cy="2960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Function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3593556" y="2874655"/>
                  <a:ext cx="996926" cy="2960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name</a:t>
                  </a: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1920108" y="2874655"/>
                  <a:ext cx="996926" cy="2960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type</a:t>
                  </a: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1920108" y="3586227"/>
                  <a:ext cx="996926" cy="2960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name</a:t>
                  </a: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645231" y="4336865"/>
                  <a:ext cx="1547322" cy="3438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int</a:t>
                  </a:r>
                  <a:endParaRPr lang="en-US" sz="105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95" name="Straight Connector 94"/>
                <p:cNvCxnSpPr>
                  <a:stCxn id="90" idx="2"/>
                  <a:endCxn id="92" idx="0"/>
                </p:cNvCxnSpPr>
                <p:nvPr/>
              </p:nvCxnSpPr>
              <p:spPr>
                <a:xfrm flipH="1">
                  <a:off x="2418571" y="2530513"/>
                  <a:ext cx="748938" cy="3441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0" idx="2"/>
                  <a:endCxn id="91" idx="0"/>
                </p:cNvCxnSpPr>
                <p:nvPr/>
              </p:nvCxnSpPr>
              <p:spPr>
                <a:xfrm>
                  <a:off x="3167509" y="2530513"/>
                  <a:ext cx="924510" cy="3441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3" idx="0"/>
                  <a:endCxn id="92" idx="2"/>
                </p:cNvCxnSpPr>
                <p:nvPr/>
              </p:nvCxnSpPr>
              <p:spPr>
                <a:xfrm flipV="1">
                  <a:off x="2418571" y="3170747"/>
                  <a:ext cx="0" cy="4154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4" idx="0"/>
                  <a:endCxn id="93" idx="2"/>
                </p:cNvCxnSpPr>
                <p:nvPr/>
              </p:nvCxnSpPr>
              <p:spPr>
                <a:xfrm flipH="1" flipV="1">
                  <a:off x="2418571" y="3882319"/>
                  <a:ext cx="321" cy="4545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stCxn id="89" idx="0"/>
                  <a:endCxn id="91" idx="2"/>
                </p:cNvCxnSpPr>
                <p:nvPr/>
              </p:nvCxnSpPr>
              <p:spPr>
                <a:xfrm flipV="1">
                  <a:off x="4092019" y="3170747"/>
                  <a:ext cx="0" cy="3916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/>
                <p:cNvSpPr/>
                <p:nvPr/>
              </p:nvSpPr>
              <p:spPr>
                <a:xfrm>
                  <a:off x="8640698" y="3562356"/>
                  <a:ext cx="1547322" cy="3438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GetSelectedIndex</a:t>
                  </a: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991386" y="2234421"/>
                  <a:ext cx="996926" cy="2960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Function</a:t>
                  </a: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8915896" y="2874655"/>
                  <a:ext cx="996926" cy="2960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name</a:t>
                  </a: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2448" y="2874655"/>
                  <a:ext cx="996926" cy="2960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type</a:t>
                  </a: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242448" y="3586227"/>
                  <a:ext cx="996926" cy="2960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name</a:t>
                  </a:r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6967571" y="4336865"/>
                  <a:ext cx="1547322" cy="3438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int</a:t>
                  </a:r>
                  <a:endParaRPr lang="en-US" sz="105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106" name="Straight Connector 105"/>
                <p:cNvCxnSpPr>
                  <a:stCxn id="101" idx="2"/>
                  <a:endCxn id="103" idx="0"/>
                </p:cNvCxnSpPr>
                <p:nvPr/>
              </p:nvCxnSpPr>
              <p:spPr>
                <a:xfrm flipH="1">
                  <a:off x="7740911" y="2530513"/>
                  <a:ext cx="748938" cy="3441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1" idx="2"/>
                  <a:endCxn id="102" idx="0"/>
                </p:cNvCxnSpPr>
                <p:nvPr/>
              </p:nvCxnSpPr>
              <p:spPr>
                <a:xfrm>
                  <a:off x="8489849" y="2530513"/>
                  <a:ext cx="924510" cy="3441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104" idx="0"/>
                  <a:endCxn id="103" idx="2"/>
                </p:cNvCxnSpPr>
                <p:nvPr/>
              </p:nvCxnSpPr>
              <p:spPr>
                <a:xfrm flipV="1">
                  <a:off x="7740911" y="3170747"/>
                  <a:ext cx="0" cy="4154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5" idx="0"/>
                  <a:endCxn id="104" idx="2"/>
                </p:cNvCxnSpPr>
                <p:nvPr/>
              </p:nvCxnSpPr>
              <p:spPr>
                <a:xfrm flipH="1" flipV="1">
                  <a:off x="7740911" y="3882319"/>
                  <a:ext cx="321" cy="4545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00" idx="0"/>
                  <a:endCxn id="102" idx="2"/>
                </p:cNvCxnSpPr>
                <p:nvPr/>
              </p:nvCxnSpPr>
              <p:spPr>
                <a:xfrm flipV="1">
                  <a:off x="9414359" y="3170747"/>
                  <a:ext cx="0" cy="3916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Left-Right Arrow 110"/>
                <p:cNvSpPr/>
                <p:nvPr/>
              </p:nvSpPr>
              <p:spPr>
                <a:xfrm>
                  <a:off x="5277056" y="3053878"/>
                  <a:ext cx="1288869" cy="746683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2484373" y="4978179"/>
                  <a:ext cx="13662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4400"/>
                  <a:r>
                    <a:rPr lang="en-US" sz="1600" dirty="0">
                      <a:solidFill>
                        <a:prstClr val="black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Previous AST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7849994" y="4978179"/>
                  <a:ext cx="12797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4400"/>
                  <a:r>
                    <a:rPr lang="en-US" sz="1600" dirty="0">
                      <a:solidFill>
                        <a:prstClr val="black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Current AST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5670972" y="3265647"/>
                  <a:ext cx="5010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4400"/>
                  <a:r>
                    <a:rPr lang="en-US" sz="1600" dirty="0">
                      <a:solidFill>
                        <a:prstClr val="black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Diff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590941" y="1505982"/>
                  <a:ext cx="24561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4400"/>
                  <a:r>
                    <a:rPr lang="en-US" sz="2000" b="1" i="1" u="sng" dirty="0">
                      <a:solidFill>
                        <a:prstClr val="black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Definition change</a:t>
                  </a:r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1336561" y="5735876"/>
                <a:ext cx="7935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b="1" dirty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Diff results: “Update selected_index to GetSelectedIndex in name”</a:t>
                </a:r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1597126" y="1697426"/>
              <a:ext cx="8713823" cy="3353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393372" y="1779956"/>
            <a:ext cx="8917578" cy="3567123"/>
            <a:chOff x="1393372" y="1517257"/>
            <a:chExt cx="8917578" cy="3567123"/>
          </a:xfrm>
        </p:grpSpPr>
        <p:grpSp>
          <p:nvGrpSpPr>
            <p:cNvPr id="117" name="Group 116"/>
            <p:cNvGrpSpPr/>
            <p:nvPr/>
          </p:nvGrpSpPr>
          <p:grpSpPr>
            <a:xfrm>
              <a:off x="1396140" y="1517257"/>
              <a:ext cx="8678960" cy="3567123"/>
              <a:chOff x="1250486" y="1457958"/>
              <a:chExt cx="8678960" cy="3567123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1356405" y="3364042"/>
                <a:ext cx="1547322" cy="34383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selected_index</a:t>
                </a:r>
                <a:endParaRPr lang="en-US" sz="105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360376" y="1994262"/>
                <a:ext cx="996926" cy="2960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Call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147287" y="2634496"/>
                <a:ext cx="1272124" cy="2960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argument_list</a:t>
                </a:r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611438" y="2634496"/>
                <a:ext cx="996926" cy="2960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name</a:t>
                </a:r>
              </a:p>
            </p:txBody>
          </p:sp>
          <p:cxnSp>
            <p:nvCxnSpPr>
              <p:cNvPr id="123" name="Straight Connector 122"/>
              <p:cNvCxnSpPr>
                <a:stCxn id="120" idx="2"/>
                <a:endCxn id="122" idx="0"/>
              </p:cNvCxnSpPr>
              <p:nvPr/>
            </p:nvCxnSpPr>
            <p:spPr>
              <a:xfrm flipH="1">
                <a:off x="2109901" y="2290354"/>
                <a:ext cx="748938" cy="344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120" idx="2"/>
                <a:endCxn id="121" idx="0"/>
              </p:cNvCxnSpPr>
              <p:nvPr/>
            </p:nvCxnSpPr>
            <p:spPr>
              <a:xfrm>
                <a:off x="2858839" y="2290354"/>
                <a:ext cx="924510" cy="344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endCxn id="122" idx="2"/>
              </p:cNvCxnSpPr>
              <p:nvPr/>
            </p:nvCxnSpPr>
            <p:spPr>
              <a:xfrm flipV="1">
                <a:off x="2109901" y="2930588"/>
                <a:ext cx="0" cy="4154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Left-Right Arrow 125"/>
              <p:cNvSpPr/>
              <p:nvPr/>
            </p:nvSpPr>
            <p:spPr>
              <a:xfrm>
                <a:off x="4968386" y="2491501"/>
                <a:ext cx="1288869" cy="74668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20591" y="3878461"/>
                <a:ext cx="13662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sz="1600" dirty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Previous AST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7870411" y="3914069"/>
                <a:ext cx="12797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sz="1600" dirty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Current AST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362302" y="2703270"/>
                <a:ext cx="501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sz="1600" dirty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Diff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358198" y="4655749"/>
                <a:ext cx="7935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b="1" dirty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Diff results: “Update selected_index to GetSelectedIndex in name”</a:t>
                </a: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6866440" y="3364042"/>
                <a:ext cx="1547322" cy="34383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GetSelectedIndex</a:t>
                </a: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870411" y="1994262"/>
                <a:ext cx="996926" cy="2960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Call</a:t>
                </a: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8657322" y="2634496"/>
                <a:ext cx="1272124" cy="2960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argument_list</a:t>
                </a:r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121473" y="2634496"/>
                <a:ext cx="996926" cy="2960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name</a:t>
                </a:r>
              </a:p>
            </p:txBody>
          </p:sp>
          <p:cxnSp>
            <p:nvCxnSpPr>
              <p:cNvPr id="135" name="Straight Connector 134"/>
              <p:cNvCxnSpPr>
                <a:stCxn id="132" idx="2"/>
                <a:endCxn id="134" idx="0"/>
              </p:cNvCxnSpPr>
              <p:nvPr/>
            </p:nvCxnSpPr>
            <p:spPr>
              <a:xfrm flipH="1">
                <a:off x="7619936" y="2290354"/>
                <a:ext cx="748938" cy="344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32" idx="2"/>
                <a:endCxn id="133" idx="0"/>
              </p:cNvCxnSpPr>
              <p:nvPr/>
            </p:nvCxnSpPr>
            <p:spPr>
              <a:xfrm>
                <a:off x="8368874" y="2290354"/>
                <a:ext cx="924510" cy="344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endCxn id="134" idx="2"/>
              </p:cNvCxnSpPr>
              <p:nvPr/>
            </p:nvCxnSpPr>
            <p:spPr>
              <a:xfrm flipV="1">
                <a:off x="7619936" y="2930588"/>
                <a:ext cx="0" cy="4154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1250486" y="1457958"/>
                <a:ext cx="16626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sz="2000" b="1" i="1" u="sng" dirty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Use change</a:t>
                </a: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1393372" y="1959428"/>
              <a:ext cx="8917578" cy="2473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224225" y="3271987"/>
            <a:ext cx="50250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inference: “Apply GetSelectedIndex for call-name with selected_index”</a:t>
            </a:r>
          </a:p>
        </p:txBody>
      </p:sp>
    </p:spTree>
    <p:extLst>
      <p:ext uri="{BB962C8B-B14F-4D97-AF65-F5344CB8AC3E}">
        <p14:creationId xmlns:p14="http://schemas.microsoft.com/office/powerpoint/2010/main" val="41447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</a:t>
            </a:r>
            <a:r>
              <a:rPr lang="en-US" dirty="0" err="1"/>
              <a:t>pathes</a:t>
            </a:r>
            <a:r>
              <a:rPr lang="en-US" dirty="0"/>
              <a:t> to downstream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46459" y="4956157"/>
            <a:ext cx="1547322" cy="3438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selected_index</a:t>
            </a:r>
            <a:endParaRPr lang="en-US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0430" y="3586377"/>
            <a:ext cx="996926" cy="296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7341" y="4226611"/>
            <a:ext cx="1272124" cy="296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argument_list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1492" y="4226611"/>
            <a:ext cx="996926" cy="296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</a:p>
        </p:txBody>
      </p:sp>
      <p:cxnSp>
        <p:nvCxnSpPr>
          <p:cNvPr id="9" name="Straight Connector 8"/>
          <p:cNvCxnSpPr>
            <a:stCxn id="6" idx="2"/>
            <a:endCxn id="8" idx="0"/>
          </p:cNvCxnSpPr>
          <p:nvPr/>
        </p:nvCxnSpPr>
        <p:spPr>
          <a:xfrm flipH="1">
            <a:off x="2899955" y="3882469"/>
            <a:ext cx="748938" cy="344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7" idx="0"/>
          </p:cNvCxnSpPr>
          <p:nvPr/>
        </p:nvCxnSpPr>
        <p:spPr>
          <a:xfrm>
            <a:off x="3648893" y="3882469"/>
            <a:ext cx="924510" cy="344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8" idx="2"/>
          </p:cNvCxnSpPr>
          <p:nvPr/>
        </p:nvCxnSpPr>
        <p:spPr>
          <a:xfrm flipV="1">
            <a:off x="2899955" y="4522703"/>
            <a:ext cx="0" cy="415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91196" y="2380087"/>
            <a:ext cx="1272124" cy="296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</a:t>
            </a:r>
          </a:p>
        </p:txBody>
      </p:sp>
      <p:cxnSp>
        <p:nvCxnSpPr>
          <p:cNvPr id="15" name="Straight Connector 14"/>
          <p:cNvCxnSpPr>
            <a:stCxn id="13" idx="2"/>
            <a:endCxn id="6" idx="0"/>
          </p:cNvCxnSpPr>
          <p:nvPr/>
        </p:nvCxnSpPr>
        <p:spPr>
          <a:xfrm flipH="1">
            <a:off x="3648893" y="2676179"/>
            <a:ext cx="1378365" cy="9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33975" y="3447039"/>
            <a:ext cx="1272124" cy="296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97913" y="4226611"/>
            <a:ext cx="1272124" cy="296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87376" y="4226611"/>
            <a:ext cx="1272124" cy="296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</a:p>
        </p:txBody>
      </p:sp>
      <p:cxnSp>
        <p:nvCxnSpPr>
          <p:cNvPr id="20" name="Straight Connector 19"/>
          <p:cNvCxnSpPr>
            <a:stCxn id="17" idx="0"/>
            <a:endCxn id="13" idx="2"/>
          </p:cNvCxnSpPr>
          <p:nvPr/>
        </p:nvCxnSpPr>
        <p:spPr>
          <a:xfrm flipH="1" flipV="1">
            <a:off x="5027258" y="2676179"/>
            <a:ext cx="1742779" cy="770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0"/>
            <a:endCxn id="17" idx="2"/>
          </p:cNvCxnSpPr>
          <p:nvPr/>
        </p:nvCxnSpPr>
        <p:spPr>
          <a:xfrm flipV="1">
            <a:off x="6133975" y="3743131"/>
            <a:ext cx="636062" cy="483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2"/>
            <a:endCxn id="19" idx="0"/>
          </p:cNvCxnSpPr>
          <p:nvPr/>
        </p:nvCxnSpPr>
        <p:spPr>
          <a:xfrm>
            <a:off x="6770037" y="3743131"/>
            <a:ext cx="1053401" cy="483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2"/>
          </p:cNvCxnSpPr>
          <p:nvPr/>
        </p:nvCxnSpPr>
        <p:spPr>
          <a:xfrm>
            <a:off x="5027258" y="2676179"/>
            <a:ext cx="3733565" cy="614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673256" y="5345510"/>
            <a:ext cx="755058" cy="102969"/>
            <a:chOff x="8761770" y="4926185"/>
            <a:chExt cx="755058" cy="102969"/>
          </a:xfrm>
        </p:grpSpPr>
        <p:sp>
          <p:nvSpPr>
            <p:cNvPr id="33" name="Oval 32"/>
            <p:cNvSpPr/>
            <p:nvPr/>
          </p:nvSpPr>
          <p:spPr>
            <a:xfrm>
              <a:off x="8761770" y="4926185"/>
              <a:ext cx="102969" cy="1029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087814" y="4926185"/>
              <a:ext cx="102969" cy="1029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9413859" y="4926185"/>
              <a:ext cx="102969" cy="1029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015189" y="3447039"/>
            <a:ext cx="755058" cy="102969"/>
            <a:chOff x="8761770" y="4926185"/>
            <a:chExt cx="755058" cy="102969"/>
          </a:xfrm>
        </p:grpSpPr>
        <p:sp>
          <p:nvSpPr>
            <p:cNvPr id="38" name="Oval 37"/>
            <p:cNvSpPr/>
            <p:nvPr/>
          </p:nvSpPr>
          <p:spPr>
            <a:xfrm>
              <a:off x="8761770" y="4926185"/>
              <a:ext cx="102969" cy="1029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9087814" y="4926185"/>
              <a:ext cx="102969" cy="1029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413859" y="4926185"/>
              <a:ext cx="102969" cy="1029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/>
          <p:cNvCxnSpPr>
            <a:stCxn id="18" idx="2"/>
          </p:cNvCxnSpPr>
          <p:nvPr/>
        </p:nvCxnSpPr>
        <p:spPr>
          <a:xfrm flipH="1">
            <a:off x="5999300" y="4522703"/>
            <a:ext cx="134675" cy="433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9" idx="2"/>
          </p:cNvCxnSpPr>
          <p:nvPr/>
        </p:nvCxnSpPr>
        <p:spPr>
          <a:xfrm>
            <a:off x="7823438" y="4522703"/>
            <a:ext cx="227002" cy="483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823438" y="5345510"/>
            <a:ext cx="755058" cy="102969"/>
            <a:chOff x="8761770" y="4926185"/>
            <a:chExt cx="755058" cy="102969"/>
          </a:xfrm>
        </p:grpSpPr>
        <p:sp>
          <p:nvSpPr>
            <p:cNvPr id="48" name="Oval 47"/>
            <p:cNvSpPr/>
            <p:nvPr/>
          </p:nvSpPr>
          <p:spPr>
            <a:xfrm>
              <a:off x="8761770" y="4926185"/>
              <a:ext cx="102969" cy="1029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9087814" y="4926185"/>
              <a:ext cx="102969" cy="1029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9413859" y="4926185"/>
              <a:ext cx="102969" cy="1029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14455" y="6137231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inference: “Apply GetSelectedIndex for call-name with selected_index”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64921" y="1952863"/>
            <a:ext cx="1744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Downstream AST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410789" y="1837509"/>
            <a:ext cx="9109165" cy="4058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143712" y="4956157"/>
            <a:ext cx="1547322" cy="3438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GetSelectedIndex</a:t>
            </a:r>
          </a:p>
        </p:txBody>
      </p:sp>
    </p:spTree>
    <p:extLst>
      <p:ext uri="{BB962C8B-B14F-4D97-AF65-F5344CB8AC3E}">
        <p14:creationId xmlns:p14="http://schemas.microsoft.com/office/powerpoint/2010/main" val="332766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ACF6-839A-4C07-8362-380A7E71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automatic patch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8013B-E6CA-4BAC-802B-77FB8BBD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0DCF3-80FE-452C-95F1-C750D38A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1942938"/>
            <a:ext cx="8002477" cy="41786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87A315-2793-44D2-908C-F6579FF2A46A}"/>
              </a:ext>
            </a:extLst>
          </p:cNvPr>
          <p:cNvSpPr/>
          <p:nvPr/>
        </p:nvSpPr>
        <p:spPr>
          <a:xfrm>
            <a:off x="1504950" y="1866900"/>
            <a:ext cx="3314700" cy="248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83EEF4-D588-4229-99CC-FCA2AAB7095D}"/>
              </a:ext>
            </a:extLst>
          </p:cNvPr>
          <p:cNvSpPr/>
          <p:nvPr/>
        </p:nvSpPr>
        <p:spPr>
          <a:xfrm>
            <a:off x="1700211" y="1815597"/>
            <a:ext cx="3109913" cy="250223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53DE0-8E53-4A0E-A3A1-3817E11F51DE}"/>
              </a:ext>
            </a:extLst>
          </p:cNvPr>
          <p:cNvSpPr/>
          <p:nvPr/>
        </p:nvSpPr>
        <p:spPr>
          <a:xfrm>
            <a:off x="4854747" y="4549808"/>
            <a:ext cx="6096000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Problem: scalability</a:t>
            </a:r>
          </a:p>
          <a:p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The size of source code: &gt; 300,000 files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AST and diffing ASTs for all files are too expensive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 many commits to consider</a:t>
            </a:r>
          </a:p>
        </p:txBody>
      </p:sp>
    </p:spTree>
    <p:extLst>
      <p:ext uri="{BB962C8B-B14F-4D97-AF65-F5344CB8AC3E}">
        <p14:creationId xmlns:p14="http://schemas.microsoft.com/office/powerpoint/2010/main" val="94599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35" y="261159"/>
            <a:ext cx="11069232" cy="1320800"/>
          </a:xfrm>
        </p:spPr>
        <p:txBody>
          <a:bodyPr/>
          <a:lstStyle/>
          <a:p>
            <a:r>
              <a:rPr lang="en-US" dirty="0"/>
              <a:t>Input commit pruning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52705" y="2235492"/>
            <a:ext cx="9737619" cy="169816"/>
            <a:chOff x="1652705" y="2235492"/>
            <a:chExt cx="9737619" cy="169816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1652705" y="2320400"/>
              <a:ext cx="9737619" cy="0"/>
            </a:xfrm>
            <a:prstGeom prst="line">
              <a:avLst/>
            </a:prstGeom>
            <a:noFill/>
            <a:ln w="38100" cap="flat" cmpd="sng" algn="ctr">
              <a:solidFill>
                <a:srgbClr val="70AD47">
                  <a:lumMod val="75000"/>
                </a:srgbClr>
              </a:solidFill>
              <a:prstDash val="sysDash"/>
              <a:miter lim="800000"/>
            </a:ln>
            <a:effectLst/>
          </p:spPr>
        </p:cxnSp>
        <p:sp>
          <p:nvSpPr>
            <p:cNvPr id="91" name="Oval 90"/>
            <p:cNvSpPr/>
            <p:nvPr/>
          </p:nvSpPr>
          <p:spPr>
            <a:xfrm>
              <a:off x="218229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79570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40911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02252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463593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524934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86275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98" name="Straight Arrow Connector 97"/>
            <p:cNvCxnSpPr>
              <a:stCxn id="92" idx="2"/>
              <a:endCxn id="91" idx="6"/>
            </p:cNvCxnSpPr>
            <p:nvPr/>
          </p:nvCxnSpPr>
          <p:spPr>
            <a:xfrm flipH="1">
              <a:off x="235211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9" name="Straight Arrow Connector 98"/>
            <p:cNvCxnSpPr>
              <a:stCxn id="93" idx="2"/>
              <a:endCxn id="92" idx="6"/>
            </p:cNvCxnSpPr>
            <p:nvPr/>
          </p:nvCxnSpPr>
          <p:spPr>
            <a:xfrm flipH="1">
              <a:off x="296552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/>
            <p:cNvCxnSpPr>
              <a:stCxn id="94" idx="2"/>
              <a:endCxn id="93" idx="6"/>
            </p:cNvCxnSpPr>
            <p:nvPr/>
          </p:nvCxnSpPr>
          <p:spPr>
            <a:xfrm flipH="1">
              <a:off x="357893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1" name="Straight Arrow Connector 100"/>
            <p:cNvCxnSpPr>
              <a:stCxn id="95" idx="2"/>
              <a:endCxn id="94" idx="6"/>
            </p:cNvCxnSpPr>
            <p:nvPr/>
          </p:nvCxnSpPr>
          <p:spPr>
            <a:xfrm flipH="1">
              <a:off x="419234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2" name="Straight Arrow Connector 101"/>
            <p:cNvCxnSpPr>
              <a:stCxn id="96" idx="2"/>
              <a:endCxn id="95" idx="6"/>
            </p:cNvCxnSpPr>
            <p:nvPr/>
          </p:nvCxnSpPr>
          <p:spPr>
            <a:xfrm flipH="1">
              <a:off x="480575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3" name="Straight Arrow Connector 102"/>
            <p:cNvCxnSpPr>
              <a:stCxn id="104" idx="2"/>
              <a:endCxn id="97" idx="6"/>
            </p:cNvCxnSpPr>
            <p:nvPr/>
          </p:nvCxnSpPr>
          <p:spPr>
            <a:xfrm flipH="1">
              <a:off x="603257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4" name="Oval 103"/>
            <p:cNvSpPr/>
            <p:nvPr/>
          </p:nvSpPr>
          <p:spPr>
            <a:xfrm>
              <a:off x="647616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708957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70298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31639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892980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954321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1015662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1" name="Straight Arrow Connector 110"/>
            <p:cNvCxnSpPr>
              <a:stCxn id="105" idx="2"/>
              <a:endCxn id="104" idx="6"/>
            </p:cNvCxnSpPr>
            <p:nvPr/>
          </p:nvCxnSpPr>
          <p:spPr>
            <a:xfrm flipH="1">
              <a:off x="664598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2" name="Straight Arrow Connector 111"/>
            <p:cNvCxnSpPr>
              <a:stCxn id="106" idx="2"/>
              <a:endCxn id="105" idx="6"/>
            </p:cNvCxnSpPr>
            <p:nvPr/>
          </p:nvCxnSpPr>
          <p:spPr>
            <a:xfrm flipH="1">
              <a:off x="725939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3" name="Straight Arrow Connector 112"/>
            <p:cNvCxnSpPr>
              <a:stCxn id="107" idx="2"/>
              <a:endCxn id="106" idx="6"/>
            </p:cNvCxnSpPr>
            <p:nvPr/>
          </p:nvCxnSpPr>
          <p:spPr>
            <a:xfrm flipH="1">
              <a:off x="787280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4" name="Straight Arrow Connector 113"/>
            <p:cNvCxnSpPr>
              <a:stCxn id="108" idx="2"/>
              <a:endCxn id="107" idx="6"/>
            </p:cNvCxnSpPr>
            <p:nvPr/>
          </p:nvCxnSpPr>
          <p:spPr>
            <a:xfrm flipH="1">
              <a:off x="848621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5" name="Straight Arrow Connector 114"/>
            <p:cNvCxnSpPr>
              <a:stCxn id="109" idx="2"/>
              <a:endCxn id="108" idx="6"/>
            </p:cNvCxnSpPr>
            <p:nvPr/>
          </p:nvCxnSpPr>
          <p:spPr>
            <a:xfrm flipH="1">
              <a:off x="909962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6" name="Straight Arrow Connector 115"/>
            <p:cNvCxnSpPr>
              <a:stCxn id="110" idx="2"/>
              <a:endCxn id="109" idx="6"/>
            </p:cNvCxnSpPr>
            <p:nvPr/>
          </p:nvCxnSpPr>
          <p:spPr>
            <a:xfrm flipH="1">
              <a:off x="971303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7" name="Straight Arrow Connector 116"/>
            <p:cNvCxnSpPr>
              <a:stCxn id="97" idx="2"/>
              <a:endCxn id="96" idx="6"/>
            </p:cNvCxnSpPr>
            <p:nvPr/>
          </p:nvCxnSpPr>
          <p:spPr>
            <a:xfrm flipH="1">
              <a:off x="541916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18" name="TextBox 117"/>
          <p:cNvSpPr txBox="1"/>
          <p:nvPr/>
        </p:nvSpPr>
        <p:spPr>
          <a:xfrm>
            <a:off x="519914" y="2135515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Upstream</a:t>
            </a:r>
          </a:p>
        </p:txBody>
      </p:sp>
      <p:cxnSp>
        <p:nvCxnSpPr>
          <p:cNvPr id="119" name="Straight Connector 118"/>
          <p:cNvCxnSpPr/>
          <p:nvPr/>
        </p:nvCxnSpPr>
        <p:spPr>
          <a:xfrm>
            <a:off x="2833180" y="3541790"/>
            <a:ext cx="3481596" cy="0"/>
          </a:xfrm>
          <a:prstGeom prst="line">
            <a:avLst/>
          </a:prstGeom>
          <a:noFill/>
          <a:ln w="38100" cap="flat" cmpd="sng" algn="ctr">
            <a:solidFill>
              <a:srgbClr val="FFC000">
                <a:lumMod val="60000"/>
                <a:lumOff val="40000"/>
              </a:srgbClr>
            </a:solidFill>
            <a:prstDash val="sysDash"/>
            <a:miter lim="800000"/>
          </a:ln>
          <a:effectLst/>
        </p:spPr>
      </p:cxnSp>
      <p:sp>
        <p:nvSpPr>
          <p:cNvPr id="120" name="Oval 119"/>
          <p:cNvSpPr/>
          <p:nvPr/>
        </p:nvSpPr>
        <p:spPr>
          <a:xfrm>
            <a:off x="3176255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636247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96370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3" name="Straight Arrow Connector 122"/>
          <p:cNvCxnSpPr>
            <a:stCxn id="121" idx="2"/>
            <a:endCxn id="120" idx="6"/>
          </p:cNvCxnSpPr>
          <p:nvPr/>
        </p:nvCxnSpPr>
        <p:spPr>
          <a:xfrm flipH="1">
            <a:off x="3346071" y="3541790"/>
            <a:ext cx="29017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4" name="Straight Arrow Connector 123"/>
          <p:cNvCxnSpPr>
            <a:stCxn id="122" idx="2"/>
            <a:endCxn id="121" idx="6"/>
          </p:cNvCxnSpPr>
          <p:nvPr/>
        </p:nvCxnSpPr>
        <p:spPr>
          <a:xfrm flipH="1">
            <a:off x="3806063" y="3541790"/>
            <a:ext cx="290307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5" name="Straight Arrow Connector 124"/>
          <p:cNvCxnSpPr>
            <a:cxnSpLocks/>
            <a:stCxn id="173" idx="2"/>
            <a:endCxn id="122" idx="6"/>
          </p:cNvCxnSpPr>
          <p:nvPr/>
        </p:nvCxnSpPr>
        <p:spPr>
          <a:xfrm flipH="1">
            <a:off x="4266186" y="3531599"/>
            <a:ext cx="1786358" cy="1019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470458" y="3389656"/>
            <a:ext cx="1191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652705" y="5365893"/>
            <a:ext cx="9737619" cy="0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ysDash"/>
            <a:miter lim="800000"/>
          </a:ln>
          <a:effectLst/>
        </p:spPr>
      </p:cxnSp>
      <p:sp>
        <p:nvSpPr>
          <p:cNvPr id="131" name="Oval 130"/>
          <p:cNvSpPr/>
          <p:nvPr/>
        </p:nvSpPr>
        <p:spPr>
          <a:xfrm>
            <a:off x="2182295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2795705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3" name="Straight Arrow Connector 132"/>
          <p:cNvCxnSpPr>
            <a:stCxn id="132" idx="2"/>
            <a:endCxn id="131" idx="6"/>
          </p:cNvCxnSpPr>
          <p:nvPr/>
        </p:nvCxnSpPr>
        <p:spPr>
          <a:xfrm flipH="1">
            <a:off x="2352111" y="5365893"/>
            <a:ext cx="4435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4" name="Straight Arrow Connector 133"/>
          <p:cNvCxnSpPr>
            <a:cxnSpLocks/>
            <a:stCxn id="192" idx="2"/>
            <a:endCxn id="132" idx="6"/>
          </p:cNvCxnSpPr>
          <p:nvPr/>
        </p:nvCxnSpPr>
        <p:spPr>
          <a:xfrm flipH="1">
            <a:off x="2965521" y="5365893"/>
            <a:ext cx="2769833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7" name="Oval 136"/>
          <p:cNvSpPr/>
          <p:nvPr/>
        </p:nvSpPr>
        <p:spPr>
          <a:xfrm>
            <a:off x="7474385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8087795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0" name="Straight Arrow Connector 139"/>
          <p:cNvCxnSpPr>
            <a:cxnSpLocks/>
            <a:stCxn id="137" idx="2"/>
            <a:endCxn id="193" idx="6"/>
          </p:cNvCxnSpPr>
          <p:nvPr/>
        </p:nvCxnSpPr>
        <p:spPr>
          <a:xfrm flipH="1" flipV="1">
            <a:off x="6858849" y="5359927"/>
            <a:ext cx="615536" cy="596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Straight Arrow Connector 140"/>
          <p:cNvCxnSpPr>
            <a:stCxn id="138" idx="2"/>
            <a:endCxn id="137" idx="6"/>
          </p:cNvCxnSpPr>
          <p:nvPr/>
        </p:nvCxnSpPr>
        <p:spPr>
          <a:xfrm flipH="1">
            <a:off x="7644201" y="5365893"/>
            <a:ext cx="4435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195114" y="5104283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Origin/master</a:t>
            </a:r>
          </a:p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(Downstream)</a:t>
            </a:r>
          </a:p>
        </p:txBody>
      </p:sp>
      <p:cxnSp>
        <p:nvCxnSpPr>
          <p:cNvPr id="143" name="Straight Arrow Connector 142"/>
          <p:cNvCxnSpPr>
            <a:stCxn id="91" idx="4"/>
            <a:endCxn id="131" idx="0"/>
          </p:cNvCxnSpPr>
          <p:nvPr/>
        </p:nvCxnSpPr>
        <p:spPr>
          <a:xfrm>
            <a:off x="2267203" y="2405308"/>
            <a:ext cx="0" cy="2875677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725076" y="4736516"/>
            <a:ext cx="550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fork</a:t>
            </a:r>
          </a:p>
        </p:txBody>
      </p:sp>
      <p:cxnSp>
        <p:nvCxnSpPr>
          <p:cNvPr id="145" name="Straight Arrow Connector 144"/>
          <p:cNvCxnSpPr>
            <a:stCxn id="120" idx="4"/>
            <a:endCxn id="132" idx="0"/>
          </p:cNvCxnSpPr>
          <p:nvPr/>
        </p:nvCxnSpPr>
        <p:spPr>
          <a:xfrm flipH="1">
            <a:off x="2880613" y="3626698"/>
            <a:ext cx="380550" cy="16542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6" name="Straight Arrow Connector 145"/>
          <p:cNvCxnSpPr>
            <a:stCxn id="121" idx="0"/>
            <a:endCxn id="93" idx="4"/>
          </p:cNvCxnSpPr>
          <p:nvPr/>
        </p:nvCxnSpPr>
        <p:spPr>
          <a:xfrm flipH="1" flipV="1">
            <a:off x="3494023" y="2405308"/>
            <a:ext cx="227132" cy="105157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7" name="Straight Connector 146"/>
          <p:cNvCxnSpPr/>
          <p:nvPr/>
        </p:nvCxnSpPr>
        <p:spPr>
          <a:xfrm>
            <a:off x="3997258" y="4184841"/>
            <a:ext cx="1785797" cy="0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dash"/>
            <a:miter lim="800000"/>
          </a:ln>
          <a:effectLst/>
        </p:spPr>
      </p:cxnSp>
      <p:sp>
        <p:nvSpPr>
          <p:cNvPr id="148" name="Oval 147"/>
          <p:cNvSpPr/>
          <p:nvPr/>
        </p:nvSpPr>
        <p:spPr>
          <a:xfrm>
            <a:off x="4329361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4746899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0" name="Straight Arrow Connector 149"/>
          <p:cNvCxnSpPr>
            <a:stCxn id="151" idx="2"/>
            <a:endCxn id="149" idx="6"/>
          </p:cNvCxnSpPr>
          <p:nvPr/>
        </p:nvCxnSpPr>
        <p:spPr>
          <a:xfrm flipH="1">
            <a:off x="4916715" y="4182422"/>
            <a:ext cx="24772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1" name="Oval 150"/>
          <p:cNvSpPr/>
          <p:nvPr/>
        </p:nvSpPr>
        <p:spPr>
          <a:xfrm>
            <a:off x="5164437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2" name="Straight Arrow Connector 151"/>
          <p:cNvCxnSpPr>
            <a:stCxn id="149" idx="2"/>
            <a:endCxn id="148" idx="6"/>
          </p:cNvCxnSpPr>
          <p:nvPr/>
        </p:nvCxnSpPr>
        <p:spPr>
          <a:xfrm flipH="1">
            <a:off x="4499177" y="4182422"/>
            <a:ext cx="24772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3" name="Straight Arrow Connector 152"/>
          <p:cNvCxnSpPr>
            <a:stCxn id="148" idx="0"/>
            <a:endCxn id="122" idx="4"/>
          </p:cNvCxnSpPr>
          <p:nvPr/>
        </p:nvCxnSpPr>
        <p:spPr>
          <a:xfrm flipH="1" flipV="1">
            <a:off x="4181278" y="3626698"/>
            <a:ext cx="232991" cy="47081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6" name="Straight Arrow Connector 155"/>
          <p:cNvCxnSpPr>
            <a:stCxn id="159" idx="4"/>
            <a:endCxn id="138" idx="0"/>
          </p:cNvCxnSpPr>
          <p:nvPr/>
        </p:nvCxnSpPr>
        <p:spPr>
          <a:xfrm flipH="1">
            <a:off x="8172703" y="3626698"/>
            <a:ext cx="366130" cy="16542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7" name="Straight Arrow Connector 156"/>
          <p:cNvCxnSpPr>
            <a:cxnSpLocks/>
            <a:stCxn id="160" idx="0"/>
            <a:endCxn id="107" idx="4"/>
          </p:cNvCxnSpPr>
          <p:nvPr/>
        </p:nvCxnSpPr>
        <p:spPr>
          <a:xfrm flipH="1" flipV="1">
            <a:off x="8401303" y="2405308"/>
            <a:ext cx="597522" cy="105157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8" name="Straight Connector 157"/>
          <p:cNvCxnSpPr/>
          <p:nvPr/>
        </p:nvCxnSpPr>
        <p:spPr>
          <a:xfrm>
            <a:off x="8182694" y="3541790"/>
            <a:ext cx="3048987" cy="0"/>
          </a:xfrm>
          <a:prstGeom prst="line">
            <a:avLst/>
          </a:prstGeom>
          <a:noFill/>
          <a:ln w="38100" cap="flat" cmpd="sng" algn="ctr">
            <a:solidFill>
              <a:srgbClr val="FFC000">
                <a:lumMod val="60000"/>
                <a:lumOff val="40000"/>
              </a:srgbClr>
            </a:solidFill>
            <a:prstDash val="sysDash"/>
            <a:miter lim="800000"/>
          </a:ln>
          <a:effectLst/>
        </p:spPr>
      </p:cxnSp>
      <p:sp>
        <p:nvSpPr>
          <p:cNvPr id="159" name="Oval 158"/>
          <p:cNvSpPr/>
          <p:nvPr/>
        </p:nvSpPr>
        <p:spPr>
          <a:xfrm>
            <a:off x="8453925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8913917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9374040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2" name="Straight Arrow Connector 161"/>
          <p:cNvCxnSpPr>
            <a:stCxn id="160" idx="2"/>
            <a:endCxn id="159" idx="6"/>
          </p:cNvCxnSpPr>
          <p:nvPr/>
        </p:nvCxnSpPr>
        <p:spPr>
          <a:xfrm flipH="1">
            <a:off x="8623741" y="3541790"/>
            <a:ext cx="29017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3" name="Straight Arrow Connector 162"/>
          <p:cNvCxnSpPr>
            <a:stCxn id="161" idx="2"/>
            <a:endCxn id="160" idx="6"/>
          </p:cNvCxnSpPr>
          <p:nvPr/>
        </p:nvCxnSpPr>
        <p:spPr>
          <a:xfrm flipH="1">
            <a:off x="9083733" y="3541790"/>
            <a:ext cx="290307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4" name="Straight Connector 163"/>
          <p:cNvCxnSpPr/>
          <p:nvPr/>
        </p:nvCxnSpPr>
        <p:spPr>
          <a:xfrm>
            <a:off x="9462940" y="4184841"/>
            <a:ext cx="1785797" cy="0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dash"/>
            <a:miter lim="800000"/>
          </a:ln>
          <a:effectLst/>
        </p:spPr>
      </p:cxnSp>
      <p:sp>
        <p:nvSpPr>
          <p:cNvPr id="165" name="Oval 164"/>
          <p:cNvSpPr/>
          <p:nvPr/>
        </p:nvSpPr>
        <p:spPr>
          <a:xfrm>
            <a:off x="9706143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0123681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8" name="Straight Arrow Connector 167"/>
          <p:cNvCxnSpPr>
            <a:stCxn id="166" idx="2"/>
            <a:endCxn id="165" idx="6"/>
          </p:cNvCxnSpPr>
          <p:nvPr/>
        </p:nvCxnSpPr>
        <p:spPr>
          <a:xfrm flipH="1">
            <a:off x="9875959" y="4182422"/>
            <a:ext cx="24772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9" name="Straight Arrow Connector 168"/>
          <p:cNvCxnSpPr>
            <a:stCxn id="165" idx="0"/>
            <a:endCxn id="161" idx="4"/>
          </p:cNvCxnSpPr>
          <p:nvPr/>
        </p:nvCxnSpPr>
        <p:spPr>
          <a:xfrm flipH="1" flipV="1">
            <a:off x="9458948" y="3626698"/>
            <a:ext cx="332103" cy="47081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418364" y="3986755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stabilization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7835" y="5823997"/>
            <a:ext cx="7669169" cy="883049"/>
            <a:chOff x="3176584" y="5789141"/>
            <a:chExt cx="7669169" cy="883049"/>
          </a:xfrm>
        </p:grpSpPr>
        <p:sp>
          <p:nvSpPr>
            <p:cNvPr id="176" name="Rounded Rectangle 175"/>
            <p:cNvSpPr/>
            <p:nvPr/>
          </p:nvSpPr>
          <p:spPr>
            <a:xfrm>
              <a:off x="3176584" y="5789141"/>
              <a:ext cx="7669169" cy="883049"/>
            </a:xfrm>
            <a:prstGeom prst="roundRect">
              <a:avLst/>
            </a:prstGeom>
            <a:solidFill>
              <a:srgbClr val="F8FDFE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3484668" y="596273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635876" y="5893752"/>
              <a:ext cx="3158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Each commit in upstream branch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270335" y="5897050"/>
              <a:ext cx="3408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Each commit in stabilization branch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21449" y="6290713"/>
              <a:ext cx="33041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Each commit in integration branch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270335" y="6294609"/>
              <a:ext cx="3408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Each commit in stabilization branch</a:t>
              </a:r>
            </a:p>
          </p:txBody>
        </p:sp>
        <p:sp>
          <p:nvSpPr>
            <p:cNvPr id="182" name="Oval 181"/>
            <p:cNvSpPr/>
            <p:nvPr/>
          </p:nvSpPr>
          <p:spPr>
            <a:xfrm>
              <a:off x="3484668" y="6359693"/>
              <a:ext cx="169816" cy="169816"/>
            </a:xfrm>
            <a:prstGeom prst="ellipse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7131149" y="5966030"/>
              <a:ext cx="169816" cy="169816"/>
            </a:xfrm>
            <a:prstGeom prst="ellipse">
              <a:avLst/>
            </a:prstGeom>
            <a:solidFill>
              <a:srgbClr val="CC99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7131149" y="6363589"/>
              <a:ext cx="169816" cy="169816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8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5" y="1804889"/>
            <a:ext cx="312750" cy="3127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67" name="Straight Arrow Connector 166"/>
          <p:cNvCxnSpPr>
            <a:stCxn id="171" idx="2"/>
          </p:cNvCxnSpPr>
          <p:nvPr/>
        </p:nvCxnSpPr>
        <p:spPr>
          <a:xfrm flipH="1">
            <a:off x="10293497" y="4182422"/>
            <a:ext cx="276692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71" name="Oval 170"/>
          <p:cNvSpPr/>
          <p:nvPr/>
        </p:nvSpPr>
        <p:spPr>
          <a:xfrm>
            <a:off x="10570189" y="4097514"/>
            <a:ext cx="169816" cy="169816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4" name="Straight Arrow Connector 173"/>
          <p:cNvCxnSpPr>
            <a:stCxn id="175" idx="0"/>
          </p:cNvCxnSpPr>
          <p:nvPr/>
        </p:nvCxnSpPr>
        <p:spPr>
          <a:xfrm flipV="1">
            <a:off x="10204417" y="4267330"/>
            <a:ext cx="4172" cy="253742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9228886" y="4521072"/>
            <a:ext cx="1951061" cy="738664"/>
          </a:xfrm>
          <a:prstGeom prst="rect">
            <a:avLst/>
          </a:prstGeom>
          <a:noFill/>
          <a:ln>
            <a:solidFill>
              <a:srgbClr val="5B9BD5">
                <a:lumMod val="75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commit where the build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 occurred</a:t>
            </a:r>
          </a:p>
        </p:txBody>
      </p:sp>
      <p:sp>
        <p:nvSpPr>
          <p:cNvPr id="5" name="Oval 4"/>
          <p:cNvSpPr/>
          <p:nvPr/>
        </p:nvSpPr>
        <p:spPr>
          <a:xfrm>
            <a:off x="7872801" y="5053395"/>
            <a:ext cx="613410" cy="6134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8558374" y="5620787"/>
            <a:ext cx="2266031" cy="6463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Latest working version</a:t>
            </a:r>
          </a:p>
        </p:txBody>
      </p:sp>
      <p:cxnSp>
        <p:nvCxnSpPr>
          <p:cNvPr id="7" name="Curved Connector 6"/>
          <p:cNvCxnSpPr>
            <a:stCxn id="166" idx="2"/>
            <a:endCxn id="5" idx="0"/>
          </p:cNvCxnSpPr>
          <p:nvPr/>
        </p:nvCxnSpPr>
        <p:spPr>
          <a:xfrm rot="10800000" flipV="1">
            <a:off x="8179507" y="4182421"/>
            <a:ext cx="1944175" cy="87097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7457695" y="3302538"/>
            <a:ext cx="260849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Find files which have the definitions</a:t>
            </a:r>
          </a:p>
        </p:txBody>
      </p:sp>
      <p:cxnSp>
        <p:nvCxnSpPr>
          <p:cNvPr id="189" name="Straight Connector 188"/>
          <p:cNvCxnSpPr/>
          <p:nvPr/>
        </p:nvCxnSpPr>
        <p:spPr>
          <a:xfrm>
            <a:off x="3409115" y="2320400"/>
            <a:ext cx="5077096" cy="0"/>
          </a:xfrm>
          <a:prstGeom prst="line">
            <a:avLst/>
          </a:prstGeom>
          <a:ln w="190500">
            <a:solidFill>
              <a:schemeClr val="accent1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 flipV="1">
            <a:off x="6314776" y="2443292"/>
            <a:ext cx="1647857" cy="26999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425865" y="2025468"/>
            <a:ext cx="613410" cy="6134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D47225F8-1E59-421D-BBB6-B726A7EF3B58}"/>
              </a:ext>
            </a:extLst>
          </p:cNvPr>
          <p:cNvSpPr/>
          <p:nvPr/>
        </p:nvSpPr>
        <p:spPr>
          <a:xfrm>
            <a:off x="6052544" y="3446691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ECF4F11-4ECD-447A-A881-356712A11F68}"/>
              </a:ext>
            </a:extLst>
          </p:cNvPr>
          <p:cNvSpPr/>
          <p:nvPr/>
        </p:nvSpPr>
        <p:spPr>
          <a:xfrm>
            <a:off x="5735354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8D6F8C52-EDF7-4A5E-8C95-3708FB7381DD}"/>
              </a:ext>
            </a:extLst>
          </p:cNvPr>
          <p:cNvSpPr/>
          <p:nvPr/>
        </p:nvSpPr>
        <p:spPr>
          <a:xfrm>
            <a:off x="6689033" y="5275019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331FF92-B442-4434-8E78-5DFE02CAC5AF}"/>
              </a:ext>
            </a:extLst>
          </p:cNvPr>
          <p:cNvCxnSpPr>
            <a:stCxn id="193" idx="2"/>
            <a:endCxn id="192" idx="6"/>
          </p:cNvCxnSpPr>
          <p:nvPr/>
        </p:nvCxnSpPr>
        <p:spPr>
          <a:xfrm flipH="1">
            <a:off x="5905170" y="5359927"/>
            <a:ext cx="783863" cy="596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346E631-0924-48B9-9078-A7A90E95594D}"/>
              </a:ext>
            </a:extLst>
          </p:cNvPr>
          <p:cNvCxnSpPr>
            <a:cxnSpLocks/>
            <a:stCxn id="173" idx="4"/>
            <a:endCxn id="192" idx="0"/>
          </p:cNvCxnSpPr>
          <p:nvPr/>
        </p:nvCxnSpPr>
        <p:spPr>
          <a:xfrm flipH="1">
            <a:off x="5820262" y="3616507"/>
            <a:ext cx="317190" cy="166447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561D1DC-9E0D-41B0-99A1-7CE13B12E9D4}"/>
              </a:ext>
            </a:extLst>
          </p:cNvPr>
          <p:cNvCxnSpPr>
            <a:cxnSpLocks/>
            <a:stCxn id="192" idx="0"/>
            <a:endCxn id="151" idx="5"/>
          </p:cNvCxnSpPr>
          <p:nvPr/>
        </p:nvCxnSpPr>
        <p:spPr>
          <a:xfrm flipH="1" flipV="1">
            <a:off x="5309384" y="4242461"/>
            <a:ext cx="510878" cy="103852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F5EC2FA4-7522-4EB4-A7DF-7C6DD850BB4D}"/>
              </a:ext>
            </a:extLst>
          </p:cNvPr>
          <p:cNvCxnSpPr>
            <a:cxnSpLocks/>
            <a:stCxn id="193" idx="0"/>
            <a:endCxn id="173" idx="4"/>
          </p:cNvCxnSpPr>
          <p:nvPr/>
        </p:nvCxnSpPr>
        <p:spPr>
          <a:xfrm flipH="1" flipV="1">
            <a:off x="6137452" y="3616507"/>
            <a:ext cx="636489" cy="1658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0" name="TextBox 189"/>
          <p:cNvSpPr txBox="1"/>
          <p:nvPr/>
        </p:nvSpPr>
        <p:spPr>
          <a:xfrm>
            <a:off x="3840008" y="3178286"/>
            <a:ext cx="2793693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Find commits which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updates the files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9" name="Picture 19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CDC4AA-6439-4535-A952-2FC04D5E2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246" y="4651389"/>
            <a:ext cx="472503" cy="472503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3798FCB-B106-4579-85C0-92B9520556F6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158925" y="1856331"/>
            <a:ext cx="275059" cy="404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40E455-F9E4-4F62-AAA7-9BD24696616A}"/>
              </a:ext>
            </a:extLst>
          </p:cNvPr>
          <p:cNvSpPr txBox="1"/>
          <p:nvPr/>
        </p:nvSpPr>
        <p:spPr>
          <a:xfrm>
            <a:off x="2064011" y="1402060"/>
            <a:ext cx="1204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Last commit 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merged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7E9C4E-9FC5-446F-A435-CAE462BF5E4F}"/>
              </a:ext>
            </a:extLst>
          </p:cNvPr>
          <p:cNvSpPr txBox="1"/>
          <p:nvPr/>
        </p:nvSpPr>
        <p:spPr>
          <a:xfrm>
            <a:off x="8081275" y="1273686"/>
            <a:ext cx="162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commit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merge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2E6AB54-9609-48B3-A34C-97C9348964E1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8401303" y="1824329"/>
            <a:ext cx="137530" cy="411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4301734" y="1266927"/>
            <a:ext cx="379286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Selected commit to be used as input for AST-based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patch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3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5" grpId="0" animBg="1"/>
      <p:bldP spid="187" grpId="0" animBg="1"/>
      <p:bldP spid="188" grpId="0" animBg="1"/>
      <p:bldP spid="172" grpId="0" animBg="1"/>
      <p:bldP spid="190" grpId="0" animBg="1"/>
      <p:bldP spid="13" grpId="0"/>
      <p:bldP spid="128" grpId="0"/>
      <p:bldP spid="1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Feasibility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561" y="1942203"/>
            <a:ext cx="9509412" cy="14834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Data range: Three months data (April, May, June in 2019)</a:t>
            </a:r>
          </a:p>
          <a:p>
            <a:r>
              <a:rPr lang="en-US" sz="2000" dirty="0"/>
              <a:t>Automatic fixed commit rate in average: 40%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Average fix time: 70.90 sec</a:t>
            </a:r>
            <a:r>
              <a:rPr lang="en-US" sz="2000" dirty="0"/>
              <a:t>onds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51585"/>
              </p:ext>
            </p:extLst>
          </p:nvPr>
        </p:nvGraphicFramePr>
        <p:xfrm>
          <a:off x="5366528" y="4016606"/>
          <a:ext cx="5733647" cy="1812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597">
                  <a:extLst>
                    <a:ext uri="{9D8B030D-6E8A-4147-A177-3AD203B41FA5}">
                      <a16:colId xmlns:a16="http://schemas.microsoft.com/office/drawing/2014/main" val="493097656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863989161"/>
                    </a:ext>
                  </a:extLst>
                </a:gridCol>
              </a:tblGrid>
              <a:tr h="3292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Considered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Fixed commit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5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Function Name Update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67.8%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Function Type/Specifier Update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3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Function Parameter/Argument’s Type Update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93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Class/Namespace/Enum Reference Update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6368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EDE0F-6C68-4818-991A-C30CA6385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92" y="3718010"/>
            <a:ext cx="2720400" cy="21112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F6EACC-A096-4E19-A699-6569A3E300C3}"/>
              </a:ext>
            </a:extLst>
          </p:cNvPr>
          <p:cNvSpPr/>
          <p:nvPr/>
        </p:nvSpPr>
        <p:spPr>
          <a:xfrm>
            <a:off x="1091825" y="5829241"/>
            <a:ext cx="3667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of commits selected out of 1000 commits by upstream commit pruning</a:t>
            </a:r>
          </a:p>
        </p:txBody>
      </p:sp>
    </p:spTree>
    <p:extLst>
      <p:ext uri="{BB962C8B-B14F-4D97-AF65-F5344CB8AC3E}">
        <p14:creationId xmlns:p14="http://schemas.microsoft.com/office/powerpoint/2010/main" val="10093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561" y="1993357"/>
            <a:ext cx="9509412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first industrial case study of upstream merge induced conflicts in a divergent fork.</a:t>
            </a:r>
          </a:p>
          <a:p>
            <a:endParaRPr lang="en-US" sz="2400" dirty="0"/>
          </a:p>
          <a:p>
            <a:r>
              <a:rPr lang="en-US" sz="2400" dirty="0"/>
              <a:t>Categorized a class of merge conflicts and build breaks among them.</a:t>
            </a:r>
          </a:p>
          <a:p>
            <a:endParaRPr lang="en-US" sz="2400" dirty="0"/>
          </a:p>
          <a:p>
            <a:r>
              <a:rPr lang="en-US" sz="2400" dirty="0"/>
              <a:t>Provided an automatic patch method with input commit pruning and AST-based fix.</a:t>
            </a:r>
          </a:p>
          <a:p>
            <a:endParaRPr lang="en-US" sz="2400" dirty="0"/>
          </a:p>
          <a:p>
            <a:r>
              <a:rPr lang="en-US" sz="2400" dirty="0"/>
              <a:t>Encouraging feasibility results by giving an insight of divergent fork development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909924-97A3-4215-87EE-A94085E883F5}"/>
              </a:ext>
            </a:extLst>
          </p:cNvPr>
          <p:cNvSpPr txBox="1">
            <a:spLocks/>
          </p:cNvSpPr>
          <p:nvPr/>
        </p:nvSpPr>
        <p:spPr>
          <a:xfrm>
            <a:off x="510776" y="2636135"/>
            <a:ext cx="11406404" cy="2438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b="1" dirty="0"/>
              <a:t>Thank You</a:t>
            </a:r>
            <a:br>
              <a:rPr lang="en-US" sz="6600" b="1" dirty="0"/>
            </a:br>
            <a:r>
              <a:rPr lang="en-US" sz="3100" i="1" dirty="0"/>
              <a:t>       </a:t>
            </a:r>
          </a:p>
          <a:p>
            <a:r>
              <a:rPr lang="en-US" sz="3100" i="1" dirty="0"/>
              <a:t>  </a:t>
            </a:r>
            <a:r>
              <a:rPr lang="en-US" sz="2100" dirty="0"/>
              <a:t>-  Please find our paper for more details!: chunghasung.org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6652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Divergent fork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281A30-50B7-4962-9350-389514752629}"/>
              </a:ext>
            </a:extLst>
          </p:cNvPr>
          <p:cNvSpPr/>
          <p:nvPr/>
        </p:nvSpPr>
        <p:spPr>
          <a:xfrm>
            <a:off x="4825160" y="2745259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8F103-F055-4201-A5C9-3D07A39ADD09}"/>
              </a:ext>
            </a:extLst>
          </p:cNvPr>
          <p:cNvSpPr txBox="1"/>
          <p:nvPr/>
        </p:nvSpPr>
        <p:spPr>
          <a:xfrm>
            <a:off x="803845" y="2443396"/>
            <a:ext cx="1818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Original project 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(upstream)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80EA4-C43F-415F-A2D3-B031CC1E37AE}"/>
              </a:ext>
            </a:extLst>
          </p:cNvPr>
          <p:cNvSpPr txBox="1"/>
          <p:nvPr/>
        </p:nvSpPr>
        <p:spPr>
          <a:xfrm>
            <a:off x="4459796" y="3756310"/>
            <a:ext cx="57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A1454E-1D90-417E-BE41-4C19BC6736D2}"/>
              </a:ext>
            </a:extLst>
          </p:cNvPr>
          <p:cNvSpPr/>
          <p:nvPr/>
        </p:nvSpPr>
        <p:spPr>
          <a:xfrm>
            <a:off x="6187429" y="2745259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1A997-4BED-4C94-B340-F7CD84D5E42A}"/>
              </a:ext>
            </a:extLst>
          </p:cNvPr>
          <p:cNvCxnSpPr>
            <a:stCxn id="3" idx="6"/>
            <a:endCxn id="15" idx="2"/>
          </p:cNvCxnSpPr>
          <p:nvPr/>
        </p:nvCxnSpPr>
        <p:spPr>
          <a:xfrm>
            <a:off x="5254368" y="2959863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83C67DB-1358-400A-B090-E025F0539346}"/>
              </a:ext>
            </a:extLst>
          </p:cNvPr>
          <p:cNvSpPr/>
          <p:nvPr/>
        </p:nvSpPr>
        <p:spPr>
          <a:xfrm>
            <a:off x="7549698" y="2745259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4B219-B140-4B32-90C7-0DB7DBDAE202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6616637" y="2959863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3DEE1F-835C-4737-8AF0-9769799B74C3}"/>
              </a:ext>
            </a:extLst>
          </p:cNvPr>
          <p:cNvSpPr txBox="1"/>
          <p:nvPr/>
        </p:nvSpPr>
        <p:spPr>
          <a:xfrm>
            <a:off x="4576239" y="2381122"/>
            <a:ext cx="92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8A26D5-19BE-4B31-8716-E2B35A14A6F2}"/>
              </a:ext>
            </a:extLst>
          </p:cNvPr>
          <p:cNvSpPr txBox="1"/>
          <p:nvPr/>
        </p:nvSpPr>
        <p:spPr>
          <a:xfrm>
            <a:off x="5839977" y="2381122"/>
            <a:ext cx="115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8A2597-5452-44FC-B425-449212C77062}"/>
              </a:ext>
            </a:extLst>
          </p:cNvPr>
          <p:cNvSpPr txBox="1"/>
          <p:nvPr/>
        </p:nvSpPr>
        <p:spPr>
          <a:xfrm>
            <a:off x="7186964" y="2381122"/>
            <a:ext cx="115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N+2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199248-F923-4EE7-A007-C23C7C367148}"/>
              </a:ext>
            </a:extLst>
          </p:cNvPr>
          <p:cNvCxnSpPr>
            <a:cxnSpLocks/>
          </p:cNvCxnSpPr>
          <p:nvPr/>
        </p:nvCxnSpPr>
        <p:spPr>
          <a:xfrm>
            <a:off x="7978906" y="2959863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B5E5A3-3CD4-41AD-9455-EE3223199578}"/>
              </a:ext>
            </a:extLst>
          </p:cNvPr>
          <p:cNvSpPr/>
          <p:nvPr/>
        </p:nvSpPr>
        <p:spPr>
          <a:xfrm>
            <a:off x="2904104" y="2381122"/>
            <a:ext cx="7846743" cy="10478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E82AB4-17AA-452E-A251-3353927169A5}"/>
              </a:ext>
            </a:extLst>
          </p:cNvPr>
          <p:cNvCxnSpPr>
            <a:cxnSpLocks/>
          </p:cNvCxnSpPr>
          <p:nvPr/>
        </p:nvCxnSpPr>
        <p:spPr>
          <a:xfrm>
            <a:off x="3892099" y="2959862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CDB10C-A78E-4F28-8E5C-2071771ABFCC}"/>
              </a:ext>
            </a:extLst>
          </p:cNvPr>
          <p:cNvGrpSpPr/>
          <p:nvPr/>
        </p:nvGrpSpPr>
        <p:grpSpPr>
          <a:xfrm>
            <a:off x="9103685" y="2928745"/>
            <a:ext cx="448786" cy="62235"/>
            <a:chOff x="6146634" y="1988552"/>
            <a:chExt cx="448786" cy="6223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FF89BE8-CE74-497D-A9A6-59A36F87F0D3}"/>
                </a:ext>
              </a:extLst>
            </p:cNvPr>
            <p:cNvSpPr/>
            <p:nvPr/>
          </p:nvSpPr>
          <p:spPr>
            <a:xfrm>
              <a:off x="61466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9297F94-202E-452A-87C2-8E1C6CAD69F8}"/>
                </a:ext>
              </a:extLst>
            </p:cNvPr>
            <p:cNvSpPr/>
            <p:nvPr/>
          </p:nvSpPr>
          <p:spPr>
            <a:xfrm>
              <a:off x="63371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5814A05-B987-4C9F-A7F1-8E6CDE699E7C}"/>
                </a:ext>
              </a:extLst>
            </p:cNvPr>
            <p:cNvSpPr/>
            <p:nvPr/>
          </p:nvSpPr>
          <p:spPr>
            <a:xfrm>
              <a:off x="6533185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885AE70-A83B-4CFF-816C-B645B8C63679}"/>
              </a:ext>
            </a:extLst>
          </p:cNvPr>
          <p:cNvGrpSpPr/>
          <p:nvPr/>
        </p:nvGrpSpPr>
        <p:grpSpPr>
          <a:xfrm>
            <a:off x="3267988" y="2928745"/>
            <a:ext cx="448786" cy="62235"/>
            <a:chOff x="6146634" y="1988552"/>
            <a:chExt cx="448786" cy="6223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BA33A67-3EFD-4037-AAEB-8AA91EF716A4}"/>
                </a:ext>
              </a:extLst>
            </p:cNvPr>
            <p:cNvSpPr/>
            <p:nvPr/>
          </p:nvSpPr>
          <p:spPr>
            <a:xfrm>
              <a:off x="61466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B7508E7-A6C1-48DE-B9D8-3EF9F685956C}"/>
                </a:ext>
              </a:extLst>
            </p:cNvPr>
            <p:cNvSpPr/>
            <p:nvPr/>
          </p:nvSpPr>
          <p:spPr>
            <a:xfrm>
              <a:off x="63371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3D40120-7C79-4216-B00A-30BC2D1FA6AC}"/>
                </a:ext>
              </a:extLst>
            </p:cNvPr>
            <p:cNvSpPr/>
            <p:nvPr/>
          </p:nvSpPr>
          <p:spPr>
            <a:xfrm>
              <a:off x="6533185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7526CE-F39B-41AD-ADE0-A6CE41B11B9E}"/>
              </a:ext>
            </a:extLst>
          </p:cNvPr>
          <p:cNvCxnSpPr>
            <a:cxnSpLocks/>
            <a:stCxn id="3" idx="4"/>
            <a:endCxn id="42" idx="0"/>
          </p:cNvCxnSpPr>
          <p:nvPr/>
        </p:nvCxnSpPr>
        <p:spPr>
          <a:xfrm>
            <a:off x="5039764" y="3174467"/>
            <a:ext cx="0" cy="1468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E3BB881-EFC9-4197-BC07-F0176BB44FA0}"/>
              </a:ext>
            </a:extLst>
          </p:cNvPr>
          <p:cNvSpPr/>
          <p:nvPr/>
        </p:nvSpPr>
        <p:spPr>
          <a:xfrm>
            <a:off x="4825160" y="4643034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C759A1-1D02-476C-88E7-EE3F4CE8948D}"/>
              </a:ext>
            </a:extLst>
          </p:cNvPr>
          <p:cNvSpPr txBox="1"/>
          <p:nvPr/>
        </p:nvSpPr>
        <p:spPr>
          <a:xfrm>
            <a:off x="4570569" y="5126211"/>
            <a:ext cx="1021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N’ 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1DEDB5-0BBD-43B1-97DF-77DB1A0A3726}"/>
              </a:ext>
            </a:extLst>
          </p:cNvPr>
          <p:cNvSpPr/>
          <p:nvPr/>
        </p:nvSpPr>
        <p:spPr>
          <a:xfrm>
            <a:off x="4459797" y="4460758"/>
            <a:ext cx="5542620" cy="104787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92EF83-9ADA-4227-9D51-1A26EAB2F3EB}"/>
              </a:ext>
            </a:extLst>
          </p:cNvPr>
          <p:cNvSpPr txBox="1"/>
          <p:nvPr/>
        </p:nvSpPr>
        <p:spPr>
          <a:xfrm>
            <a:off x="1457071" y="4523032"/>
            <a:ext cx="2938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Independent development 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customization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(downstream)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7C4A18-A786-4F70-99FD-9136F97E759F}"/>
              </a:ext>
            </a:extLst>
          </p:cNvPr>
          <p:cNvSpPr/>
          <p:nvPr/>
        </p:nvSpPr>
        <p:spPr>
          <a:xfrm>
            <a:off x="6187429" y="4643034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6A43FF-ABFD-4271-AFB6-8E0534CF3C2E}"/>
              </a:ext>
            </a:extLst>
          </p:cNvPr>
          <p:cNvCxnSpPr>
            <a:endCxn id="46" idx="2"/>
          </p:cNvCxnSpPr>
          <p:nvPr/>
        </p:nvCxnSpPr>
        <p:spPr>
          <a:xfrm>
            <a:off x="5254368" y="4857638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1843D4F-1E17-44B8-83C3-C060FF52522D}"/>
              </a:ext>
            </a:extLst>
          </p:cNvPr>
          <p:cNvSpPr/>
          <p:nvPr/>
        </p:nvSpPr>
        <p:spPr>
          <a:xfrm>
            <a:off x="7549698" y="4643034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4B2A8C-DEF7-48C7-A00B-2438E6273032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6616637" y="4857638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206BA8-570D-45BB-B1A1-D016755BB37A}"/>
              </a:ext>
            </a:extLst>
          </p:cNvPr>
          <p:cNvCxnSpPr>
            <a:cxnSpLocks/>
          </p:cNvCxnSpPr>
          <p:nvPr/>
        </p:nvCxnSpPr>
        <p:spPr>
          <a:xfrm>
            <a:off x="7978906" y="4857638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D8B90C9-CA28-4300-AFC8-0FFAD3A3E291}"/>
              </a:ext>
            </a:extLst>
          </p:cNvPr>
          <p:cNvGrpSpPr/>
          <p:nvPr/>
        </p:nvGrpSpPr>
        <p:grpSpPr>
          <a:xfrm>
            <a:off x="9103685" y="4826520"/>
            <a:ext cx="448786" cy="62235"/>
            <a:chOff x="6146634" y="1988552"/>
            <a:chExt cx="448786" cy="6223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4331D08-F315-4065-9F37-66D451D0D9F7}"/>
                </a:ext>
              </a:extLst>
            </p:cNvPr>
            <p:cNvSpPr/>
            <p:nvPr/>
          </p:nvSpPr>
          <p:spPr>
            <a:xfrm>
              <a:off x="61466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94FB34A-F1D3-4C8D-8828-64AE40AEB4B5}"/>
                </a:ext>
              </a:extLst>
            </p:cNvPr>
            <p:cNvSpPr/>
            <p:nvPr/>
          </p:nvSpPr>
          <p:spPr>
            <a:xfrm>
              <a:off x="63371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DA5388-D600-4C7C-A778-6FF2006BDFAA}"/>
                </a:ext>
              </a:extLst>
            </p:cNvPr>
            <p:cNvSpPr/>
            <p:nvPr/>
          </p:nvSpPr>
          <p:spPr>
            <a:xfrm>
              <a:off x="6533185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171D67C-17D8-404F-9480-C8B66869610D}"/>
              </a:ext>
            </a:extLst>
          </p:cNvPr>
          <p:cNvSpPr txBox="1"/>
          <p:nvPr/>
        </p:nvSpPr>
        <p:spPr>
          <a:xfrm>
            <a:off x="5921677" y="5126211"/>
            <a:ext cx="1249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N’+1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6DDE35-4388-42CD-B497-3D31B931AF4C}"/>
              </a:ext>
            </a:extLst>
          </p:cNvPr>
          <p:cNvSpPr txBox="1"/>
          <p:nvPr/>
        </p:nvSpPr>
        <p:spPr>
          <a:xfrm>
            <a:off x="7282644" y="5126211"/>
            <a:ext cx="119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N’+2</a:t>
            </a:r>
          </a:p>
        </p:txBody>
      </p:sp>
      <p:pic>
        <p:nvPicPr>
          <p:cNvPr id="41" name="Content Placeholder 3">
            <a:extLst>
              <a:ext uri="{FF2B5EF4-FFF2-40B4-BE49-F238E27FC236}">
                <a16:creationId xmlns:a16="http://schemas.microsoft.com/office/drawing/2014/main" id="{163E5F72-9D7D-4363-801A-CF684491B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8" y="3470197"/>
            <a:ext cx="541426" cy="541426"/>
          </a:xfr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532422-618B-4719-9FEA-B163045D5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353" y="3417876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8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ED27-4393-4052-B278-4701F5B6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Divergent fork -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32E2D-45F3-48A8-826A-5C87A0DB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7831803-8362-4A0D-8802-5244DCC24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94" y="3186340"/>
            <a:ext cx="856396" cy="8563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D8FC6-D441-4DD4-9E7D-636F5E64FDD6}"/>
              </a:ext>
            </a:extLst>
          </p:cNvPr>
          <p:cNvSpPr txBox="1"/>
          <p:nvPr/>
        </p:nvSpPr>
        <p:spPr>
          <a:xfrm>
            <a:off x="5620304" y="5767026"/>
            <a:ext cx="3747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Chromium-based web browsers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EEE81-123D-474B-A99E-486C25063D73}"/>
              </a:ext>
            </a:extLst>
          </p:cNvPr>
          <p:cNvSpPr txBox="1"/>
          <p:nvPr/>
        </p:nvSpPr>
        <p:spPr>
          <a:xfrm>
            <a:off x="673913" y="4179416"/>
            <a:ext cx="134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Chromium</a:t>
            </a:r>
          </a:p>
        </p:txBody>
      </p:sp>
      <p:sp>
        <p:nvSpPr>
          <p:cNvPr id="8" name="Rounded Rectangle 20">
            <a:extLst>
              <a:ext uri="{FF2B5EF4-FFF2-40B4-BE49-F238E27FC236}">
                <a16:creationId xmlns:a16="http://schemas.microsoft.com/office/drawing/2014/main" id="{AEF117B2-D86B-4AE7-BAB4-583116FD0477}"/>
              </a:ext>
            </a:extLst>
          </p:cNvPr>
          <p:cNvSpPr/>
          <p:nvPr/>
        </p:nvSpPr>
        <p:spPr>
          <a:xfrm>
            <a:off x="3549703" y="2009243"/>
            <a:ext cx="7652595" cy="3756692"/>
          </a:xfrm>
          <a:prstGeom prst="roundRect">
            <a:avLst/>
          </a:prstGeom>
          <a:solidFill>
            <a:srgbClr val="F4FAE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BB4D20-DB7F-4830-91C0-B6433D4CA371}"/>
              </a:ext>
            </a:extLst>
          </p:cNvPr>
          <p:cNvSpPr/>
          <p:nvPr/>
        </p:nvSpPr>
        <p:spPr>
          <a:xfrm>
            <a:off x="2105918" y="3221362"/>
            <a:ext cx="1111957" cy="786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Forked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F947AE-6553-4E4A-B962-BE589019D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50" y="3912847"/>
            <a:ext cx="1187790" cy="1187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994CF4-331E-4BE9-A060-856164606B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93" y="2704241"/>
            <a:ext cx="847874" cy="8478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E622D8-A563-4136-BE37-F92B543A6B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87" y="2694727"/>
            <a:ext cx="930584" cy="9305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B6BB6C-19D8-4A37-9B82-48133C5AB4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729" y="4052707"/>
            <a:ext cx="908073" cy="9080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1D4BD4-9D4D-4C2A-B6EA-1AB1960534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767" y="4058575"/>
            <a:ext cx="902206" cy="9022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41FD11-A87D-43DA-BD84-6F36F571B4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365" y="2765686"/>
            <a:ext cx="724986" cy="7249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881622-E26F-4E7D-A567-88BE5F40EA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57" y="2738144"/>
            <a:ext cx="780069" cy="7800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AE2A19-0632-4AE6-B5A2-A1E0B4F3E6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74" y="4129937"/>
            <a:ext cx="753611" cy="7536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CBC531-DFE1-4C12-A40F-6078D8125C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25" y="4138977"/>
            <a:ext cx="735532" cy="7355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61C8F3-A426-4C24-899B-D4AD1532DC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54" y="2694200"/>
            <a:ext cx="867958" cy="8679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D2C675-F1A9-4AC3-A720-A1C295185E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854" y="4093739"/>
            <a:ext cx="826008" cy="826008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D669B8-E569-4DB2-9724-3F178E57D3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5879" y="2598873"/>
            <a:ext cx="1011851" cy="101185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5CC94DC8-8226-4883-A876-9EF669599472}"/>
              </a:ext>
            </a:extLst>
          </p:cNvPr>
          <p:cNvSpPr/>
          <p:nvPr/>
        </p:nvSpPr>
        <p:spPr>
          <a:xfrm>
            <a:off x="3763833" y="2513350"/>
            <a:ext cx="1229655" cy="1229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2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BAFA-4166-4572-9852-B80D5489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ACF4-FB2E-45FD-8BD6-47AEE5E8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561" y="1697793"/>
            <a:ext cx="9509412" cy="1168522"/>
          </a:xfrm>
        </p:spPr>
        <p:txBody>
          <a:bodyPr/>
          <a:lstStyle/>
          <a:p>
            <a:r>
              <a:rPr lang="en-US" dirty="0"/>
              <a:t>Frequent update of upstream</a:t>
            </a:r>
          </a:p>
          <a:p>
            <a:pPr lvl="1"/>
            <a:r>
              <a:rPr lang="en-US" dirty="0"/>
              <a:t>Security patches, feature changes</a:t>
            </a:r>
          </a:p>
          <a:p>
            <a:pPr lvl="1"/>
            <a:r>
              <a:rPr lang="en-US" dirty="0"/>
              <a:t>The changes need to be merged regularly for security and compatibility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1399C-41C9-410E-9555-9F0E7EAC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7EF8613-6804-486D-A4A3-C94036D2BB16}"/>
              </a:ext>
            </a:extLst>
          </p:cNvPr>
          <p:cNvSpPr/>
          <p:nvPr/>
        </p:nvSpPr>
        <p:spPr>
          <a:xfrm>
            <a:off x="4304460" y="3546655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869F23-5B47-4377-8283-A0F3F928CA98}"/>
              </a:ext>
            </a:extLst>
          </p:cNvPr>
          <p:cNvSpPr txBox="1"/>
          <p:nvPr/>
        </p:nvSpPr>
        <p:spPr>
          <a:xfrm>
            <a:off x="283145" y="3244792"/>
            <a:ext cx="1818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Original project 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(upstream)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189A9E-F38D-4AE1-A25B-AEBFC0C89034}"/>
              </a:ext>
            </a:extLst>
          </p:cNvPr>
          <p:cNvSpPr txBox="1"/>
          <p:nvPr/>
        </p:nvSpPr>
        <p:spPr>
          <a:xfrm>
            <a:off x="3939096" y="4557706"/>
            <a:ext cx="57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E4AA50C-8475-4976-BC3D-DA3356946E25}"/>
              </a:ext>
            </a:extLst>
          </p:cNvPr>
          <p:cNvSpPr/>
          <p:nvPr/>
        </p:nvSpPr>
        <p:spPr>
          <a:xfrm>
            <a:off x="5666729" y="3546655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B1DA03C-4867-49B3-BCE3-A76707580F92}"/>
              </a:ext>
            </a:extLst>
          </p:cNvPr>
          <p:cNvCxnSpPr>
            <a:stCxn id="79" idx="6"/>
            <a:endCxn id="82" idx="2"/>
          </p:cNvCxnSpPr>
          <p:nvPr/>
        </p:nvCxnSpPr>
        <p:spPr>
          <a:xfrm>
            <a:off x="4733668" y="3761259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1C05A71-4BEF-40E9-99E3-3DF9A849F53E}"/>
              </a:ext>
            </a:extLst>
          </p:cNvPr>
          <p:cNvSpPr/>
          <p:nvPr/>
        </p:nvSpPr>
        <p:spPr>
          <a:xfrm>
            <a:off x="7028998" y="3546655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3EFFC45-B21C-4D8A-A0C5-4099CD38AC5F}"/>
              </a:ext>
            </a:extLst>
          </p:cNvPr>
          <p:cNvCxnSpPr>
            <a:cxnSpLocks/>
            <a:stCxn id="82" idx="6"/>
            <a:endCxn id="84" idx="2"/>
          </p:cNvCxnSpPr>
          <p:nvPr/>
        </p:nvCxnSpPr>
        <p:spPr>
          <a:xfrm>
            <a:off x="6095937" y="3761259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40A365B-59EC-4450-BEDC-4E27C51A363D}"/>
              </a:ext>
            </a:extLst>
          </p:cNvPr>
          <p:cNvSpPr txBox="1"/>
          <p:nvPr/>
        </p:nvSpPr>
        <p:spPr>
          <a:xfrm>
            <a:off x="4055539" y="3182518"/>
            <a:ext cx="92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AB83CA-AFFD-4E12-8288-C4478F4EA959}"/>
              </a:ext>
            </a:extLst>
          </p:cNvPr>
          <p:cNvSpPr txBox="1"/>
          <p:nvPr/>
        </p:nvSpPr>
        <p:spPr>
          <a:xfrm>
            <a:off x="5319277" y="3182518"/>
            <a:ext cx="115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N+1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6324C9-9CEF-4978-A52C-F52B5DE88D63}"/>
              </a:ext>
            </a:extLst>
          </p:cNvPr>
          <p:cNvSpPr txBox="1"/>
          <p:nvPr/>
        </p:nvSpPr>
        <p:spPr>
          <a:xfrm>
            <a:off x="6666264" y="3182518"/>
            <a:ext cx="115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N+2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A18B63D-E2FF-48E0-BC40-1A287F9B13A7}"/>
              </a:ext>
            </a:extLst>
          </p:cNvPr>
          <p:cNvCxnSpPr>
            <a:cxnSpLocks/>
          </p:cNvCxnSpPr>
          <p:nvPr/>
        </p:nvCxnSpPr>
        <p:spPr>
          <a:xfrm>
            <a:off x="7458206" y="3761259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A615BED-EFE0-4D1E-9103-B8FA8EFF72FE}"/>
              </a:ext>
            </a:extLst>
          </p:cNvPr>
          <p:cNvSpPr/>
          <p:nvPr/>
        </p:nvSpPr>
        <p:spPr>
          <a:xfrm>
            <a:off x="2383404" y="3182518"/>
            <a:ext cx="7846743" cy="10478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03F61C-7CA3-43FB-BF99-5F611D5A28E9}"/>
              </a:ext>
            </a:extLst>
          </p:cNvPr>
          <p:cNvCxnSpPr>
            <a:cxnSpLocks/>
          </p:cNvCxnSpPr>
          <p:nvPr/>
        </p:nvCxnSpPr>
        <p:spPr>
          <a:xfrm>
            <a:off x="3371399" y="3761258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5D90924-8E1F-4E98-89C2-3C6098468B57}"/>
              </a:ext>
            </a:extLst>
          </p:cNvPr>
          <p:cNvGrpSpPr/>
          <p:nvPr/>
        </p:nvGrpSpPr>
        <p:grpSpPr>
          <a:xfrm>
            <a:off x="8582985" y="3730141"/>
            <a:ext cx="448786" cy="62235"/>
            <a:chOff x="6146634" y="1988552"/>
            <a:chExt cx="448786" cy="62235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3FC2590-D3AB-477C-8899-83503CF11B11}"/>
                </a:ext>
              </a:extLst>
            </p:cNvPr>
            <p:cNvSpPr/>
            <p:nvPr/>
          </p:nvSpPr>
          <p:spPr>
            <a:xfrm>
              <a:off x="61466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3F50FF3-2003-4214-A16D-3D71A53402FB}"/>
                </a:ext>
              </a:extLst>
            </p:cNvPr>
            <p:cNvSpPr/>
            <p:nvPr/>
          </p:nvSpPr>
          <p:spPr>
            <a:xfrm>
              <a:off x="63371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9B73F66-1A14-4B2E-B41C-DDDAA174C3FF}"/>
                </a:ext>
              </a:extLst>
            </p:cNvPr>
            <p:cNvSpPr/>
            <p:nvPr/>
          </p:nvSpPr>
          <p:spPr>
            <a:xfrm>
              <a:off x="6533185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0E1C7C8-ECBD-4774-BFC9-79BF32142AF7}"/>
              </a:ext>
            </a:extLst>
          </p:cNvPr>
          <p:cNvGrpSpPr/>
          <p:nvPr/>
        </p:nvGrpSpPr>
        <p:grpSpPr>
          <a:xfrm>
            <a:off x="2747288" y="3730141"/>
            <a:ext cx="448786" cy="62235"/>
            <a:chOff x="6146634" y="1988552"/>
            <a:chExt cx="448786" cy="6223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CFE8E8F-C533-4EAF-8DC3-38CE0A3B6E44}"/>
                </a:ext>
              </a:extLst>
            </p:cNvPr>
            <p:cNvSpPr/>
            <p:nvPr/>
          </p:nvSpPr>
          <p:spPr>
            <a:xfrm>
              <a:off x="61466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E74A416-3584-4B9C-B20C-B21CD742458F}"/>
                </a:ext>
              </a:extLst>
            </p:cNvPr>
            <p:cNvSpPr/>
            <p:nvPr/>
          </p:nvSpPr>
          <p:spPr>
            <a:xfrm>
              <a:off x="63371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371A79F-FD97-4803-9D98-DEEAEBFF64EF}"/>
                </a:ext>
              </a:extLst>
            </p:cNvPr>
            <p:cNvSpPr/>
            <p:nvPr/>
          </p:nvSpPr>
          <p:spPr>
            <a:xfrm>
              <a:off x="6533185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639ADA3-469B-47A3-96FF-09A590907119}"/>
              </a:ext>
            </a:extLst>
          </p:cNvPr>
          <p:cNvCxnSpPr>
            <a:cxnSpLocks/>
            <a:stCxn id="79" idx="4"/>
            <a:endCxn id="101" idx="0"/>
          </p:cNvCxnSpPr>
          <p:nvPr/>
        </p:nvCxnSpPr>
        <p:spPr>
          <a:xfrm>
            <a:off x="4519064" y="3975863"/>
            <a:ext cx="0" cy="1468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20D79D8C-5538-49A2-A554-5CEECE69D539}"/>
              </a:ext>
            </a:extLst>
          </p:cNvPr>
          <p:cNvSpPr/>
          <p:nvPr/>
        </p:nvSpPr>
        <p:spPr>
          <a:xfrm>
            <a:off x="4304460" y="5444430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F12E1F2-682B-441A-B6AA-0A3DF54E093A}"/>
              </a:ext>
            </a:extLst>
          </p:cNvPr>
          <p:cNvSpPr/>
          <p:nvPr/>
        </p:nvSpPr>
        <p:spPr>
          <a:xfrm>
            <a:off x="3939097" y="5262154"/>
            <a:ext cx="5542620" cy="104787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9915AA-CF45-422E-8165-C52C88592516}"/>
              </a:ext>
            </a:extLst>
          </p:cNvPr>
          <p:cNvSpPr txBox="1"/>
          <p:nvPr/>
        </p:nvSpPr>
        <p:spPr>
          <a:xfrm>
            <a:off x="987767" y="5457917"/>
            <a:ext cx="2866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Independent development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(downstream)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842C462-1B1C-42A2-96E5-AE920E783801}"/>
              </a:ext>
            </a:extLst>
          </p:cNvPr>
          <p:cNvSpPr/>
          <p:nvPr/>
        </p:nvSpPr>
        <p:spPr>
          <a:xfrm>
            <a:off x="5666729" y="5444430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E3C1486-5C95-4D45-9834-9371CF4E5A24}"/>
              </a:ext>
            </a:extLst>
          </p:cNvPr>
          <p:cNvCxnSpPr>
            <a:endCxn id="105" idx="2"/>
          </p:cNvCxnSpPr>
          <p:nvPr/>
        </p:nvCxnSpPr>
        <p:spPr>
          <a:xfrm>
            <a:off x="4733668" y="5659034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FFDA2452-9220-4BA0-ABBA-598F8ED9DB56}"/>
              </a:ext>
            </a:extLst>
          </p:cNvPr>
          <p:cNvSpPr/>
          <p:nvPr/>
        </p:nvSpPr>
        <p:spPr>
          <a:xfrm>
            <a:off x="7028998" y="5444430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54D2546-6CDA-4E1A-9086-343F70D77CBB}"/>
              </a:ext>
            </a:extLst>
          </p:cNvPr>
          <p:cNvCxnSpPr>
            <a:cxnSpLocks/>
            <a:stCxn id="105" idx="6"/>
            <a:endCxn id="107" idx="2"/>
          </p:cNvCxnSpPr>
          <p:nvPr/>
        </p:nvCxnSpPr>
        <p:spPr>
          <a:xfrm>
            <a:off x="6095937" y="5659034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BD871BB-66A2-41DD-9A8B-C38E64980EE4}"/>
              </a:ext>
            </a:extLst>
          </p:cNvPr>
          <p:cNvCxnSpPr>
            <a:cxnSpLocks/>
          </p:cNvCxnSpPr>
          <p:nvPr/>
        </p:nvCxnSpPr>
        <p:spPr>
          <a:xfrm>
            <a:off x="7458206" y="5659034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F3AFFAB-FD13-4638-A08D-5184FF1D70AC}"/>
              </a:ext>
            </a:extLst>
          </p:cNvPr>
          <p:cNvGrpSpPr/>
          <p:nvPr/>
        </p:nvGrpSpPr>
        <p:grpSpPr>
          <a:xfrm>
            <a:off x="8582985" y="5627916"/>
            <a:ext cx="448786" cy="62235"/>
            <a:chOff x="6146634" y="1988552"/>
            <a:chExt cx="448786" cy="62235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0A2AC05-3FF5-4673-A24E-4D95A9CF3127}"/>
                </a:ext>
              </a:extLst>
            </p:cNvPr>
            <p:cNvSpPr/>
            <p:nvPr/>
          </p:nvSpPr>
          <p:spPr>
            <a:xfrm>
              <a:off x="61466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17EC1B2-0A52-405F-9BBD-54EC5B160700}"/>
                </a:ext>
              </a:extLst>
            </p:cNvPr>
            <p:cNvSpPr/>
            <p:nvPr/>
          </p:nvSpPr>
          <p:spPr>
            <a:xfrm>
              <a:off x="63371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7E3C58B-8959-43DA-B5A2-05109F54144E}"/>
                </a:ext>
              </a:extLst>
            </p:cNvPr>
            <p:cNvSpPr/>
            <p:nvPr/>
          </p:nvSpPr>
          <p:spPr>
            <a:xfrm>
              <a:off x="6533185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4E67F46-4415-41F0-9814-A1A21C94790D}"/>
              </a:ext>
            </a:extLst>
          </p:cNvPr>
          <p:cNvCxnSpPr>
            <a:stCxn id="84" idx="4"/>
            <a:endCxn id="107" idx="0"/>
          </p:cNvCxnSpPr>
          <p:nvPr/>
        </p:nvCxnSpPr>
        <p:spPr>
          <a:xfrm>
            <a:off x="7243602" y="3975863"/>
            <a:ext cx="0" cy="14685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BE7E97D-9354-4385-B6AC-4B952A2AED60}"/>
              </a:ext>
            </a:extLst>
          </p:cNvPr>
          <p:cNvSpPr txBox="1"/>
          <p:nvPr/>
        </p:nvSpPr>
        <p:spPr>
          <a:xfrm>
            <a:off x="7314307" y="4474824"/>
            <a:ext cx="81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7EA7092-5E17-4B52-93FE-CEA687F33FE6}"/>
              </a:ext>
            </a:extLst>
          </p:cNvPr>
          <p:cNvSpPr txBox="1"/>
          <p:nvPr/>
        </p:nvSpPr>
        <p:spPr>
          <a:xfrm>
            <a:off x="9753535" y="4458704"/>
            <a:ext cx="192007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 conflicts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Textual merge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break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failure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6DF470-E134-4B6F-BE3A-C128C9F46072}"/>
              </a:ext>
            </a:extLst>
          </p:cNvPr>
          <p:cNvSpPr txBox="1"/>
          <p:nvPr/>
        </p:nvSpPr>
        <p:spPr>
          <a:xfrm>
            <a:off x="4065903" y="5923144"/>
            <a:ext cx="1021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N’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FBA2FD-5747-485E-A4A4-79186379BC0D}"/>
              </a:ext>
            </a:extLst>
          </p:cNvPr>
          <p:cNvSpPr txBox="1"/>
          <p:nvPr/>
        </p:nvSpPr>
        <p:spPr>
          <a:xfrm>
            <a:off x="5417011" y="5923144"/>
            <a:ext cx="1249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N’+1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D70D9D-1D5F-4E0B-B565-80583C77B082}"/>
              </a:ext>
            </a:extLst>
          </p:cNvPr>
          <p:cNvSpPr txBox="1"/>
          <p:nvPr/>
        </p:nvSpPr>
        <p:spPr>
          <a:xfrm>
            <a:off x="6777978" y="5923144"/>
            <a:ext cx="119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N’+2</a:t>
            </a:r>
          </a:p>
        </p:txBody>
      </p:sp>
    </p:spTree>
    <p:extLst>
      <p:ext uri="{BB962C8B-B14F-4D97-AF65-F5344CB8AC3E}">
        <p14:creationId xmlns:p14="http://schemas.microsoft.com/office/powerpoint/2010/main" val="215744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xplosion 1 46"/>
          <p:cNvSpPr/>
          <p:nvPr/>
        </p:nvSpPr>
        <p:spPr>
          <a:xfrm>
            <a:off x="6148856" y="3013330"/>
            <a:ext cx="1597035" cy="1534847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Break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53312" y="5934456"/>
            <a:ext cx="95280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76272" y="5806440"/>
            <a:ext cx="0" cy="2651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71541" y="6199632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</a:t>
            </a:r>
          </a:p>
        </p:txBody>
      </p:sp>
      <p:pic>
        <p:nvPicPr>
          <p:cNvPr id="1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54" y="4872779"/>
            <a:ext cx="312750" cy="312750"/>
          </a:xfrm>
        </p:spPr>
      </p:pic>
      <p:cxnSp>
        <p:nvCxnSpPr>
          <p:cNvPr id="18" name="Straight Arrow Connector 17"/>
          <p:cNvCxnSpPr/>
          <p:nvPr/>
        </p:nvCxnSpPr>
        <p:spPr>
          <a:xfrm flipV="1">
            <a:off x="1512575" y="5300910"/>
            <a:ext cx="0" cy="608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39716" y="459577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</a:t>
            </a:r>
          </a:p>
        </p:txBody>
      </p:sp>
      <p:cxnSp>
        <p:nvCxnSpPr>
          <p:cNvPr id="22" name="Straight Arrow Connector 21"/>
          <p:cNvCxnSpPr>
            <a:cxnSpLocks/>
            <a:stCxn id="15" idx="3"/>
          </p:cNvCxnSpPr>
          <p:nvPr/>
        </p:nvCxnSpPr>
        <p:spPr>
          <a:xfrm>
            <a:off x="2407504" y="5029154"/>
            <a:ext cx="2830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970912" y="4769809"/>
            <a:ext cx="1156211" cy="5186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8" idx="2"/>
          </p:cNvCxnSpPr>
          <p:nvPr/>
        </p:nvCxnSpPr>
        <p:spPr>
          <a:xfrm flipV="1">
            <a:off x="2549017" y="5288498"/>
            <a:ext cx="1" cy="63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08386" y="4443903"/>
            <a:ext cx="678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234183" y="4407408"/>
            <a:ext cx="0" cy="1514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41157" y="6199632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Timeline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00823" y="73152"/>
            <a:ext cx="4538893" cy="4321844"/>
          </a:xfrm>
          <a:prstGeom prst="roundRect">
            <a:avLst>
              <a:gd name="adj" fmla="val 61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017435" y="1567058"/>
            <a:ext cx="1005925" cy="185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14925" y="1208957"/>
            <a:ext cx="1005925" cy="185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69014" y="2220464"/>
            <a:ext cx="4202509" cy="2123047"/>
            <a:chOff x="369014" y="2220464"/>
            <a:chExt cx="4202509" cy="2123047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014" y="2599944"/>
              <a:ext cx="4202509" cy="135077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3" name="Rectangle 42"/>
            <p:cNvSpPr/>
            <p:nvPr/>
          </p:nvSpPr>
          <p:spPr>
            <a:xfrm>
              <a:off x="3249489" y="3110012"/>
              <a:ext cx="1148775" cy="1823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83737" y="3484825"/>
              <a:ext cx="1148775" cy="1823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2345941" y="2220464"/>
              <a:ext cx="248653" cy="154147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77618" y="4035734"/>
              <a:ext cx="31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Edge code fix (05/06/2019, 7abf5c10)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50321" y="645531"/>
            <a:ext cx="3983297" cy="2646839"/>
            <a:chOff x="6850321" y="645531"/>
            <a:chExt cx="3983297" cy="2646839"/>
          </a:xfrm>
        </p:grpSpPr>
        <p:grpSp>
          <p:nvGrpSpPr>
            <p:cNvPr id="17" name="Group 16"/>
            <p:cNvGrpSpPr/>
            <p:nvPr/>
          </p:nvGrpSpPr>
          <p:grpSpPr>
            <a:xfrm>
              <a:off x="9197124" y="645531"/>
              <a:ext cx="1636494" cy="2646839"/>
              <a:chOff x="9449170" y="600615"/>
              <a:chExt cx="1576756" cy="181796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449170" y="1895359"/>
                <a:ext cx="15767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Commit history of Chromium</a:t>
                </a: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1157" y="600615"/>
                <a:ext cx="1207815" cy="12166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0321" y="695763"/>
              <a:ext cx="2321223" cy="2321223"/>
            </a:xfrm>
            <a:prstGeom prst="rect">
              <a:avLst/>
            </a:prstGeom>
          </p:spPr>
        </p:pic>
      </p:grpSp>
      <p:pic>
        <p:nvPicPr>
          <p:cNvPr id="49" name="Picture 4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E79FEA-B86E-444C-94A0-935987C40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3211" y="4831001"/>
            <a:ext cx="472503" cy="472503"/>
          </a:xfrm>
          <a:prstGeom prst="rect">
            <a:avLst/>
          </a:prstGeom>
        </p:spPr>
      </p:pic>
      <p:pic>
        <p:nvPicPr>
          <p:cNvPr id="50" name="Picture 4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4AD7F3-A481-4ACB-8355-C725FB1561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4843" y="4768370"/>
            <a:ext cx="472503" cy="472503"/>
          </a:xfrm>
          <a:prstGeom prst="rect">
            <a:avLst/>
          </a:prstGeom>
        </p:spPr>
      </p:pic>
      <p:pic>
        <p:nvPicPr>
          <p:cNvPr id="55" name="Picture 5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75196D-62D2-4BD0-877B-80CB68B57C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3692" y="3922493"/>
            <a:ext cx="472503" cy="47250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42C4146-084C-4684-9A0D-39A11483BAF5}"/>
              </a:ext>
            </a:extLst>
          </p:cNvPr>
          <p:cNvGrpSpPr/>
          <p:nvPr/>
        </p:nvGrpSpPr>
        <p:grpSpPr>
          <a:xfrm>
            <a:off x="369014" y="237877"/>
            <a:ext cx="4202509" cy="1761921"/>
            <a:chOff x="369014" y="237877"/>
            <a:chExt cx="4202509" cy="176192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9014" y="237877"/>
              <a:ext cx="4202509" cy="17619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3F031-E6C7-4F02-A12C-ACDFFBAA7095}"/>
                </a:ext>
              </a:extLst>
            </p:cNvPr>
            <p:cNvSpPr txBox="1"/>
            <p:nvPr/>
          </p:nvSpPr>
          <p:spPr>
            <a:xfrm>
              <a:off x="478210" y="327821"/>
              <a:ext cx="30269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Build break file in Edge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91BEDC4-6052-41D8-990A-2B5207A9350E}"/>
              </a:ext>
            </a:extLst>
          </p:cNvPr>
          <p:cNvGrpSpPr/>
          <p:nvPr/>
        </p:nvGrpSpPr>
        <p:grpSpPr>
          <a:xfrm>
            <a:off x="6151842" y="179875"/>
            <a:ext cx="5285639" cy="4373347"/>
            <a:chOff x="-3378709" y="2148662"/>
            <a:chExt cx="5285639" cy="4373347"/>
          </a:xfrm>
        </p:grpSpPr>
        <p:grpSp>
          <p:nvGrpSpPr>
            <p:cNvPr id="9" name="Group 8"/>
            <p:cNvGrpSpPr/>
            <p:nvPr/>
          </p:nvGrpSpPr>
          <p:grpSpPr>
            <a:xfrm>
              <a:off x="-3378709" y="2148662"/>
              <a:ext cx="5285639" cy="4373347"/>
              <a:chOff x="5985726" y="115552"/>
              <a:chExt cx="5285639" cy="4373347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5985726" y="115552"/>
                <a:ext cx="5285639" cy="4373347"/>
              </a:xfrm>
              <a:prstGeom prst="roundRect">
                <a:avLst>
                  <a:gd name="adj" fmla="val 6183"/>
                </a:avLst>
              </a:prstGeom>
              <a:solidFill>
                <a:srgbClr val="FFFFCC"/>
              </a:solidFill>
              <a:ln>
                <a:solidFill>
                  <a:srgbClr val="CC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26035" y="310518"/>
                <a:ext cx="4805019" cy="176630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6034" y="2610844"/>
                <a:ext cx="4805019" cy="1395006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6889967" y="1568174"/>
                <a:ext cx="1738575" cy="18473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593145" y="3308347"/>
                <a:ext cx="1911071" cy="1908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own Arrow 29"/>
              <p:cNvSpPr/>
              <p:nvPr/>
            </p:nvSpPr>
            <p:spPr>
              <a:xfrm>
                <a:off x="8491678" y="2267000"/>
                <a:ext cx="248653" cy="154147"/>
              </a:xfrm>
              <a:prstGeom prst="downArrow">
                <a:avLst/>
              </a:prstGeom>
              <a:solidFill>
                <a:srgbClr val="FFC0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314659" y="4095813"/>
                <a:ext cx="46026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Chromium code update (05/02/2019, 0b079bf5)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2BA1B2-ADD4-4B61-9F86-B84D61314BE4}"/>
                </a:ext>
              </a:extLst>
            </p:cNvPr>
            <p:cNvSpPr txBox="1"/>
            <p:nvPr/>
          </p:nvSpPr>
          <p:spPr>
            <a:xfrm>
              <a:off x="-3005645" y="2473209"/>
              <a:ext cx="426577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API def. change in Chromium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1320D6-3D78-4E70-8705-4D85B57E1B10}"/>
              </a:ext>
            </a:extLst>
          </p:cNvPr>
          <p:cNvGrpSpPr/>
          <p:nvPr/>
        </p:nvGrpSpPr>
        <p:grpSpPr>
          <a:xfrm>
            <a:off x="6376622" y="380918"/>
            <a:ext cx="4805024" cy="3700178"/>
            <a:chOff x="6376622" y="380918"/>
            <a:chExt cx="4805024" cy="3700178"/>
          </a:xfrm>
        </p:grpSpPr>
        <p:grpSp>
          <p:nvGrpSpPr>
            <p:cNvPr id="8" name="Group 7"/>
            <p:cNvGrpSpPr/>
            <p:nvPr/>
          </p:nvGrpSpPr>
          <p:grpSpPr>
            <a:xfrm>
              <a:off x="6376622" y="380918"/>
              <a:ext cx="4805024" cy="3700178"/>
              <a:chOff x="6226029" y="305671"/>
              <a:chExt cx="4805024" cy="3700178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26029" y="305671"/>
                <a:ext cx="4805024" cy="176774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27537" y="2617040"/>
                <a:ext cx="4803516" cy="1388809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8628541" y="1300364"/>
                <a:ext cx="1137251" cy="19498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522504" y="3139326"/>
                <a:ext cx="1362160" cy="27592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B5DE5D-FF39-4359-93D4-4E8F435E7BA8}"/>
                </a:ext>
              </a:extLst>
            </p:cNvPr>
            <p:cNvSpPr txBox="1"/>
            <p:nvPr/>
          </p:nvSpPr>
          <p:spPr>
            <a:xfrm>
              <a:off x="6449850" y="471712"/>
              <a:ext cx="426577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API use change in Chromium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342842" y="1166160"/>
            <a:ext cx="13003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Undefined symbol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89536" y="1517372"/>
            <a:ext cx="13003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Undefined symbol</a:t>
            </a:r>
          </a:p>
        </p:txBody>
      </p:sp>
    </p:spTree>
    <p:extLst>
      <p:ext uri="{BB962C8B-B14F-4D97-AF65-F5344CB8AC3E}">
        <p14:creationId xmlns:p14="http://schemas.microsoft.com/office/powerpoint/2010/main" val="214255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9" grpId="0"/>
      <p:bldP spid="28" grpId="0" animBg="1"/>
      <p:bldP spid="32" grpId="0"/>
      <p:bldP spid="51" grpId="0" animBg="1"/>
      <p:bldP spid="53" grpId="0" animBg="1"/>
      <p:bldP spid="54" grpId="0" animBg="1"/>
      <p:bldP spid="4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08" y="1807381"/>
            <a:ext cx="1051560" cy="1051560"/>
          </a:xfrm>
          <a:prstGeom prst="rect">
            <a:avLst/>
          </a:prstGeom>
        </p:spPr>
      </p:pic>
      <p:sp>
        <p:nvSpPr>
          <p:cNvPr id="57" name="Explosion 1 56"/>
          <p:cNvSpPr/>
          <p:nvPr/>
        </p:nvSpPr>
        <p:spPr>
          <a:xfrm>
            <a:off x="4684290" y="3054096"/>
            <a:ext cx="1161639" cy="812471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Break</a:t>
            </a:r>
          </a:p>
        </p:txBody>
      </p:sp>
      <p:sp>
        <p:nvSpPr>
          <p:cNvPr id="71" name="Explosion 1 70"/>
          <p:cNvSpPr/>
          <p:nvPr/>
        </p:nvSpPr>
        <p:spPr>
          <a:xfrm>
            <a:off x="4684288" y="3050828"/>
            <a:ext cx="1161639" cy="812471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53312" y="5934456"/>
            <a:ext cx="95280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76272" y="5806440"/>
            <a:ext cx="0" cy="2651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71541" y="6199632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</a:t>
            </a:r>
          </a:p>
        </p:txBody>
      </p:sp>
      <p:pic>
        <p:nvPicPr>
          <p:cNvPr id="15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54" y="4872779"/>
            <a:ext cx="312750" cy="312750"/>
          </a:xfrm>
        </p:spPr>
      </p:pic>
      <p:cxnSp>
        <p:nvCxnSpPr>
          <p:cNvPr id="18" name="Straight Arrow Connector 17"/>
          <p:cNvCxnSpPr/>
          <p:nvPr/>
        </p:nvCxnSpPr>
        <p:spPr>
          <a:xfrm flipV="1">
            <a:off x="1512575" y="5300910"/>
            <a:ext cx="0" cy="608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39716" y="459577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</a:t>
            </a:r>
          </a:p>
        </p:txBody>
      </p:sp>
      <p:cxnSp>
        <p:nvCxnSpPr>
          <p:cNvPr id="22" name="Straight Arrow Connector 21"/>
          <p:cNvCxnSpPr>
            <a:cxnSpLocks/>
            <a:stCxn id="15" idx="3"/>
          </p:cNvCxnSpPr>
          <p:nvPr/>
        </p:nvCxnSpPr>
        <p:spPr>
          <a:xfrm>
            <a:off x="2407504" y="5029154"/>
            <a:ext cx="2830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970912" y="4769809"/>
            <a:ext cx="1156211" cy="5186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8" idx="2"/>
          </p:cNvCxnSpPr>
          <p:nvPr/>
        </p:nvCxnSpPr>
        <p:spPr>
          <a:xfrm flipV="1">
            <a:off x="2549017" y="5288498"/>
            <a:ext cx="1" cy="63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08386" y="4443903"/>
            <a:ext cx="678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843055" y="1023809"/>
            <a:ext cx="739432" cy="683782"/>
          </a:xfrm>
          <a:prstGeom prst="roundRect">
            <a:avLst>
              <a:gd name="adj" fmla="val 6183"/>
            </a:avLst>
          </a:prstGeom>
          <a:solidFill>
            <a:srgbClr val="FFFFCC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733" y="1102730"/>
            <a:ext cx="540075" cy="1986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733" y="1430154"/>
            <a:ext cx="540075" cy="2245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2" name="TextBox 61"/>
          <p:cNvSpPr txBox="1"/>
          <p:nvPr/>
        </p:nvSpPr>
        <p:spPr>
          <a:xfrm>
            <a:off x="4432188" y="429592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 for </a:t>
            </a:r>
          </a:p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Chromium changes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3554656" y="2052147"/>
            <a:ext cx="739759" cy="683782"/>
          </a:xfrm>
          <a:prstGeom prst="roundRect">
            <a:avLst>
              <a:gd name="adj" fmla="val 61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429" y="2116223"/>
            <a:ext cx="540075" cy="1986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3429" y="2443647"/>
            <a:ext cx="540075" cy="2245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6" name="TextBox 65"/>
          <p:cNvSpPr txBox="1"/>
          <p:nvPr/>
        </p:nvSpPr>
        <p:spPr>
          <a:xfrm>
            <a:off x="3343018" y="1710781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Edge</a:t>
            </a:r>
          </a:p>
        </p:txBody>
      </p:sp>
      <p:sp>
        <p:nvSpPr>
          <p:cNvPr id="11" name="Down Arrow 10"/>
          <p:cNvSpPr/>
          <p:nvPr/>
        </p:nvSpPr>
        <p:spPr>
          <a:xfrm rot="13395759">
            <a:off x="6034323" y="2809490"/>
            <a:ext cx="288549" cy="5068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 rot="8074670">
            <a:off x="5894933" y="1315242"/>
            <a:ext cx="288549" cy="5068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 rot="3144246">
            <a:off x="4191951" y="1192196"/>
            <a:ext cx="288549" cy="5068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 rot="18407091">
            <a:off x="4234765" y="2848773"/>
            <a:ext cx="288549" cy="5068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29440" y="4407408"/>
            <a:ext cx="0" cy="1514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xplosion 1 43"/>
          <p:cNvSpPr/>
          <p:nvPr/>
        </p:nvSpPr>
        <p:spPr>
          <a:xfrm>
            <a:off x="6274123" y="3072469"/>
            <a:ext cx="1161639" cy="812471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Break</a:t>
            </a:r>
          </a:p>
        </p:txBody>
      </p:sp>
      <p:sp>
        <p:nvSpPr>
          <p:cNvPr id="45" name="Oval 44"/>
          <p:cNvSpPr/>
          <p:nvPr/>
        </p:nvSpPr>
        <p:spPr>
          <a:xfrm>
            <a:off x="8504592" y="4926185"/>
            <a:ext cx="102969" cy="1029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830636" y="4926185"/>
            <a:ext cx="102969" cy="1029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156681" y="4926185"/>
            <a:ext cx="102969" cy="1029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806841" y="4407408"/>
            <a:ext cx="0" cy="1514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xplosion 1 51"/>
          <p:cNvSpPr/>
          <p:nvPr/>
        </p:nvSpPr>
        <p:spPr>
          <a:xfrm>
            <a:off x="7202674" y="3072469"/>
            <a:ext cx="1161639" cy="812471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Break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541157" y="6199632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Timeline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3007" y="2357489"/>
            <a:ext cx="9628868" cy="132343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defTabSz="914400"/>
            <a:r>
              <a:rPr lang="en-US" sz="2000" b="1" i="1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More than 25,000 commits in Chromium for 3 months</a:t>
            </a:r>
          </a:p>
          <a:p>
            <a:pPr algn="just" defTabSz="914400"/>
            <a:r>
              <a:rPr lang="en-US" sz="2000" b="1" i="1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Necessary for up-to-date release but, a lot of engineering work</a:t>
            </a:r>
          </a:p>
          <a:p>
            <a:pPr algn="just" defTabSz="914400"/>
            <a:r>
              <a:rPr lang="en-US" sz="2000" b="1" i="1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Chromium-based browsers are 1~8 versions behind from the recent Chromium version</a:t>
            </a:r>
          </a:p>
        </p:txBody>
      </p:sp>
      <p:pic>
        <p:nvPicPr>
          <p:cNvPr id="49" name="Picture 4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2DD3BA-9FE4-4804-B433-73DCC72DD9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8045" y="4828407"/>
            <a:ext cx="472503" cy="47250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306FA7-E9E0-4D68-BE70-4571B75544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4843" y="4768370"/>
            <a:ext cx="472503" cy="472503"/>
          </a:xfrm>
          <a:prstGeom prst="rect">
            <a:avLst/>
          </a:prstGeom>
        </p:spPr>
      </p:pic>
      <p:pic>
        <p:nvPicPr>
          <p:cNvPr id="56" name="Picture 5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DAFEE3-3081-44C1-8257-F49E3036E2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9840" y="3922493"/>
            <a:ext cx="472503" cy="472503"/>
          </a:xfrm>
          <a:prstGeom prst="rect">
            <a:avLst/>
          </a:prstGeom>
        </p:spPr>
      </p:pic>
      <p:pic>
        <p:nvPicPr>
          <p:cNvPr id="61" name="Picture 6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A6A8EA-494E-448A-B097-3D789253A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70589" y="3922493"/>
            <a:ext cx="472503" cy="472503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EC79C4-165D-4248-B0F0-A6BC171ABB72}"/>
              </a:ext>
            </a:extLst>
          </p:cNvPr>
          <p:cNvCxnSpPr/>
          <p:nvPr/>
        </p:nvCxnSpPr>
        <p:spPr>
          <a:xfrm flipV="1">
            <a:off x="5234183" y="4407408"/>
            <a:ext cx="0" cy="1514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60404B-52B6-47F5-A958-16FE73FEFC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3692" y="3922493"/>
            <a:ext cx="472503" cy="47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37" y="187685"/>
            <a:ext cx="9509412" cy="1320800"/>
          </a:xfrm>
        </p:spPr>
        <p:txBody>
          <a:bodyPr/>
          <a:lstStyle/>
          <a:p>
            <a:r>
              <a:rPr lang="en-US" b="1" dirty="0"/>
              <a:t>North Star: What Do We Want?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36599" y="1372104"/>
            <a:ext cx="3794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6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Build-break occurred!</a:t>
            </a:r>
          </a:p>
        </p:txBody>
      </p:sp>
      <p:sp>
        <p:nvSpPr>
          <p:cNvPr id="26" name="Right Arrow 25"/>
          <p:cNvSpPr/>
          <p:nvPr/>
        </p:nvSpPr>
        <p:spPr>
          <a:xfrm rot="2700000">
            <a:off x="5999747" y="2152869"/>
            <a:ext cx="609678" cy="1010165"/>
          </a:xfrm>
          <a:prstGeom prst="right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005493" y="2881277"/>
            <a:ext cx="3767328" cy="1709696"/>
            <a:chOff x="7078645" y="4255043"/>
            <a:chExt cx="3767328" cy="1709696"/>
          </a:xfrm>
        </p:grpSpPr>
        <p:grpSp>
          <p:nvGrpSpPr>
            <p:cNvPr id="16" name="Group 15"/>
            <p:cNvGrpSpPr/>
            <p:nvPr/>
          </p:nvGrpSpPr>
          <p:grpSpPr>
            <a:xfrm>
              <a:off x="7078645" y="4255043"/>
              <a:ext cx="3767328" cy="1709696"/>
              <a:chOff x="7459418" y="1911346"/>
              <a:chExt cx="3767328" cy="1709696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7459418" y="2002554"/>
                <a:ext cx="3767328" cy="1618488"/>
              </a:xfrm>
              <a:prstGeom prst="roundRect">
                <a:avLst>
                  <a:gd name="adj" fmla="val 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23426" y="2386735"/>
                <a:ext cx="3630168" cy="1170299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Auto-fix is available: Do you want to apply auto-fix?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0689288" y="2002554"/>
                <a:ext cx="363722" cy="24688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721108" y="191134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sp>
          <p:nvSpPr>
            <p:cNvPr id="27" name="Rounded Rectangle 26"/>
            <p:cNvSpPr/>
            <p:nvPr/>
          </p:nvSpPr>
          <p:spPr>
            <a:xfrm>
              <a:off x="7676147" y="5448236"/>
              <a:ext cx="1050758" cy="371654"/>
            </a:xfrm>
            <a:prstGeom prst="roundRect">
              <a:avLst/>
            </a:prstGeom>
            <a:solidFill>
              <a:schemeClr val="accent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184605" y="5448236"/>
              <a:ext cx="1050758" cy="371654"/>
            </a:xfrm>
            <a:prstGeom prst="roundRect">
              <a:avLst/>
            </a:prstGeom>
            <a:solidFill>
              <a:schemeClr val="accent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No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7602995" y="4074640"/>
            <a:ext cx="1050758" cy="371654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32" name="Right Arrow 31"/>
          <p:cNvSpPr/>
          <p:nvPr/>
        </p:nvSpPr>
        <p:spPr>
          <a:xfrm rot="9000000">
            <a:off x="6026873" y="4376312"/>
            <a:ext cx="609678" cy="1010165"/>
          </a:xfrm>
          <a:prstGeom prst="right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58712" y="4251385"/>
            <a:ext cx="5107921" cy="2051908"/>
            <a:chOff x="458712" y="4251385"/>
            <a:chExt cx="5107921" cy="2051908"/>
          </a:xfrm>
        </p:grpSpPr>
        <p:grpSp>
          <p:nvGrpSpPr>
            <p:cNvPr id="42" name="Group 41"/>
            <p:cNvGrpSpPr/>
            <p:nvPr/>
          </p:nvGrpSpPr>
          <p:grpSpPr>
            <a:xfrm>
              <a:off x="458712" y="4251385"/>
              <a:ext cx="5107921" cy="1649346"/>
              <a:chOff x="458712" y="4251385"/>
              <a:chExt cx="5107921" cy="1649346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713" y="4251385"/>
                <a:ext cx="5107920" cy="1649346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33" name="Rectangle 32"/>
              <p:cNvSpPr/>
              <p:nvPr/>
            </p:nvSpPr>
            <p:spPr>
              <a:xfrm>
                <a:off x="458712" y="4881395"/>
                <a:ext cx="4936247" cy="2284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58712" y="5333988"/>
                <a:ext cx="4936247" cy="2284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807152" y="5964739"/>
              <a:ext cx="2123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600" b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Auto fixed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4199CB4-39FC-4575-AF6D-501D2162BF73}"/>
              </a:ext>
            </a:extLst>
          </p:cNvPr>
          <p:cNvGrpSpPr/>
          <p:nvPr/>
        </p:nvGrpSpPr>
        <p:grpSpPr>
          <a:xfrm>
            <a:off x="458712" y="1768688"/>
            <a:ext cx="5107920" cy="2141519"/>
            <a:chOff x="458712" y="1768688"/>
            <a:chExt cx="5107920" cy="214151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815BFF8-CC0C-44CD-8308-95EB5D7D15BB}"/>
                </a:ext>
              </a:extLst>
            </p:cNvPr>
            <p:cNvGrpSpPr/>
            <p:nvPr/>
          </p:nvGrpSpPr>
          <p:grpSpPr>
            <a:xfrm>
              <a:off x="458712" y="1768688"/>
              <a:ext cx="5107920" cy="2141519"/>
              <a:chOff x="458712" y="1768688"/>
              <a:chExt cx="5107920" cy="214151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8EFF0D8-DA6F-4C7E-BBC7-AA9ACB16968F}"/>
                  </a:ext>
                </a:extLst>
              </p:cNvPr>
              <p:cNvGrpSpPr/>
              <p:nvPr/>
            </p:nvGrpSpPr>
            <p:grpSpPr>
              <a:xfrm>
                <a:off x="458712" y="1768688"/>
                <a:ext cx="5107920" cy="2141519"/>
                <a:chOff x="458712" y="1768688"/>
                <a:chExt cx="5107920" cy="2141519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8712" y="1768688"/>
                  <a:ext cx="5107920" cy="2141519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6E6E889-D7CA-444A-82FC-ACB78FD6BE8B}"/>
                    </a:ext>
                  </a:extLst>
                </p:cNvPr>
                <p:cNvSpPr txBox="1"/>
                <p:nvPr/>
              </p:nvSpPr>
              <p:spPr>
                <a:xfrm>
                  <a:off x="595337" y="1892132"/>
                  <a:ext cx="394808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Build break file in Edge</a:t>
                  </a:r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585469" y="2968372"/>
                <a:ext cx="4764574" cy="1946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5470" y="3432481"/>
                <a:ext cx="4363520" cy="1946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202491" y="2740091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Undefined symbol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06011" y="3169514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Undefined symbol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44804E5-0B3B-4BDC-BA9B-155A50E65C5A}"/>
              </a:ext>
            </a:extLst>
          </p:cNvPr>
          <p:cNvGrpSpPr/>
          <p:nvPr/>
        </p:nvGrpSpPr>
        <p:grpSpPr>
          <a:xfrm>
            <a:off x="5815171" y="1595197"/>
            <a:ext cx="5270268" cy="4467556"/>
            <a:chOff x="6801474" y="1575600"/>
            <a:chExt cx="5270268" cy="4467556"/>
          </a:xfrm>
        </p:grpSpPr>
        <p:grpSp>
          <p:nvGrpSpPr>
            <p:cNvPr id="10" name="Group 9"/>
            <p:cNvGrpSpPr/>
            <p:nvPr/>
          </p:nvGrpSpPr>
          <p:grpSpPr>
            <a:xfrm>
              <a:off x="6801474" y="1575600"/>
              <a:ext cx="5270268" cy="4467556"/>
              <a:chOff x="5905142" y="1549047"/>
              <a:chExt cx="5270268" cy="4467556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5905142" y="1549047"/>
                <a:ext cx="5270268" cy="4467556"/>
                <a:chOff x="5693389" y="866432"/>
                <a:chExt cx="5270268" cy="4467556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5693389" y="866432"/>
                  <a:ext cx="5270268" cy="4467556"/>
                </a:xfrm>
                <a:prstGeom prst="roundRect">
                  <a:avLst>
                    <a:gd name="adj" fmla="val 6183"/>
                  </a:avLst>
                </a:prstGeom>
                <a:solidFill>
                  <a:srgbClr val="FFFFCC"/>
                </a:solidFill>
                <a:ln>
                  <a:solidFill>
                    <a:srgbClr val="CC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49391" y="1078347"/>
                  <a:ext cx="4950097" cy="1819634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62325" y="3650482"/>
                  <a:ext cx="4910496" cy="1425629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</p:pic>
            <p:sp>
              <p:nvSpPr>
                <p:cNvPr id="38" name="Rectangle 37"/>
                <p:cNvSpPr/>
                <p:nvPr/>
              </p:nvSpPr>
              <p:spPr>
                <a:xfrm>
                  <a:off x="6447339" y="2384139"/>
                  <a:ext cx="1474190" cy="231045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261584" y="4332654"/>
                  <a:ext cx="1556536" cy="203752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own Arrow 39"/>
                <p:cNvSpPr/>
                <p:nvPr/>
              </p:nvSpPr>
              <p:spPr>
                <a:xfrm>
                  <a:off x="7990118" y="3136819"/>
                  <a:ext cx="668642" cy="268281"/>
                </a:xfrm>
                <a:prstGeom prst="downArrow">
                  <a:avLst/>
                </a:prstGeom>
                <a:solidFill>
                  <a:srgbClr val="FFC000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8920455" y="3643006"/>
                <a:ext cx="2123006" cy="584775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1600" b="1" dirty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root-cause of the build break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97F5F7A-67C7-4D3E-9FEB-DEE2956CF251}"/>
                </a:ext>
              </a:extLst>
            </p:cNvPr>
            <p:cNvSpPr txBox="1"/>
            <p:nvPr/>
          </p:nvSpPr>
          <p:spPr>
            <a:xfrm>
              <a:off x="7042681" y="1921316"/>
              <a:ext cx="39480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Root-cause in Chromium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60" y="863172"/>
            <a:ext cx="5341441" cy="549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561" y="1993357"/>
            <a:ext cx="9509412" cy="4274093"/>
          </a:xfrm>
        </p:spPr>
        <p:txBody>
          <a:bodyPr>
            <a:noAutofit/>
          </a:bodyPr>
          <a:lstStyle/>
          <a:p>
            <a:r>
              <a:rPr lang="en-US" sz="2400" dirty="0"/>
              <a:t>Contribution 1: understanding the nature of merge related conflicts in divergent forks</a:t>
            </a:r>
          </a:p>
          <a:p>
            <a:pPr lvl="1"/>
            <a:r>
              <a:rPr lang="en-US" sz="2000" dirty="0"/>
              <a:t>Study merge induced conflicts</a:t>
            </a:r>
          </a:p>
          <a:p>
            <a:pPr lvl="1"/>
            <a:r>
              <a:rPr lang="en-US" sz="2000" dirty="0"/>
              <a:t>Categorize the conflicts</a:t>
            </a:r>
          </a:p>
          <a:p>
            <a:endParaRPr lang="en-US" sz="2200" dirty="0"/>
          </a:p>
          <a:p>
            <a:r>
              <a:rPr lang="en-US" sz="2400" dirty="0"/>
              <a:t>Contribution 2: prototyping a tool for automatic fixes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AST-based auto-patch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Input commit pruning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Feasibility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6561" y="425115"/>
            <a:ext cx="9509412" cy="1320800"/>
          </a:xfrm>
        </p:spPr>
        <p:txBody>
          <a:bodyPr/>
          <a:lstStyle/>
          <a:p>
            <a:r>
              <a:rPr lang="en-US" dirty="0"/>
              <a:t>Overview of the work</a:t>
            </a:r>
          </a:p>
        </p:txBody>
      </p:sp>
    </p:spTree>
    <p:extLst>
      <p:ext uri="{BB962C8B-B14F-4D97-AF65-F5344CB8AC3E}">
        <p14:creationId xmlns:p14="http://schemas.microsoft.com/office/powerpoint/2010/main" val="108720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35" y="261159"/>
            <a:ext cx="9509412" cy="1320800"/>
          </a:xfrm>
        </p:spPr>
        <p:txBody>
          <a:bodyPr/>
          <a:lstStyle/>
          <a:p>
            <a:r>
              <a:rPr lang="en-US" dirty="0"/>
              <a:t>Structure of Edge development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52705" y="2235492"/>
            <a:ext cx="9737619" cy="169816"/>
            <a:chOff x="1652705" y="2235492"/>
            <a:chExt cx="9737619" cy="169816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1652705" y="2320400"/>
              <a:ext cx="9737619" cy="0"/>
            </a:xfrm>
            <a:prstGeom prst="line">
              <a:avLst/>
            </a:prstGeom>
            <a:noFill/>
            <a:ln w="38100" cap="flat" cmpd="sng" algn="ctr">
              <a:solidFill>
                <a:srgbClr val="70AD47">
                  <a:lumMod val="75000"/>
                </a:srgbClr>
              </a:solidFill>
              <a:prstDash val="sysDash"/>
              <a:miter lim="800000"/>
            </a:ln>
            <a:effectLst/>
          </p:spPr>
        </p:cxnSp>
        <p:sp>
          <p:nvSpPr>
            <p:cNvPr id="91" name="Oval 90"/>
            <p:cNvSpPr/>
            <p:nvPr/>
          </p:nvSpPr>
          <p:spPr>
            <a:xfrm>
              <a:off x="218229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79570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40911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02252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463593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524934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86275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98" name="Straight Arrow Connector 97"/>
            <p:cNvCxnSpPr>
              <a:stCxn id="92" idx="2"/>
              <a:endCxn id="91" idx="6"/>
            </p:cNvCxnSpPr>
            <p:nvPr/>
          </p:nvCxnSpPr>
          <p:spPr>
            <a:xfrm flipH="1">
              <a:off x="235211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9" name="Straight Arrow Connector 98"/>
            <p:cNvCxnSpPr>
              <a:stCxn id="93" idx="2"/>
              <a:endCxn id="92" idx="6"/>
            </p:cNvCxnSpPr>
            <p:nvPr/>
          </p:nvCxnSpPr>
          <p:spPr>
            <a:xfrm flipH="1">
              <a:off x="296552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/>
            <p:cNvCxnSpPr>
              <a:stCxn id="94" idx="2"/>
              <a:endCxn id="93" idx="6"/>
            </p:cNvCxnSpPr>
            <p:nvPr/>
          </p:nvCxnSpPr>
          <p:spPr>
            <a:xfrm flipH="1">
              <a:off x="357893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1" name="Straight Arrow Connector 100"/>
            <p:cNvCxnSpPr>
              <a:stCxn id="95" idx="2"/>
              <a:endCxn id="94" idx="6"/>
            </p:cNvCxnSpPr>
            <p:nvPr/>
          </p:nvCxnSpPr>
          <p:spPr>
            <a:xfrm flipH="1">
              <a:off x="419234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2" name="Straight Arrow Connector 101"/>
            <p:cNvCxnSpPr>
              <a:stCxn id="96" idx="2"/>
              <a:endCxn id="95" idx="6"/>
            </p:cNvCxnSpPr>
            <p:nvPr/>
          </p:nvCxnSpPr>
          <p:spPr>
            <a:xfrm flipH="1">
              <a:off x="480575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3" name="Straight Arrow Connector 102"/>
            <p:cNvCxnSpPr>
              <a:stCxn id="104" idx="2"/>
              <a:endCxn id="97" idx="6"/>
            </p:cNvCxnSpPr>
            <p:nvPr/>
          </p:nvCxnSpPr>
          <p:spPr>
            <a:xfrm flipH="1">
              <a:off x="603257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4" name="Oval 103"/>
            <p:cNvSpPr/>
            <p:nvPr/>
          </p:nvSpPr>
          <p:spPr>
            <a:xfrm>
              <a:off x="647616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708957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70298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31639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892980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954321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1015662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1" name="Straight Arrow Connector 110"/>
            <p:cNvCxnSpPr>
              <a:stCxn id="105" idx="2"/>
              <a:endCxn id="104" idx="6"/>
            </p:cNvCxnSpPr>
            <p:nvPr/>
          </p:nvCxnSpPr>
          <p:spPr>
            <a:xfrm flipH="1">
              <a:off x="664598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2" name="Straight Arrow Connector 111"/>
            <p:cNvCxnSpPr>
              <a:stCxn id="106" idx="2"/>
              <a:endCxn id="105" idx="6"/>
            </p:cNvCxnSpPr>
            <p:nvPr/>
          </p:nvCxnSpPr>
          <p:spPr>
            <a:xfrm flipH="1">
              <a:off x="725939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3" name="Straight Arrow Connector 112"/>
            <p:cNvCxnSpPr>
              <a:stCxn id="107" idx="2"/>
              <a:endCxn id="106" idx="6"/>
            </p:cNvCxnSpPr>
            <p:nvPr/>
          </p:nvCxnSpPr>
          <p:spPr>
            <a:xfrm flipH="1">
              <a:off x="787280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4" name="Straight Arrow Connector 113"/>
            <p:cNvCxnSpPr>
              <a:stCxn id="108" idx="2"/>
              <a:endCxn id="107" idx="6"/>
            </p:cNvCxnSpPr>
            <p:nvPr/>
          </p:nvCxnSpPr>
          <p:spPr>
            <a:xfrm flipH="1">
              <a:off x="848621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5" name="Straight Arrow Connector 114"/>
            <p:cNvCxnSpPr>
              <a:stCxn id="109" idx="2"/>
              <a:endCxn id="108" idx="6"/>
            </p:cNvCxnSpPr>
            <p:nvPr/>
          </p:nvCxnSpPr>
          <p:spPr>
            <a:xfrm flipH="1">
              <a:off x="909962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6" name="Straight Arrow Connector 115"/>
            <p:cNvCxnSpPr>
              <a:stCxn id="110" idx="2"/>
              <a:endCxn id="109" idx="6"/>
            </p:cNvCxnSpPr>
            <p:nvPr/>
          </p:nvCxnSpPr>
          <p:spPr>
            <a:xfrm flipH="1">
              <a:off x="971303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7" name="Straight Arrow Connector 116"/>
            <p:cNvCxnSpPr>
              <a:stCxn id="97" idx="2"/>
              <a:endCxn id="96" idx="6"/>
            </p:cNvCxnSpPr>
            <p:nvPr/>
          </p:nvCxnSpPr>
          <p:spPr>
            <a:xfrm flipH="1">
              <a:off x="541916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18" name="TextBox 117"/>
          <p:cNvSpPr txBox="1"/>
          <p:nvPr/>
        </p:nvSpPr>
        <p:spPr>
          <a:xfrm>
            <a:off x="519914" y="2135515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Upstream</a:t>
            </a:r>
          </a:p>
        </p:txBody>
      </p:sp>
      <p:cxnSp>
        <p:nvCxnSpPr>
          <p:cNvPr id="119" name="Straight Connector 118"/>
          <p:cNvCxnSpPr/>
          <p:nvPr/>
        </p:nvCxnSpPr>
        <p:spPr>
          <a:xfrm>
            <a:off x="2833180" y="3541790"/>
            <a:ext cx="3481596" cy="0"/>
          </a:xfrm>
          <a:prstGeom prst="line">
            <a:avLst/>
          </a:prstGeom>
          <a:noFill/>
          <a:ln w="38100" cap="flat" cmpd="sng" algn="ctr">
            <a:solidFill>
              <a:srgbClr val="FFC000">
                <a:lumMod val="60000"/>
                <a:lumOff val="40000"/>
              </a:srgbClr>
            </a:solidFill>
            <a:prstDash val="sysDash"/>
            <a:miter lim="800000"/>
          </a:ln>
          <a:effectLst/>
        </p:spPr>
      </p:cxnSp>
      <p:sp>
        <p:nvSpPr>
          <p:cNvPr id="120" name="Oval 119"/>
          <p:cNvSpPr/>
          <p:nvPr/>
        </p:nvSpPr>
        <p:spPr>
          <a:xfrm>
            <a:off x="3176255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636247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96370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3" name="Straight Arrow Connector 122"/>
          <p:cNvCxnSpPr>
            <a:stCxn id="121" idx="2"/>
            <a:endCxn id="120" idx="6"/>
          </p:cNvCxnSpPr>
          <p:nvPr/>
        </p:nvCxnSpPr>
        <p:spPr>
          <a:xfrm flipH="1">
            <a:off x="3346071" y="3541790"/>
            <a:ext cx="29017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4" name="Straight Arrow Connector 123"/>
          <p:cNvCxnSpPr>
            <a:stCxn id="122" idx="2"/>
            <a:endCxn id="121" idx="6"/>
          </p:cNvCxnSpPr>
          <p:nvPr/>
        </p:nvCxnSpPr>
        <p:spPr>
          <a:xfrm flipH="1">
            <a:off x="3806063" y="3541790"/>
            <a:ext cx="290307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5" name="Straight Arrow Connector 124"/>
          <p:cNvCxnSpPr>
            <a:stCxn id="126" idx="2"/>
            <a:endCxn id="122" idx="6"/>
          </p:cNvCxnSpPr>
          <p:nvPr/>
        </p:nvCxnSpPr>
        <p:spPr>
          <a:xfrm flipH="1">
            <a:off x="4266186" y="3541790"/>
            <a:ext cx="1738793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6" name="Oval 125"/>
          <p:cNvSpPr/>
          <p:nvPr/>
        </p:nvSpPr>
        <p:spPr>
          <a:xfrm>
            <a:off x="6004979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0458" y="3389656"/>
            <a:ext cx="1191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652705" y="5365893"/>
            <a:ext cx="9737619" cy="0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ysDash"/>
            <a:miter lim="800000"/>
          </a:ln>
          <a:effectLst/>
        </p:spPr>
      </p:cxnSp>
      <p:sp>
        <p:nvSpPr>
          <p:cNvPr id="131" name="Oval 130"/>
          <p:cNvSpPr/>
          <p:nvPr/>
        </p:nvSpPr>
        <p:spPr>
          <a:xfrm>
            <a:off x="2182295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2795705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3" name="Straight Arrow Connector 132"/>
          <p:cNvCxnSpPr>
            <a:stCxn id="132" idx="2"/>
            <a:endCxn id="131" idx="6"/>
          </p:cNvCxnSpPr>
          <p:nvPr/>
        </p:nvCxnSpPr>
        <p:spPr>
          <a:xfrm flipH="1">
            <a:off x="2352111" y="5365893"/>
            <a:ext cx="4435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4" name="Straight Arrow Connector 133"/>
          <p:cNvCxnSpPr>
            <a:stCxn id="135" idx="2"/>
            <a:endCxn id="132" idx="6"/>
          </p:cNvCxnSpPr>
          <p:nvPr/>
        </p:nvCxnSpPr>
        <p:spPr>
          <a:xfrm flipH="1">
            <a:off x="2965521" y="5365893"/>
            <a:ext cx="272226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Oval 134"/>
          <p:cNvSpPr/>
          <p:nvPr/>
        </p:nvSpPr>
        <p:spPr>
          <a:xfrm>
            <a:off x="5687789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6648519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7261929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7875339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9" name="Straight Arrow Connector 138"/>
          <p:cNvCxnSpPr>
            <a:stCxn id="136" idx="2"/>
            <a:endCxn id="135" idx="6"/>
          </p:cNvCxnSpPr>
          <p:nvPr/>
        </p:nvCxnSpPr>
        <p:spPr>
          <a:xfrm flipH="1">
            <a:off x="5857605" y="5365893"/>
            <a:ext cx="79091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0" name="Straight Arrow Connector 139"/>
          <p:cNvCxnSpPr>
            <a:stCxn id="137" idx="2"/>
            <a:endCxn id="136" idx="6"/>
          </p:cNvCxnSpPr>
          <p:nvPr/>
        </p:nvCxnSpPr>
        <p:spPr>
          <a:xfrm flipH="1">
            <a:off x="6818335" y="5365893"/>
            <a:ext cx="4435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Straight Arrow Connector 140"/>
          <p:cNvCxnSpPr>
            <a:stCxn id="138" idx="2"/>
            <a:endCxn id="137" idx="6"/>
          </p:cNvCxnSpPr>
          <p:nvPr/>
        </p:nvCxnSpPr>
        <p:spPr>
          <a:xfrm flipH="1">
            <a:off x="7431745" y="5365893"/>
            <a:ext cx="4435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195114" y="5104283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Origin/master</a:t>
            </a:r>
          </a:p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(Downstream)</a:t>
            </a:r>
          </a:p>
        </p:txBody>
      </p:sp>
      <p:cxnSp>
        <p:nvCxnSpPr>
          <p:cNvPr id="143" name="Straight Arrow Connector 142"/>
          <p:cNvCxnSpPr>
            <a:stCxn id="91" idx="4"/>
            <a:endCxn id="131" idx="0"/>
          </p:cNvCxnSpPr>
          <p:nvPr/>
        </p:nvCxnSpPr>
        <p:spPr>
          <a:xfrm>
            <a:off x="2267203" y="2405308"/>
            <a:ext cx="0" cy="2875677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725076" y="4736516"/>
            <a:ext cx="550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fork</a:t>
            </a:r>
          </a:p>
        </p:txBody>
      </p:sp>
      <p:cxnSp>
        <p:nvCxnSpPr>
          <p:cNvPr id="145" name="Straight Arrow Connector 144"/>
          <p:cNvCxnSpPr>
            <a:stCxn id="120" idx="4"/>
            <a:endCxn id="132" idx="0"/>
          </p:cNvCxnSpPr>
          <p:nvPr/>
        </p:nvCxnSpPr>
        <p:spPr>
          <a:xfrm flipH="1">
            <a:off x="2880613" y="3626698"/>
            <a:ext cx="380550" cy="16542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6" name="Straight Arrow Connector 145"/>
          <p:cNvCxnSpPr>
            <a:stCxn id="121" idx="0"/>
            <a:endCxn id="93" idx="4"/>
          </p:cNvCxnSpPr>
          <p:nvPr/>
        </p:nvCxnSpPr>
        <p:spPr>
          <a:xfrm flipH="1" flipV="1">
            <a:off x="3494023" y="2405308"/>
            <a:ext cx="227132" cy="105157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7" name="Straight Connector 146"/>
          <p:cNvCxnSpPr/>
          <p:nvPr/>
        </p:nvCxnSpPr>
        <p:spPr>
          <a:xfrm>
            <a:off x="3997258" y="4184841"/>
            <a:ext cx="1785797" cy="0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dash"/>
            <a:miter lim="800000"/>
          </a:ln>
          <a:effectLst/>
        </p:spPr>
      </p:cxnSp>
      <p:sp>
        <p:nvSpPr>
          <p:cNvPr id="148" name="Oval 147"/>
          <p:cNvSpPr/>
          <p:nvPr/>
        </p:nvSpPr>
        <p:spPr>
          <a:xfrm>
            <a:off x="4329361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4746899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0" name="Straight Arrow Connector 149"/>
          <p:cNvCxnSpPr>
            <a:stCxn id="151" idx="2"/>
            <a:endCxn id="149" idx="6"/>
          </p:cNvCxnSpPr>
          <p:nvPr/>
        </p:nvCxnSpPr>
        <p:spPr>
          <a:xfrm flipH="1">
            <a:off x="4916715" y="4182422"/>
            <a:ext cx="24772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1" name="Oval 150"/>
          <p:cNvSpPr/>
          <p:nvPr/>
        </p:nvSpPr>
        <p:spPr>
          <a:xfrm>
            <a:off x="5164437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2" name="Straight Arrow Connector 151"/>
          <p:cNvCxnSpPr>
            <a:stCxn id="149" idx="2"/>
            <a:endCxn id="148" idx="6"/>
          </p:cNvCxnSpPr>
          <p:nvPr/>
        </p:nvCxnSpPr>
        <p:spPr>
          <a:xfrm flipH="1">
            <a:off x="4499177" y="4182422"/>
            <a:ext cx="24772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3" name="Straight Arrow Connector 152"/>
          <p:cNvCxnSpPr>
            <a:stCxn id="148" idx="0"/>
            <a:endCxn id="122" idx="4"/>
          </p:cNvCxnSpPr>
          <p:nvPr/>
        </p:nvCxnSpPr>
        <p:spPr>
          <a:xfrm flipH="1" flipV="1">
            <a:off x="4181278" y="3626698"/>
            <a:ext cx="232991" cy="47081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4" name="Straight Arrow Connector 153"/>
          <p:cNvCxnSpPr>
            <a:cxnSpLocks/>
            <a:stCxn id="126" idx="4"/>
            <a:endCxn id="135" idx="0"/>
          </p:cNvCxnSpPr>
          <p:nvPr/>
        </p:nvCxnSpPr>
        <p:spPr>
          <a:xfrm flipH="1">
            <a:off x="5772697" y="3626698"/>
            <a:ext cx="317190" cy="16542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5" name="Straight Arrow Connector 154"/>
          <p:cNvCxnSpPr>
            <a:cxnSpLocks/>
            <a:stCxn id="135" idx="0"/>
            <a:endCxn id="151" idx="4"/>
          </p:cNvCxnSpPr>
          <p:nvPr/>
        </p:nvCxnSpPr>
        <p:spPr>
          <a:xfrm flipH="1" flipV="1">
            <a:off x="5249345" y="4267330"/>
            <a:ext cx="523352" cy="101365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6" name="Straight Arrow Connector 155"/>
          <p:cNvCxnSpPr>
            <a:stCxn id="159" idx="4"/>
            <a:endCxn id="138" idx="0"/>
          </p:cNvCxnSpPr>
          <p:nvPr/>
        </p:nvCxnSpPr>
        <p:spPr>
          <a:xfrm flipH="1">
            <a:off x="7960247" y="3626698"/>
            <a:ext cx="578586" cy="16542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7" name="Straight Arrow Connector 156"/>
          <p:cNvCxnSpPr>
            <a:stCxn id="160" idx="0"/>
            <a:endCxn id="107" idx="4"/>
          </p:cNvCxnSpPr>
          <p:nvPr/>
        </p:nvCxnSpPr>
        <p:spPr>
          <a:xfrm flipH="1" flipV="1">
            <a:off x="8401303" y="2405308"/>
            <a:ext cx="597522" cy="105157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8" name="Straight Connector 157"/>
          <p:cNvCxnSpPr/>
          <p:nvPr/>
        </p:nvCxnSpPr>
        <p:spPr>
          <a:xfrm>
            <a:off x="8182694" y="3541790"/>
            <a:ext cx="3048987" cy="0"/>
          </a:xfrm>
          <a:prstGeom prst="line">
            <a:avLst/>
          </a:prstGeom>
          <a:noFill/>
          <a:ln w="38100" cap="flat" cmpd="sng" algn="ctr">
            <a:solidFill>
              <a:srgbClr val="FFC000">
                <a:lumMod val="60000"/>
                <a:lumOff val="40000"/>
              </a:srgbClr>
            </a:solidFill>
            <a:prstDash val="sysDash"/>
            <a:miter lim="800000"/>
          </a:ln>
          <a:effectLst/>
        </p:spPr>
      </p:cxnSp>
      <p:sp>
        <p:nvSpPr>
          <p:cNvPr id="159" name="Oval 158"/>
          <p:cNvSpPr/>
          <p:nvPr/>
        </p:nvSpPr>
        <p:spPr>
          <a:xfrm>
            <a:off x="8453925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8913917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9374040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2" name="Straight Arrow Connector 161"/>
          <p:cNvCxnSpPr>
            <a:stCxn id="160" idx="2"/>
            <a:endCxn id="159" idx="6"/>
          </p:cNvCxnSpPr>
          <p:nvPr/>
        </p:nvCxnSpPr>
        <p:spPr>
          <a:xfrm flipH="1">
            <a:off x="8623741" y="3541790"/>
            <a:ext cx="29017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3" name="Straight Arrow Connector 162"/>
          <p:cNvCxnSpPr>
            <a:stCxn id="161" idx="2"/>
            <a:endCxn id="160" idx="6"/>
          </p:cNvCxnSpPr>
          <p:nvPr/>
        </p:nvCxnSpPr>
        <p:spPr>
          <a:xfrm flipH="1">
            <a:off x="9083733" y="3541790"/>
            <a:ext cx="290307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4" name="Straight Connector 163"/>
          <p:cNvCxnSpPr/>
          <p:nvPr/>
        </p:nvCxnSpPr>
        <p:spPr>
          <a:xfrm>
            <a:off x="9462940" y="4184841"/>
            <a:ext cx="1785797" cy="0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dash"/>
            <a:miter lim="800000"/>
          </a:ln>
          <a:effectLst/>
        </p:spPr>
      </p:cxnSp>
      <p:sp>
        <p:nvSpPr>
          <p:cNvPr id="165" name="Oval 164"/>
          <p:cNvSpPr/>
          <p:nvPr/>
        </p:nvSpPr>
        <p:spPr>
          <a:xfrm>
            <a:off x="9706143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0123681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8" name="Straight Arrow Connector 167"/>
          <p:cNvCxnSpPr>
            <a:stCxn id="166" idx="2"/>
            <a:endCxn id="165" idx="6"/>
          </p:cNvCxnSpPr>
          <p:nvPr/>
        </p:nvCxnSpPr>
        <p:spPr>
          <a:xfrm flipH="1">
            <a:off x="9875959" y="4182422"/>
            <a:ext cx="24772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9" name="Straight Arrow Connector 168"/>
          <p:cNvCxnSpPr>
            <a:stCxn id="165" idx="0"/>
            <a:endCxn id="161" idx="4"/>
          </p:cNvCxnSpPr>
          <p:nvPr/>
        </p:nvCxnSpPr>
        <p:spPr>
          <a:xfrm flipH="1" flipV="1">
            <a:off x="9458948" y="3626698"/>
            <a:ext cx="332103" cy="47081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418364" y="3986755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stabilization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2670056" y="2969693"/>
            <a:ext cx="3824813" cy="1793486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161262" y="2570603"/>
            <a:ext cx="21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cycle of merge</a:t>
            </a:r>
          </a:p>
        </p:txBody>
      </p:sp>
      <p:pic>
        <p:nvPicPr>
          <p:cNvPr id="18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5" y="1804889"/>
            <a:ext cx="312750" cy="3127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597835" y="5823997"/>
            <a:ext cx="7669169" cy="883049"/>
            <a:chOff x="3176584" y="5789141"/>
            <a:chExt cx="7669169" cy="883049"/>
          </a:xfrm>
        </p:grpSpPr>
        <p:sp>
          <p:nvSpPr>
            <p:cNvPr id="171" name="Rounded Rectangle 170"/>
            <p:cNvSpPr/>
            <p:nvPr/>
          </p:nvSpPr>
          <p:spPr>
            <a:xfrm>
              <a:off x="3176584" y="5789141"/>
              <a:ext cx="7669169" cy="883049"/>
            </a:xfrm>
            <a:prstGeom prst="roundRect">
              <a:avLst/>
            </a:prstGeom>
            <a:solidFill>
              <a:srgbClr val="F8FDFE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3484668" y="596273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635876" y="5893752"/>
              <a:ext cx="3158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Each commit in upstream branch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270335" y="5897050"/>
              <a:ext cx="3408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Each commit in stabilization branch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621449" y="6290713"/>
              <a:ext cx="33041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Each commit in integration branch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270335" y="6294609"/>
              <a:ext cx="3408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Each commit in stabilization branch</a:t>
              </a:r>
            </a:p>
          </p:txBody>
        </p:sp>
        <p:sp>
          <p:nvSpPr>
            <p:cNvPr id="190" name="Oval 189"/>
            <p:cNvSpPr/>
            <p:nvPr/>
          </p:nvSpPr>
          <p:spPr>
            <a:xfrm>
              <a:off x="3484668" y="6359693"/>
              <a:ext cx="169816" cy="169816"/>
            </a:xfrm>
            <a:prstGeom prst="ellipse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7131149" y="5966030"/>
              <a:ext cx="169816" cy="169816"/>
            </a:xfrm>
            <a:prstGeom prst="ellipse">
              <a:avLst/>
            </a:prstGeom>
            <a:solidFill>
              <a:srgbClr val="CC99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7131149" y="6363589"/>
              <a:ext cx="169816" cy="169816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78" name="Picture 1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D8EA3A-DD29-4B01-BDE3-CCD94BB76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246" y="4651389"/>
            <a:ext cx="472503" cy="472503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8E6B41A-0960-4BB6-B494-2670A41D7073}"/>
              </a:ext>
            </a:extLst>
          </p:cNvPr>
          <p:cNvCxnSpPr>
            <a:cxnSpLocks/>
            <a:stCxn id="136" idx="0"/>
            <a:endCxn id="126" idx="4"/>
          </p:cNvCxnSpPr>
          <p:nvPr/>
        </p:nvCxnSpPr>
        <p:spPr>
          <a:xfrm flipH="1" flipV="1">
            <a:off x="6089887" y="3626698"/>
            <a:ext cx="643540" cy="165428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5348B4C-0CEA-4FDC-9D95-30A1801E94E2}"/>
              </a:ext>
            </a:extLst>
          </p:cNvPr>
          <p:cNvSpPr/>
          <p:nvPr/>
        </p:nvSpPr>
        <p:spPr>
          <a:xfrm>
            <a:off x="6530940" y="5165593"/>
            <a:ext cx="400236" cy="4005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/>
      <p:bldP spid="5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16273</TotalTime>
  <Words>861</Words>
  <Application>Microsoft Office PowerPoint</Application>
  <PresentationFormat>Widescreen</PresentationFormat>
  <Paragraphs>251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Tahoma</vt:lpstr>
      <vt:lpstr>Trebuchet MS</vt:lpstr>
      <vt:lpstr>Wingdings 3</vt:lpstr>
      <vt:lpstr>Facet</vt:lpstr>
      <vt:lpstr>Towards Understanding and Fixing Upstream Merge Induced Conflicts in Divergent Forks:  An Industrial Case Study</vt:lpstr>
      <vt:lpstr>Divergent fork</vt:lpstr>
      <vt:lpstr>Divergent fork - examples</vt:lpstr>
      <vt:lpstr>Problem?</vt:lpstr>
      <vt:lpstr>PowerPoint Presentation</vt:lpstr>
      <vt:lpstr>PowerPoint Presentation</vt:lpstr>
      <vt:lpstr>North Star: What Do We Want?</vt:lpstr>
      <vt:lpstr>Overview of the work</vt:lpstr>
      <vt:lpstr>Structure of Edge development</vt:lpstr>
      <vt:lpstr>Distribution of fixes during merges</vt:lpstr>
      <vt:lpstr>Overview of automatic patch</vt:lpstr>
      <vt:lpstr>Patch inference from two upstream versions</vt:lpstr>
      <vt:lpstr>Apply pathes to downstream</vt:lpstr>
      <vt:lpstr>Overview of automatic patch</vt:lpstr>
      <vt:lpstr>Input commit pruning</vt:lpstr>
      <vt:lpstr>Feasibility check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Chungha Sung</dc:creator>
  <cp:lastModifiedBy>Chungha Sung</cp:lastModifiedBy>
  <cp:revision>625</cp:revision>
  <dcterms:created xsi:type="dcterms:W3CDTF">2019-08-06T23:54:05Z</dcterms:created>
  <dcterms:modified xsi:type="dcterms:W3CDTF">2020-07-10T08:20:07Z</dcterms:modified>
</cp:coreProperties>
</file>