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HK Grotesk Bold" charset="1" panose="00000800000000000000"/>
      <p:regular r:id="rId18"/>
    </p:embeddedFont>
    <p:embeddedFont>
      <p:font typeface="HK Grotesk Semi-Bold" charset="1" panose="00000700000000000000"/>
      <p:regular r:id="rId19"/>
    </p:embeddedFont>
    <p:embeddedFont>
      <p:font typeface="HK Grotesk" charset="1" panose="00000500000000000000"/>
      <p:regular r:id="rId20"/>
    </p:embeddedFont>
    <p:embeddedFont>
      <p:font typeface="Arimo Bold" charset="1" panose="020B07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2" Target="../media/image11.png" Type="http://schemas.openxmlformats.org/officeDocument/2006/relationships/image"/><Relationship Id="rId3" Target="../media/image12.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1028700" y="1642464"/>
            <a:ext cx="6286542" cy="7018582"/>
            <a:chOff x="0" y="0"/>
            <a:chExt cx="8382055" cy="9358110"/>
          </a:xfrm>
        </p:grpSpPr>
        <p:sp>
          <p:nvSpPr>
            <p:cNvPr name="Freeform 3" id="3"/>
            <p:cNvSpPr/>
            <p:nvPr/>
          </p:nvSpPr>
          <p:spPr>
            <a:xfrm flipH="false" flipV="false" rot="0">
              <a:off x="0" y="0"/>
              <a:ext cx="8382055" cy="8951710"/>
            </a:xfrm>
            <a:custGeom>
              <a:avLst/>
              <a:gdLst/>
              <a:ahLst/>
              <a:cxnLst/>
              <a:rect r="r" b="b" t="t" l="l"/>
              <a:pathLst>
                <a:path h="8951710" w="8382055">
                  <a:moveTo>
                    <a:pt x="0" y="0"/>
                  </a:moveTo>
                  <a:lnTo>
                    <a:pt x="8382055" y="0"/>
                  </a:lnTo>
                  <a:lnTo>
                    <a:pt x="8382055" y="8951710"/>
                  </a:lnTo>
                  <a:lnTo>
                    <a:pt x="0" y="89517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0" y="5461621"/>
              <a:ext cx="3308473" cy="3896489"/>
            </a:xfrm>
            <a:custGeom>
              <a:avLst/>
              <a:gdLst/>
              <a:ahLst/>
              <a:cxnLst/>
              <a:rect r="r" b="b" t="t" l="l"/>
              <a:pathLst>
                <a:path h="3896489" w="3308473">
                  <a:moveTo>
                    <a:pt x="0" y="0"/>
                  </a:moveTo>
                  <a:lnTo>
                    <a:pt x="3308473" y="0"/>
                  </a:lnTo>
                  <a:lnTo>
                    <a:pt x="3308473" y="3896489"/>
                  </a:lnTo>
                  <a:lnTo>
                    <a:pt x="0" y="389648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grpSp>
        <p:nvGrpSpPr>
          <p:cNvPr name="Group 5" id="5"/>
          <p:cNvGrpSpPr/>
          <p:nvPr/>
        </p:nvGrpSpPr>
        <p:grpSpPr>
          <a:xfrm rot="0">
            <a:off x="8225865" y="3647513"/>
            <a:ext cx="9033435" cy="2991974"/>
            <a:chOff x="0" y="0"/>
            <a:chExt cx="12044580" cy="3989299"/>
          </a:xfrm>
        </p:grpSpPr>
        <p:sp>
          <p:nvSpPr>
            <p:cNvPr name="TextBox 6" id="6"/>
            <p:cNvSpPr txBox="true"/>
            <p:nvPr/>
          </p:nvSpPr>
          <p:spPr>
            <a:xfrm rot="0">
              <a:off x="0" y="1221008"/>
              <a:ext cx="12044580" cy="1635125"/>
            </a:xfrm>
            <a:prstGeom prst="rect">
              <a:avLst/>
            </a:prstGeom>
          </p:spPr>
          <p:txBody>
            <a:bodyPr anchor="t" rtlCol="false" tIns="0" lIns="0" bIns="0" rIns="0">
              <a:spAutoFit/>
            </a:bodyPr>
            <a:lstStyle/>
            <a:p>
              <a:pPr algn="l">
                <a:lnSpc>
                  <a:spcPts val="9600"/>
                </a:lnSpc>
              </a:pPr>
              <a:r>
                <a:rPr lang="en-US" sz="8000" b="true">
                  <a:solidFill>
                    <a:srgbClr val="414042"/>
                  </a:solidFill>
                  <a:latin typeface="HK Grotesk Bold"/>
                  <a:ea typeface="HK Grotesk Bold"/>
                  <a:cs typeface="HK Grotesk Bold"/>
                  <a:sym typeface="HK Grotesk Bold"/>
                </a:rPr>
                <a:t>專題-購物篩選幫手</a:t>
              </a:r>
            </a:p>
          </p:txBody>
        </p:sp>
        <p:sp>
          <p:nvSpPr>
            <p:cNvPr name="TextBox 7" id="7"/>
            <p:cNvSpPr txBox="true"/>
            <p:nvPr/>
          </p:nvSpPr>
          <p:spPr>
            <a:xfrm rot="0">
              <a:off x="0" y="3410603"/>
              <a:ext cx="10246721" cy="578697"/>
            </a:xfrm>
            <a:prstGeom prst="rect">
              <a:avLst/>
            </a:prstGeom>
          </p:spPr>
          <p:txBody>
            <a:bodyPr anchor="t" rtlCol="false" tIns="0" lIns="0" bIns="0" rIns="0">
              <a:spAutoFit/>
            </a:bodyPr>
            <a:lstStyle/>
            <a:p>
              <a:pPr algn="l">
                <a:lnSpc>
                  <a:spcPts val="3639"/>
                </a:lnSpc>
              </a:pPr>
            </a:p>
          </p:txBody>
        </p:sp>
        <p:sp>
          <p:nvSpPr>
            <p:cNvPr name="TextBox 8" id="8"/>
            <p:cNvSpPr txBox="true"/>
            <p:nvPr/>
          </p:nvSpPr>
          <p:spPr>
            <a:xfrm rot="0">
              <a:off x="0" y="-66675"/>
              <a:ext cx="11533768" cy="685588"/>
            </a:xfrm>
            <a:prstGeom prst="rect">
              <a:avLst/>
            </a:prstGeom>
          </p:spPr>
          <p:txBody>
            <a:bodyPr anchor="t" rtlCol="false" tIns="0" lIns="0" bIns="0" rIns="0">
              <a:spAutoFit/>
            </a:bodyPr>
            <a:lstStyle/>
            <a:p>
              <a:pPr algn="l">
                <a:lnSpc>
                  <a:spcPts val="4340"/>
                </a:lnSpc>
                <a:spcBef>
                  <a:spcPct val="0"/>
                </a:spcBef>
              </a:pPr>
            </a:p>
          </p:txBody>
        </p:sp>
      </p:grpSp>
      <p:sp>
        <p:nvSpPr>
          <p:cNvPr name="TextBox 9" id="9"/>
          <p:cNvSpPr txBox="true"/>
          <p:nvPr/>
        </p:nvSpPr>
        <p:spPr>
          <a:xfrm rot="0">
            <a:off x="8411372" y="6001992"/>
            <a:ext cx="4829294" cy="812800"/>
          </a:xfrm>
          <a:prstGeom prst="rect">
            <a:avLst/>
          </a:prstGeom>
        </p:spPr>
        <p:txBody>
          <a:bodyPr anchor="t" rtlCol="false" tIns="0" lIns="0" bIns="0" rIns="0">
            <a:spAutoFit/>
          </a:bodyPr>
          <a:lstStyle/>
          <a:p>
            <a:pPr algn="ctr">
              <a:lnSpc>
                <a:spcPts val="6500"/>
              </a:lnSpc>
              <a:spcBef>
                <a:spcPct val="0"/>
              </a:spcBef>
            </a:pPr>
            <a:r>
              <a:rPr lang="en-US" b="true" sz="5000">
                <a:solidFill>
                  <a:srgbClr val="414042"/>
                </a:solidFill>
                <a:latin typeface="HK Grotesk Semi-Bold"/>
                <a:ea typeface="HK Grotesk Semi-Bold"/>
                <a:cs typeface="HK Grotesk Semi-Bold"/>
                <a:sym typeface="HK Grotesk Semi-Bold"/>
              </a:rPr>
              <a:t>3/6專題進度報告</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02573" y="207645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遇到的問題</a:t>
            </a:r>
          </a:p>
        </p:txBody>
      </p:sp>
      <p:sp>
        <p:nvSpPr>
          <p:cNvPr name="TextBox 6" id="6"/>
          <p:cNvSpPr txBox="true"/>
          <p:nvPr/>
        </p:nvSpPr>
        <p:spPr>
          <a:xfrm rot="0">
            <a:off x="8751376" y="1801972"/>
            <a:ext cx="8732180" cy="3057525"/>
          </a:xfrm>
          <a:prstGeom prst="rect">
            <a:avLst/>
          </a:prstGeom>
        </p:spPr>
        <p:txBody>
          <a:bodyPr anchor="t" rtlCol="false" tIns="0" lIns="0" bIns="0" rIns="0">
            <a:spAutoFit/>
          </a:bodyPr>
          <a:lstStyle/>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抓取網站元素時要看得仔細一點，有時候會抓不到想要的東西</a:t>
            </a:r>
          </a:p>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記得要設定等待時間，讓網站上所有元素跑出來</a:t>
            </a:r>
          </a:p>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關鍵字可能會混其他非目標的東西</a:t>
            </a:r>
          </a:p>
        </p:txBody>
      </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02573" y="2076450"/>
            <a:ext cx="7273631" cy="1066800"/>
          </a:xfrm>
          <a:prstGeom prst="rect">
            <a:avLst/>
          </a:prstGeom>
        </p:spPr>
        <p:txBody>
          <a:bodyPr anchor="t" rtlCol="false" tIns="0" lIns="0" bIns="0" rIns="0">
            <a:spAutoFit/>
          </a:bodyPr>
          <a:lstStyle/>
          <a:p>
            <a:pPr algn="l">
              <a:lnSpc>
                <a:spcPts val="8400"/>
              </a:lnSpc>
            </a:pPr>
            <a:r>
              <a:rPr lang="en-US" sz="7000" b="true">
                <a:solidFill>
                  <a:srgbClr val="222A9B"/>
                </a:solidFill>
                <a:latin typeface="HK Grotesk Semi-Bold"/>
                <a:ea typeface="HK Grotesk Semi-Bold"/>
                <a:cs typeface="HK Grotesk Semi-Bold"/>
                <a:sym typeface="HK Grotesk Semi-Bold"/>
              </a:rPr>
              <a:t>之後要做的進度</a:t>
            </a:r>
          </a:p>
        </p:txBody>
      </p:sp>
      <p:sp>
        <p:nvSpPr>
          <p:cNvPr name="TextBox 6" id="6"/>
          <p:cNvSpPr txBox="true"/>
          <p:nvPr/>
        </p:nvSpPr>
        <p:spPr>
          <a:xfrm rot="0">
            <a:off x="8751376" y="1801972"/>
            <a:ext cx="8732180" cy="2447925"/>
          </a:xfrm>
          <a:prstGeom prst="rect">
            <a:avLst/>
          </a:prstGeom>
        </p:spPr>
        <p:txBody>
          <a:bodyPr anchor="t" rtlCol="false" tIns="0" lIns="0" bIns="0" rIns="0">
            <a:spAutoFit/>
          </a:bodyPr>
          <a:lstStyle/>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將剩下幾個網站的抓取程式做好</a:t>
            </a:r>
          </a:p>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將抓取的資料存進資料庫</a:t>
            </a:r>
          </a:p>
          <a:p>
            <a:pPr algn="l" marL="863616" indent="-431808" lvl="1">
              <a:lnSpc>
                <a:spcPts val="4800"/>
              </a:lnSpc>
              <a:buFont typeface="Arial"/>
              <a:buChar char="•"/>
            </a:pPr>
            <a:r>
              <a:rPr lang="en-US" sz="4000">
                <a:solidFill>
                  <a:srgbClr val="222A9B"/>
                </a:solidFill>
                <a:latin typeface="HK Grotesk"/>
                <a:ea typeface="HK Grotesk"/>
                <a:cs typeface="HK Grotesk"/>
                <a:sym typeface="HK Grotesk"/>
              </a:rPr>
              <a:t>需要有一個用者互動的介面，接收使用者的需求並呈現數據</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4563479" y="3261322"/>
            <a:ext cx="9161042" cy="3764355"/>
          </a:xfrm>
          <a:custGeom>
            <a:avLst/>
            <a:gdLst/>
            <a:ahLst/>
            <a:cxnLst/>
            <a:rect r="r" b="b" t="t" l="l"/>
            <a:pathLst>
              <a:path h="3764355" w="9161042">
                <a:moveTo>
                  <a:pt x="0" y="0"/>
                </a:moveTo>
                <a:lnTo>
                  <a:pt x="9161042" y="0"/>
                </a:lnTo>
                <a:lnTo>
                  <a:pt x="9161042" y="3764356"/>
                </a:lnTo>
                <a:lnTo>
                  <a:pt x="0" y="376435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6876464"/>
            <a:ext cx="2439093" cy="2723115"/>
            <a:chOff x="0" y="0"/>
            <a:chExt cx="3252124" cy="3630820"/>
          </a:xfrm>
        </p:grpSpPr>
        <p:sp>
          <p:nvSpPr>
            <p:cNvPr name="Freeform 4" id="4"/>
            <p:cNvSpPr/>
            <p:nvPr/>
          </p:nvSpPr>
          <p:spPr>
            <a:xfrm flipH="false" flipV="false" rot="0">
              <a:off x="0" y="0"/>
              <a:ext cx="3252124" cy="3473142"/>
            </a:xfrm>
            <a:custGeom>
              <a:avLst/>
              <a:gdLst/>
              <a:ahLst/>
              <a:cxnLst/>
              <a:rect r="r" b="b" t="t" l="l"/>
              <a:pathLst>
                <a:path h="3473142" w="3252124">
                  <a:moveTo>
                    <a:pt x="0" y="0"/>
                  </a:moveTo>
                  <a:lnTo>
                    <a:pt x="3252124" y="0"/>
                  </a:lnTo>
                  <a:lnTo>
                    <a:pt x="3252124" y="3473142"/>
                  </a:lnTo>
                  <a:lnTo>
                    <a:pt x="0" y="34731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0" y="2119035"/>
              <a:ext cx="1283643" cy="1511785"/>
            </a:xfrm>
            <a:custGeom>
              <a:avLst/>
              <a:gdLst/>
              <a:ahLst/>
              <a:cxnLst/>
              <a:rect r="r" b="b" t="t" l="l"/>
              <a:pathLst>
                <a:path h="1511785" w="1283643">
                  <a:moveTo>
                    <a:pt x="0" y="0"/>
                  </a:moveTo>
                  <a:lnTo>
                    <a:pt x="1283643" y="0"/>
                  </a:lnTo>
                  <a:lnTo>
                    <a:pt x="1283643" y="1511785"/>
                  </a:lnTo>
                  <a:lnTo>
                    <a:pt x="0" y="15117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sp>
        <p:nvSpPr>
          <p:cNvPr name="Freeform 6" id="6"/>
          <p:cNvSpPr/>
          <p:nvPr/>
        </p:nvSpPr>
        <p:spPr>
          <a:xfrm flipH="false" flipV="false" rot="0">
            <a:off x="15135521" y="882437"/>
            <a:ext cx="2123779" cy="2123779"/>
          </a:xfrm>
          <a:custGeom>
            <a:avLst/>
            <a:gdLst/>
            <a:ahLst/>
            <a:cxnLst/>
            <a:rect r="r" b="b" t="t" l="l"/>
            <a:pathLst>
              <a:path h="2123779" w="2123779">
                <a:moveTo>
                  <a:pt x="0" y="0"/>
                </a:moveTo>
                <a:lnTo>
                  <a:pt x="2123779" y="0"/>
                </a:lnTo>
                <a:lnTo>
                  <a:pt x="2123779" y="2123779"/>
                </a:lnTo>
                <a:lnTo>
                  <a:pt x="0" y="21237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false" flipV="false" rot="0">
            <a:off x="2380131" y="1463935"/>
            <a:ext cx="2183348" cy="2252985"/>
          </a:xfrm>
          <a:custGeom>
            <a:avLst/>
            <a:gdLst/>
            <a:ahLst/>
            <a:cxnLst/>
            <a:rect r="r" b="b" t="t" l="l"/>
            <a:pathLst>
              <a:path h="2252985" w="2183348">
                <a:moveTo>
                  <a:pt x="0" y="0"/>
                </a:moveTo>
                <a:lnTo>
                  <a:pt x="2183348" y="0"/>
                </a:lnTo>
                <a:lnTo>
                  <a:pt x="2183348" y="2252986"/>
                </a:lnTo>
                <a:lnTo>
                  <a:pt x="0" y="2252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true" flipV="false" rot="0">
            <a:off x="14576125" y="6024776"/>
            <a:ext cx="1892449" cy="2965376"/>
          </a:xfrm>
          <a:custGeom>
            <a:avLst/>
            <a:gdLst/>
            <a:ahLst/>
            <a:cxnLst/>
            <a:rect r="r" b="b" t="t" l="l"/>
            <a:pathLst>
              <a:path h="2965376" w="1892449">
                <a:moveTo>
                  <a:pt x="1892449" y="0"/>
                </a:moveTo>
                <a:lnTo>
                  <a:pt x="0" y="0"/>
                </a:lnTo>
                <a:lnTo>
                  <a:pt x="0" y="2965376"/>
                </a:lnTo>
                <a:lnTo>
                  <a:pt x="1892449" y="2965376"/>
                </a:lnTo>
                <a:lnTo>
                  <a:pt x="189244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222A9B"/>
        </a:solidFill>
      </p:bgPr>
    </p:bg>
    <p:spTree>
      <p:nvGrpSpPr>
        <p:cNvPr id="1" name=""/>
        <p:cNvGrpSpPr/>
        <p:nvPr/>
      </p:nvGrpSpPr>
      <p:grpSpPr>
        <a:xfrm>
          <a:off x="0" y="0"/>
          <a:ext cx="0" cy="0"/>
          <a:chOff x="0" y="0"/>
          <a:chExt cx="0" cy="0"/>
        </a:xfrm>
      </p:grpSpPr>
      <p:grpSp>
        <p:nvGrpSpPr>
          <p:cNvPr name="Group 2" id="2"/>
          <p:cNvGrpSpPr/>
          <p:nvPr/>
        </p:nvGrpSpPr>
        <p:grpSpPr>
          <a:xfrm rot="0">
            <a:off x="9144000" y="2632806"/>
            <a:ext cx="7658100" cy="5021387"/>
            <a:chOff x="0" y="0"/>
            <a:chExt cx="2016948" cy="1322505"/>
          </a:xfrm>
        </p:grpSpPr>
        <p:sp>
          <p:nvSpPr>
            <p:cNvPr name="Freeform 3" id="3"/>
            <p:cNvSpPr/>
            <p:nvPr/>
          </p:nvSpPr>
          <p:spPr>
            <a:xfrm flipH="false" flipV="false" rot="0">
              <a:off x="0" y="0"/>
              <a:ext cx="2016948" cy="1322505"/>
            </a:xfrm>
            <a:custGeom>
              <a:avLst/>
              <a:gdLst/>
              <a:ahLst/>
              <a:cxnLst/>
              <a:rect r="r" b="b" t="t" l="l"/>
              <a:pathLst>
                <a:path h="1322505" w="2016948">
                  <a:moveTo>
                    <a:pt x="50547" y="0"/>
                  </a:moveTo>
                  <a:lnTo>
                    <a:pt x="1966401" y="0"/>
                  </a:lnTo>
                  <a:cubicBezTo>
                    <a:pt x="1979807" y="0"/>
                    <a:pt x="1992664" y="5326"/>
                    <a:pt x="2002143" y="14805"/>
                  </a:cubicBezTo>
                  <a:cubicBezTo>
                    <a:pt x="2011623" y="24284"/>
                    <a:pt x="2016948" y="37141"/>
                    <a:pt x="2016948" y="50547"/>
                  </a:cubicBezTo>
                  <a:lnTo>
                    <a:pt x="2016948" y="1271958"/>
                  </a:lnTo>
                  <a:cubicBezTo>
                    <a:pt x="2016948" y="1285364"/>
                    <a:pt x="2011623" y="1298221"/>
                    <a:pt x="2002143" y="1307700"/>
                  </a:cubicBezTo>
                  <a:cubicBezTo>
                    <a:pt x="1992664" y="1317180"/>
                    <a:pt x="1979807" y="1322505"/>
                    <a:pt x="1966401" y="1322505"/>
                  </a:cubicBezTo>
                  <a:lnTo>
                    <a:pt x="50547" y="1322505"/>
                  </a:lnTo>
                  <a:cubicBezTo>
                    <a:pt x="37141" y="1322505"/>
                    <a:pt x="24284" y="1317180"/>
                    <a:pt x="14805" y="1307700"/>
                  </a:cubicBezTo>
                  <a:cubicBezTo>
                    <a:pt x="5326" y="1298221"/>
                    <a:pt x="0" y="1285364"/>
                    <a:pt x="0" y="1271958"/>
                  </a:cubicBezTo>
                  <a:lnTo>
                    <a:pt x="0" y="50547"/>
                  </a:lnTo>
                  <a:cubicBezTo>
                    <a:pt x="0" y="37141"/>
                    <a:pt x="5326" y="24284"/>
                    <a:pt x="14805" y="14805"/>
                  </a:cubicBezTo>
                  <a:cubicBezTo>
                    <a:pt x="24284" y="5326"/>
                    <a:pt x="37141" y="0"/>
                    <a:pt x="50547" y="0"/>
                  </a:cubicBezTo>
                  <a:close/>
                </a:path>
              </a:pathLst>
            </a:custGeom>
            <a:solidFill>
              <a:srgbClr val="F1F1F1"/>
            </a:solidFill>
          </p:spPr>
        </p:sp>
        <p:sp>
          <p:nvSpPr>
            <p:cNvPr name="TextBox 4" id="4"/>
            <p:cNvSpPr txBox="true"/>
            <p:nvPr/>
          </p:nvSpPr>
          <p:spPr>
            <a:xfrm>
              <a:off x="0" y="-38100"/>
              <a:ext cx="2016948" cy="1360605"/>
            </a:xfrm>
            <a:prstGeom prst="rect">
              <a:avLst/>
            </a:prstGeom>
          </p:spPr>
          <p:txBody>
            <a:bodyPr anchor="ctr" rtlCol="false" tIns="50800" lIns="50800" bIns="50800" rIns="50800"/>
            <a:lstStyle/>
            <a:p>
              <a:pPr algn="ctr">
                <a:lnSpc>
                  <a:spcPts val="2100"/>
                </a:lnSpc>
              </a:pPr>
            </a:p>
          </p:txBody>
        </p:sp>
      </p:grpSp>
      <p:grpSp>
        <p:nvGrpSpPr>
          <p:cNvPr name="Group 5" id="5"/>
          <p:cNvGrpSpPr/>
          <p:nvPr/>
        </p:nvGrpSpPr>
        <p:grpSpPr>
          <a:xfrm rot="0">
            <a:off x="1337177" y="4147976"/>
            <a:ext cx="6261996" cy="1991048"/>
            <a:chOff x="0" y="0"/>
            <a:chExt cx="8349328" cy="2654730"/>
          </a:xfrm>
        </p:grpSpPr>
        <p:sp>
          <p:nvSpPr>
            <p:cNvPr name="TextBox 6" id="6"/>
            <p:cNvSpPr txBox="true"/>
            <p:nvPr/>
          </p:nvSpPr>
          <p:spPr>
            <a:xfrm rot="0">
              <a:off x="0" y="-9525"/>
              <a:ext cx="8349328" cy="1419225"/>
            </a:xfrm>
            <a:prstGeom prst="rect">
              <a:avLst/>
            </a:prstGeom>
          </p:spPr>
          <p:txBody>
            <a:bodyPr anchor="t" rtlCol="false" tIns="0" lIns="0" bIns="0" rIns="0">
              <a:spAutoFit/>
            </a:bodyPr>
            <a:lstStyle/>
            <a:p>
              <a:pPr algn="l">
                <a:lnSpc>
                  <a:spcPts val="8400"/>
                </a:lnSpc>
              </a:pPr>
              <a:r>
                <a:rPr lang="en-US" sz="7000" b="true">
                  <a:solidFill>
                    <a:srgbClr val="FFFFFF"/>
                  </a:solidFill>
                  <a:latin typeface="HK Grotesk Semi-Bold"/>
                  <a:ea typeface="HK Grotesk Semi-Bold"/>
                  <a:cs typeface="HK Grotesk Semi-Bold"/>
                  <a:sym typeface="HK Grotesk Semi-Bold"/>
                </a:rPr>
                <a:t>想解決的問題</a:t>
              </a:r>
            </a:p>
          </p:txBody>
        </p:sp>
        <p:sp>
          <p:nvSpPr>
            <p:cNvPr name="TextBox 7" id="7"/>
            <p:cNvSpPr txBox="true"/>
            <p:nvPr/>
          </p:nvSpPr>
          <p:spPr>
            <a:xfrm rot="0">
              <a:off x="0" y="1947129"/>
              <a:ext cx="7980185" cy="707602"/>
            </a:xfrm>
            <a:prstGeom prst="rect">
              <a:avLst/>
            </a:prstGeom>
          </p:spPr>
          <p:txBody>
            <a:bodyPr anchor="t" rtlCol="false" tIns="0" lIns="0" bIns="0" rIns="0">
              <a:spAutoFit/>
            </a:bodyPr>
            <a:lstStyle/>
            <a:p>
              <a:pPr algn="l">
                <a:lnSpc>
                  <a:spcPts val="4480"/>
                </a:lnSpc>
              </a:pPr>
            </a:p>
          </p:txBody>
        </p:sp>
      </p:grpSp>
      <p:sp>
        <p:nvSpPr>
          <p:cNvPr name="TextBox 8" id="8"/>
          <p:cNvSpPr txBox="true"/>
          <p:nvPr/>
        </p:nvSpPr>
        <p:spPr>
          <a:xfrm rot="0">
            <a:off x="9808306" y="3094355"/>
            <a:ext cx="6329488" cy="3888740"/>
          </a:xfrm>
          <a:prstGeom prst="rect">
            <a:avLst/>
          </a:prstGeom>
        </p:spPr>
        <p:txBody>
          <a:bodyPr anchor="t" rtlCol="false" tIns="0" lIns="0" bIns="0" rIns="0">
            <a:spAutoFit/>
          </a:bodyPr>
          <a:lstStyle/>
          <a:p>
            <a:pPr algn="l" marL="561340" indent="-280670" lvl="1">
              <a:lnSpc>
                <a:spcPts val="5200"/>
              </a:lnSpc>
              <a:buFont typeface="Arial"/>
              <a:buChar char="•"/>
            </a:pPr>
            <a:r>
              <a:rPr lang="en-US" sz="2600" u="none">
                <a:solidFill>
                  <a:srgbClr val="414042"/>
                </a:solidFill>
                <a:latin typeface="HK Grotesk"/>
                <a:ea typeface="HK Grotesk"/>
                <a:cs typeface="HK Grotesk"/>
                <a:sym typeface="HK Grotesk"/>
              </a:rPr>
              <a:t>當想要買一項物品時，必須先蒐集相關資訊，並且在各大店商通路比較哪一個有較好的性價比，尤其是消費性電子產品不一定每一個人都知道自己的需求相對於什麼規格，就需要做很多的功課，通常這個過程十分耗費時間</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488431"/>
            <a:ext cx="4744687" cy="3769869"/>
          </a:xfrm>
          <a:custGeom>
            <a:avLst/>
            <a:gdLst/>
            <a:ahLst/>
            <a:cxnLst/>
            <a:rect r="r" b="b" t="t" l="l"/>
            <a:pathLst>
              <a:path h="3769869" w="4744687">
                <a:moveTo>
                  <a:pt x="0" y="0"/>
                </a:moveTo>
                <a:lnTo>
                  <a:pt x="4744687" y="0"/>
                </a:lnTo>
                <a:lnTo>
                  <a:pt x="4744687" y="3769869"/>
                </a:lnTo>
                <a:lnTo>
                  <a:pt x="0" y="3769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7099" y="6891822"/>
            <a:ext cx="1567603" cy="1846214"/>
          </a:xfrm>
          <a:custGeom>
            <a:avLst/>
            <a:gdLst/>
            <a:ahLst/>
            <a:cxnLst/>
            <a:rect r="r" b="b" t="t" l="l"/>
            <a:pathLst>
              <a:path h="1846214" w="1567603">
                <a:moveTo>
                  <a:pt x="0" y="0"/>
                </a:moveTo>
                <a:lnTo>
                  <a:pt x="1567603" y="0"/>
                </a:lnTo>
                <a:lnTo>
                  <a:pt x="1567603" y="1846214"/>
                </a:lnTo>
                <a:lnTo>
                  <a:pt x="0" y="1846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865414" y="2686359"/>
            <a:ext cx="5384666" cy="812800"/>
          </a:xfrm>
          <a:prstGeom prst="rect">
            <a:avLst/>
          </a:prstGeom>
        </p:spPr>
        <p:txBody>
          <a:bodyPr anchor="t" rtlCol="false" tIns="0" lIns="0" bIns="0" rIns="0">
            <a:spAutoFit/>
          </a:bodyPr>
          <a:lstStyle/>
          <a:p>
            <a:pPr algn="l">
              <a:lnSpc>
                <a:spcPts val="6500"/>
              </a:lnSpc>
            </a:pPr>
            <a:r>
              <a:rPr lang="en-US" sz="5000" b="true">
                <a:solidFill>
                  <a:srgbClr val="222A9B"/>
                </a:solidFill>
                <a:latin typeface="HK Grotesk Semi-Bold"/>
                <a:ea typeface="HK Grotesk Semi-Bold"/>
                <a:cs typeface="HK Grotesk Semi-Bold"/>
                <a:sym typeface="HK Grotesk Semi-Bold"/>
              </a:rPr>
              <a:t>一般找產品的順序</a:t>
            </a:r>
          </a:p>
        </p:txBody>
      </p:sp>
      <p:graphicFrame>
        <p:nvGraphicFramePr>
          <p:cNvPr name="Table 5" id="5"/>
          <p:cNvGraphicFramePr>
            <a:graphicFrameLocks noGrp="true"/>
          </p:cNvGraphicFramePr>
          <p:nvPr/>
        </p:nvGraphicFramePr>
        <p:xfrm>
          <a:off x="7037682" y="2444159"/>
          <a:ext cx="9825058" cy="6088543"/>
        </p:xfrm>
        <a:graphic>
          <a:graphicData uri="http://schemas.openxmlformats.org/drawingml/2006/table">
            <a:tbl>
              <a:tblPr/>
              <a:tblGrid>
                <a:gridCol w="1318308"/>
                <a:gridCol w="1750106"/>
                <a:gridCol w="6756644"/>
              </a:tblGrid>
              <a:tr h="761068">
                <a:tc rowSpan="2">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釐清想要的功能</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釐清想要的功能</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知道功能的對應規格(如參考某項產品的選購指南</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知道功能的對應規格(如參考某項產品的選購指南</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以規格下去搜尋</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以規格下去搜尋</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4</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篩選出自己能接受的產品</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100"/>
                        </a:lnSpc>
                        <a:defRPr/>
                      </a:pP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4</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篩選出自己能接受的產品</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bl>
          </a:graphicData>
        </a:graphic>
      </p:graphicFrame>
      <p:sp>
        <p:nvSpPr>
          <p:cNvPr name="Freeform 6" id="6"/>
          <p:cNvSpPr/>
          <p:nvPr/>
        </p:nvSpPr>
        <p:spPr>
          <a:xfrm flipH="false" flipV="false" rot="0">
            <a:off x="7399730" y="2841308"/>
            <a:ext cx="632360" cy="657852"/>
          </a:xfrm>
          <a:custGeom>
            <a:avLst/>
            <a:gdLst/>
            <a:ahLst/>
            <a:cxnLst/>
            <a:rect r="r" b="b" t="t" l="l"/>
            <a:pathLst>
              <a:path h="657852" w="632360">
                <a:moveTo>
                  <a:pt x="0" y="0"/>
                </a:moveTo>
                <a:lnTo>
                  <a:pt x="632360" y="0"/>
                </a:lnTo>
                <a:lnTo>
                  <a:pt x="632360" y="657851"/>
                </a:lnTo>
                <a:lnTo>
                  <a:pt x="0" y="6578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7399730" y="4485648"/>
            <a:ext cx="632360" cy="657852"/>
          </a:xfrm>
          <a:custGeom>
            <a:avLst/>
            <a:gdLst/>
            <a:ahLst/>
            <a:cxnLst/>
            <a:rect r="r" b="b" t="t" l="l"/>
            <a:pathLst>
              <a:path h="657852" w="632360">
                <a:moveTo>
                  <a:pt x="0" y="0"/>
                </a:moveTo>
                <a:lnTo>
                  <a:pt x="632360" y="0"/>
                </a:lnTo>
                <a:lnTo>
                  <a:pt x="632360" y="657852"/>
                </a:lnTo>
                <a:lnTo>
                  <a:pt x="0" y="657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7399730" y="5990239"/>
            <a:ext cx="632360" cy="657852"/>
          </a:xfrm>
          <a:custGeom>
            <a:avLst/>
            <a:gdLst/>
            <a:ahLst/>
            <a:cxnLst/>
            <a:rect r="r" b="b" t="t" l="l"/>
            <a:pathLst>
              <a:path h="657852" w="632360">
                <a:moveTo>
                  <a:pt x="0" y="0"/>
                </a:moveTo>
                <a:lnTo>
                  <a:pt x="632360" y="0"/>
                </a:lnTo>
                <a:lnTo>
                  <a:pt x="632360" y="657851"/>
                </a:lnTo>
                <a:lnTo>
                  <a:pt x="0" y="65785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7399730" y="7373365"/>
            <a:ext cx="632360" cy="657852"/>
          </a:xfrm>
          <a:custGeom>
            <a:avLst/>
            <a:gdLst/>
            <a:ahLst/>
            <a:cxnLst/>
            <a:rect r="r" b="b" t="t" l="l"/>
            <a:pathLst>
              <a:path h="657852" w="632360">
                <a:moveTo>
                  <a:pt x="0" y="0"/>
                </a:moveTo>
                <a:lnTo>
                  <a:pt x="632360" y="0"/>
                </a:lnTo>
                <a:lnTo>
                  <a:pt x="632360" y="657852"/>
                </a:lnTo>
                <a:lnTo>
                  <a:pt x="0" y="65785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488431"/>
            <a:ext cx="4744687" cy="3769869"/>
          </a:xfrm>
          <a:custGeom>
            <a:avLst/>
            <a:gdLst/>
            <a:ahLst/>
            <a:cxnLst/>
            <a:rect r="r" b="b" t="t" l="l"/>
            <a:pathLst>
              <a:path h="3769869" w="4744687">
                <a:moveTo>
                  <a:pt x="0" y="0"/>
                </a:moveTo>
                <a:lnTo>
                  <a:pt x="4744687" y="0"/>
                </a:lnTo>
                <a:lnTo>
                  <a:pt x="4744687" y="3769869"/>
                </a:lnTo>
                <a:lnTo>
                  <a:pt x="0" y="3769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7099" y="6891822"/>
            <a:ext cx="1567603" cy="1846214"/>
          </a:xfrm>
          <a:custGeom>
            <a:avLst/>
            <a:gdLst/>
            <a:ahLst/>
            <a:cxnLst/>
            <a:rect r="r" b="b" t="t" l="l"/>
            <a:pathLst>
              <a:path h="1846214" w="1567603">
                <a:moveTo>
                  <a:pt x="0" y="0"/>
                </a:moveTo>
                <a:lnTo>
                  <a:pt x="1567603" y="0"/>
                </a:lnTo>
                <a:lnTo>
                  <a:pt x="1567603" y="1846214"/>
                </a:lnTo>
                <a:lnTo>
                  <a:pt x="0" y="1846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15064" y="2406333"/>
            <a:ext cx="2642879" cy="812800"/>
          </a:xfrm>
          <a:prstGeom prst="rect">
            <a:avLst/>
          </a:prstGeom>
        </p:spPr>
        <p:txBody>
          <a:bodyPr anchor="t" rtlCol="false" tIns="0" lIns="0" bIns="0" rIns="0">
            <a:spAutoFit/>
          </a:bodyPr>
          <a:lstStyle/>
          <a:p>
            <a:pPr algn="l">
              <a:lnSpc>
                <a:spcPts val="6500"/>
              </a:lnSpc>
            </a:pPr>
            <a:r>
              <a:rPr lang="en-US" sz="5000" b="true">
                <a:solidFill>
                  <a:srgbClr val="222A9B"/>
                </a:solidFill>
                <a:latin typeface="HK Grotesk Semi-Bold"/>
                <a:ea typeface="HK Grotesk Semi-Bold"/>
                <a:cs typeface="HK Grotesk Semi-Bold"/>
                <a:sym typeface="HK Grotesk Semi-Bold"/>
              </a:rPr>
              <a:t>使用流程</a:t>
            </a:r>
          </a:p>
        </p:txBody>
      </p:sp>
      <p:graphicFrame>
        <p:nvGraphicFramePr>
          <p:cNvPr name="Table 5" id="5"/>
          <p:cNvGraphicFramePr>
            <a:graphicFrameLocks noGrp="true"/>
          </p:cNvGraphicFramePr>
          <p:nvPr/>
        </p:nvGraphicFramePr>
        <p:xfrm>
          <a:off x="7037682" y="2444159"/>
          <a:ext cx="9825058" cy="6088543"/>
        </p:xfrm>
        <a:graphic>
          <a:graphicData uri="http://schemas.openxmlformats.org/drawingml/2006/table">
            <a:tbl>
              <a:tblPr/>
              <a:tblGrid>
                <a:gridCol w="2021324"/>
                <a:gridCol w="7803735"/>
              </a:tblGrid>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有無喜愛的品牌</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有無喜愛的品牌</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選擇需要的功能（4-5個</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選擇需要的功能（4-5個</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接受的價格</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接受的價格</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4</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呈現找出來的產品</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4</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呈現找出來的產品</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5488431"/>
            <a:ext cx="4744687" cy="3769869"/>
          </a:xfrm>
          <a:custGeom>
            <a:avLst/>
            <a:gdLst/>
            <a:ahLst/>
            <a:cxnLst/>
            <a:rect r="r" b="b" t="t" l="l"/>
            <a:pathLst>
              <a:path h="3769869" w="4744687">
                <a:moveTo>
                  <a:pt x="0" y="0"/>
                </a:moveTo>
                <a:lnTo>
                  <a:pt x="4744687" y="0"/>
                </a:lnTo>
                <a:lnTo>
                  <a:pt x="4744687" y="3769869"/>
                </a:lnTo>
                <a:lnTo>
                  <a:pt x="0" y="3769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37099" y="6891822"/>
            <a:ext cx="1567603" cy="1846214"/>
          </a:xfrm>
          <a:custGeom>
            <a:avLst/>
            <a:gdLst/>
            <a:ahLst/>
            <a:cxnLst/>
            <a:rect r="r" b="b" t="t" l="l"/>
            <a:pathLst>
              <a:path h="1846214" w="1567603">
                <a:moveTo>
                  <a:pt x="0" y="0"/>
                </a:moveTo>
                <a:lnTo>
                  <a:pt x="1567603" y="0"/>
                </a:lnTo>
                <a:lnTo>
                  <a:pt x="1567603" y="1846214"/>
                </a:lnTo>
                <a:lnTo>
                  <a:pt x="0" y="18462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2015064" y="2406333"/>
            <a:ext cx="3264727" cy="812800"/>
          </a:xfrm>
          <a:prstGeom prst="rect">
            <a:avLst/>
          </a:prstGeom>
        </p:spPr>
        <p:txBody>
          <a:bodyPr anchor="t" rtlCol="false" tIns="0" lIns="0" bIns="0" rIns="0">
            <a:spAutoFit/>
          </a:bodyPr>
          <a:lstStyle/>
          <a:p>
            <a:pPr algn="l">
              <a:lnSpc>
                <a:spcPts val="6500"/>
              </a:lnSpc>
            </a:pPr>
            <a:r>
              <a:rPr lang="en-US" sz="5000" b="true">
                <a:solidFill>
                  <a:srgbClr val="222A9B"/>
                </a:solidFill>
                <a:latin typeface="HK Grotesk Semi-Bold"/>
                <a:ea typeface="HK Grotesk Semi-Bold"/>
                <a:cs typeface="HK Grotesk Semi-Bold"/>
                <a:sym typeface="HK Grotesk Semi-Bold"/>
              </a:rPr>
              <a:t>實作的任務</a:t>
            </a:r>
          </a:p>
        </p:txBody>
      </p:sp>
      <p:graphicFrame>
        <p:nvGraphicFramePr>
          <p:cNvPr name="Table 5" id="5"/>
          <p:cNvGraphicFramePr>
            <a:graphicFrameLocks noGrp="true"/>
          </p:cNvGraphicFramePr>
          <p:nvPr/>
        </p:nvGraphicFramePr>
        <p:xfrm>
          <a:off x="7037682" y="2444159"/>
          <a:ext cx="9825058" cy="4568789"/>
        </p:xfrm>
        <a:graphic>
          <a:graphicData uri="http://schemas.openxmlformats.org/drawingml/2006/table">
            <a:tbl>
              <a:tblPr/>
              <a:tblGrid>
                <a:gridCol w="2021324"/>
                <a:gridCol w="7803735"/>
              </a:tblGrid>
              <a:tr h="761465">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整理常見需求(釐清想要的東西</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465">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整理常見需求(釐清想要的東西</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465">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照需求從各式購物網站爬符合需求的資料，存入資料庫</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465">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照需求從各式購物網站爬符合需求的資料，存入資料庫</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465">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依照條件呈現在使用者面前</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465">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依照條件呈現在使用者面前</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02573" y="1547813"/>
            <a:ext cx="7273631" cy="2124075"/>
          </a:xfrm>
          <a:prstGeom prst="rect">
            <a:avLst/>
          </a:prstGeom>
        </p:spPr>
        <p:txBody>
          <a:bodyPr anchor="t" rtlCol="false" tIns="0" lIns="0" bIns="0" rIns="0">
            <a:spAutoFit/>
          </a:bodyPr>
          <a:lstStyle/>
          <a:p>
            <a:pPr algn="l">
              <a:lnSpc>
                <a:spcPts val="8400"/>
              </a:lnSpc>
            </a:pPr>
            <a:r>
              <a:rPr lang="en-US" sz="7000" b="true">
                <a:solidFill>
                  <a:srgbClr val="222A9B"/>
                </a:solidFill>
                <a:latin typeface="HK Grotesk Semi-Bold"/>
                <a:ea typeface="HK Grotesk Semi-Bold"/>
                <a:cs typeface="HK Grotesk Semi-Bold"/>
                <a:sym typeface="HK Grotesk Semi-Bold"/>
              </a:rPr>
              <a:t>從各式購物網站爬符合需求的資料</a:t>
            </a:r>
          </a:p>
        </p:txBody>
      </p:sp>
      <p:graphicFrame>
        <p:nvGraphicFramePr>
          <p:cNvPr name="Table 6" id="6"/>
          <p:cNvGraphicFramePr>
            <a:graphicFrameLocks noGrp="true"/>
          </p:cNvGraphicFramePr>
          <p:nvPr/>
        </p:nvGraphicFramePr>
        <p:xfrm>
          <a:off x="8620570" y="1794045"/>
          <a:ext cx="8638730" cy="6088543"/>
        </p:xfrm>
        <a:graphic>
          <a:graphicData uri="http://schemas.openxmlformats.org/drawingml/2006/table">
            <a:tbl>
              <a:tblPr/>
              <a:tblGrid>
                <a:gridCol w="1625434"/>
                <a:gridCol w="7013296"/>
              </a:tblGrid>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a:solidFill>
                            <a:srgbClr val="414042"/>
                          </a:solidFill>
                          <a:latin typeface="HK Grotesk"/>
                          <a:ea typeface="HK Grotesk"/>
                          <a:cs typeface="HK Grotesk"/>
                          <a:sym typeface="HK Grotesk"/>
                        </a:rPr>
                        <a:t>接收條件</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1</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a:solidFill>
                            <a:srgbClr val="414042"/>
                          </a:solidFill>
                          <a:latin typeface="HK Grotesk"/>
                          <a:ea typeface="HK Grotesk"/>
                          <a:cs typeface="HK Grotesk"/>
                          <a:sym typeface="HK Grotesk"/>
                        </a:rPr>
                        <a:t>接收條件</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搜尋並篩選</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2</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搜尋並篩選</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爬取資料</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519"/>
                        </a:lnSpc>
                        <a:defRPr/>
                      </a:pPr>
                      <a:r>
                        <a:rPr lang="en-US" sz="1799" b="true">
                          <a:solidFill>
                            <a:srgbClr val="222A9B"/>
                          </a:solidFill>
                          <a:latin typeface="HK Grotesk Semi-Bold"/>
                          <a:ea typeface="HK Grotesk Semi-Bold"/>
                          <a:cs typeface="HK Grotesk Semi-Bold"/>
                          <a:sym typeface="HK Grotesk Semi-Bold"/>
                        </a:rPr>
                        <a:t>Step 3</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爬取資料</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rowSpan="2">
                  <a:txBody>
                    <a:bodyPr anchor="t" rtlCol="false"/>
                    <a:lstStyle/>
                    <a:p>
                      <a:pPr algn="ctr">
                        <a:lnSpc>
                          <a:spcPts val="2379"/>
                        </a:lnSpc>
                        <a:defRPr/>
                      </a:pPr>
                      <a:r>
                        <a:rPr lang="en-US" b="true" sz="1699">
                          <a:solidFill>
                            <a:srgbClr val="222A9B"/>
                          </a:solidFill>
                          <a:latin typeface="Arimo Bold"/>
                          <a:ea typeface="Arimo Bold"/>
                          <a:cs typeface="Arimo Bold"/>
                          <a:sym typeface="Arimo Bold"/>
                        </a:rPr>
                        <a:t>Step 4</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rowSpan="2">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存入資料庫</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r h="761068">
                <a:tc vMerge="true">
                  <a:txBody>
                    <a:bodyPr anchor="t" rtlCol="false"/>
                    <a:lstStyle/>
                    <a:p>
                      <a:pPr algn="ctr">
                        <a:lnSpc>
                          <a:spcPts val="2379"/>
                        </a:lnSpc>
                        <a:defRPr/>
                      </a:pPr>
                      <a:r>
                        <a:rPr lang="en-US" b="true" sz="1699">
                          <a:solidFill>
                            <a:srgbClr val="222A9B"/>
                          </a:solidFill>
                          <a:latin typeface="Arimo Bold"/>
                          <a:ea typeface="Arimo Bold"/>
                          <a:cs typeface="Arimo Bold"/>
                          <a:sym typeface="Arimo Bold"/>
                        </a:rPr>
                        <a:t>Step 4</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c vMerge="true">
                  <a:txBody>
                    <a:bodyPr anchor="t" rtlCol="false"/>
                    <a:lstStyle/>
                    <a:p>
                      <a:pPr algn="l">
                        <a:lnSpc>
                          <a:spcPts val="3359"/>
                        </a:lnSpc>
                        <a:defRPr/>
                      </a:pPr>
                      <a:r>
                        <a:rPr lang="en-US" sz="2399" b="true">
                          <a:solidFill>
                            <a:srgbClr val="414042"/>
                          </a:solidFill>
                          <a:latin typeface="HK Grotesk Semi-Bold"/>
                          <a:ea typeface="HK Grotesk Semi-Bold"/>
                          <a:cs typeface="HK Grotesk Semi-Bold"/>
                          <a:sym typeface="HK Grotesk Semi-Bold"/>
                        </a:rPr>
                        <a:t>存入資料庫</a:t>
                      </a:r>
                      <a:endParaRPr lang="en-US" sz="1100"/>
                    </a:p>
                  </a:txBody>
                  <a:tcPr marL="171450" marR="171450" marT="171450" marB="171450" anchor="ctr">
                    <a:lnL cmpd="sng" algn="ctr" cap="flat" w="9525">
                      <a:solidFill>
                        <a:srgbClr val="414042"/>
                      </a:solidFill>
                      <a:prstDash val="solid"/>
                      <a:round/>
                      <a:headEnd type="none" w="med" len="med"/>
                      <a:tailEnd type="none" w="med" len="med"/>
                    </a:lnL>
                    <a:lnR cmpd="sng" algn="ctr" cap="flat" w="9525">
                      <a:solidFill>
                        <a:srgbClr val="414042"/>
                      </a:solidFill>
                      <a:prstDash val="solid"/>
                      <a:round/>
                      <a:headEnd type="none" w="med" len="med"/>
                      <a:tailEnd type="none" w="med" len="med"/>
                    </a:lnR>
                    <a:lnT cmpd="sng" algn="ctr" cap="flat" w="9525">
                      <a:solidFill>
                        <a:srgbClr val="414042"/>
                      </a:solidFill>
                      <a:prstDash val="solid"/>
                      <a:round/>
                      <a:headEnd type="none" w="med" len="med"/>
                      <a:tailEnd type="none" w="med" len="med"/>
                    </a:lnT>
                    <a:lnB cmpd="sng" algn="ctr" cap="flat" w="9525">
                      <a:solidFill>
                        <a:srgbClr val="414042"/>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TextBox 5" id="5"/>
          <p:cNvSpPr txBox="true"/>
          <p:nvPr/>
        </p:nvSpPr>
        <p:spPr>
          <a:xfrm rot="0">
            <a:off x="802573" y="207645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目前進度</a:t>
            </a:r>
          </a:p>
        </p:txBody>
      </p:sp>
      <p:sp>
        <p:nvSpPr>
          <p:cNvPr name="TextBox 6" id="6"/>
          <p:cNvSpPr txBox="true"/>
          <p:nvPr/>
        </p:nvSpPr>
        <p:spPr>
          <a:xfrm rot="0">
            <a:off x="8751376" y="1801972"/>
            <a:ext cx="9536624" cy="3057525"/>
          </a:xfrm>
          <a:prstGeom prst="rect">
            <a:avLst/>
          </a:prstGeom>
        </p:spPr>
        <p:txBody>
          <a:bodyPr anchor="t" rtlCol="false" tIns="0" lIns="0" bIns="0" rIns="0">
            <a:spAutoFit/>
          </a:bodyPr>
          <a:lstStyle/>
          <a:p>
            <a:pPr algn="l" marL="863616" indent="-431808" lvl="1">
              <a:lnSpc>
                <a:spcPts val="4800"/>
              </a:lnSpc>
              <a:buFont typeface="Arial"/>
              <a:buChar char="•"/>
            </a:pPr>
            <a:r>
              <a:rPr lang="en-US" b="true" sz="4000">
                <a:solidFill>
                  <a:srgbClr val="222A9B"/>
                </a:solidFill>
                <a:latin typeface="HK Grotesk Semi-Bold"/>
                <a:ea typeface="HK Grotesk Semi-Bold"/>
                <a:cs typeface="HK Grotesk Semi-Bold"/>
                <a:sym typeface="HK Grotesk Semi-Bold"/>
              </a:rPr>
              <a:t>先處理step2、step3</a:t>
            </a:r>
          </a:p>
          <a:p>
            <a:pPr algn="l" marL="863616" indent="-431808" lvl="1">
              <a:lnSpc>
                <a:spcPts val="4800"/>
              </a:lnSpc>
              <a:buFont typeface="Arial"/>
              <a:buChar char="•"/>
            </a:pPr>
            <a:r>
              <a:rPr lang="en-US" b="true" sz="4000">
                <a:solidFill>
                  <a:srgbClr val="222A9B"/>
                </a:solidFill>
                <a:latin typeface="HK Grotesk Semi-Bold"/>
                <a:ea typeface="HK Grotesk Semi-Bold"/>
                <a:cs typeface="HK Grotesk Semi-Bold"/>
                <a:sym typeface="HK Grotesk Semi-Bold"/>
              </a:rPr>
              <a:t>製作能夠抓取momo、pchome、東森購物、酷彭、購物橘子、露天等6個網站的商品資料</a:t>
            </a:r>
          </a:p>
          <a:p>
            <a:pPr algn="l" marL="863616" indent="-431808" lvl="1">
              <a:lnSpc>
                <a:spcPts val="4800"/>
              </a:lnSpc>
              <a:buFont typeface="Arial"/>
              <a:buChar char="•"/>
            </a:pPr>
            <a:r>
              <a:rPr lang="en-US" b="true" sz="4000">
                <a:solidFill>
                  <a:srgbClr val="222A9B"/>
                </a:solidFill>
                <a:latin typeface="HK Grotesk Semi-Bold"/>
                <a:ea typeface="HK Grotesk Semi-Bold"/>
                <a:cs typeface="HK Grotesk Semi-Bold"/>
                <a:sym typeface="HK Grotesk Semi-Bold"/>
              </a:rPr>
              <a:t>需要商品名、價格、連結</a:t>
            </a:r>
          </a:p>
        </p:txBody>
      </p:sp>
      <p:sp>
        <p:nvSpPr>
          <p:cNvPr name="TextBox 7" id="7"/>
          <p:cNvSpPr txBox="true"/>
          <p:nvPr/>
        </p:nvSpPr>
        <p:spPr>
          <a:xfrm rot="0">
            <a:off x="9409836" y="5318125"/>
            <a:ext cx="7074259" cy="3940175"/>
          </a:xfrm>
          <a:prstGeom prst="rect">
            <a:avLst/>
          </a:prstGeom>
        </p:spPr>
        <p:txBody>
          <a:bodyPr anchor="t" rtlCol="false" tIns="0" lIns="0" bIns="0" rIns="0">
            <a:spAutoFit/>
          </a:bodyPr>
          <a:lstStyle/>
          <a:p>
            <a:pPr algn="l">
              <a:lnSpc>
                <a:spcPts val="5200"/>
              </a:lnSpc>
            </a:pPr>
            <a:r>
              <a:rPr lang="en-US" sz="4000" b="true">
                <a:solidFill>
                  <a:srgbClr val="222A9B"/>
                </a:solidFill>
                <a:latin typeface="HK Grotesk Semi-Bold"/>
                <a:ea typeface="HK Grotesk Semi-Bold"/>
                <a:cs typeface="HK Grotesk Semi-Bold"/>
                <a:sym typeface="HK Grotesk Semi-Bold"/>
              </a:rPr>
              <a:t>流程：</a:t>
            </a:r>
          </a:p>
          <a:p>
            <a:pPr algn="l" marL="863606" indent="-431803" lvl="1">
              <a:lnSpc>
                <a:spcPts val="5200"/>
              </a:lnSpc>
              <a:buAutoNum type="arabicPeriod" startAt="1"/>
            </a:pPr>
            <a:r>
              <a:rPr lang="en-US" b="true" sz="4000">
                <a:solidFill>
                  <a:srgbClr val="222A9B"/>
                </a:solidFill>
                <a:latin typeface="HK Grotesk Semi-Bold"/>
                <a:ea typeface="HK Grotesk Semi-Bold"/>
                <a:cs typeface="HK Grotesk Semi-Bold"/>
                <a:sym typeface="HK Grotesk Semi-Bold"/>
              </a:rPr>
              <a:t>找到搜尋框</a:t>
            </a:r>
          </a:p>
          <a:p>
            <a:pPr algn="l" marL="863606" indent="-431803" lvl="1">
              <a:lnSpc>
                <a:spcPts val="5200"/>
              </a:lnSpc>
              <a:buAutoNum type="arabicPeriod" startAt="1"/>
            </a:pPr>
            <a:r>
              <a:rPr lang="en-US" b="true" sz="4000">
                <a:solidFill>
                  <a:srgbClr val="222A9B"/>
                </a:solidFill>
                <a:latin typeface="HK Grotesk Semi-Bold"/>
                <a:ea typeface="HK Grotesk Semi-Bold"/>
                <a:cs typeface="HK Grotesk Semi-Bold"/>
                <a:sym typeface="HK Grotesk Semi-Bold"/>
              </a:rPr>
              <a:t>輸入關鍵字</a:t>
            </a:r>
          </a:p>
          <a:p>
            <a:pPr algn="l" marL="863606" indent="-431803" lvl="1">
              <a:lnSpc>
                <a:spcPts val="5200"/>
              </a:lnSpc>
              <a:buAutoNum type="arabicPeriod" startAt="1"/>
            </a:pPr>
            <a:r>
              <a:rPr lang="en-US" b="true" sz="4000">
                <a:solidFill>
                  <a:srgbClr val="222A9B"/>
                </a:solidFill>
                <a:latin typeface="HK Grotesk Semi-Bold"/>
                <a:ea typeface="HK Grotesk Semi-Bold"/>
                <a:cs typeface="HK Grotesk Semi-Bold"/>
                <a:sym typeface="HK Grotesk Semi-Bold"/>
              </a:rPr>
              <a:t>設定價格範圍</a:t>
            </a:r>
          </a:p>
          <a:p>
            <a:pPr algn="l" marL="863606" indent="-431803" lvl="1">
              <a:lnSpc>
                <a:spcPts val="5200"/>
              </a:lnSpc>
              <a:buAutoNum type="arabicPeriod" startAt="1"/>
            </a:pPr>
            <a:r>
              <a:rPr lang="en-US" sz="4000">
                <a:solidFill>
                  <a:srgbClr val="222A9B"/>
                </a:solidFill>
                <a:latin typeface="HK Grotesk"/>
                <a:ea typeface="HK Grotesk"/>
                <a:cs typeface="HK Grotesk"/>
                <a:sym typeface="HK Grotesk"/>
              </a:rPr>
              <a:t>定位元素並抓取資料</a:t>
            </a:r>
          </a:p>
          <a:p>
            <a:pPr algn="l" marL="863606" indent="-431803" lvl="1">
              <a:lnSpc>
                <a:spcPts val="5200"/>
              </a:lnSpc>
              <a:buAutoNum type="arabicPeriod" startAt="1"/>
            </a:pPr>
            <a:r>
              <a:rPr lang="en-US" sz="4000">
                <a:solidFill>
                  <a:srgbClr val="222A9B"/>
                </a:solidFill>
                <a:latin typeface="HK Grotesk"/>
                <a:ea typeface="HK Grotesk"/>
                <a:cs typeface="HK Grotesk"/>
                <a:sym typeface="HK Grotesk"/>
              </a:rPr>
              <a:t>輸出csv檔</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461294" y="1369979"/>
            <a:ext cx="17134125" cy="8139207"/>
          </a:xfrm>
          <a:custGeom>
            <a:avLst/>
            <a:gdLst/>
            <a:ahLst/>
            <a:cxnLst/>
            <a:rect r="r" b="b" t="t" l="l"/>
            <a:pathLst>
              <a:path h="8139207" w="17134125">
                <a:moveTo>
                  <a:pt x="0" y="0"/>
                </a:moveTo>
                <a:lnTo>
                  <a:pt x="17134124" y="0"/>
                </a:lnTo>
                <a:lnTo>
                  <a:pt x="17134124" y="8139207"/>
                </a:lnTo>
                <a:lnTo>
                  <a:pt x="0" y="8139207"/>
                </a:lnTo>
                <a:lnTo>
                  <a:pt x="0" y="0"/>
                </a:lnTo>
                <a:close/>
              </a:path>
            </a:pathLst>
          </a:custGeom>
          <a:blipFill>
            <a:blip r:embed="rId2"/>
            <a:stretch>
              <a:fillRect l="0" t="0" r="0" b="0"/>
            </a:stretch>
          </a:blipFill>
        </p:spPr>
      </p:sp>
      <p:sp>
        <p:nvSpPr>
          <p:cNvPr name="TextBox 6" id="6"/>
          <p:cNvSpPr txBox="true"/>
          <p:nvPr/>
        </p:nvSpPr>
        <p:spPr>
          <a:xfrm rot="0">
            <a:off x="461294" y="-3810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目前進度</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37677" y="0"/>
            <a:ext cx="9540008" cy="10287000"/>
            <a:chOff x="0" y="0"/>
            <a:chExt cx="2512595" cy="2709333"/>
          </a:xfrm>
        </p:grpSpPr>
        <p:sp>
          <p:nvSpPr>
            <p:cNvPr name="Freeform 3" id="3"/>
            <p:cNvSpPr/>
            <p:nvPr/>
          </p:nvSpPr>
          <p:spPr>
            <a:xfrm flipH="false" flipV="false" rot="0">
              <a:off x="0" y="0"/>
              <a:ext cx="2512595" cy="2709333"/>
            </a:xfrm>
            <a:custGeom>
              <a:avLst/>
              <a:gdLst/>
              <a:ahLst/>
              <a:cxnLst/>
              <a:rect r="r" b="b" t="t" l="l"/>
              <a:pathLst>
                <a:path h="2709333" w="2512595">
                  <a:moveTo>
                    <a:pt x="40576" y="0"/>
                  </a:moveTo>
                  <a:lnTo>
                    <a:pt x="2472019" y="0"/>
                  </a:lnTo>
                  <a:cubicBezTo>
                    <a:pt x="2494428" y="0"/>
                    <a:pt x="2512595" y="18167"/>
                    <a:pt x="2512595" y="40576"/>
                  </a:cubicBezTo>
                  <a:lnTo>
                    <a:pt x="2512595" y="2668757"/>
                  </a:lnTo>
                  <a:cubicBezTo>
                    <a:pt x="2512595" y="2679519"/>
                    <a:pt x="2508320" y="2689839"/>
                    <a:pt x="2500710" y="2697449"/>
                  </a:cubicBezTo>
                  <a:cubicBezTo>
                    <a:pt x="2493101" y="2705058"/>
                    <a:pt x="2482780" y="2709333"/>
                    <a:pt x="2472019" y="2709333"/>
                  </a:cubicBezTo>
                  <a:lnTo>
                    <a:pt x="40576" y="2709333"/>
                  </a:lnTo>
                  <a:cubicBezTo>
                    <a:pt x="18167" y="2709333"/>
                    <a:pt x="0" y="2691167"/>
                    <a:pt x="0" y="2668757"/>
                  </a:cubicBezTo>
                  <a:lnTo>
                    <a:pt x="0" y="40576"/>
                  </a:lnTo>
                  <a:cubicBezTo>
                    <a:pt x="0" y="18167"/>
                    <a:pt x="18167" y="0"/>
                    <a:pt x="40576" y="0"/>
                  </a:cubicBezTo>
                  <a:close/>
                </a:path>
              </a:pathLst>
            </a:custGeom>
            <a:solidFill>
              <a:srgbClr val="F1F1F1"/>
            </a:solidFill>
          </p:spPr>
        </p:sp>
        <p:sp>
          <p:nvSpPr>
            <p:cNvPr name="TextBox 4" id="4"/>
            <p:cNvSpPr txBox="true"/>
            <p:nvPr/>
          </p:nvSpPr>
          <p:spPr>
            <a:xfrm>
              <a:off x="0" y="-38100"/>
              <a:ext cx="2512595" cy="2747433"/>
            </a:xfrm>
            <a:prstGeom prst="rect">
              <a:avLst/>
            </a:prstGeom>
          </p:spPr>
          <p:txBody>
            <a:bodyPr anchor="ctr" rtlCol="false" tIns="50800" lIns="50800" bIns="50800" rIns="50800"/>
            <a:lstStyle/>
            <a:p>
              <a:pPr algn="ctr">
                <a:lnSpc>
                  <a:spcPts val="2100"/>
                </a:lnSpc>
              </a:pPr>
            </a:p>
          </p:txBody>
        </p:sp>
      </p:grpSp>
      <p:sp>
        <p:nvSpPr>
          <p:cNvPr name="Freeform 5" id="5"/>
          <p:cNvSpPr/>
          <p:nvPr/>
        </p:nvSpPr>
        <p:spPr>
          <a:xfrm flipH="false" flipV="false" rot="0">
            <a:off x="1239296" y="1028700"/>
            <a:ext cx="15809408" cy="9022877"/>
          </a:xfrm>
          <a:custGeom>
            <a:avLst/>
            <a:gdLst/>
            <a:ahLst/>
            <a:cxnLst/>
            <a:rect r="r" b="b" t="t" l="l"/>
            <a:pathLst>
              <a:path h="9022877" w="15809408">
                <a:moveTo>
                  <a:pt x="0" y="0"/>
                </a:moveTo>
                <a:lnTo>
                  <a:pt x="15809408" y="0"/>
                </a:lnTo>
                <a:lnTo>
                  <a:pt x="15809408" y="9022877"/>
                </a:lnTo>
                <a:lnTo>
                  <a:pt x="0" y="9022877"/>
                </a:lnTo>
                <a:lnTo>
                  <a:pt x="0" y="0"/>
                </a:lnTo>
                <a:close/>
              </a:path>
            </a:pathLst>
          </a:custGeom>
          <a:blipFill>
            <a:blip r:embed="rId2"/>
            <a:stretch>
              <a:fillRect l="0" t="0" r="0" b="0"/>
            </a:stretch>
          </a:blipFill>
        </p:spPr>
      </p:sp>
      <p:sp>
        <p:nvSpPr>
          <p:cNvPr name="TextBox 6" id="6"/>
          <p:cNvSpPr txBox="true"/>
          <p:nvPr/>
        </p:nvSpPr>
        <p:spPr>
          <a:xfrm rot="0">
            <a:off x="461294" y="-38100"/>
            <a:ext cx="7273631" cy="1066800"/>
          </a:xfrm>
          <a:prstGeom prst="rect">
            <a:avLst/>
          </a:prstGeom>
        </p:spPr>
        <p:txBody>
          <a:bodyPr anchor="t" rtlCol="false" tIns="0" lIns="0" bIns="0" rIns="0">
            <a:spAutoFit/>
          </a:bodyPr>
          <a:lstStyle/>
          <a:p>
            <a:pPr algn="l">
              <a:lnSpc>
                <a:spcPts val="8400"/>
              </a:lnSpc>
            </a:pPr>
            <a:r>
              <a:rPr lang="en-US" sz="7000">
                <a:solidFill>
                  <a:srgbClr val="222A9B"/>
                </a:solidFill>
                <a:latin typeface="HK Grotesk"/>
                <a:ea typeface="HK Grotesk"/>
                <a:cs typeface="HK Grotesk"/>
                <a:sym typeface="HK Grotesk"/>
              </a:rPr>
              <a:t>目前進度</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DAGgie-sJEs</dc:identifier>
  <dcterms:modified xsi:type="dcterms:W3CDTF">2011-08-01T06:04:30Z</dcterms:modified>
  <cp:revision>1</cp:revision>
  <dc:title>專題-購物篩選幫手</dc:title>
</cp:coreProperties>
</file>