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HK Grotesk Bold" charset="1" panose="00000800000000000000"/>
      <p:regular r:id="rId13"/>
    </p:embeddedFont>
    <p:embeddedFont>
      <p:font typeface="HK Grotesk Semi-Bold" charset="1" panose="00000700000000000000"/>
      <p:regular r:id="rId14"/>
    </p:embeddedFont>
    <p:embeddedFont>
      <p:font typeface="HK Grotesk"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642464"/>
            <a:ext cx="6286542" cy="7018582"/>
            <a:chOff x="0" y="0"/>
            <a:chExt cx="8382055" cy="9358110"/>
          </a:xfrm>
        </p:grpSpPr>
        <p:sp>
          <p:nvSpPr>
            <p:cNvPr name="Freeform 3" id="3"/>
            <p:cNvSpPr/>
            <p:nvPr/>
          </p:nvSpPr>
          <p:spPr>
            <a:xfrm flipH="false" flipV="false" rot="0">
              <a:off x="0" y="0"/>
              <a:ext cx="8382055" cy="8951710"/>
            </a:xfrm>
            <a:custGeom>
              <a:avLst/>
              <a:gdLst/>
              <a:ahLst/>
              <a:cxnLst/>
              <a:rect r="r" b="b" t="t" l="l"/>
              <a:pathLst>
                <a:path h="8951710" w="8382055">
                  <a:moveTo>
                    <a:pt x="0" y="0"/>
                  </a:moveTo>
                  <a:lnTo>
                    <a:pt x="8382055" y="0"/>
                  </a:lnTo>
                  <a:lnTo>
                    <a:pt x="8382055" y="8951710"/>
                  </a:lnTo>
                  <a:lnTo>
                    <a:pt x="0" y="89517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5461621"/>
              <a:ext cx="3308473" cy="3896489"/>
            </a:xfrm>
            <a:custGeom>
              <a:avLst/>
              <a:gdLst/>
              <a:ahLst/>
              <a:cxnLst/>
              <a:rect r="r" b="b" t="t" l="l"/>
              <a:pathLst>
                <a:path h="3896489" w="3308473">
                  <a:moveTo>
                    <a:pt x="0" y="0"/>
                  </a:moveTo>
                  <a:lnTo>
                    <a:pt x="3308473" y="0"/>
                  </a:lnTo>
                  <a:lnTo>
                    <a:pt x="3308473" y="3896489"/>
                  </a:lnTo>
                  <a:lnTo>
                    <a:pt x="0" y="38964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5" id="5"/>
          <p:cNvGrpSpPr/>
          <p:nvPr/>
        </p:nvGrpSpPr>
        <p:grpSpPr>
          <a:xfrm rot="0">
            <a:off x="8225865" y="3647513"/>
            <a:ext cx="9033435" cy="2991974"/>
            <a:chOff x="0" y="0"/>
            <a:chExt cx="12044580" cy="3989299"/>
          </a:xfrm>
        </p:grpSpPr>
        <p:sp>
          <p:nvSpPr>
            <p:cNvPr name="TextBox 6" id="6"/>
            <p:cNvSpPr txBox="true"/>
            <p:nvPr/>
          </p:nvSpPr>
          <p:spPr>
            <a:xfrm rot="0">
              <a:off x="0" y="1221008"/>
              <a:ext cx="12044580" cy="1635125"/>
            </a:xfrm>
            <a:prstGeom prst="rect">
              <a:avLst/>
            </a:prstGeom>
          </p:spPr>
          <p:txBody>
            <a:bodyPr anchor="t" rtlCol="false" tIns="0" lIns="0" bIns="0" rIns="0">
              <a:spAutoFit/>
            </a:bodyPr>
            <a:lstStyle/>
            <a:p>
              <a:pPr algn="l">
                <a:lnSpc>
                  <a:spcPts val="9600"/>
                </a:lnSpc>
              </a:pPr>
              <a:r>
                <a:rPr lang="en-US" sz="8000" b="true">
                  <a:solidFill>
                    <a:srgbClr val="414042"/>
                  </a:solidFill>
                  <a:latin typeface="HK Grotesk Bold"/>
                  <a:ea typeface="HK Grotesk Bold"/>
                  <a:cs typeface="HK Grotesk Bold"/>
                  <a:sym typeface="HK Grotesk Bold"/>
                </a:rPr>
                <a:t>專題-購物篩選幫手</a:t>
              </a:r>
            </a:p>
          </p:txBody>
        </p:sp>
        <p:sp>
          <p:nvSpPr>
            <p:cNvPr name="TextBox 7" id="7"/>
            <p:cNvSpPr txBox="true"/>
            <p:nvPr/>
          </p:nvSpPr>
          <p:spPr>
            <a:xfrm rot="0">
              <a:off x="0" y="3410603"/>
              <a:ext cx="10246721" cy="578697"/>
            </a:xfrm>
            <a:prstGeom prst="rect">
              <a:avLst/>
            </a:prstGeom>
          </p:spPr>
          <p:txBody>
            <a:bodyPr anchor="t" rtlCol="false" tIns="0" lIns="0" bIns="0" rIns="0">
              <a:spAutoFit/>
            </a:bodyPr>
            <a:lstStyle/>
            <a:p>
              <a:pPr algn="l">
                <a:lnSpc>
                  <a:spcPts val="3639"/>
                </a:lnSpc>
              </a:pPr>
            </a:p>
          </p:txBody>
        </p:sp>
        <p:sp>
          <p:nvSpPr>
            <p:cNvPr name="TextBox 8" id="8"/>
            <p:cNvSpPr txBox="true"/>
            <p:nvPr/>
          </p:nvSpPr>
          <p:spPr>
            <a:xfrm rot="0">
              <a:off x="0" y="-66675"/>
              <a:ext cx="11533768" cy="685588"/>
            </a:xfrm>
            <a:prstGeom prst="rect">
              <a:avLst/>
            </a:prstGeom>
          </p:spPr>
          <p:txBody>
            <a:bodyPr anchor="t" rtlCol="false" tIns="0" lIns="0" bIns="0" rIns="0">
              <a:spAutoFit/>
            </a:bodyPr>
            <a:lstStyle/>
            <a:p>
              <a:pPr algn="l">
                <a:lnSpc>
                  <a:spcPts val="4340"/>
                </a:lnSpc>
                <a:spcBef>
                  <a:spcPct val="0"/>
                </a:spcBef>
              </a:pPr>
            </a:p>
          </p:txBody>
        </p:sp>
      </p:grpSp>
      <p:sp>
        <p:nvSpPr>
          <p:cNvPr name="TextBox 9" id="9"/>
          <p:cNvSpPr txBox="true"/>
          <p:nvPr/>
        </p:nvSpPr>
        <p:spPr>
          <a:xfrm rot="0">
            <a:off x="8228731" y="6001992"/>
            <a:ext cx="5194578" cy="812800"/>
          </a:xfrm>
          <a:prstGeom prst="rect">
            <a:avLst/>
          </a:prstGeom>
        </p:spPr>
        <p:txBody>
          <a:bodyPr anchor="t" rtlCol="false" tIns="0" lIns="0" bIns="0" rIns="0">
            <a:spAutoFit/>
          </a:bodyPr>
          <a:lstStyle/>
          <a:p>
            <a:pPr algn="ctr">
              <a:lnSpc>
                <a:spcPts val="6500"/>
              </a:lnSpc>
              <a:spcBef>
                <a:spcPct val="0"/>
              </a:spcBef>
            </a:pPr>
            <a:r>
              <a:rPr lang="en-US" b="true" sz="5000">
                <a:solidFill>
                  <a:srgbClr val="414042"/>
                </a:solidFill>
                <a:latin typeface="HK Grotesk Semi-Bold"/>
                <a:ea typeface="HK Grotesk Semi-Bold"/>
                <a:cs typeface="HK Grotesk Semi-Bold"/>
                <a:sym typeface="HK Grotesk Semi-Bold"/>
              </a:rPr>
              <a:t>3/19專題進度報告</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22A9B"/>
        </a:solidFill>
      </p:bgPr>
    </p:bg>
    <p:spTree>
      <p:nvGrpSpPr>
        <p:cNvPr id="1" name=""/>
        <p:cNvGrpSpPr/>
        <p:nvPr/>
      </p:nvGrpSpPr>
      <p:grpSpPr>
        <a:xfrm>
          <a:off x="0" y="0"/>
          <a:ext cx="0" cy="0"/>
          <a:chOff x="0" y="0"/>
          <a:chExt cx="0" cy="0"/>
        </a:xfrm>
      </p:grpSpPr>
      <p:grpSp>
        <p:nvGrpSpPr>
          <p:cNvPr name="Group 2" id="2"/>
          <p:cNvGrpSpPr/>
          <p:nvPr/>
        </p:nvGrpSpPr>
        <p:grpSpPr>
          <a:xfrm rot="0">
            <a:off x="9144000" y="2632806"/>
            <a:ext cx="7658100" cy="5021387"/>
            <a:chOff x="0" y="0"/>
            <a:chExt cx="2016948" cy="1322505"/>
          </a:xfrm>
        </p:grpSpPr>
        <p:sp>
          <p:nvSpPr>
            <p:cNvPr name="Freeform 3" id="3"/>
            <p:cNvSpPr/>
            <p:nvPr/>
          </p:nvSpPr>
          <p:spPr>
            <a:xfrm flipH="false" flipV="false" rot="0">
              <a:off x="0" y="0"/>
              <a:ext cx="2016948" cy="1322505"/>
            </a:xfrm>
            <a:custGeom>
              <a:avLst/>
              <a:gdLst/>
              <a:ahLst/>
              <a:cxnLst/>
              <a:rect r="r" b="b" t="t" l="l"/>
              <a:pathLst>
                <a:path h="1322505" w="2016948">
                  <a:moveTo>
                    <a:pt x="50547" y="0"/>
                  </a:moveTo>
                  <a:lnTo>
                    <a:pt x="1966401" y="0"/>
                  </a:lnTo>
                  <a:cubicBezTo>
                    <a:pt x="1979807" y="0"/>
                    <a:pt x="1992664" y="5326"/>
                    <a:pt x="2002143" y="14805"/>
                  </a:cubicBezTo>
                  <a:cubicBezTo>
                    <a:pt x="2011623" y="24284"/>
                    <a:pt x="2016948" y="37141"/>
                    <a:pt x="2016948" y="50547"/>
                  </a:cubicBezTo>
                  <a:lnTo>
                    <a:pt x="2016948" y="1271958"/>
                  </a:lnTo>
                  <a:cubicBezTo>
                    <a:pt x="2016948" y="1285364"/>
                    <a:pt x="2011623" y="1298221"/>
                    <a:pt x="2002143" y="1307700"/>
                  </a:cubicBezTo>
                  <a:cubicBezTo>
                    <a:pt x="1992664" y="1317180"/>
                    <a:pt x="1979807" y="1322505"/>
                    <a:pt x="1966401" y="1322505"/>
                  </a:cubicBezTo>
                  <a:lnTo>
                    <a:pt x="50547" y="1322505"/>
                  </a:lnTo>
                  <a:cubicBezTo>
                    <a:pt x="37141" y="1322505"/>
                    <a:pt x="24284" y="1317180"/>
                    <a:pt x="14805" y="1307700"/>
                  </a:cubicBezTo>
                  <a:cubicBezTo>
                    <a:pt x="5326" y="1298221"/>
                    <a:pt x="0" y="1285364"/>
                    <a:pt x="0" y="1271958"/>
                  </a:cubicBezTo>
                  <a:lnTo>
                    <a:pt x="0" y="50547"/>
                  </a:lnTo>
                  <a:cubicBezTo>
                    <a:pt x="0" y="37141"/>
                    <a:pt x="5326" y="24284"/>
                    <a:pt x="14805" y="14805"/>
                  </a:cubicBezTo>
                  <a:cubicBezTo>
                    <a:pt x="24284" y="5326"/>
                    <a:pt x="37141" y="0"/>
                    <a:pt x="50547" y="0"/>
                  </a:cubicBezTo>
                  <a:close/>
                </a:path>
              </a:pathLst>
            </a:custGeom>
            <a:solidFill>
              <a:srgbClr val="F1F1F1"/>
            </a:solidFill>
          </p:spPr>
        </p:sp>
        <p:sp>
          <p:nvSpPr>
            <p:cNvPr name="TextBox 4" id="4"/>
            <p:cNvSpPr txBox="true"/>
            <p:nvPr/>
          </p:nvSpPr>
          <p:spPr>
            <a:xfrm>
              <a:off x="0" y="-38100"/>
              <a:ext cx="2016948" cy="136060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337177" y="4147976"/>
            <a:ext cx="6261996" cy="1991048"/>
            <a:chOff x="0" y="0"/>
            <a:chExt cx="8349328" cy="2654730"/>
          </a:xfrm>
        </p:grpSpPr>
        <p:sp>
          <p:nvSpPr>
            <p:cNvPr name="TextBox 6" id="6"/>
            <p:cNvSpPr txBox="true"/>
            <p:nvPr/>
          </p:nvSpPr>
          <p:spPr>
            <a:xfrm rot="0">
              <a:off x="0" y="-9525"/>
              <a:ext cx="8349328" cy="1419225"/>
            </a:xfrm>
            <a:prstGeom prst="rect">
              <a:avLst/>
            </a:prstGeom>
          </p:spPr>
          <p:txBody>
            <a:bodyPr anchor="t" rtlCol="false" tIns="0" lIns="0" bIns="0" rIns="0">
              <a:spAutoFit/>
            </a:bodyPr>
            <a:lstStyle/>
            <a:p>
              <a:pPr algn="l">
                <a:lnSpc>
                  <a:spcPts val="8400"/>
                </a:lnSpc>
              </a:pPr>
              <a:r>
                <a:rPr lang="en-US" sz="7000" b="true">
                  <a:solidFill>
                    <a:srgbClr val="FFFFFF"/>
                  </a:solidFill>
                  <a:latin typeface="HK Grotesk Semi-Bold"/>
                  <a:ea typeface="HK Grotesk Semi-Bold"/>
                  <a:cs typeface="HK Grotesk Semi-Bold"/>
                  <a:sym typeface="HK Grotesk Semi-Bold"/>
                </a:rPr>
                <a:t>想解決的問題</a:t>
              </a:r>
            </a:p>
          </p:txBody>
        </p:sp>
        <p:sp>
          <p:nvSpPr>
            <p:cNvPr name="TextBox 7" id="7"/>
            <p:cNvSpPr txBox="true"/>
            <p:nvPr/>
          </p:nvSpPr>
          <p:spPr>
            <a:xfrm rot="0">
              <a:off x="0" y="1947129"/>
              <a:ext cx="7980185" cy="707602"/>
            </a:xfrm>
            <a:prstGeom prst="rect">
              <a:avLst/>
            </a:prstGeom>
          </p:spPr>
          <p:txBody>
            <a:bodyPr anchor="t" rtlCol="false" tIns="0" lIns="0" bIns="0" rIns="0">
              <a:spAutoFit/>
            </a:bodyPr>
            <a:lstStyle/>
            <a:p>
              <a:pPr algn="l">
                <a:lnSpc>
                  <a:spcPts val="4480"/>
                </a:lnSpc>
              </a:pPr>
            </a:p>
          </p:txBody>
        </p:sp>
      </p:grpSp>
      <p:sp>
        <p:nvSpPr>
          <p:cNvPr name="TextBox 8" id="8"/>
          <p:cNvSpPr txBox="true"/>
          <p:nvPr/>
        </p:nvSpPr>
        <p:spPr>
          <a:xfrm rot="0">
            <a:off x="9808306" y="3094355"/>
            <a:ext cx="6329488" cy="3888740"/>
          </a:xfrm>
          <a:prstGeom prst="rect">
            <a:avLst/>
          </a:prstGeom>
        </p:spPr>
        <p:txBody>
          <a:bodyPr anchor="t" rtlCol="false" tIns="0" lIns="0" bIns="0" rIns="0">
            <a:spAutoFit/>
          </a:bodyPr>
          <a:lstStyle/>
          <a:p>
            <a:pPr algn="l" marL="561340" indent="-280670" lvl="1">
              <a:lnSpc>
                <a:spcPts val="5200"/>
              </a:lnSpc>
              <a:buFont typeface="Arial"/>
              <a:buChar char="•"/>
            </a:pPr>
            <a:r>
              <a:rPr lang="en-US" sz="2600" u="none">
                <a:solidFill>
                  <a:srgbClr val="414042"/>
                </a:solidFill>
                <a:latin typeface="HK Grotesk"/>
                <a:ea typeface="HK Grotesk"/>
                <a:cs typeface="HK Grotesk"/>
                <a:sym typeface="HK Grotesk"/>
              </a:rPr>
              <a:t>當想要買一項物品時，必須先蒐集相關資訊，並且在各大店商通路比較哪一個有較好的性價比，尤其是消費性電子產品不一定每一個人都知道自己的需求相對於什麼規格，就需要做很多的功課，通常這個過程十分耗費時間</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802573" y="2076450"/>
            <a:ext cx="7273631" cy="1066800"/>
          </a:xfrm>
          <a:prstGeom prst="rect">
            <a:avLst/>
          </a:prstGeom>
        </p:spPr>
        <p:txBody>
          <a:bodyPr anchor="t" rtlCol="false" tIns="0" lIns="0" bIns="0" rIns="0">
            <a:spAutoFit/>
          </a:bodyPr>
          <a:lstStyle/>
          <a:p>
            <a:pPr algn="l">
              <a:lnSpc>
                <a:spcPts val="8400"/>
              </a:lnSpc>
            </a:pPr>
            <a:r>
              <a:rPr lang="en-US" sz="7000">
                <a:solidFill>
                  <a:srgbClr val="222A9B"/>
                </a:solidFill>
                <a:latin typeface="HK Grotesk"/>
                <a:ea typeface="HK Grotesk"/>
                <a:cs typeface="HK Grotesk"/>
                <a:sym typeface="HK Grotesk"/>
              </a:rPr>
              <a:t>目前進度</a:t>
            </a:r>
          </a:p>
        </p:txBody>
      </p:sp>
      <p:sp>
        <p:nvSpPr>
          <p:cNvPr name="TextBox 6" id="6"/>
          <p:cNvSpPr txBox="true"/>
          <p:nvPr/>
        </p:nvSpPr>
        <p:spPr>
          <a:xfrm rot="0">
            <a:off x="8751376" y="1801972"/>
            <a:ext cx="9536624" cy="1228725"/>
          </a:xfrm>
          <a:prstGeom prst="rect">
            <a:avLst/>
          </a:prstGeom>
        </p:spPr>
        <p:txBody>
          <a:bodyPr anchor="t" rtlCol="false" tIns="0" lIns="0" bIns="0" rIns="0">
            <a:spAutoFit/>
          </a:bodyPr>
          <a:lstStyle/>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做好五個網站的抓取程式</a:t>
            </a:r>
          </a:p>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建立資料庫順利存入資料</a:t>
            </a:r>
          </a:p>
        </p:txBody>
      </p:sp>
      <p:sp>
        <p:nvSpPr>
          <p:cNvPr name="TextBox 7" id="7"/>
          <p:cNvSpPr txBox="true"/>
          <p:nvPr/>
        </p:nvSpPr>
        <p:spPr>
          <a:xfrm rot="0">
            <a:off x="9409836" y="5318125"/>
            <a:ext cx="7074259" cy="3940175"/>
          </a:xfrm>
          <a:prstGeom prst="rect">
            <a:avLst/>
          </a:prstGeom>
        </p:spPr>
        <p:txBody>
          <a:bodyPr anchor="t" rtlCol="false" tIns="0" lIns="0" bIns="0" rIns="0">
            <a:spAutoFit/>
          </a:bodyPr>
          <a:lstStyle/>
          <a:p>
            <a:pPr algn="l">
              <a:lnSpc>
                <a:spcPts val="5200"/>
              </a:lnSpc>
            </a:pPr>
            <a:r>
              <a:rPr lang="en-US" sz="4000" b="true">
                <a:solidFill>
                  <a:srgbClr val="222A9B"/>
                </a:solidFill>
                <a:latin typeface="HK Grotesk Semi-Bold"/>
                <a:ea typeface="HK Grotesk Semi-Bold"/>
                <a:cs typeface="HK Grotesk Semi-Bold"/>
                <a:sym typeface="HK Grotesk Semi-Bold"/>
              </a:rPr>
              <a:t>流程：</a:t>
            </a:r>
          </a:p>
          <a:p>
            <a:pPr algn="l" marL="863606" indent="-431803" lvl="1">
              <a:lnSpc>
                <a:spcPts val="5200"/>
              </a:lnSpc>
              <a:buAutoNum type="arabicPeriod" startAt="1"/>
            </a:pPr>
            <a:r>
              <a:rPr lang="en-US" b="true" sz="4000">
                <a:solidFill>
                  <a:srgbClr val="222A9B"/>
                </a:solidFill>
                <a:latin typeface="HK Grotesk Semi-Bold"/>
                <a:ea typeface="HK Grotesk Semi-Bold"/>
                <a:cs typeface="HK Grotesk Semi-Bold"/>
                <a:sym typeface="HK Grotesk Semi-Bold"/>
              </a:rPr>
              <a:t>找到搜尋框</a:t>
            </a:r>
          </a:p>
          <a:p>
            <a:pPr algn="l" marL="863606" indent="-431803" lvl="1">
              <a:lnSpc>
                <a:spcPts val="5200"/>
              </a:lnSpc>
              <a:buAutoNum type="arabicPeriod" startAt="1"/>
            </a:pPr>
            <a:r>
              <a:rPr lang="en-US" b="true" sz="4000">
                <a:solidFill>
                  <a:srgbClr val="222A9B"/>
                </a:solidFill>
                <a:latin typeface="HK Grotesk Semi-Bold"/>
                <a:ea typeface="HK Grotesk Semi-Bold"/>
                <a:cs typeface="HK Grotesk Semi-Bold"/>
                <a:sym typeface="HK Grotesk Semi-Bold"/>
              </a:rPr>
              <a:t>輸入關鍵字</a:t>
            </a:r>
          </a:p>
          <a:p>
            <a:pPr algn="l" marL="863606" indent="-431803" lvl="1">
              <a:lnSpc>
                <a:spcPts val="5200"/>
              </a:lnSpc>
              <a:buAutoNum type="arabicPeriod" startAt="1"/>
            </a:pPr>
            <a:r>
              <a:rPr lang="en-US" b="true" sz="4000">
                <a:solidFill>
                  <a:srgbClr val="222A9B"/>
                </a:solidFill>
                <a:latin typeface="HK Grotesk Semi-Bold"/>
                <a:ea typeface="HK Grotesk Semi-Bold"/>
                <a:cs typeface="HK Grotesk Semi-Bold"/>
                <a:sym typeface="HK Grotesk Semi-Bold"/>
              </a:rPr>
              <a:t>設定價格範圍</a:t>
            </a:r>
          </a:p>
          <a:p>
            <a:pPr algn="l" marL="863606" indent="-431803" lvl="1">
              <a:lnSpc>
                <a:spcPts val="5200"/>
              </a:lnSpc>
              <a:buAutoNum type="arabicPeriod" startAt="1"/>
            </a:pPr>
            <a:r>
              <a:rPr lang="en-US" sz="4000">
                <a:solidFill>
                  <a:srgbClr val="222A9B"/>
                </a:solidFill>
                <a:latin typeface="HK Grotesk"/>
                <a:ea typeface="HK Grotesk"/>
                <a:cs typeface="HK Grotesk"/>
                <a:sym typeface="HK Grotesk"/>
              </a:rPr>
              <a:t>定位元素並抓取資料</a:t>
            </a:r>
          </a:p>
          <a:p>
            <a:pPr algn="l" marL="863606" indent="-431803" lvl="1">
              <a:lnSpc>
                <a:spcPts val="5200"/>
              </a:lnSpc>
              <a:buAutoNum type="arabicPeriod" startAt="1"/>
            </a:pPr>
            <a:r>
              <a:rPr lang="en-US" sz="4000">
                <a:solidFill>
                  <a:srgbClr val="222A9B"/>
                </a:solidFill>
                <a:latin typeface="HK Grotesk"/>
                <a:ea typeface="HK Grotesk"/>
                <a:cs typeface="HK Grotesk"/>
                <a:sym typeface="HK Grotesk"/>
              </a:rPr>
              <a:t>匯入mysql資料庫裡</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236762" y="1395589"/>
            <a:ext cx="8491560" cy="3644074"/>
          </a:xfrm>
          <a:custGeom>
            <a:avLst/>
            <a:gdLst/>
            <a:ahLst/>
            <a:cxnLst/>
            <a:rect r="r" b="b" t="t" l="l"/>
            <a:pathLst>
              <a:path h="3644074" w="8491560">
                <a:moveTo>
                  <a:pt x="0" y="0"/>
                </a:moveTo>
                <a:lnTo>
                  <a:pt x="8491560" y="0"/>
                </a:lnTo>
                <a:lnTo>
                  <a:pt x="8491560" y="3644074"/>
                </a:lnTo>
                <a:lnTo>
                  <a:pt x="0" y="3644074"/>
                </a:lnTo>
                <a:lnTo>
                  <a:pt x="0" y="0"/>
                </a:lnTo>
                <a:close/>
              </a:path>
            </a:pathLst>
          </a:custGeom>
          <a:blipFill>
            <a:blip r:embed="rId2"/>
            <a:stretch>
              <a:fillRect l="0" t="0" r="-45931" b="0"/>
            </a:stretch>
          </a:blipFill>
        </p:spPr>
      </p:sp>
      <p:sp>
        <p:nvSpPr>
          <p:cNvPr name="Freeform 6" id="6"/>
          <p:cNvSpPr/>
          <p:nvPr/>
        </p:nvSpPr>
        <p:spPr>
          <a:xfrm flipH="false" flipV="false" rot="0">
            <a:off x="0" y="5411138"/>
            <a:ext cx="9701721" cy="3776365"/>
          </a:xfrm>
          <a:custGeom>
            <a:avLst/>
            <a:gdLst/>
            <a:ahLst/>
            <a:cxnLst/>
            <a:rect r="r" b="b" t="t" l="l"/>
            <a:pathLst>
              <a:path h="3776365" w="9701721">
                <a:moveTo>
                  <a:pt x="0" y="0"/>
                </a:moveTo>
                <a:lnTo>
                  <a:pt x="9701721" y="0"/>
                </a:lnTo>
                <a:lnTo>
                  <a:pt x="9701721" y="3776365"/>
                </a:lnTo>
                <a:lnTo>
                  <a:pt x="0" y="3776365"/>
                </a:lnTo>
                <a:lnTo>
                  <a:pt x="0" y="0"/>
                </a:lnTo>
                <a:close/>
              </a:path>
            </a:pathLst>
          </a:custGeom>
          <a:blipFill>
            <a:blip r:embed="rId3"/>
            <a:stretch>
              <a:fillRect l="0" t="0" r="-27639" b="0"/>
            </a:stretch>
          </a:blipFill>
        </p:spPr>
      </p:sp>
      <p:sp>
        <p:nvSpPr>
          <p:cNvPr name="Freeform 7" id="7"/>
          <p:cNvSpPr/>
          <p:nvPr/>
        </p:nvSpPr>
        <p:spPr>
          <a:xfrm flipH="false" flipV="false" rot="0">
            <a:off x="9012515" y="1219769"/>
            <a:ext cx="8405376" cy="3812027"/>
          </a:xfrm>
          <a:custGeom>
            <a:avLst/>
            <a:gdLst/>
            <a:ahLst/>
            <a:cxnLst/>
            <a:rect r="r" b="b" t="t" l="l"/>
            <a:pathLst>
              <a:path h="3812027" w="8405376">
                <a:moveTo>
                  <a:pt x="0" y="0"/>
                </a:moveTo>
                <a:lnTo>
                  <a:pt x="8405376" y="0"/>
                </a:lnTo>
                <a:lnTo>
                  <a:pt x="8405376" y="3812027"/>
                </a:lnTo>
                <a:lnTo>
                  <a:pt x="0" y="3812027"/>
                </a:lnTo>
                <a:lnTo>
                  <a:pt x="0" y="0"/>
                </a:lnTo>
                <a:close/>
              </a:path>
            </a:pathLst>
          </a:custGeom>
          <a:blipFill>
            <a:blip r:embed="rId4"/>
            <a:stretch>
              <a:fillRect l="0" t="0" r="-47272" b="0"/>
            </a:stretch>
          </a:blipFill>
        </p:spPr>
      </p:sp>
      <p:sp>
        <p:nvSpPr>
          <p:cNvPr name="Freeform 8" id="8"/>
          <p:cNvSpPr/>
          <p:nvPr/>
        </p:nvSpPr>
        <p:spPr>
          <a:xfrm flipH="false" flipV="false" rot="0">
            <a:off x="10255747" y="5719366"/>
            <a:ext cx="7572187" cy="3468136"/>
          </a:xfrm>
          <a:custGeom>
            <a:avLst/>
            <a:gdLst/>
            <a:ahLst/>
            <a:cxnLst/>
            <a:rect r="r" b="b" t="t" l="l"/>
            <a:pathLst>
              <a:path h="3468136" w="7572187">
                <a:moveTo>
                  <a:pt x="0" y="0"/>
                </a:moveTo>
                <a:lnTo>
                  <a:pt x="7572187" y="0"/>
                </a:lnTo>
                <a:lnTo>
                  <a:pt x="7572187" y="3468137"/>
                </a:lnTo>
                <a:lnTo>
                  <a:pt x="0" y="3468137"/>
                </a:lnTo>
                <a:lnTo>
                  <a:pt x="0" y="0"/>
                </a:lnTo>
                <a:close/>
              </a:path>
            </a:pathLst>
          </a:custGeom>
          <a:blipFill>
            <a:blip r:embed="rId5"/>
            <a:stretch>
              <a:fillRect l="0" t="0" r="-63420" b="0"/>
            </a:stretch>
          </a:blipFill>
        </p:spPr>
      </p:sp>
      <p:sp>
        <p:nvSpPr>
          <p:cNvPr name="TextBox 9" id="9"/>
          <p:cNvSpPr txBox="true"/>
          <p:nvPr/>
        </p:nvSpPr>
        <p:spPr>
          <a:xfrm rot="0">
            <a:off x="461294" y="-38100"/>
            <a:ext cx="7273631" cy="1066800"/>
          </a:xfrm>
          <a:prstGeom prst="rect">
            <a:avLst/>
          </a:prstGeom>
        </p:spPr>
        <p:txBody>
          <a:bodyPr anchor="t" rtlCol="false" tIns="0" lIns="0" bIns="0" rIns="0">
            <a:spAutoFit/>
          </a:bodyPr>
          <a:lstStyle/>
          <a:p>
            <a:pPr algn="l">
              <a:lnSpc>
                <a:spcPts val="8400"/>
              </a:lnSpc>
            </a:pPr>
            <a:r>
              <a:rPr lang="en-US" sz="7000">
                <a:solidFill>
                  <a:srgbClr val="222A9B"/>
                </a:solidFill>
                <a:latin typeface="HK Grotesk"/>
                <a:ea typeface="HK Grotesk"/>
                <a:cs typeface="HK Grotesk"/>
                <a:sym typeface="HK Grotesk"/>
              </a:rPr>
              <a:t>目前進度</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6794199" y="3811359"/>
            <a:ext cx="11023902" cy="5920529"/>
          </a:xfrm>
          <a:custGeom>
            <a:avLst/>
            <a:gdLst/>
            <a:ahLst/>
            <a:cxnLst/>
            <a:rect r="r" b="b" t="t" l="l"/>
            <a:pathLst>
              <a:path h="5920529" w="11023902">
                <a:moveTo>
                  <a:pt x="0" y="0"/>
                </a:moveTo>
                <a:lnTo>
                  <a:pt x="11023902" y="0"/>
                </a:lnTo>
                <a:lnTo>
                  <a:pt x="11023902" y="5920529"/>
                </a:lnTo>
                <a:lnTo>
                  <a:pt x="0" y="5920529"/>
                </a:lnTo>
                <a:lnTo>
                  <a:pt x="0" y="0"/>
                </a:lnTo>
                <a:close/>
              </a:path>
            </a:pathLst>
          </a:custGeom>
          <a:blipFill>
            <a:blip r:embed="rId2"/>
            <a:stretch>
              <a:fillRect l="0" t="0" r="0" b="0"/>
            </a:stretch>
          </a:blipFill>
        </p:spPr>
      </p:sp>
      <p:sp>
        <p:nvSpPr>
          <p:cNvPr name="TextBox 6" id="6"/>
          <p:cNvSpPr txBox="true"/>
          <p:nvPr/>
        </p:nvSpPr>
        <p:spPr>
          <a:xfrm rot="0">
            <a:off x="802573" y="2076450"/>
            <a:ext cx="7273631" cy="1066800"/>
          </a:xfrm>
          <a:prstGeom prst="rect">
            <a:avLst/>
          </a:prstGeom>
        </p:spPr>
        <p:txBody>
          <a:bodyPr anchor="t" rtlCol="false" tIns="0" lIns="0" bIns="0" rIns="0">
            <a:spAutoFit/>
          </a:bodyPr>
          <a:lstStyle/>
          <a:p>
            <a:pPr algn="l">
              <a:lnSpc>
                <a:spcPts val="8400"/>
              </a:lnSpc>
            </a:pPr>
            <a:r>
              <a:rPr lang="en-US" sz="7000">
                <a:solidFill>
                  <a:srgbClr val="222A9B"/>
                </a:solidFill>
                <a:latin typeface="HK Grotesk"/>
                <a:ea typeface="HK Grotesk"/>
                <a:cs typeface="HK Grotesk"/>
                <a:sym typeface="HK Grotesk"/>
              </a:rPr>
              <a:t>遇到的問題</a:t>
            </a:r>
          </a:p>
        </p:txBody>
      </p:sp>
      <p:sp>
        <p:nvSpPr>
          <p:cNvPr name="TextBox 7" id="7"/>
          <p:cNvSpPr txBox="true"/>
          <p:nvPr/>
        </p:nvSpPr>
        <p:spPr>
          <a:xfrm rot="0">
            <a:off x="8751376" y="1801972"/>
            <a:ext cx="8732180" cy="1838325"/>
          </a:xfrm>
          <a:prstGeom prst="rect">
            <a:avLst/>
          </a:prstGeom>
        </p:spPr>
        <p:txBody>
          <a:bodyPr anchor="t" rtlCol="false" tIns="0" lIns="0" bIns="0" rIns="0">
            <a:spAutoFit/>
          </a:bodyPr>
          <a:lstStyle/>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做露天網站的抓取時，執行到第二頁就不抓了，但是有偵測到網頁物件</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802573" y="2076450"/>
            <a:ext cx="7273631" cy="1066800"/>
          </a:xfrm>
          <a:prstGeom prst="rect">
            <a:avLst/>
          </a:prstGeom>
        </p:spPr>
        <p:txBody>
          <a:bodyPr anchor="t" rtlCol="false" tIns="0" lIns="0" bIns="0" rIns="0">
            <a:spAutoFit/>
          </a:bodyPr>
          <a:lstStyle/>
          <a:p>
            <a:pPr algn="l">
              <a:lnSpc>
                <a:spcPts val="8400"/>
              </a:lnSpc>
            </a:pPr>
            <a:r>
              <a:rPr lang="en-US" sz="7000" b="true">
                <a:solidFill>
                  <a:srgbClr val="222A9B"/>
                </a:solidFill>
                <a:latin typeface="HK Grotesk Semi-Bold"/>
                <a:ea typeface="HK Grotesk Semi-Bold"/>
                <a:cs typeface="HK Grotesk Semi-Bold"/>
                <a:sym typeface="HK Grotesk Semi-Bold"/>
              </a:rPr>
              <a:t>之後要做的進度</a:t>
            </a:r>
          </a:p>
        </p:txBody>
      </p:sp>
      <p:sp>
        <p:nvSpPr>
          <p:cNvPr name="TextBox 6" id="6"/>
          <p:cNvSpPr txBox="true"/>
          <p:nvPr/>
        </p:nvSpPr>
        <p:spPr>
          <a:xfrm rot="0">
            <a:off x="8751376" y="1801972"/>
            <a:ext cx="8732180" cy="3057525"/>
          </a:xfrm>
          <a:prstGeom prst="rect">
            <a:avLst/>
          </a:prstGeom>
        </p:spPr>
        <p:txBody>
          <a:bodyPr anchor="t" rtlCol="false" tIns="0" lIns="0" bIns="0" rIns="0">
            <a:spAutoFit/>
          </a:bodyPr>
          <a:lstStyle/>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將剩一個網站的抓取程式做好</a:t>
            </a:r>
          </a:p>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需要有一個使用者互動的介面，接收使用者的需求並呈現數據</a:t>
            </a:r>
          </a:p>
          <a:p>
            <a:pPr algn="l" marL="1727231" indent="-575744" lvl="2">
              <a:lnSpc>
                <a:spcPts val="4800"/>
              </a:lnSpc>
              <a:buFont typeface="Arial"/>
              <a:buChar char="⚬"/>
            </a:pPr>
            <a:r>
              <a:rPr lang="en-US" sz="4000">
                <a:solidFill>
                  <a:srgbClr val="222A9B"/>
                </a:solidFill>
                <a:latin typeface="HK Grotesk"/>
                <a:ea typeface="HK Grotesk"/>
                <a:cs typeface="HK Grotesk"/>
                <a:sym typeface="HK Grotesk"/>
              </a:rPr>
              <a:t>需要規劃網頁呈現的樣子</a:t>
            </a:r>
          </a:p>
          <a:p>
            <a:pPr algn="l" marL="1727231" indent="-575744" lvl="2">
              <a:lnSpc>
                <a:spcPts val="4800"/>
              </a:lnSpc>
              <a:buFont typeface="Arial"/>
              <a:buChar char="⚬"/>
            </a:pPr>
            <a:r>
              <a:rPr lang="en-US" sz="4000">
                <a:solidFill>
                  <a:srgbClr val="222A9B"/>
                </a:solidFill>
                <a:latin typeface="HK Grotesk"/>
                <a:ea typeface="HK Grotesk"/>
                <a:cs typeface="HK Grotesk"/>
                <a:sym typeface="HK Grotesk"/>
              </a:rPr>
              <a:t>要怎麼呈現在使用者面前</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4563479" y="3261322"/>
            <a:ext cx="9161042" cy="3764355"/>
          </a:xfrm>
          <a:custGeom>
            <a:avLst/>
            <a:gdLst/>
            <a:ahLst/>
            <a:cxnLst/>
            <a:rect r="r" b="b" t="t" l="l"/>
            <a:pathLst>
              <a:path h="3764355" w="9161042">
                <a:moveTo>
                  <a:pt x="0" y="0"/>
                </a:moveTo>
                <a:lnTo>
                  <a:pt x="9161042" y="0"/>
                </a:lnTo>
                <a:lnTo>
                  <a:pt x="9161042" y="3764356"/>
                </a:lnTo>
                <a:lnTo>
                  <a:pt x="0" y="37643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6876464"/>
            <a:ext cx="2439093" cy="2723115"/>
            <a:chOff x="0" y="0"/>
            <a:chExt cx="3252124" cy="3630820"/>
          </a:xfrm>
        </p:grpSpPr>
        <p:sp>
          <p:nvSpPr>
            <p:cNvPr name="Freeform 4" id="4"/>
            <p:cNvSpPr/>
            <p:nvPr/>
          </p:nvSpPr>
          <p:spPr>
            <a:xfrm flipH="false" flipV="false" rot="0">
              <a:off x="0" y="0"/>
              <a:ext cx="3252124" cy="3473142"/>
            </a:xfrm>
            <a:custGeom>
              <a:avLst/>
              <a:gdLst/>
              <a:ahLst/>
              <a:cxnLst/>
              <a:rect r="r" b="b" t="t" l="l"/>
              <a:pathLst>
                <a:path h="3473142" w="3252124">
                  <a:moveTo>
                    <a:pt x="0" y="0"/>
                  </a:moveTo>
                  <a:lnTo>
                    <a:pt x="3252124" y="0"/>
                  </a:lnTo>
                  <a:lnTo>
                    <a:pt x="3252124" y="3473142"/>
                  </a:lnTo>
                  <a:lnTo>
                    <a:pt x="0" y="3473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2119035"/>
              <a:ext cx="1283643" cy="1511785"/>
            </a:xfrm>
            <a:custGeom>
              <a:avLst/>
              <a:gdLst/>
              <a:ahLst/>
              <a:cxnLst/>
              <a:rect r="r" b="b" t="t" l="l"/>
              <a:pathLst>
                <a:path h="1511785" w="1283643">
                  <a:moveTo>
                    <a:pt x="0" y="0"/>
                  </a:moveTo>
                  <a:lnTo>
                    <a:pt x="1283643" y="0"/>
                  </a:lnTo>
                  <a:lnTo>
                    <a:pt x="1283643" y="1511785"/>
                  </a:lnTo>
                  <a:lnTo>
                    <a:pt x="0" y="15117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false" flipV="false" rot="0">
            <a:off x="15135521" y="882437"/>
            <a:ext cx="2123779" cy="2123779"/>
          </a:xfrm>
          <a:custGeom>
            <a:avLst/>
            <a:gdLst/>
            <a:ahLst/>
            <a:cxnLst/>
            <a:rect r="r" b="b" t="t" l="l"/>
            <a:pathLst>
              <a:path h="2123779" w="2123779">
                <a:moveTo>
                  <a:pt x="0" y="0"/>
                </a:moveTo>
                <a:lnTo>
                  <a:pt x="2123779" y="0"/>
                </a:lnTo>
                <a:lnTo>
                  <a:pt x="2123779" y="2123779"/>
                </a:lnTo>
                <a:lnTo>
                  <a:pt x="0" y="21237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380131" y="1463935"/>
            <a:ext cx="2183348" cy="2252985"/>
          </a:xfrm>
          <a:custGeom>
            <a:avLst/>
            <a:gdLst/>
            <a:ahLst/>
            <a:cxnLst/>
            <a:rect r="r" b="b" t="t" l="l"/>
            <a:pathLst>
              <a:path h="2252985" w="2183348">
                <a:moveTo>
                  <a:pt x="0" y="0"/>
                </a:moveTo>
                <a:lnTo>
                  <a:pt x="2183348" y="0"/>
                </a:lnTo>
                <a:lnTo>
                  <a:pt x="2183348" y="2252986"/>
                </a:lnTo>
                <a:lnTo>
                  <a:pt x="0" y="2252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false" rot="0">
            <a:off x="14576125" y="6024776"/>
            <a:ext cx="1892449" cy="2965376"/>
          </a:xfrm>
          <a:custGeom>
            <a:avLst/>
            <a:gdLst/>
            <a:ahLst/>
            <a:cxnLst/>
            <a:rect r="r" b="b" t="t" l="l"/>
            <a:pathLst>
              <a:path h="2965376" w="1892449">
                <a:moveTo>
                  <a:pt x="1892449" y="0"/>
                </a:moveTo>
                <a:lnTo>
                  <a:pt x="0" y="0"/>
                </a:lnTo>
                <a:lnTo>
                  <a:pt x="0" y="2965376"/>
                </a:lnTo>
                <a:lnTo>
                  <a:pt x="1892449" y="2965376"/>
                </a:lnTo>
                <a:lnTo>
                  <a:pt x="189244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DAGiFtzrflk</dc:identifier>
  <dcterms:modified xsi:type="dcterms:W3CDTF">2011-08-01T06:04:30Z</dcterms:modified>
  <cp:revision>1</cp:revision>
  <dc:title>20250319_購物篩選幫手_鐘俐欣</dc:title>
</cp:coreProperties>
</file>