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4"/>
  </p:notesMasterIdLst>
  <p:sldIdLst>
    <p:sldId id="312" r:id="rId2"/>
    <p:sldId id="357" r:id="rId3"/>
    <p:sldId id="358" r:id="rId4"/>
    <p:sldId id="295" r:id="rId5"/>
    <p:sldId id="296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02" r:id="rId14"/>
    <p:sldId id="260" r:id="rId15"/>
    <p:sldId id="294" r:id="rId16"/>
    <p:sldId id="309" r:id="rId17"/>
    <p:sldId id="310" r:id="rId18"/>
    <p:sldId id="311" r:id="rId19"/>
    <p:sldId id="352" r:id="rId20"/>
    <p:sldId id="315" r:id="rId21"/>
    <p:sldId id="317" r:id="rId22"/>
    <p:sldId id="353" r:id="rId23"/>
    <p:sldId id="320" r:id="rId24"/>
    <p:sldId id="321" r:id="rId25"/>
    <p:sldId id="322" r:id="rId26"/>
    <p:sldId id="323" r:id="rId27"/>
    <p:sldId id="324" r:id="rId28"/>
    <p:sldId id="35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55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56" r:id="rId52"/>
    <p:sldId id="35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78C75-B246-4C49-88F9-5B3184F5C05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C76F018F-A57A-484B-840A-DAA8DA73C449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원시 데이터 수집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815DD0ED-C2DF-41B5-AF2D-7021AFC722B9}" type="par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387705B8-B9DC-4923-A73E-EAD6AADE3EE5}" type="sib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A4AF1E03-6773-43CB-9D6B-E325156E82E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smtClean="0">
              <a:solidFill>
                <a:schemeClr val="bg1"/>
              </a:solidFill>
            </a:rPr>
            <a:t>데이터 전처리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5DF80222-3605-41EE-A872-AAD509E82A43}" type="par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1619141-7B47-4CE3-856D-9690686CE68C}" type="sib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4C9096E-AF59-4B2A-B7F4-E4A80532B8BB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분석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942398D7-151B-44E6-B6FB-74E8FF859008}" type="par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512053A5-69F1-4002-99D2-0B2CBB2CBC0F}" type="sib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EFC3643C-CED9-475B-995F-0959C23ECF4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시각화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F8E93D31-558B-413C-857B-492ED05D1DDF}" type="par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3D4902F2-C897-424A-B1D0-B66486338EBC}" type="sib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A99D84E3-2D31-4A2E-8934-AA9957ABE8D4}" type="pres">
      <dgm:prSet presAssocID="{E6178C75-B246-4C49-88F9-5B3184F5C056}" presName="CompostProcess" presStyleCnt="0">
        <dgm:presLayoutVars>
          <dgm:dir/>
          <dgm:resizeHandles val="exact"/>
        </dgm:presLayoutVars>
      </dgm:prSet>
      <dgm:spPr/>
    </dgm:pt>
    <dgm:pt modelId="{8899DEEC-1BE3-4F21-B179-A971A343BD60}" type="pres">
      <dgm:prSet presAssocID="{E6178C75-B246-4C49-88F9-5B3184F5C056}" presName="arrow" presStyleLbl="bgShp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D10C1494-38C8-4860-A87A-C2470B5E087A}" type="pres">
      <dgm:prSet presAssocID="{E6178C75-B246-4C49-88F9-5B3184F5C056}" presName="linearProcess" presStyleCnt="0"/>
      <dgm:spPr/>
    </dgm:pt>
    <dgm:pt modelId="{5A911932-E528-4432-9194-ED92B0630E98}" type="pres">
      <dgm:prSet presAssocID="{C76F018F-A57A-484B-840A-DAA8DA73C449}" presName="textNode" presStyleLbl="node1" presStyleIdx="0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3B2CFE-9434-4F9B-AA30-AAB47B0200EE}" type="pres">
      <dgm:prSet presAssocID="{387705B8-B9DC-4923-A73E-EAD6AADE3EE5}" presName="sibTrans" presStyleCnt="0"/>
      <dgm:spPr/>
    </dgm:pt>
    <dgm:pt modelId="{2006DFA0-F408-4483-9A10-755333C7453D}" type="pres">
      <dgm:prSet presAssocID="{A4AF1E03-6773-43CB-9D6B-E325156E82EA}" presName="textNode" presStyleLbl="node1" presStyleIdx="1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37610-2BED-4CE3-94DB-15F61F476A39}" type="pres">
      <dgm:prSet presAssocID="{21619141-7B47-4CE3-856D-9690686CE68C}" presName="sibTrans" presStyleCnt="0"/>
      <dgm:spPr/>
    </dgm:pt>
    <dgm:pt modelId="{973BACE8-F00C-4446-B4D9-A7109AC85AF5}" type="pres">
      <dgm:prSet presAssocID="{24C9096E-AF59-4B2A-B7F4-E4A80532B8BB}" presName="textNode" presStyleLbl="node1" presStyleIdx="2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440CB-3488-4E1F-8D1F-F1C41026CBB9}" type="pres">
      <dgm:prSet presAssocID="{512053A5-69F1-4002-99D2-0B2CBB2CBC0F}" presName="sibTrans" presStyleCnt="0"/>
      <dgm:spPr/>
    </dgm:pt>
    <dgm:pt modelId="{30155A49-1993-465D-8C71-9238CDBE8CF4}" type="pres">
      <dgm:prSet presAssocID="{EFC3643C-CED9-475B-995F-0959C23ECF4A}" presName="textNode" presStyleLbl="node1" presStyleIdx="3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5E5447-DFD7-4BD3-B25E-A4F171AA6502}" type="presOf" srcId="{EFC3643C-CED9-475B-995F-0959C23ECF4A}" destId="{30155A49-1993-465D-8C71-9238CDBE8CF4}" srcOrd="0" destOrd="0" presId="urn:microsoft.com/office/officeart/2005/8/layout/hProcess9"/>
    <dgm:cxn modelId="{0F158585-D6D3-487E-AA8A-8E180DB994A9}" type="presOf" srcId="{24C9096E-AF59-4B2A-B7F4-E4A80532B8BB}" destId="{973BACE8-F00C-4446-B4D9-A7109AC85AF5}" srcOrd="0" destOrd="0" presId="urn:microsoft.com/office/officeart/2005/8/layout/hProcess9"/>
    <dgm:cxn modelId="{F3CA5292-4E26-46A4-8A04-6CF34787377D}" type="presOf" srcId="{A4AF1E03-6773-43CB-9D6B-E325156E82EA}" destId="{2006DFA0-F408-4483-9A10-755333C7453D}" srcOrd="0" destOrd="0" presId="urn:microsoft.com/office/officeart/2005/8/layout/hProcess9"/>
    <dgm:cxn modelId="{E25CAFAB-D894-4A59-90B3-5917561A74B8}" srcId="{E6178C75-B246-4C49-88F9-5B3184F5C056}" destId="{C76F018F-A57A-484B-840A-DAA8DA73C449}" srcOrd="0" destOrd="0" parTransId="{815DD0ED-C2DF-41B5-AF2D-7021AFC722B9}" sibTransId="{387705B8-B9DC-4923-A73E-EAD6AADE3EE5}"/>
    <dgm:cxn modelId="{25846F0E-12E5-4EF0-B43E-D34CB35B6D87}" type="presOf" srcId="{C76F018F-A57A-484B-840A-DAA8DA73C449}" destId="{5A911932-E528-4432-9194-ED92B0630E98}" srcOrd="0" destOrd="0" presId="urn:microsoft.com/office/officeart/2005/8/layout/hProcess9"/>
    <dgm:cxn modelId="{C1778BD5-DDFD-40D6-B9A9-29B533F265E2}" srcId="{E6178C75-B246-4C49-88F9-5B3184F5C056}" destId="{EFC3643C-CED9-475B-995F-0959C23ECF4A}" srcOrd="3" destOrd="0" parTransId="{F8E93D31-558B-413C-857B-492ED05D1DDF}" sibTransId="{3D4902F2-C897-424A-B1D0-B66486338EBC}"/>
    <dgm:cxn modelId="{E6050FC9-001C-4705-A259-0131E09EE655}" srcId="{E6178C75-B246-4C49-88F9-5B3184F5C056}" destId="{24C9096E-AF59-4B2A-B7F4-E4A80532B8BB}" srcOrd="2" destOrd="0" parTransId="{942398D7-151B-44E6-B6FB-74E8FF859008}" sibTransId="{512053A5-69F1-4002-99D2-0B2CBB2CBC0F}"/>
    <dgm:cxn modelId="{E703F5FB-BAA6-4EA8-BA4D-6190F5B6C2B7}" type="presOf" srcId="{E6178C75-B246-4C49-88F9-5B3184F5C056}" destId="{A99D84E3-2D31-4A2E-8934-AA9957ABE8D4}" srcOrd="0" destOrd="0" presId="urn:microsoft.com/office/officeart/2005/8/layout/hProcess9"/>
    <dgm:cxn modelId="{15BFDA07-7D91-47B4-84C3-C9CB33F7153F}" srcId="{E6178C75-B246-4C49-88F9-5B3184F5C056}" destId="{A4AF1E03-6773-43CB-9D6B-E325156E82EA}" srcOrd="1" destOrd="0" parTransId="{5DF80222-3605-41EE-A872-AAD509E82A43}" sibTransId="{21619141-7B47-4CE3-856D-9690686CE68C}"/>
    <dgm:cxn modelId="{DBF67662-42DD-46FB-9D03-6954797961B4}" type="presParOf" srcId="{A99D84E3-2D31-4A2E-8934-AA9957ABE8D4}" destId="{8899DEEC-1BE3-4F21-B179-A971A343BD60}" srcOrd="0" destOrd="0" presId="urn:microsoft.com/office/officeart/2005/8/layout/hProcess9"/>
    <dgm:cxn modelId="{98A9AF7D-7D35-4A06-9804-34EE965B9815}" type="presParOf" srcId="{A99D84E3-2D31-4A2E-8934-AA9957ABE8D4}" destId="{D10C1494-38C8-4860-A87A-C2470B5E087A}" srcOrd="1" destOrd="0" presId="urn:microsoft.com/office/officeart/2005/8/layout/hProcess9"/>
    <dgm:cxn modelId="{1EB18851-3B8F-4BA6-9905-8EECE3DF1BDB}" type="presParOf" srcId="{D10C1494-38C8-4860-A87A-C2470B5E087A}" destId="{5A911932-E528-4432-9194-ED92B0630E98}" srcOrd="0" destOrd="0" presId="urn:microsoft.com/office/officeart/2005/8/layout/hProcess9"/>
    <dgm:cxn modelId="{DE053398-8947-47E8-A0A4-94F434AEBA45}" type="presParOf" srcId="{D10C1494-38C8-4860-A87A-C2470B5E087A}" destId="{233B2CFE-9434-4F9B-AA30-AAB47B0200EE}" srcOrd="1" destOrd="0" presId="urn:microsoft.com/office/officeart/2005/8/layout/hProcess9"/>
    <dgm:cxn modelId="{184634EC-6540-4304-99D0-3E9BA897B088}" type="presParOf" srcId="{D10C1494-38C8-4860-A87A-C2470B5E087A}" destId="{2006DFA0-F408-4483-9A10-755333C7453D}" srcOrd="2" destOrd="0" presId="urn:microsoft.com/office/officeart/2005/8/layout/hProcess9"/>
    <dgm:cxn modelId="{DD00E4CA-7F76-4F05-9264-D228B5E99DDC}" type="presParOf" srcId="{D10C1494-38C8-4860-A87A-C2470B5E087A}" destId="{50637610-2BED-4CE3-94DB-15F61F476A39}" srcOrd="3" destOrd="0" presId="urn:microsoft.com/office/officeart/2005/8/layout/hProcess9"/>
    <dgm:cxn modelId="{81630F2F-EA23-490A-9871-0787746E130A}" type="presParOf" srcId="{D10C1494-38C8-4860-A87A-C2470B5E087A}" destId="{973BACE8-F00C-4446-B4D9-A7109AC85AF5}" srcOrd="4" destOrd="0" presId="urn:microsoft.com/office/officeart/2005/8/layout/hProcess9"/>
    <dgm:cxn modelId="{6A23ECC7-935E-492B-ACB0-0397AEC62686}" type="presParOf" srcId="{D10C1494-38C8-4860-A87A-C2470B5E087A}" destId="{6D5440CB-3488-4E1F-8D1F-F1C41026CBB9}" srcOrd="5" destOrd="0" presId="urn:microsoft.com/office/officeart/2005/8/layout/hProcess9"/>
    <dgm:cxn modelId="{52660CE2-A272-445C-A0EF-A06685EB1CC7}" type="presParOf" srcId="{D10C1494-38C8-4860-A87A-C2470B5E087A}" destId="{30155A49-1993-465D-8C71-9238CDBE8CF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78C75-B246-4C49-88F9-5B3184F5C05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C76F018F-A57A-484B-840A-DAA8DA73C449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smtClean="0">
              <a:solidFill>
                <a:schemeClr val="bg1"/>
              </a:solidFill>
            </a:rPr>
            <a:t>Raw</a:t>
          </a:r>
          <a:r>
            <a:rPr lang="ko-KR" altLang="en-US" sz="1200" b="1" smtClean="0">
              <a:solidFill>
                <a:schemeClr val="bg1"/>
              </a:solidFill>
            </a:rPr>
            <a:t>데이터 수집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815DD0ED-C2DF-41B5-AF2D-7021AFC722B9}" type="par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387705B8-B9DC-4923-A73E-EAD6AADE3EE5}" type="sib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A4AF1E03-6773-43CB-9D6B-E325156E82E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smtClean="0">
              <a:solidFill>
                <a:schemeClr val="bg1"/>
              </a:solidFill>
            </a:rPr>
            <a:t>데이터 전처리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5DF80222-3605-41EE-A872-AAD509E82A43}" type="par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1619141-7B47-4CE3-856D-9690686CE68C}" type="sib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4C9096E-AF59-4B2A-B7F4-E4A80532B8BB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분석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942398D7-151B-44E6-B6FB-74E8FF859008}" type="par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512053A5-69F1-4002-99D2-0B2CBB2CBC0F}" type="sib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EFC3643C-CED9-475B-995F-0959C23ECF4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시각화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F8E93D31-558B-413C-857B-492ED05D1DDF}" type="par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3D4902F2-C897-424A-B1D0-B66486338EBC}" type="sib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A99D84E3-2D31-4A2E-8934-AA9957ABE8D4}" type="pres">
      <dgm:prSet presAssocID="{E6178C75-B246-4C49-88F9-5B3184F5C056}" presName="CompostProcess" presStyleCnt="0">
        <dgm:presLayoutVars>
          <dgm:dir/>
          <dgm:resizeHandles val="exact"/>
        </dgm:presLayoutVars>
      </dgm:prSet>
      <dgm:spPr/>
    </dgm:pt>
    <dgm:pt modelId="{8899DEEC-1BE3-4F21-B179-A971A343BD60}" type="pres">
      <dgm:prSet presAssocID="{E6178C75-B246-4C49-88F9-5B3184F5C056}" presName="arrow" presStyleLbl="bgShp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D10C1494-38C8-4860-A87A-C2470B5E087A}" type="pres">
      <dgm:prSet presAssocID="{E6178C75-B246-4C49-88F9-5B3184F5C056}" presName="linearProcess" presStyleCnt="0"/>
      <dgm:spPr/>
    </dgm:pt>
    <dgm:pt modelId="{5A911932-E528-4432-9194-ED92B0630E98}" type="pres">
      <dgm:prSet presAssocID="{C76F018F-A57A-484B-840A-DAA8DA73C449}" presName="textNode" presStyleLbl="node1" presStyleIdx="0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3B2CFE-9434-4F9B-AA30-AAB47B0200EE}" type="pres">
      <dgm:prSet presAssocID="{387705B8-B9DC-4923-A73E-EAD6AADE3EE5}" presName="sibTrans" presStyleCnt="0"/>
      <dgm:spPr/>
    </dgm:pt>
    <dgm:pt modelId="{2006DFA0-F408-4483-9A10-755333C7453D}" type="pres">
      <dgm:prSet presAssocID="{A4AF1E03-6773-43CB-9D6B-E325156E82EA}" presName="textNode" presStyleLbl="node1" presStyleIdx="1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37610-2BED-4CE3-94DB-15F61F476A39}" type="pres">
      <dgm:prSet presAssocID="{21619141-7B47-4CE3-856D-9690686CE68C}" presName="sibTrans" presStyleCnt="0"/>
      <dgm:spPr/>
    </dgm:pt>
    <dgm:pt modelId="{973BACE8-F00C-4446-B4D9-A7109AC85AF5}" type="pres">
      <dgm:prSet presAssocID="{24C9096E-AF59-4B2A-B7F4-E4A80532B8BB}" presName="textNode" presStyleLbl="node1" presStyleIdx="2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440CB-3488-4E1F-8D1F-F1C41026CBB9}" type="pres">
      <dgm:prSet presAssocID="{512053A5-69F1-4002-99D2-0B2CBB2CBC0F}" presName="sibTrans" presStyleCnt="0"/>
      <dgm:spPr/>
    </dgm:pt>
    <dgm:pt modelId="{30155A49-1993-465D-8C71-9238CDBE8CF4}" type="pres">
      <dgm:prSet presAssocID="{EFC3643C-CED9-475B-995F-0959C23ECF4A}" presName="textNode" presStyleLbl="node1" presStyleIdx="3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FBE8CA-6BDC-4722-AD62-BD29B67699C5}" type="presOf" srcId="{C76F018F-A57A-484B-840A-DAA8DA73C449}" destId="{5A911932-E528-4432-9194-ED92B0630E98}" srcOrd="0" destOrd="0" presId="urn:microsoft.com/office/officeart/2005/8/layout/hProcess9"/>
    <dgm:cxn modelId="{E25CAFAB-D894-4A59-90B3-5917561A74B8}" srcId="{E6178C75-B246-4C49-88F9-5B3184F5C056}" destId="{C76F018F-A57A-484B-840A-DAA8DA73C449}" srcOrd="0" destOrd="0" parTransId="{815DD0ED-C2DF-41B5-AF2D-7021AFC722B9}" sibTransId="{387705B8-B9DC-4923-A73E-EAD6AADE3EE5}"/>
    <dgm:cxn modelId="{289AB3D0-8B66-4377-B7C3-24AEAB13C9E8}" type="presOf" srcId="{A4AF1E03-6773-43CB-9D6B-E325156E82EA}" destId="{2006DFA0-F408-4483-9A10-755333C7453D}" srcOrd="0" destOrd="0" presId="urn:microsoft.com/office/officeart/2005/8/layout/hProcess9"/>
    <dgm:cxn modelId="{73363086-0918-4D6A-A5F7-8C686194FBBE}" type="presOf" srcId="{EFC3643C-CED9-475B-995F-0959C23ECF4A}" destId="{30155A49-1993-465D-8C71-9238CDBE8CF4}" srcOrd="0" destOrd="0" presId="urn:microsoft.com/office/officeart/2005/8/layout/hProcess9"/>
    <dgm:cxn modelId="{F58DB4E6-113A-4CA2-8ECC-12A9D9DE7B78}" type="presOf" srcId="{24C9096E-AF59-4B2A-B7F4-E4A80532B8BB}" destId="{973BACE8-F00C-4446-B4D9-A7109AC85AF5}" srcOrd="0" destOrd="0" presId="urn:microsoft.com/office/officeart/2005/8/layout/hProcess9"/>
    <dgm:cxn modelId="{C1778BD5-DDFD-40D6-B9A9-29B533F265E2}" srcId="{E6178C75-B246-4C49-88F9-5B3184F5C056}" destId="{EFC3643C-CED9-475B-995F-0959C23ECF4A}" srcOrd="3" destOrd="0" parTransId="{F8E93D31-558B-413C-857B-492ED05D1DDF}" sibTransId="{3D4902F2-C897-424A-B1D0-B66486338EBC}"/>
    <dgm:cxn modelId="{E6050FC9-001C-4705-A259-0131E09EE655}" srcId="{E6178C75-B246-4C49-88F9-5B3184F5C056}" destId="{24C9096E-AF59-4B2A-B7F4-E4A80532B8BB}" srcOrd="2" destOrd="0" parTransId="{942398D7-151B-44E6-B6FB-74E8FF859008}" sibTransId="{512053A5-69F1-4002-99D2-0B2CBB2CBC0F}"/>
    <dgm:cxn modelId="{15BFDA07-7D91-47B4-84C3-C9CB33F7153F}" srcId="{E6178C75-B246-4C49-88F9-5B3184F5C056}" destId="{A4AF1E03-6773-43CB-9D6B-E325156E82EA}" srcOrd="1" destOrd="0" parTransId="{5DF80222-3605-41EE-A872-AAD509E82A43}" sibTransId="{21619141-7B47-4CE3-856D-9690686CE68C}"/>
    <dgm:cxn modelId="{9D111111-5B90-4651-8EF0-C46C25BF3440}" type="presOf" srcId="{E6178C75-B246-4C49-88F9-5B3184F5C056}" destId="{A99D84E3-2D31-4A2E-8934-AA9957ABE8D4}" srcOrd="0" destOrd="0" presId="urn:microsoft.com/office/officeart/2005/8/layout/hProcess9"/>
    <dgm:cxn modelId="{05BE210A-63BA-4F89-8343-E3D50170C7E9}" type="presParOf" srcId="{A99D84E3-2D31-4A2E-8934-AA9957ABE8D4}" destId="{8899DEEC-1BE3-4F21-B179-A971A343BD60}" srcOrd="0" destOrd="0" presId="urn:microsoft.com/office/officeart/2005/8/layout/hProcess9"/>
    <dgm:cxn modelId="{7C2B4A2C-4BB9-41C1-BCF0-E00DE0C17B26}" type="presParOf" srcId="{A99D84E3-2D31-4A2E-8934-AA9957ABE8D4}" destId="{D10C1494-38C8-4860-A87A-C2470B5E087A}" srcOrd="1" destOrd="0" presId="urn:microsoft.com/office/officeart/2005/8/layout/hProcess9"/>
    <dgm:cxn modelId="{AD6A35B8-DDB2-4A76-A0D3-D57816848255}" type="presParOf" srcId="{D10C1494-38C8-4860-A87A-C2470B5E087A}" destId="{5A911932-E528-4432-9194-ED92B0630E98}" srcOrd="0" destOrd="0" presId="urn:microsoft.com/office/officeart/2005/8/layout/hProcess9"/>
    <dgm:cxn modelId="{852309B6-572C-427A-8904-403761306799}" type="presParOf" srcId="{D10C1494-38C8-4860-A87A-C2470B5E087A}" destId="{233B2CFE-9434-4F9B-AA30-AAB47B0200EE}" srcOrd="1" destOrd="0" presId="urn:microsoft.com/office/officeart/2005/8/layout/hProcess9"/>
    <dgm:cxn modelId="{64222BAB-F43C-487B-B487-DB471CF768E6}" type="presParOf" srcId="{D10C1494-38C8-4860-A87A-C2470B5E087A}" destId="{2006DFA0-F408-4483-9A10-755333C7453D}" srcOrd="2" destOrd="0" presId="urn:microsoft.com/office/officeart/2005/8/layout/hProcess9"/>
    <dgm:cxn modelId="{18E07E4A-529B-4EBD-83CE-F29374D22434}" type="presParOf" srcId="{D10C1494-38C8-4860-A87A-C2470B5E087A}" destId="{50637610-2BED-4CE3-94DB-15F61F476A39}" srcOrd="3" destOrd="0" presId="urn:microsoft.com/office/officeart/2005/8/layout/hProcess9"/>
    <dgm:cxn modelId="{907588A1-41EF-45A7-9384-B44784519B9E}" type="presParOf" srcId="{D10C1494-38C8-4860-A87A-C2470B5E087A}" destId="{973BACE8-F00C-4446-B4D9-A7109AC85AF5}" srcOrd="4" destOrd="0" presId="urn:microsoft.com/office/officeart/2005/8/layout/hProcess9"/>
    <dgm:cxn modelId="{414A8884-6140-4073-87CE-83D767CAC73C}" type="presParOf" srcId="{D10C1494-38C8-4860-A87A-C2470B5E087A}" destId="{6D5440CB-3488-4E1F-8D1F-F1C41026CBB9}" srcOrd="5" destOrd="0" presId="urn:microsoft.com/office/officeart/2005/8/layout/hProcess9"/>
    <dgm:cxn modelId="{6812F30C-ACD5-4C45-90D6-2F6E26339972}" type="presParOf" srcId="{D10C1494-38C8-4860-A87A-C2470B5E087A}" destId="{30155A49-1993-465D-8C71-9238CDBE8CF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94D3FB-6643-44E2-98AB-7ADAB8C07DD3}" type="doc">
      <dgm:prSet loTypeId="urn:microsoft.com/office/officeart/2005/8/layout/hChevron3" loCatId="process" qsTypeId="urn:microsoft.com/office/officeart/2005/8/quickstyle/simple1" qsCatId="simple" csTypeId="urn:microsoft.com/office/officeart/2005/8/colors/accent1_5" csCatId="accent1" phldr="1"/>
      <dgm:spPr/>
    </dgm:pt>
    <dgm:pt modelId="{F45DDFDA-ACEC-4765-A1ED-93DEDA21A063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solidFill>
                <a:schemeClr val="tx1"/>
              </a:solidFill>
            </a:rPr>
            <a:t>분석 목적 설정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A1ED9BDF-3DEB-4B7F-A36F-695EABEC8E91}" type="parTrans" cxnId="{387EFF16-AF2F-4962-8A98-72802F662A18}">
      <dgm:prSet/>
      <dgm:spPr/>
      <dgm:t>
        <a:bodyPr/>
        <a:lstStyle/>
        <a:p>
          <a:pPr latinLnBrk="1"/>
          <a:endParaRPr lang="ko-KR" altLang="en-US"/>
        </a:p>
      </dgm:t>
    </dgm:pt>
    <dgm:pt modelId="{DA4AD61D-109C-45F4-9D6B-ACB971130FF1}" type="sibTrans" cxnId="{387EFF16-AF2F-4962-8A98-72802F662A18}">
      <dgm:prSet/>
      <dgm:spPr/>
      <dgm:t>
        <a:bodyPr/>
        <a:lstStyle/>
        <a:p>
          <a:pPr latinLnBrk="1"/>
          <a:endParaRPr lang="ko-KR" altLang="en-US"/>
        </a:p>
      </dgm:t>
    </dgm:pt>
    <dgm:pt modelId="{F3498BF7-5F42-42A2-A280-918B52F7F0E7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solidFill>
                <a:schemeClr val="tx1"/>
              </a:solidFill>
            </a:rPr>
            <a:t>관련 데이터 조사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D18FCF57-7173-4508-A8BC-7FA5C0F26C13}" type="parTrans" cxnId="{DE146E82-21B8-420B-A370-6A8565226FA9}">
      <dgm:prSet/>
      <dgm:spPr/>
      <dgm:t>
        <a:bodyPr/>
        <a:lstStyle/>
        <a:p>
          <a:pPr latinLnBrk="1"/>
          <a:endParaRPr lang="ko-KR" altLang="en-US"/>
        </a:p>
      </dgm:t>
    </dgm:pt>
    <dgm:pt modelId="{80AA8B16-9303-4717-85EF-616D544D133C}" type="sibTrans" cxnId="{DE146E82-21B8-420B-A370-6A8565226FA9}">
      <dgm:prSet/>
      <dgm:spPr/>
      <dgm:t>
        <a:bodyPr/>
        <a:lstStyle/>
        <a:p>
          <a:pPr latinLnBrk="1"/>
          <a:endParaRPr lang="ko-KR" altLang="en-US"/>
        </a:p>
      </dgm:t>
    </dgm:pt>
    <dgm:pt modelId="{EF5001D6-CE6E-443D-94FB-EA8ED454EA14}">
      <dgm:prSet phldrT="[텍스트]" custT="1"/>
      <dgm:spPr/>
      <dgm:t>
        <a:bodyPr/>
        <a:lstStyle/>
        <a:p>
          <a:pPr latinLnBrk="1"/>
          <a:r>
            <a:rPr lang="en-US" altLang="ko-KR" sz="1200" b="1" dirty="0" smtClean="0">
              <a:solidFill>
                <a:schemeClr val="tx1"/>
              </a:solidFill>
            </a:rPr>
            <a:t>Null</a:t>
          </a:r>
          <a:r>
            <a:rPr lang="ko-KR" altLang="en-US" sz="1200" b="1" dirty="0" smtClean="0">
              <a:solidFill>
                <a:schemeClr val="tx1"/>
              </a:solidFill>
            </a:rPr>
            <a:t>값</a:t>
          </a:r>
          <a:r>
            <a:rPr lang="en-US" altLang="ko-KR" sz="1200" b="1" dirty="0" smtClean="0">
              <a:solidFill>
                <a:schemeClr val="tx1"/>
              </a:solidFill>
            </a:rPr>
            <a:t>, </a:t>
          </a:r>
          <a:r>
            <a:rPr lang="ko-KR" altLang="en-US" sz="1200" b="1" dirty="0" smtClean="0">
              <a:solidFill>
                <a:schemeClr val="tx1"/>
              </a:solidFill>
            </a:rPr>
            <a:t>이상치 제거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67DCFA8B-DC70-4916-AEAD-915EB8BD3EF0}" type="parTrans" cxnId="{E99230A0-65C5-4425-82D4-01C5B49816FA}">
      <dgm:prSet/>
      <dgm:spPr/>
      <dgm:t>
        <a:bodyPr/>
        <a:lstStyle/>
        <a:p>
          <a:pPr latinLnBrk="1"/>
          <a:endParaRPr lang="ko-KR" altLang="en-US"/>
        </a:p>
      </dgm:t>
    </dgm:pt>
    <dgm:pt modelId="{4DE237F3-1B42-4B55-9458-6FB66A62A140}" type="sibTrans" cxnId="{E99230A0-65C5-4425-82D4-01C5B49816FA}">
      <dgm:prSet/>
      <dgm:spPr/>
      <dgm:t>
        <a:bodyPr/>
        <a:lstStyle/>
        <a:p>
          <a:pPr latinLnBrk="1"/>
          <a:endParaRPr lang="ko-KR" altLang="en-US"/>
        </a:p>
      </dgm:t>
    </dgm:pt>
    <dgm:pt modelId="{11C4B3FE-182A-4464-9B81-5C0BE6EC6B32}" type="pres">
      <dgm:prSet presAssocID="{B994D3FB-6643-44E2-98AB-7ADAB8C07DD3}" presName="Name0" presStyleCnt="0">
        <dgm:presLayoutVars>
          <dgm:dir/>
          <dgm:resizeHandles val="exact"/>
        </dgm:presLayoutVars>
      </dgm:prSet>
      <dgm:spPr/>
    </dgm:pt>
    <dgm:pt modelId="{E1C67142-866F-49B4-9AAA-62BC2DC4A498}" type="pres">
      <dgm:prSet presAssocID="{F45DDFDA-ACEC-4765-A1ED-93DEDA21A06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43F03C-A1CE-4972-A878-A148423B6341}" type="pres">
      <dgm:prSet presAssocID="{DA4AD61D-109C-45F4-9D6B-ACB971130FF1}" presName="parSpace" presStyleCnt="0"/>
      <dgm:spPr/>
    </dgm:pt>
    <dgm:pt modelId="{89C4E01D-7BD0-4E77-8D4E-08E94ACDE945}" type="pres">
      <dgm:prSet presAssocID="{F3498BF7-5F42-42A2-A280-918B52F7F0E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A418D6-EF1D-45C5-9A29-3C3F00AF76F5}" type="pres">
      <dgm:prSet presAssocID="{80AA8B16-9303-4717-85EF-616D544D133C}" presName="parSpace" presStyleCnt="0"/>
      <dgm:spPr/>
    </dgm:pt>
    <dgm:pt modelId="{73E6D746-8BD4-41B1-9526-BCE946A385D4}" type="pres">
      <dgm:prSet presAssocID="{EF5001D6-CE6E-443D-94FB-EA8ED454EA14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F0484E-FB12-4414-9E9C-B454A4827DDB}" type="presOf" srcId="{EF5001D6-CE6E-443D-94FB-EA8ED454EA14}" destId="{73E6D746-8BD4-41B1-9526-BCE946A385D4}" srcOrd="0" destOrd="0" presId="urn:microsoft.com/office/officeart/2005/8/layout/hChevron3"/>
    <dgm:cxn modelId="{387EFF16-AF2F-4962-8A98-72802F662A18}" srcId="{B994D3FB-6643-44E2-98AB-7ADAB8C07DD3}" destId="{F45DDFDA-ACEC-4765-A1ED-93DEDA21A063}" srcOrd="0" destOrd="0" parTransId="{A1ED9BDF-3DEB-4B7F-A36F-695EABEC8E91}" sibTransId="{DA4AD61D-109C-45F4-9D6B-ACB971130FF1}"/>
    <dgm:cxn modelId="{4400452C-534C-4990-9793-D1593824E218}" type="presOf" srcId="{F45DDFDA-ACEC-4765-A1ED-93DEDA21A063}" destId="{E1C67142-866F-49B4-9AAA-62BC2DC4A498}" srcOrd="0" destOrd="0" presId="urn:microsoft.com/office/officeart/2005/8/layout/hChevron3"/>
    <dgm:cxn modelId="{A4F98824-C61F-47E4-AC1A-D53C4711673C}" type="presOf" srcId="{F3498BF7-5F42-42A2-A280-918B52F7F0E7}" destId="{89C4E01D-7BD0-4E77-8D4E-08E94ACDE945}" srcOrd="0" destOrd="0" presId="urn:microsoft.com/office/officeart/2005/8/layout/hChevron3"/>
    <dgm:cxn modelId="{7FAB2CEC-2535-4E37-AACB-BD198FD28F70}" type="presOf" srcId="{B994D3FB-6643-44E2-98AB-7ADAB8C07DD3}" destId="{11C4B3FE-182A-4464-9B81-5C0BE6EC6B32}" srcOrd="0" destOrd="0" presId="urn:microsoft.com/office/officeart/2005/8/layout/hChevron3"/>
    <dgm:cxn modelId="{E99230A0-65C5-4425-82D4-01C5B49816FA}" srcId="{B994D3FB-6643-44E2-98AB-7ADAB8C07DD3}" destId="{EF5001D6-CE6E-443D-94FB-EA8ED454EA14}" srcOrd="2" destOrd="0" parTransId="{67DCFA8B-DC70-4916-AEAD-915EB8BD3EF0}" sibTransId="{4DE237F3-1B42-4B55-9458-6FB66A62A140}"/>
    <dgm:cxn modelId="{DE146E82-21B8-420B-A370-6A8565226FA9}" srcId="{B994D3FB-6643-44E2-98AB-7ADAB8C07DD3}" destId="{F3498BF7-5F42-42A2-A280-918B52F7F0E7}" srcOrd="1" destOrd="0" parTransId="{D18FCF57-7173-4508-A8BC-7FA5C0F26C13}" sibTransId="{80AA8B16-9303-4717-85EF-616D544D133C}"/>
    <dgm:cxn modelId="{C336D9B1-D961-4101-A01A-548BCD86F71B}" type="presParOf" srcId="{11C4B3FE-182A-4464-9B81-5C0BE6EC6B32}" destId="{E1C67142-866F-49B4-9AAA-62BC2DC4A498}" srcOrd="0" destOrd="0" presId="urn:microsoft.com/office/officeart/2005/8/layout/hChevron3"/>
    <dgm:cxn modelId="{0DF9A460-6C2B-45E1-9CE6-5373C9C584E5}" type="presParOf" srcId="{11C4B3FE-182A-4464-9B81-5C0BE6EC6B32}" destId="{1E43F03C-A1CE-4972-A878-A148423B6341}" srcOrd="1" destOrd="0" presId="urn:microsoft.com/office/officeart/2005/8/layout/hChevron3"/>
    <dgm:cxn modelId="{7E62B245-1FF5-4ED1-B6F2-17C491AD695B}" type="presParOf" srcId="{11C4B3FE-182A-4464-9B81-5C0BE6EC6B32}" destId="{89C4E01D-7BD0-4E77-8D4E-08E94ACDE945}" srcOrd="2" destOrd="0" presId="urn:microsoft.com/office/officeart/2005/8/layout/hChevron3"/>
    <dgm:cxn modelId="{43193E9E-F5A9-4D26-896F-F24616933A86}" type="presParOf" srcId="{11C4B3FE-182A-4464-9B81-5C0BE6EC6B32}" destId="{0AA418D6-EF1D-45C5-9A29-3C3F00AF76F5}" srcOrd="3" destOrd="0" presId="urn:microsoft.com/office/officeart/2005/8/layout/hChevron3"/>
    <dgm:cxn modelId="{C2FBD011-BB18-4093-8157-27DBD3140808}" type="presParOf" srcId="{11C4B3FE-182A-4464-9B81-5C0BE6EC6B32}" destId="{73E6D746-8BD4-41B1-9526-BCE946A385D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178C75-B246-4C49-88F9-5B3184F5C05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C76F018F-A57A-484B-840A-DAA8DA73C449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smtClean="0">
              <a:solidFill>
                <a:schemeClr val="bg1"/>
              </a:solidFill>
            </a:rPr>
            <a:t>Raw</a:t>
          </a:r>
          <a:r>
            <a:rPr lang="ko-KR" altLang="en-US" sz="1200" b="1" smtClean="0">
              <a:solidFill>
                <a:schemeClr val="bg1"/>
              </a:solidFill>
            </a:rPr>
            <a:t>데이터 수집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815DD0ED-C2DF-41B5-AF2D-7021AFC722B9}" type="par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387705B8-B9DC-4923-A73E-EAD6AADE3EE5}" type="sibTrans" cxnId="{E25CAFAB-D894-4A59-90B3-5917561A74B8}">
      <dgm:prSet/>
      <dgm:spPr/>
      <dgm:t>
        <a:bodyPr/>
        <a:lstStyle/>
        <a:p>
          <a:pPr latinLnBrk="1"/>
          <a:endParaRPr lang="ko-KR" altLang="en-US"/>
        </a:p>
      </dgm:t>
    </dgm:pt>
    <dgm:pt modelId="{A4AF1E03-6773-43CB-9D6B-E325156E82E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smtClean="0">
              <a:solidFill>
                <a:schemeClr val="bg1"/>
              </a:solidFill>
            </a:rPr>
            <a:t>데이터 전처리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5DF80222-3605-41EE-A872-AAD509E82A43}" type="par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1619141-7B47-4CE3-856D-9690686CE68C}" type="sibTrans" cxnId="{15BFDA07-7D91-47B4-84C3-C9CB33F7153F}">
      <dgm:prSet/>
      <dgm:spPr/>
      <dgm:t>
        <a:bodyPr/>
        <a:lstStyle/>
        <a:p>
          <a:pPr latinLnBrk="1"/>
          <a:endParaRPr lang="ko-KR" altLang="en-US"/>
        </a:p>
      </dgm:t>
    </dgm:pt>
    <dgm:pt modelId="{24C9096E-AF59-4B2A-B7F4-E4A80532B8BB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분석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942398D7-151B-44E6-B6FB-74E8FF859008}" type="par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512053A5-69F1-4002-99D2-0B2CBB2CBC0F}" type="sibTrans" cxnId="{E6050FC9-001C-4705-A259-0131E09EE655}">
      <dgm:prSet/>
      <dgm:spPr/>
      <dgm:t>
        <a:bodyPr/>
        <a:lstStyle/>
        <a:p>
          <a:pPr latinLnBrk="1"/>
          <a:endParaRPr lang="ko-KR" altLang="en-US"/>
        </a:p>
      </dgm:t>
    </dgm:pt>
    <dgm:pt modelId="{EFC3643C-CED9-475B-995F-0959C23ECF4A}">
      <dgm:prSet phldrT="[텍스트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데이터 시각화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F8E93D31-558B-413C-857B-492ED05D1DDF}" type="par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3D4902F2-C897-424A-B1D0-B66486338EBC}" type="sibTrans" cxnId="{C1778BD5-DDFD-40D6-B9A9-29B533F265E2}">
      <dgm:prSet/>
      <dgm:spPr/>
      <dgm:t>
        <a:bodyPr/>
        <a:lstStyle/>
        <a:p>
          <a:pPr latinLnBrk="1"/>
          <a:endParaRPr lang="ko-KR" altLang="en-US"/>
        </a:p>
      </dgm:t>
    </dgm:pt>
    <dgm:pt modelId="{A99D84E3-2D31-4A2E-8934-AA9957ABE8D4}" type="pres">
      <dgm:prSet presAssocID="{E6178C75-B246-4C49-88F9-5B3184F5C056}" presName="CompostProcess" presStyleCnt="0">
        <dgm:presLayoutVars>
          <dgm:dir/>
          <dgm:resizeHandles val="exact"/>
        </dgm:presLayoutVars>
      </dgm:prSet>
      <dgm:spPr/>
    </dgm:pt>
    <dgm:pt modelId="{8899DEEC-1BE3-4F21-B179-A971A343BD60}" type="pres">
      <dgm:prSet presAssocID="{E6178C75-B246-4C49-88F9-5B3184F5C056}" presName="arrow" presStyleLbl="bgShp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D10C1494-38C8-4860-A87A-C2470B5E087A}" type="pres">
      <dgm:prSet presAssocID="{E6178C75-B246-4C49-88F9-5B3184F5C056}" presName="linearProcess" presStyleCnt="0"/>
      <dgm:spPr/>
    </dgm:pt>
    <dgm:pt modelId="{5A911932-E528-4432-9194-ED92B0630E98}" type="pres">
      <dgm:prSet presAssocID="{C76F018F-A57A-484B-840A-DAA8DA73C449}" presName="textNode" presStyleLbl="node1" presStyleIdx="0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3B2CFE-9434-4F9B-AA30-AAB47B0200EE}" type="pres">
      <dgm:prSet presAssocID="{387705B8-B9DC-4923-A73E-EAD6AADE3EE5}" presName="sibTrans" presStyleCnt="0"/>
      <dgm:spPr/>
    </dgm:pt>
    <dgm:pt modelId="{2006DFA0-F408-4483-9A10-755333C7453D}" type="pres">
      <dgm:prSet presAssocID="{A4AF1E03-6773-43CB-9D6B-E325156E82EA}" presName="textNode" presStyleLbl="node1" presStyleIdx="1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37610-2BED-4CE3-94DB-15F61F476A39}" type="pres">
      <dgm:prSet presAssocID="{21619141-7B47-4CE3-856D-9690686CE68C}" presName="sibTrans" presStyleCnt="0"/>
      <dgm:spPr/>
    </dgm:pt>
    <dgm:pt modelId="{973BACE8-F00C-4446-B4D9-A7109AC85AF5}" type="pres">
      <dgm:prSet presAssocID="{24C9096E-AF59-4B2A-B7F4-E4A80532B8BB}" presName="textNode" presStyleLbl="node1" presStyleIdx="2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440CB-3488-4E1F-8D1F-F1C41026CBB9}" type="pres">
      <dgm:prSet presAssocID="{512053A5-69F1-4002-99D2-0B2CBB2CBC0F}" presName="sibTrans" presStyleCnt="0"/>
      <dgm:spPr/>
    </dgm:pt>
    <dgm:pt modelId="{30155A49-1993-465D-8C71-9238CDBE8CF4}" type="pres">
      <dgm:prSet presAssocID="{EFC3643C-CED9-475B-995F-0959C23ECF4A}" presName="textNode" presStyleLbl="node1" presStyleIdx="3" presStyleCnt="4" custScaleY="462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4BDCBD-0BC5-4A7E-B38F-A2DE98D48273}" type="presOf" srcId="{C76F018F-A57A-484B-840A-DAA8DA73C449}" destId="{5A911932-E528-4432-9194-ED92B0630E98}" srcOrd="0" destOrd="0" presId="urn:microsoft.com/office/officeart/2005/8/layout/hProcess9"/>
    <dgm:cxn modelId="{E25CAFAB-D894-4A59-90B3-5917561A74B8}" srcId="{E6178C75-B246-4C49-88F9-5B3184F5C056}" destId="{C76F018F-A57A-484B-840A-DAA8DA73C449}" srcOrd="0" destOrd="0" parTransId="{815DD0ED-C2DF-41B5-AF2D-7021AFC722B9}" sibTransId="{387705B8-B9DC-4923-A73E-EAD6AADE3EE5}"/>
    <dgm:cxn modelId="{F8E79EC2-2B39-4886-8626-895D988D3E00}" type="presOf" srcId="{EFC3643C-CED9-475B-995F-0959C23ECF4A}" destId="{30155A49-1993-465D-8C71-9238CDBE8CF4}" srcOrd="0" destOrd="0" presId="urn:microsoft.com/office/officeart/2005/8/layout/hProcess9"/>
    <dgm:cxn modelId="{42F0C0C2-10D9-446D-9904-1A7A42ACB7C4}" type="presOf" srcId="{24C9096E-AF59-4B2A-B7F4-E4A80532B8BB}" destId="{973BACE8-F00C-4446-B4D9-A7109AC85AF5}" srcOrd="0" destOrd="0" presId="urn:microsoft.com/office/officeart/2005/8/layout/hProcess9"/>
    <dgm:cxn modelId="{C1778BD5-DDFD-40D6-B9A9-29B533F265E2}" srcId="{E6178C75-B246-4C49-88F9-5B3184F5C056}" destId="{EFC3643C-CED9-475B-995F-0959C23ECF4A}" srcOrd="3" destOrd="0" parTransId="{F8E93D31-558B-413C-857B-492ED05D1DDF}" sibTransId="{3D4902F2-C897-424A-B1D0-B66486338EBC}"/>
    <dgm:cxn modelId="{071F51D0-03E5-4EAE-9EE7-686154A7904B}" type="presOf" srcId="{A4AF1E03-6773-43CB-9D6B-E325156E82EA}" destId="{2006DFA0-F408-4483-9A10-755333C7453D}" srcOrd="0" destOrd="0" presId="urn:microsoft.com/office/officeart/2005/8/layout/hProcess9"/>
    <dgm:cxn modelId="{E6050FC9-001C-4705-A259-0131E09EE655}" srcId="{E6178C75-B246-4C49-88F9-5B3184F5C056}" destId="{24C9096E-AF59-4B2A-B7F4-E4A80532B8BB}" srcOrd="2" destOrd="0" parTransId="{942398D7-151B-44E6-B6FB-74E8FF859008}" sibTransId="{512053A5-69F1-4002-99D2-0B2CBB2CBC0F}"/>
    <dgm:cxn modelId="{15BFDA07-7D91-47B4-84C3-C9CB33F7153F}" srcId="{E6178C75-B246-4C49-88F9-5B3184F5C056}" destId="{A4AF1E03-6773-43CB-9D6B-E325156E82EA}" srcOrd="1" destOrd="0" parTransId="{5DF80222-3605-41EE-A872-AAD509E82A43}" sibTransId="{21619141-7B47-4CE3-856D-9690686CE68C}"/>
    <dgm:cxn modelId="{7AE36CEF-F696-4075-ABA6-4E57C7310D6A}" type="presOf" srcId="{E6178C75-B246-4C49-88F9-5B3184F5C056}" destId="{A99D84E3-2D31-4A2E-8934-AA9957ABE8D4}" srcOrd="0" destOrd="0" presId="urn:microsoft.com/office/officeart/2005/8/layout/hProcess9"/>
    <dgm:cxn modelId="{32AE4B65-07D9-462D-869D-765C3291675B}" type="presParOf" srcId="{A99D84E3-2D31-4A2E-8934-AA9957ABE8D4}" destId="{8899DEEC-1BE3-4F21-B179-A971A343BD60}" srcOrd="0" destOrd="0" presId="urn:microsoft.com/office/officeart/2005/8/layout/hProcess9"/>
    <dgm:cxn modelId="{8E54061A-B50C-49C1-BC39-98240037D48D}" type="presParOf" srcId="{A99D84E3-2D31-4A2E-8934-AA9957ABE8D4}" destId="{D10C1494-38C8-4860-A87A-C2470B5E087A}" srcOrd="1" destOrd="0" presId="urn:microsoft.com/office/officeart/2005/8/layout/hProcess9"/>
    <dgm:cxn modelId="{17C58B7A-3BA6-4DEA-BB02-6C2E627444A8}" type="presParOf" srcId="{D10C1494-38C8-4860-A87A-C2470B5E087A}" destId="{5A911932-E528-4432-9194-ED92B0630E98}" srcOrd="0" destOrd="0" presId="urn:microsoft.com/office/officeart/2005/8/layout/hProcess9"/>
    <dgm:cxn modelId="{0024CE88-D5A5-40D7-8998-AFE5F320D004}" type="presParOf" srcId="{D10C1494-38C8-4860-A87A-C2470B5E087A}" destId="{233B2CFE-9434-4F9B-AA30-AAB47B0200EE}" srcOrd="1" destOrd="0" presId="urn:microsoft.com/office/officeart/2005/8/layout/hProcess9"/>
    <dgm:cxn modelId="{8237EE32-FAD8-40F3-BF45-291DE82AE14C}" type="presParOf" srcId="{D10C1494-38C8-4860-A87A-C2470B5E087A}" destId="{2006DFA0-F408-4483-9A10-755333C7453D}" srcOrd="2" destOrd="0" presId="urn:microsoft.com/office/officeart/2005/8/layout/hProcess9"/>
    <dgm:cxn modelId="{452052FF-324D-4B45-8FDC-C9C0559497E1}" type="presParOf" srcId="{D10C1494-38C8-4860-A87A-C2470B5E087A}" destId="{50637610-2BED-4CE3-94DB-15F61F476A39}" srcOrd="3" destOrd="0" presId="urn:microsoft.com/office/officeart/2005/8/layout/hProcess9"/>
    <dgm:cxn modelId="{A98FD375-E9D0-47E6-8E50-AE447EDB706A}" type="presParOf" srcId="{D10C1494-38C8-4860-A87A-C2470B5E087A}" destId="{973BACE8-F00C-4446-B4D9-A7109AC85AF5}" srcOrd="4" destOrd="0" presId="urn:microsoft.com/office/officeart/2005/8/layout/hProcess9"/>
    <dgm:cxn modelId="{BA40B0F7-C840-46CC-B471-3F263582DDCA}" type="presParOf" srcId="{D10C1494-38C8-4860-A87A-C2470B5E087A}" destId="{6D5440CB-3488-4E1F-8D1F-F1C41026CBB9}" srcOrd="5" destOrd="0" presId="urn:microsoft.com/office/officeart/2005/8/layout/hProcess9"/>
    <dgm:cxn modelId="{1F142102-8F26-4A28-B4AD-EC2C13726146}" type="presParOf" srcId="{D10C1494-38C8-4860-A87A-C2470B5E087A}" destId="{30155A49-1993-465D-8C71-9238CDBE8CF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B212-1281-4A4C-9065-D14087C5FC8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1FA3-5CF2-419A-9C9A-437F42105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40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3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이제부터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 문법에 대해서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 학습할 내용은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기본개념에 대한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기본개념에서 설명할 내용은 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 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 및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패키지와 라이브러리 등을 사용하는 방법에 대한 내용이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5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기본개념 학습은 다음 세 개의 사이트를 통해서도 학습해볼 수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기본 문법 및 예제에 대해 기술한 웹사이트이고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번째와 세 번째는 직접 실습을 해볼 수 있는 사이트가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6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변수에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어떤 대상의 이름이 되겠는데 이 변수에 숫자를 할당하거나 문자열을 할당해서 값을 주게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변수는 여러 가지 방법으로 선언할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예제와 같이 변수를 선언할 수도 있고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 안에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 데이터를 저장해보는 예제입니다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데이터를 저장한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문자열이 출력되는 것을 보실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예제에서는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 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리스트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사전 등을 소환하는 것을 보실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리스트 및 문자열 사전은 문자열을 리스트와 사전 형식으로 입력하는 것을 말하는데요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30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주석문에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프로그래밍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언어에서와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주석문을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주석은 실행이 되지는 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코드의 내용을 설명할 때나 코드의 내용에 대한 보강 설명을 할 때 사용을 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주석 처리는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아니면 따옴표 세 개를 이용해서 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예제와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이후의 문장 한 줄을 주석 처리를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예제와 같이 따옴표 세 개를 사용하게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#5-1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영역 전체를 주석 처리를 하게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98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선언을 할 때 앞에서는 코드 한 줄에 한 가지 변수만 저장이 되는데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#1-1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코드와 같이 한 개 이상의 변수를 한 줄의 코드에 같이 선언해줄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줄의 코드처럼 선언을 한다면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문자열을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문자열을 각각 입력을 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줄의 코드를 보시면 문자열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뒤에 배울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 구조 형태로 할당하는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줄은 리스트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 구조로 만들어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저장하는 것으로 이해가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 함수를 이용해서 각 변수의 값을 출력을 해보면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 입력한 값이 출력되는 것을 볼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값을 할당하지 않고 변수의 값을 출력한다면 당연히 에러가 발생하겠죠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예제에서는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값을 할당하지 않고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변수의 값을 한번 출력을 해보라고 했을 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예제에서 보는 것과 같이 에러가 발생하는 것을 확인을 해볼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b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정수를 할당하고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값을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부으려는 값을 할당을 해보기로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타입이라고 하는 함수를 사용해서 각 변수들의 타입을 한번 출력을 해본다면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인테제형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#7 B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플로트형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#8 C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부울이란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형으로 각각 출력되는 것을 확인해볼 수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1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많이 사용하는 자료형으로는 정수형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정수형 변수를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 형태로 변경을 해볼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함수는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진수인 경우는 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#4 8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진수인 경우는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옥트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#5 16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진수인 경우는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헥스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사용해서 각각의 값을 변형을 해볼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할당하고 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하게 되면 그 값은 지금 위에서 보시는 것과 같은 그런 값이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ooct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헥스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사용해서 각각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진수로 변환하는 그런 예를 보실 수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값으로만 사용이 가능한데요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보시면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저장한 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타입을 검사를 해보면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출력되는 것을 보실 수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 역시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할당하는 경우도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0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1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 연산자에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 연산자는 두 변수의 값을 비교할 때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변수가 같은지를 확인하려면 두 개의 변수 사이에 등호 두 개를 넣어 가지고 표시합니다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x==y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표시를 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같은지를 확인을 해보는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경우는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반환하게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같지 않은 경우는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반환을 하게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9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숫자 두 개를 비교를 해본다고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그러니까 첫 번째 예제에서는 이제 이 두 개의 숫자가 같은지를 비교를 해보는 건데요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예상하시다시피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나오는 것을 확인을 해볼 수가 있고요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96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표현 방법에 대해서 한 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객체는 작은따옴표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큰따옴표를 사용해서 표현을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변수에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안녕하세요’와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반갑습니다’를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 작은따옴표와 큰따옴표에 넣어서 문자열을 표시를 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개의 문자열 사이에 덧셈 표시를 집어넣고 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문자열을 뒤에 추가적으로 잇는 역할을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우리는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안녕하세요’와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‘반갑습니다’ 라는 문자열을 합해서 하나의 변수에 집어넣고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스플릿이라고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함수를 이용해서 문자열을 나누어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스플릿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문자열의 공백을 기준으로 해가지고 문자열을 나누어주는 함수입니다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센텐스 라고 하는 문장 뒤에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스플릿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붙여서 이용을 하게 되면 공백을 기준으로 문자열을 분할을 할 수가 있게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보시면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안녕하세요’와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반갑습니다’가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분리되는 것을 알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85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함수 중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파인드라고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함수를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파인드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함수는 찾고자 하는 문자열이 그 안에 있는지 없는지를 확인을 하게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통해서 용법을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 변수에는 문자열의 순서는 다음과 같이 구성이 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#3-1 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안’ 이라는 단어는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위치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이라고 하는 단어는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번째에 위치합니다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파인드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이용해서 센텐스 문장 내에서 해당 단어를 찾아보도록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 라는 문장에서 ‘반갑습니다’ 라고 하는 단어를 찾아보는 예입니다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코드는 센텐스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파인드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괄호 열고 ‘반갑습니다’ 그리고 괄호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닫고와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하게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하게 되면 ‘반갑습니다’ 라고 하는 문장이 시작되는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번호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판단해주게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찾는 문자열이 없는 경우도 발생할 수가 있겠죠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 라는 문장에는 현재 ‘안녕하세요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반갑습니다’ 라는 문장이 들어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코드와 같이 만약에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단어를 찾는 경우에는 어떻게 될까요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 라고 하는 문장에는 그 값이 들어가 있지 않은 걸로 우리가 기억을 하고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해당하는 단어가 없는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마이너스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반환하게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38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 함수 중에서 리플레이스라고 하는 함수가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리플레이스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함수는 문자열에서 특정 문자를 다른 문자로 대체를 할 때 사용을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예제는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리플레이스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괄호 열고 점을 느낌표로 바꾸라 하는 뜻이 되겠는데요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하게 되면 센텐스에서 점과 느낌표가 대체가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‘안녕하세요’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다음에 ‘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반갑습니다’였던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‘안녕하세요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!’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바뀌게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스트립이라고 하는 함수에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스트립이라고 하는 함수는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문자열에서 특정 문자 또는 문자열을 제거를 할 때 사용하는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센텐스 라고 하는 변수에 들어 있는 문장이 ‘안녕하세요 반갑습니다’ 라고 하는 문장이 입력이 되어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통해서 스트립이라고 하는 함수를 이용해 센텐스 변수에서 안녕이라고 하는 문자를 제거를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센텐스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괄호 열고 안녕을 하게 되면 이 안녕이란 문자가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제거된 결과가 출력이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43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중요하게 여기는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 구조라는 것에 대해서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 구조란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자료를 효율적으로 저장하는 여러 가지 구조를 말합니다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자료 구조로는 이제 리스트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것이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가장 많이 사용이 되고 있는 리스트 자료 구조에 대해서 설명을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순서가 있는 값들의 집합인데요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#5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리스트를 선언해 주기 위해서는 대괄호 안에 데이터를 넣어주면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보면 변수 데이터를 선언을 하고 여기에 숫자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10 20 30 40 50 60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대괄호 안에 집어넣고 이 리스트를 갖다가 구성을 해서 변수 데이터에 이것을 할당하는 예가 나오죠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 함수를 이용해서 데이터라고 하는 변수에 어떤 값이 들어 있는지를 보기로 한다면 이 출력 결과가 대괄호로 묶여 있는 것을 확인할 수가 있고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변수에 타입이라고 하는 함수를 적용을 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리스트로 나오는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07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예제를 통해 변수에 저장된 리스트를 다루는 법을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첫 번째 줄과 두 번째 줄의 내용은 리스트의 특정 부분을 출력을 하는 내용이 되겠는데요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리스트가 저장된 변수 뒤에 대괄호 안에 특정 부분의 번호를 넣어주게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리스트의 첫 번째 값을 출력하고 싶다면 데이터 대괄호 제로 대괄호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닫고와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표현을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리스트 안의 내용을 교체하고 싶다면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줄과 같이 해당 내용의 번호를 변수 선언하는 것까지 변경을 해줍니다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출력했을 때 변경된 내용으로 바뀐 것을 확인을 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21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인덱스는 리스트를 다루는 매우 중요한 내용인데요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 학습한 내용 중에 대괄호 안의 숫자를 통해 해당 내용을 확인을 해보셨을 겁니다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인덱스 라고 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인덱스는 정수이며 첫 번째 자리는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예제를 가지고 인덱스를 확인을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99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 안에 과일 목록을 집어넣고 이때 리스트에 저장된 사과를 출력을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 안에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번을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사과가 출력되는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0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26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구간을 잘라서 출력하는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인덱싱과는 다르게 범위를 지정해서 원하는 내용들을 선택하는 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예제에서 대괄호 안에 콜론을 표시를 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시작과 끝 지점에 인덱스를 입력을 해줍니다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끝 지점 인덱스는 데이터가 표시되지 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02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리스트의 기초 연산 과정에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리스트에선 사용자의 편리성을 위해서 기초 연산이 가능한데요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리스트를 하나의 리스트로 병합할 수도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삽입하거나 또 삭제를 할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최소값과 최대값을 검색할 수 있고 원하는 방식대로 정렬을 시킬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68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리스트를 하나의 리스트로 병합하는 법은 간단합니다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리스트 사이에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다섯 번째 줄과 같이 더하기를 넣어주게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병합된 내용을 확인할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6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데이터는 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삭제가 가능한데요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다룰 내용은 리스트 데이터를 추가하는 두 가지 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함수와 인서트 함수를 사용해서 추가할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함수와 인서트 함수는 모두 데이터를 추가하는 방법이지만 서로 다른 방법으로 데이터를 추가합니다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함수는 추가하는 데이터를 리스트 맨 마지막에 집어넣습니다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인서트 함수는 추가되는 위치에 데이터를 지정해서 데이터를 추가를 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07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변수를 추가할 수 있는 함수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일곱 번째 줄은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리스트라고 하는 변수에 추가하는 연산을 보여주고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추가하면 다음과 같이 나타나게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값이 리스트 맨 마지막에 추가되는 것을 확인할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7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예제의 일곱 번째 줄에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#1-1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인서트가 나오는데요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인서트를 사용해서 값을 추가해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인서트 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어펜드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함수와는 다르게 추가할 위치를 정할 수가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인덱스를 주로 입력하여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자리에 값이 들어가는 것을 확인을 해 볼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2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함수 중에서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리무브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함수는 선언된 리스트의 변수를 삭제할 수 있는 함수인데요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예제에서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리무브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함수의 용법에 대해서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#2-1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선언이 된 변수 리스트라고 하는 것이 있는데 리스트에는 현재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1, 100,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넣었습니다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값을 삭제할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#4-1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리무브를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삭제를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6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최솟값을 구하는 함수에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최솟값을 구할 때는 예제와 같이 민이라고 하는 함수를 이용해서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최댓값을 구할 때는 맥스 라고 하는 함수를 사용을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09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데이터의 순서를 정렬하는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크기가 다른 정수가 리스트로 저장되어 있는 걸 볼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정수를 오름차순으로 정렬하고 싶을 때 리스트 뒤에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 하는 함수를 붙여 주면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정렬되어 저장되는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7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0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9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5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4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http://abrc.or.kr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유성준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세종대학교 컴퓨터공학과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9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6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72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08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3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08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011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29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644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15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5/05/r-vs-python-data-scienc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eglor.com/b/deep-learning-libraries-language-cm569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decademy.com/learn/python" TargetMode="External"/><Relationship Id="rId4" Type="http://schemas.openxmlformats.org/officeDocument/2006/relationships/hyperlink" Target="https://www.learnpython.org/en/Hello,_World!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파이썬을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빅데이터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360" y="252227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수집 및 분석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시각화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04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데이터 전처리 예시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5560" y="1268760"/>
            <a:ext cx="8064896" cy="5328592"/>
          </a:xfrm>
          <a:prstGeom prst="roundRect">
            <a:avLst>
              <a:gd name="adj" fmla="val 2255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95600" y="1916832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300" b="1" dirty="0">
                <a:solidFill>
                  <a:schemeClr val="tx1"/>
                </a:solidFill>
              </a:rPr>
              <a:t> 미세먼지 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Raw</a:t>
            </a:r>
            <a:r>
              <a:rPr lang="ko-KR" altLang="en-US" sz="1300" b="1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9576" y="1465040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계절별 분석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5600" y="2780928"/>
            <a:ext cx="72728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300" b="1" dirty="0">
                <a:solidFill>
                  <a:schemeClr val="tx1"/>
                </a:solidFill>
              </a:rPr>
              <a:t>계절성 분석 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lvl="1"/>
            <a:r>
              <a:rPr lang="ko-KR" altLang="en-US" sz="1300" b="1" dirty="0">
                <a:solidFill>
                  <a:schemeClr val="tx1"/>
                </a:solidFill>
              </a:rPr>
              <a:t>목적 설정 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95600" y="3645024"/>
            <a:ext cx="72728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300" b="1" dirty="0">
                <a:solidFill>
                  <a:schemeClr val="tx1"/>
                </a:solidFill>
              </a:rPr>
              <a:t>데이터 구성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95600" y="4509120"/>
            <a:ext cx="72728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300" b="1" dirty="0" smtClean="0">
                <a:solidFill>
                  <a:schemeClr val="tx1"/>
                </a:solidFill>
              </a:rPr>
              <a:t>데이터정규화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altLang="ko-KR" sz="1300" b="1" dirty="0" err="1" smtClean="0">
                <a:solidFill>
                  <a:schemeClr val="tx1"/>
                </a:solidFill>
              </a:rPr>
              <a:t>NaN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제거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5600" y="5373216"/>
            <a:ext cx="728363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최종 전처리 완료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 flipH="1">
            <a:off x="6132004" y="2636912"/>
            <a:ext cx="1142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6132004" y="3501008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2"/>
            <a:endCxn id="14" idx="0"/>
          </p:cNvCxnSpPr>
          <p:nvPr/>
        </p:nvCxnSpPr>
        <p:spPr>
          <a:xfrm>
            <a:off x="6132004" y="4365104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  <a:endCxn id="15" idx="0"/>
          </p:cNvCxnSpPr>
          <p:nvPr/>
        </p:nvCxnSpPr>
        <p:spPr>
          <a:xfrm>
            <a:off x="6132004" y="5229200"/>
            <a:ext cx="5414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55840" y="2060849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수집한 </a:t>
            </a:r>
            <a:r>
              <a:rPr lang="en-US" altLang="ko-KR" sz="1300" dirty="0"/>
              <a:t>Raw</a:t>
            </a:r>
            <a:r>
              <a:rPr lang="ko-KR" altLang="en-US" sz="1300" dirty="0"/>
              <a:t>데이터 확인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Python</a:t>
            </a:r>
            <a:r>
              <a:rPr lang="ko-KR" altLang="en-US" sz="1300" dirty="0"/>
              <a:t>으로 데이터를 </a:t>
            </a:r>
            <a:r>
              <a:rPr lang="en-US" altLang="ko-KR" sz="1300" dirty="0"/>
              <a:t>Load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4655840" y="2808512"/>
            <a:ext cx="46085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탐색적 데이터 분석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종속변수</a:t>
            </a:r>
            <a:r>
              <a:rPr lang="en-US" altLang="ko-KR" sz="1300" dirty="0"/>
              <a:t>, </a:t>
            </a:r>
            <a:r>
              <a:rPr lang="ko-KR" altLang="en-US" sz="1300" dirty="0"/>
              <a:t>독립변수 설정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 분석 방법 설정</a:t>
            </a:r>
            <a:endParaRPr lang="en-US" altLang="ko-KR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5840" y="3789041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종속변수</a:t>
            </a:r>
            <a:r>
              <a:rPr lang="en-US" altLang="ko-KR" sz="1300" dirty="0"/>
              <a:t>, </a:t>
            </a:r>
            <a:r>
              <a:rPr lang="ko-KR" altLang="en-US" sz="1300" dirty="0"/>
              <a:t>독립변수를 데이터 재구성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데이터에서 파생변수로 월별</a:t>
            </a:r>
            <a:r>
              <a:rPr lang="en-US" altLang="ko-KR" sz="1300" dirty="0"/>
              <a:t>, </a:t>
            </a:r>
            <a:r>
              <a:rPr lang="ko-KR" altLang="en-US" sz="1300" dirty="0"/>
              <a:t>계절 변수를 생성</a:t>
            </a:r>
            <a:endParaRPr lang="en-US" altLang="ko-KR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5840" y="4653137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데이터정규화</a:t>
            </a:r>
            <a:endParaRPr lang="en-US" altLang="ko-K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 smtClean="0"/>
              <a:t>NaN</a:t>
            </a:r>
            <a:r>
              <a:rPr lang="en-US" altLang="ko-KR" sz="1300" dirty="0" smtClean="0"/>
              <a:t>(Not </a:t>
            </a:r>
            <a:r>
              <a:rPr lang="en-US" altLang="ko-KR" sz="1300" dirty="0"/>
              <a:t>a Number, NULL)</a:t>
            </a:r>
            <a:r>
              <a:rPr lang="ko-KR" altLang="en-US" sz="1300" dirty="0"/>
              <a:t>등의 데이터 제거</a:t>
            </a:r>
            <a:endParaRPr lang="en-US" altLang="ko-KR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8976320" y="60932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Topic #1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47112" y="6520260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3352" y="237601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수집 및 분석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시각화 과정</a:t>
            </a:r>
          </a:p>
        </p:txBody>
      </p:sp>
      <p:graphicFrame>
        <p:nvGraphicFramePr>
          <p:cNvPr id="4" name="다이어그램 3"/>
          <p:cNvGraphicFramePr/>
          <p:nvPr>
            <p:extLst/>
          </p:nvPr>
        </p:nvGraphicFramePr>
        <p:xfrm>
          <a:off x="2567608" y="1268760"/>
          <a:ext cx="71287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35560" y="1268760"/>
            <a:ext cx="8064896" cy="5328592"/>
          </a:xfrm>
          <a:prstGeom prst="roundRect">
            <a:avLst>
              <a:gd name="adj" fmla="val 2255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3592" y="2780928"/>
            <a:ext cx="7560840" cy="37444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7608" y="2996952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시간 분석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67608" y="3573016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분포 </a:t>
            </a:r>
            <a:r>
              <a:rPr lang="ko-KR" altLang="en-US" sz="1300" b="1">
                <a:solidFill>
                  <a:schemeClr val="tx1"/>
                </a:solidFill>
              </a:rPr>
              <a:t>분석 방법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7608" y="4149080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지도 분석 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7608" y="4725144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통계적 분석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67608" y="5301208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기계학습을 이용한 분석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67608" y="5877272"/>
            <a:ext cx="216024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ETC..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71864" y="2996952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시간을 기반으로 데이터를 분석하는 방법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예측 기법에 많이 적용되는 방법 </a:t>
            </a:r>
            <a:r>
              <a:rPr lang="en-US" altLang="ko-KR" sz="1100" dirty="0">
                <a:solidFill>
                  <a:schemeClr val="tx1"/>
                </a:solidFill>
              </a:rPr>
              <a:t>( </a:t>
            </a:r>
            <a:r>
              <a:rPr lang="ko-KR" altLang="en-US" sz="1100" dirty="0">
                <a:solidFill>
                  <a:schemeClr val="tx1"/>
                </a:solidFill>
              </a:rPr>
              <a:t>주식시장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날씨 변화 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71864" y="3573016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데이터 분포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산점도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상관관계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히스토그램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를 기반으로 분석하는 방법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산점도</a:t>
            </a:r>
            <a:r>
              <a:rPr lang="ko-KR" altLang="en-US" sz="1100" dirty="0">
                <a:solidFill>
                  <a:schemeClr val="tx1"/>
                </a:solidFill>
              </a:rPr>
              <a:t> 및 히스토그램을 이용해 </a:t>
            </a:r>
            <a:r>
              <a:rPr lang="ko-KR" altLang="en-US" sz="1100" dirty="0" err="1">
                <a:solidFill>
                  <a:schemeClr val="tx1"/>
                </a:solidFill>
              </a:rPr>
              <a:t>밀집도를</a:t>
            </a:r>
            <a:r>
              <a:rPr lang="ko-KR" altLang="en-US" sz="1100" dirty="0">
                <a:solidFill>
                  <a:schemeClr val="tx1"/>
                </a:solidFill>
              </a:rPr>
              <a:t> 확인해 분석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1864" y="4149080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지도 데이터를 이용해 분석하는 방법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GPS, 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경도를 이용해 데이터를 분석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71864" y="4725144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확률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분산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표준편차 등을 이용해 분석하는 기법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P-value(</a:t>
            </a:r>
            <a:r>
              <a:rPr lang="ko-KR" altLang="en-US" sz="1100" dirty="0">
                <a:solidFill>
                  <a:schemeClr val="tx1"/>
                </a:solidFill>
              </a:rPr>
              <a:t>유의확률</a:t>
            </a:r>
            <a:r>
              <a:rPr lang="en-US" altLang="ko-KR" sz="1100" dirty="0">
                <a:solidFill>
                  <a:schemeClr val="tx1"/>
                </a:solidFill>
              </a:rPr>
              <a:t>), T</a:t>
            </a:r>
            <a:r>
              <a:rPr lang="ko-KR" altLang="en-US" sz="1100" dirty="0">
                <a:solidFill>
                  <a:schemeClr val="tx1"/>
                </a:solidFill>
              </a:rPr>
              <a:t>검정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집단 분석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등의 분석 방법이 대표적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71864" y="5301208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데이터를 기반으로 한 지도학습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비 지도학습 분석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대표적으로 </a:t>
            </a:r>
            <a:r>
              <a:rPr lang="ko-KR" altLang="en-US" sz="1100" dirty="0" err="1">
                <a:solidFill>
                  <a:schemeClr val="tx1"/>
                </a:solidFill>
              </a:rPr>
              <a:t>지지벡터머신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뉴럴넷</a:t>
            </a:r>
            <a:r>
              <a:rPr lang="ko-KR" altLang="en-US" sz="1100" dirty="0">
                <a:solidFill>
                  <a:schemeClr val="tx1"/>
                </a:solidFill>
              </a:rPr>
              <a:t> 등의 분석 방법이 대표적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1864" y="5877272"/>
            <a:ext cx="49685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분석 방법은 어떤 데이터를 분석하느냐에 따라 분석 방법이 달라질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104112" y="213285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004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3) </a:t>
            </a:r>
            <a:r>
              <a:rPr lang="ko-KR" altLang="en-US" sz="2000" b="1" dirty="0">
                <a:latin typeface="+mn-ea"/>
              </a:rPr>
              <a:t>데이터 분석 방법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47112" y="6520260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37601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수집 및 분석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시각화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04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3) </a:t>
            </a:r>
            <a:r>
              <a:rPr lang="ko-KR" altLang="en-US" sz="2000" b="1" dirty="0">
                <a:latin typeface="+mn-ea"/>
              </a:rPr>
              <a:t>데이터 분석과 시각화 예시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135560" y="1484784"/>
            <a:ext cx="8064896" cy="4752528"/>
          </a:xfrm>
          <a:prstGeom prst="roundRect">
            <a:avLst>
              <a:gd name="adj" fmla="val 2255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95600" y="1700808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1. </a:t>
            </a:r>
            <a:r>
              <a:rPr lang="ko-KR" altLang="en-US" sz="1300" b="1" dirty="0">
                <a:solidFill>
                  <a:schemeClr val="tx1"/>
                </a:solidFill>
              </a:rPr>
              <a:t>전처리 완료된 데이터를 기반으로 </a:t>
            </a:r>
            <a:r>
              <a:rPr lang="ko-KR" altLang="en-US" sz="1300" b="1" dirty="0" err="1">
                <a:solidFill>
                  <a:schemeClr val="tx1"/>
                </a:solidFill>
              </a:rPr>
              <a:t>시계열</a:t>
            </a:r>
            <a:r>
              <a:rPr lang="ko-KR" altLang="en-US" sz="1300" b="1" dirty="0">
                <a:solidFill>
                  <a:schemeClr val="tx1"/>
                </a:solidFill>
              </a:rPr>
              <a:t> 데이터를 생성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95600" y="2564904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2. </a:t>
            </a:r>
            <a:r>
              <a:rPr lang="ko-KR" altLang="en-US" sz="1300" b="1" dirty="0">
                <a:solidFill>
                  <a:schemeClr val="tx1"/>
                </a:solidFill>
              </a:rPr>
              <a:t>각 </a:t>
            </a:r>
            <a:r>
              <a:rPr lang="ko-KR" altLang="en-US" sz="1300" b="1" dirty="0" err="1">
                <a:solidFill>
                  <a:schemeClr val="tx1"/>
                </a:solidFill>
              </a:rPr>
              <a:t>컬럼별</a:t>
            </a:r>
            <a:r>
              <a:rPr lang="ko-KR" altLang="en-US" sz="1300" b="1" dirty="0">
                <a:solidFill>
                  <a:schemeClr val="tx1"/>
                </a:solidFill>
              </a:rPr>
              <a:t> 히스토그램 분포 확인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95600" y="3429000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3. </a:t>
            </a:r>
            <a:r>
              <a:rPr lang="ko-KR" altLang="en-US" sz="1300" b="1" dirty="0">
                <a:solidFill>
                  <a:schemeClr val="tx1"/>
                </a:solidFill>
              </a:rPr>
              <a:t>계절별 데이터 분석에 맞게 파생변수 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5600" y="4293096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4. </a:t>
            </a:r>
            <a:r>
              <a:rPr lang="ko-KR" altLang="en-US" sz="1300" b="1" dirty="0">
                <a:solidFill>
                  <a:schemeClr val="tx1"/>
                </a:solidFill>
              </a:rPr>
              <a:t>파생변수를 이용해 데이터 재구성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95600" y="5157192"/>
            <a:ext cx="72750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300" b="1" dirty="0">
                <a:solidFill>
                  <a:schemeClr val="tx1"/>
                </a:solidFill>
              </a:rPr>
              <a:t>5. </a:t>
            </a:r>
            <a:r>
              <a:rPr lang="ko-KR" altLang="en-US" sz="1300" b="1" dirty="0">
                <a:solidFill>
                  <a:schemeClr val="tx1"/>
                </a:solidFill>
              </a:rPr>
              <a:t>계절별 데이터 시각화</a:t>
            </a:r>
          </a:p>
        </p:txBody>
      </p:sp>
      <p:cxnSp>
        <p:nvCxnSpPr>
          <p:cNvPr id="13" name="직선 화살표 연결선 12"/>
          <p:cNvCxnSpPr>
            <a:stCxn id="7" idx="2"/>
            <a:endCxn id="9" idx="0"/>
          </p:cNvCxnSpPr>
          <p:nvPr/>
        </p:nvCxnSpPr>
        <p:spPr>
          <a:xfrm>
            <a:off x="6133146" y="2420888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6133146" y="3284984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6133146" y="4149080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2" idx="0"/>
          </p:cNvCxnSpPr>
          <p:nvPr/>
        </p:nvCxnSpPr>
        <p:spPr>
          <a:xfrm>
            <a:off x="6133146" y="501317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76320" y="587727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Topic #1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슬라이드 번호 개체 틀 1"/>
          <p:cNvSpPr txBox="1">
            <a:spLocks/>
          </p:cNvSpPr>
          <p:nvPr/>
        </p:nvSpPr>
        <p:spPr>
          <a:xfrm>
            <a:off x="8647112" y="65202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2B979-F945-4E6D-A38D-6D15DB8770D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데이터분석을 위해 필요한 역량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246" y="923960"/>
            <a:ext cx="76328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해당 분야에 대한 지식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통계학 지식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탐색적 데이터 분석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신뢰구간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유의수준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모델링 지식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기계학습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n-ea"/>
              </a:rPr>
              <a:t>딥러닝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비정형데이터분석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코딩 능력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R/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강의 </a:t>
            </a:r>
            <a:r>
              <a:rPr lang="ko-KR" altLang="en-US" sz="2000" b="1" dirty="0" smtClean="0">
                <a:latin typeface="+mn-ea"/>
              </a:rPr>
              <a:t>개요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및 기계학습 기초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246" y="923960"/>
            <a:ext cx="76328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+mn-ea"/>
              </a:rPr>
              <a:t>파이썬</a:t>
            </a:r>
            <a:r>
              <a:rPr lang="ko-KR" altLang="en-US" sz="2000" b="1" dirty="0">
                <a:latin typeface="+mn-ea"/>
              </a:rPr>
              <a:t> 기초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+mn-ea"/>
              </a:rPr>
              <a:t>NumPy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소개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Pandas </a:t>
            </a:r>
            <a:r>
              <a:rPr lang="ko-KR" altLang="en-US" sz="2000" b="1" dirty="0">
                <a:latin typeface="+mn-ea"/>
              </a:rPr>
              <a:t>소개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+mn-ea"/>
              </a:rPr>
              <a:t>Matplotlib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소개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+mn-ea"/>
              </a:rPr>
              <a:t>기계학습을</a:t>
            </a:r>
            <a:r>
              <a:rPr lang="ko-KR" altLang="en-US" sz="2000" b="1" dirty="0">
                <a:latin typeface="+mn-ea"/>
              </a:rPr>
              <a:t> 이용한 데이터 분석 기본 개념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단일 회귀 분석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다중 회귀 분석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예측모델 성능 평가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Random Forest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9376" y="260648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강의 개요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12357" y="1196752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신경망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SVM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Naïve Bayes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텍스트 데이터분석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+mn-ea"/>
              </a:rPr>
              <a:t>Kmeans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KNN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차원 축소 방법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9376" y="260648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+mn-ea"/>
              </a:rPr>
              <a:t>파이썬의</a:t>
            </a:r>
            <a:r>
              <a:rPr lang="ko-KR" altLang="en-US" sz="2000" b="1" dirty="0" smtClean="0">
                <a:latin typeface="+mn-ea"/>
              </a:rPr>
              <a:t> 역사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357" y="1196752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2357" y="1196752"/>
            <a:ext cx="42915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1990</a:t>
            </a:r>
            <a:r>
              <a:rPr lang="ko-KR" altLang="en-US" sz="2000" b="1" dirty="0" smtClean="0">
                <a:latin typeface="+mn-ea"/>
              </a:rPr>
              <a:t>년 귀도 반 </a:t>
            </a:r>
            <a:r>
              <a:rPr lang="ko-KR" altLang="en-US" sz="2000" b="1" dirty="0" err="1" smtClean="0">
                <a:latin typeface="+mn-ea"/>
              </a:rPr>
              <a:t>로섬</a:t>
            </a:r>
            <a:r>
              <a:rPr lang="en-US" altLang="ko-KR" sz="2000" b="1" dirty="0" smtClean="0">
                <a:latin typeface="+mn-ea"/>
              </a:rPr>
              <a:t>(Guido Van Rossum)</a:t>
            </a:r>
            <a:r>
              <a:rPr lang="ko-KR" altLang="en-US" sz="2000" b="1" dirty="0" smtClean="0">
                <a:latin typeface="+mn-ea"/>
              </a:rPr>
              <a:t>이 개발한 인터프리터 언어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n-ea"/>
              </a:rPr>
              <a:t>귀도반로섬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네덜란드 출신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2005</a:t>
            </a:r>
            <a:r>
              <a:rPr lang="ko-KR" altLang="en-US" sz="2000" b="1" dirty="0" smtClean="0">
                <a:latin typeface="+mn-ea"/>
              </a:rPr>
              <a:t>년부터 </a:t>
            </a:r>
            <a:r>
              <a:rPr lang="en-US" altLang="ko-KR" sz="2000" b="1" dirty="0" smtClean="0">
                <a:latin typeface="+mn-ea"/>
              </a:rPr>
              <a:t>2012</a:t>
            </a:r>
            <a:r>
              <a:rPr lang="ko-KR" altLang="en-US" sz="2000" b="1" dirty="0" smtClean="0">
                <a:latin typeface="+mn-ea"/>
              </a:rPr>
              <a:t>년까지 구글에서 일하다가 현재는 </a:t>
            </a:r>
            <a:r>
              <a:rPr lang="en-US" altLang="ko-KR" sz="2000" b="1" dirty="0" err="1" smtClean="0">
                <a:latin typeface="+mn-ea"/>
              </a:rPr>
              <a:t>dropbox</a:t>
            </a:r>
            <a:r>
              <a:rPr lang="ko-KR" altLang="en-US" sz="2000" b="1" dirty="0" smtClean="0">
                <a:latin typeface="+mn-ea"/>
              </a:rPr>
              <a:t>에서 근무중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1464" y="5721067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http://www.imaso.co.kr/?p=7592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841500"/>
            <a:ext cx="2108200" cy="317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02366" y="5445730"/>
            <a:ext cx="428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사진출처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://gvanrossum.github.io</a:t>
            </a:r>
            <a:r>
              <a:rPr lang="ko-KR" altLang="en-US" dirty="0" smtClean="0"/>
              <a:t>/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9376" y="260648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+mn-ea"/>
              </a:rPr>
              <a:t>파이썬의</a:t>
            </a:r>
            <a:r>
              <a:rPr lang="ko-KR" altLang="en-US" sz="2000" b="1" dirty="0" smtClean="0">
                <a:latin typeface="+mn-ea"/>
              </a:rPr>
              <a:t> 특징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357" y="1196752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2356" y="1196752"/>
            <a:ext cx="10772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인간이 쓰는 언어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여기서는 영어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에 상대적으로 가까운 문법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smtClean="0">
                <a:latin typeface="+mn-ea"/>
              </a:rPr>
              <a:t>비교적 직관적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빠르게 배워 빠르게 사용이 가능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현재의 </a:t>
            </a:r>
            <a:r>
              <a:rPr lang="ko-KR" altLang="en-US" sz="2000" b="1" dirty="0" err="1" smtClean="0">
                <a:latin typeface="+mn-ea"/>
              </a:rPr>
              <a:t>파이썬은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2.X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3.X </a:t>
            </a:r>
            <a:r>
              <a:rPr lang="ko-KR" altLang="en-US" sz="2000" b="1" dirty="0" smtClean="0">
                <a:latin typeface="+mn-ea"/>
              </a:rPr>
              <a:t>두가지 버전이 공존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그러나 서로 호환되지 않음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1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9376" y="260648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357" y="1196752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2356" y="1196752"/>
            <a:ext cx="107722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ko-KR" altLang="en-US" sz="2000" b="1" dirty="0" err="1" smtClean="0">
                <a:latin typeface="+mn-ea"/>
              </a:rPr>
              <a:t>파이썬은</a:t>
            </a:r>
            <a:r>
              <a:rPr lang="ko-KR" altLang="en-US" sz="2000" b="1" dirty="0" smtClean="0">
                <a:latin typeface="+mn-ea"/>
              </a:rPr>
              <a:t> 각각 장단점이 존재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어떤 것을 선택할 것인가는 사용자의 선택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최근 </a:t>
            </a:r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을 사용하던 사용자들이 </a:t>
            </a:r>
            <a:r>
              <a:rPr lang="ko-KR" altLang="en-US" sz="2000" b="1" dirty="0" err="1" smtClean="0">
                <a:latin typeface="+mn-ea"/>
              </a:rPr>
              <a:t>파이썬으로</a:t>
            </a:r>
            <a:r>
              <a:rPr lang="ko-KR" altLang="en-US" sz="2000" b="1" dirty="0" smtClean="0">
                <a:latin typeface="+mn-ea"/>
              </a:rPr>
              <a:t> 넘어오는 것을 종종 </a:t>
            </a:r>
            <a:r>
              <a:rPr lang="ko-KR" altLang="en-US" sz="2000" b="1" dirty="0" err="1" smtClean="0">
                <a:latin typeface="+mn-ea"/>
              </a:rPr>
              <a:t>목격중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n-ea"/>
              </a:rPr>
              <a:t>딥러닝</a:t>
            </a:r>
            <a:r>
              <a:rPr lang="ko-KR" altLang="en-US" sz="2000" b="1" dirty="0" smtClean="0">
                <a:latin typeface="+mn-ea"/>
              </a:rPr>
              <a:t> 관점과 </a:t>
            </a:r>
            <a:r>
              <a:rPr lang="ko-KR" altLang="en-US" sz="2000" b="1" dirty="0" err="1" smtClean="0">
                <a:latin typeface="+mn-ea"/>
              </a:rPr>
              <a:t>고속처리</a:t>
            </a:r>
            <a:r>
              <a:rPr lang="ko-KR" altLang="en-US" sz="2000" b="1" dirty="0" smtClean="0">
                <a:latin typeface="+mn-ea"/>
              </a:rPr>
              <a:t> 관점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웹과의 연동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등에서 </a:t>
            </a:r>
            <a:r>
              <a:rPr lang="ko-KR" altLang="en-US" sz="2000" b="1" dirty="0" err="1" smtClean="0">
                <a:latin typeface="+mn-ea"/>
              </a:rPr>
              <a:t>파이썬이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에 비해 우수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에 비해 </a:t>
            </a:r>
            <a:r>
              <a:rPr lang="ko-KR" altLang="en-US" sz="2000" b="1" dirty="0" err="1" smtClean="0">
                <a:latin typeface="+mn-ea"/>
              </a:rPr>
              <a:t>파이썬의</a:t>
            </a:r>
            <a:r>
              <a:rPr lang="ko-KR" altLang="en-US" sz="2000" b="1" dirty="0" smtClean="0">
                <a:latin typeface="+mn-ea"/>
              </a:rPr>
              <a:t> 구문이 조금 더 복잡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참고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b="1" dirty="0">
                <a:latin typeface="+mn-ea"/>
                <a:hlinkClick r:id="rId3"/>
              </a:rPr>
              <a:t>http://</a:t>
            </a:r>
            <a:r>
              <a:rPr lang="en-US" altLang="ko-KR" sz="2000" b="1" dirty="0" smtClean="0">
                <a:latin typeface="+mn-ea"/>
                <a:hlinkClick r:id="rId3"/>
              </a:rPr>
              <a:t>www.kdnuggets.com/2015/05/r-vs-python-data-science.html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참고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en-US" altLang="ko-KR" sz="2000" b="1" dirty="0">
                <a:latin typeface="+mn-ea"/>
                <a:hlinkClick r:id="rId4"/>
              </a:rPr>
              <a:t>http://www.teglor.com/b/deep-learning-libraries-language-cm569</a:t>
            </a:r>
            <a:r>
              <a:rPr lang="en-US" altLang="ko-KR" sz="2000" b="1" dirty="0" smtClean="0">
                <a:latin typeface="+mn-ea"/>
                <a:hlinkClick r:id="rId4"/>
              </a:rPr>
              <a:t>/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6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1560" y="2996952"/>
            <a:ext cx="45688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기본개념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8038" y="2996952"/>
            <a:ext cx="40559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latin typeface="+mn-ea"/>
              </a:rPr>
              <a:t>미리보기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파이썬을</a:t>
            </a:r>
            <a:r>
              <a:rPr lang="ko-KR" altLang="en-US" sz="2000" b="1" dirty="0" smtClean="0">
                <a:latin typeface="+mn-ea"/>
              </a:rPr>
              <a:t> 이용한 데이터분석 방법에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기본 개념 학습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1806" y="2061287"/>
            <a:ext cx="10180828" cy="4477625"/>
            <a:chOff x="1011806" y="2061287"/>
            <a:chExt cx="10180828" cy="4477625"/>
          </a:xfrm>
        </p:grpSpPr>
        <p:sp>
          <p:nvSpPr>
            <p:cNvPr id="3" name="직사각형 2"/>
            <p:cNvSpPr/>
            <p:nvPr/>
          </p:nvSpPr>
          <p:spPr>
            <a:xfrm>
              <a:off x="1011806" y="2061287"/>
              <a:ext cx="10109771" cy="44068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71756" y="2137707"/>
              <a:ext cx="4081081" cy="44012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1)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smtClean="0">
                  <a:latin typeface="+mn-ea"/>
                </a:rPr>
                <a:t>변수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변수 선언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변수의 예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여러 가지 변수 생성방법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endParaRPr lang="en-US" altLang="ko-KR" sz="2000" b="1" dirty="0">
                <a:latin typeface="+mn-ea"/>
              </a:endParaRPr>
            </a:p>
            <a:p>
              <a:r>
                <a:rPr lang="en-US" altLang="ko-KR" sz="2000" b="1" dirty="0" smtClean="0">
                  <a:latin typeface="+mn-ea"/>
                </a:rPr>
                <a:t>2)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err="1" smtClean="0">
                  <a:latin typeface="+mn-ea"/>
                </a:rPr>
                <a:t>자료형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기본 </a:t>
              </a:r>
              <a:r>
                <a:rPr lang="ko-KR" altLang="en-US" sz="2000" dirty="0" err="1" smtClean="0">
                  <a:latin typeface="+mn-ea"/>
                </a:rPr>
                <a:t>자료형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문자열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endParaRPr lang="en-US" altLang="ko-KR" sz="2000" b="1" dirty="0">
                <a:latin typeface="+mn-ea"/>
              </a:endParaRPr>
            </a:p>
            <a:p>
              <a:r>
                <a:rPr lang="en-US" altLang="ko-KR" sz="2000" b="1" dirty="0" smtClean="0">
                  <a:latin typeface="+mn-ea"/>
                </a:rPr>
                <a:t>3)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smtClean="0">
                  <a:latin typeface="+mn-ea"/>
                </a:rPr>
                <a:t>자료구조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리스트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err="1" smtClean="0">
                  <a:latin typeface="+mn-ea"/>
                </a:rPr>
                <a:t>튜플</a:t>
              </a:r>
              <a:endParaRPr lang="en-US" altLang="ko-KR" sz="2000" dirty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집합</a:t>
              </a:r>
              <a:endParaRPr lang="en-US" altLang="ko-KR" sz="2000" dirty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err="1" smtClean="0">
                  <a:latin typeface="+mn-ea"/>
                </a:rPr>
                <a:t>딕셔너리</a:t>
              </a:r>
              <a:endParaRPr lang="en-US" altLang="ko-KR" sz="20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77004" y="2291595"/>
              <a:ext cx="4515630" cy="409342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4)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smtClean="0">
                  <a:latin typeface="+mn-ea"/>
                </a:rPr>
                <a:t>제어 및 </a:t>
              </a:r>
              <a:r>
                <a:rPr lang="ko-KR" altLang="en-US" sz="2000" b="1" dirty="0" err="1" smtClean="0">
                  <a:latin typeface="+mn-ea"/>
                </a:rPr>
                <a:t>반복문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en-US" altLang="ko-KR" sz="2000" dirty="0" smtClean="0">
                  <a:latin typeface="+mn-ea"/>
                </a:rPr>
                <a:t>If </a:t>
              </a:r>
              <a:r>
                <a:rPr lang="ko-KR" altLang="en-US" sz="2000" dirty="0" smtClean="0">
                  <a:latin typeface="+mn-ea"/>
                </a:rPr>
                <a:t>문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en-US" altLang="ko-KR" sz="2000" dirty="0" smtClean="0">
                  <a:latin typeface="+mn-ea"/>
                </a:rPr>
                <a:t>While </a:t>
              </a:r>
              <a:r>
                <a:rPr lang="ko-KR" altLang="en-US" sz="2000" dirty="0" smtClean="0">
                  <a:latin typeface="+mn-ea"/>
                </a:rPr>
                <a:t>문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en-US" altLang="ko-KR" sz="2000" dirty="0" smtClean="0">
                  <a:latin typeface="+mn-ea"/>
                </a:rPr>
                <a:t>For </a:t>
              </a:r>
              <a:r>
                <a:rPr lang="ko-KR" altLang="en-US" sz="2000" dirty="0" smtClean="0">
                  <a:latin typeface="+mn-ea"/>
                </a:rPr>
                <a:t>문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endParaRPr lang="en-US" altLang="ko-KR" sz="2000" b="1" dirty="0">
                <a:latin typeface="+mn-ea"/>
              </a:endParaRPr>
            </a:p>
            <a:p>
              <a:r>
                <a:rPr lang="en-US" altLang="ko-KR" sz="2000" b="1" dirty="0" smtClean="0">
                  <a:latin typeface="+mn-ea"/>
                </a:rPr>
                <a:t>5)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smtClean="0">
                  <a:latin typeface="+mn-ea"/>
                </a:rPr>
                <a:t>함수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객체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함수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endParaRPr lang="en-US" altLang="ko-KR" sz="2000" b="1" dirty="0">
                <a:latin typeface="+mn-ea"/>
              </a:endParaRPr>
            </a:p>
            <a:p>
              <a:r>
                <a:rPr lang="en-US" altLang="ko-KR" sz="2000" b="1" dirty="0" smtClean="0">
                  <a:latin typeface="+mn-ea"/>
                </a:rPr>
                <a:t>6)</a:t>
              </a:r>
              <a:r>
                <a:rPr lang="en-US" altLang="ko-KR" sz="1500" b="1" dirty="0" smtClean="0">
                  <a:latin typeface="+mn-ea"/>
                </a:rPr>
                <a:t>   </a:t>
              </a:r>
              <a:r>
                <a:rPr lang="ko-KR" altLang="en-US" sz="2000" b="1" dirty="0" err="1" smtClean="0">
                  <a:latin typeface="+mn-ea"/>
                </a:rPr>
                <a:t>파이썬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ko-KR" altLang="en-US" sz="2000" b="1" dirty="0" smtClean="0">
                  <a:latin typeface="+mn-ea"/>
                </a:rPr>
                <a:t>패키지 및 라이브러리</a:t>
              </a:r>
              <a:endParaRPr lang="en-US" altLang="ko-KR" sz="2000" b="1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내장 함수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외장 패키지</a:t>
              </a:r>
              <a:endParaRPr lang="en-US" altLang="ko-KR" sz="2000" dirty="0" smtClean="0">
                <a:latin typeface="+mn-ea"/>
              </a:endParaRPr>
            </a:p>
            <a:p>
              <a:pPr marL="914400" lvl="1" indent="-457200">
                <a:buAutoNum type="arabicParenBoth"/>
              </a:pPr>
              <a:r>
                <a:rPr lang="ko-KR" altLang="en-US" sz="2000" dirty="0" smtClean="0">
                  <a:latin typeface="+mn-ea"/>
                </a:rPr>
                <a:t>이외의 패키지</a:t>
              </a:r>
              <a:endParaRPr lang="en-US" altLang="ko-KR" sz="2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2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atin typeface="+mn-ea"/>
              </a:rPr>
              <a:t>미리보기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441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b="1" dirty="0">
                <a:latin typeface="+mn-ea"/>
                <a:hlinkClick r:id="rId3"/>
              </a:rPr>
              <a:t>https://docs.python.org/3/tutorial/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기본 문법 및 예제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  <a:hlinkClick r:id="rId4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  <a:hlinkClick r:id="rId4"/>
              </a:rPr>
              <a:t>https</a:t>
            </a:r>
            <a:r>
              <a:rPr lang="en-US" altLang="ko-KR" sz="2000" b="1" dirty="0">
                <a:latin typeface="+mn-ea"/>
                <a:hlinkClick r:id="rId4"/>
              </a:rPr>
              <a:t>://</a:t>
            </a:r>
            <a:r>
              <a:rPr lang="en-US" altLang="ko-KR" sz="2000" b="1" dirty="0" smtClean="0">
                <a:latin typeface="+mn-ea"/>
                <a:hlinkClick r:id="rId4"/>
              </a:rPr>
              <a:t>www.learnpython.org/en/Hello%2C_World%21</a:t>
            </a:r>
            <a:r>
              <a:rPr lang="en-US" altLang="ko-KR" sz="2000" b="1" dirty="0" smtClean="0">
                <a:latin typeface="+mn-ea"/>
              </a:rPr>
              <a:t> : </a:t>
            </a:r>
            <a:r>
              <a:rPr lang="ko-KR" altLang="en-US" sz="2000" b="1" dirty="0" smtClean="0">
                <a:latin typeface="+mn-ea"/>
              </a:rPr>
              <a:t>코드 테스트 가능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  <a:hlinkClick r:id="rId5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  <a:hlinkClick r:id="rId5"/>
              </a:rPr>
              <a:t>https</a:t>
            </a:r>
            <a:r>
              <a:rPr lang="en-US" altLang="ko-KR" sz="2000" b="1" dirty="0">
                <a:latin typeface="+mn-ea"/>
                <a:hlinkClick r:id="rId5"/>
              </a:rPr>
              <a:t>://</a:t>
            </a:r>
            <a:r>
              <a:rPr lang="en-US" altLang="ko-KR" sz="2000" b="1" dirty="0" smtClean="0">
                <a:latin typeface="+mn-ea"/>
                <a:hlinkClick r:id="rId5"/>
              </a:rPr>
              <a:t>www.codecademy.com/learn/python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코드 테스트 가능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기본 </a:t>
            </a:r>
            <a:r>
              <a:rPr lang="ko-KR" altLang="en-US" sz="2000" b="1" dirty="0" err="1" smtClean="0">
                <a:latin typeface="+mn-ea"/>
              </a:rPr>
              <a:t>개념학습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6252" y="2996952"/>
            <a:ext cx="2119491" cy="942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변수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변수 선언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0276" y="2534258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smtClean="0">
                <a:latin typeface="+mn-ea"/>
              </a:rPr>
              <a:t>변수의 예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91" y="1849190"/>
            <a:ext cx="7410450" cy="3619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91" y="3039633"/>
            <a:ext cx="7410450" cy="1190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1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+mn-ea"/>
              </a:rPr>
              <a:t>주석문에</a:t>
            </a:r>
            <a:r>
              <a:rPr lang="ko-KR" altLang="en-US" sz="2000" b="1" dirty="0" smtClean="0">
                <a:latin typeface="+mn-ea"/>
              </a:rPr>
              <a:t> 대한 설명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767" y="1363287"/>
            <a:ext cx="105072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주석이란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프로그램의 코드와 실행에 영향을 미치지 않는 문구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주석을 통해 코드에 대한 내용을 해석해서 상대방이 빠르게 이해할 수 있는 장점이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파이썬에서는</a:t>
            </a:r>
            <a:r>
              <a:rPr lang="ko-KR" altLang="en-US" dirty="0"/>
              <a:t> 주석을 </a:t>
            </a:r>
            <a:r>
              <a:rPr lang="en-US" altLang="ko-KR" dirty="0"/>
              <a:t># </a:t>
            </a:r>
            <a:r>
              <a:rPr lang="ko-KR" altLang="en-US" dirty="0"/>
              <a:t>또는 </a:t>
            </a:r>
            <a:r>
              <a:rPr lang="en-US" altLang="ko-KR" dirty="0"/>
              <a:t>‘’’</a:t>
            </a:r>
            <a:r>
              <a:rPr lang="ko-KR" altLang="en-US" dirty="0"/>
              <a:t>와 같이 표시할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3" y="3114021"/>
            <a:ext cx="9914312" cy="54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8" y="3760747"/>
            <a:ext cx="10399568" cy="183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변수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1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(3) </a:t>
            </a:r>
            <a:r>
              <a:rPr lang="ko-KR" altLang="en-US" sz="2000" b="1" dirty="0" smtClean="0">
                <a:latin typeface="+mn-ea"/>
              </a:rPr>
              <a:t>여러 가지 변수 생성방법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200275"/>
            <a:ext cx="9496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변수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0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(4) </a:t>
            </a:r>
            <a:r>
              <a:rPr lang="ko-KR" altLang="en-US" sz="2000" b="1" dirty="0" smtClean="0">
                <a:latin typeface="+mn-ea"/>
              </a:rPr>
              <a:t>데이터 변수 에러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5" y="2520649"/>
            <a:ext cx="10884130" cy="311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1025" y="1837113"/>
            <a:ext cx="106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선언된 변수가 아닌 경우 아래 예제와 같이 에러를 출력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변수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0276" y="134737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(5) </a:t>
            </a:r>
            <a:r>
              <a:rPr lang="ko-KR" altLang="en-US" sz="2000" b="1" dirty="0" smtClean="0">
                <a:latin typeface="+mn-ea"/>
              </a:rPr>
              <a:t>데이터 변수 형태 확인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1768736"/>
            <a:ext cx="9584266" cy="421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변수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9771" y="2996952"/>
            <a:ext cx="26324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3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(1) </a:t>
            </a:r>
            <a:r>
              <a:rPr lang="ko-KR" altLang="en-US" sz="2000" b="1" dirty="0" smtClean="0">
                <a:latin typeface="+mn-ea"/>
              </a:rPr>
              <a:t>기본 </a:t>
            </a:r>
            <a:r>
              <a:rPr lang="ko-KR" altLang="en-US" sz="2000" b="1" dirty="0" err="1" smtClean="0">
                <a:latin typeface="+mn-ea"/>
              </a:rPr>
              <a:t>자료형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정수형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err="1" smtClean="0">
                <a:latin typeface="+mn-ea"/>
              </a:rPr>
              <a:t>실수형</a:t>
            </a:r>
            <a:r>
              <a:rPr lang="ko-KR" altLang="en-US" sz="2000" b="1" dirty="0" smtClean="0">
                <a:latin typeface="+mn-ea"/>
              </a:rPr>
              <a:t> 변수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6524" y="23830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</a:t>
            </a:r>
            <a:r>
              <a:rPr lang="ko-KR" altLang="en-US" sz="2000" b="1" dirty="0" smtClean="0">
                <a:latin typeface="+mn-ea"/>
              </a:rPr>
              <a:t>기본 </a:t>
            </a:r>
            <a:r>
              <a:rPr lang="ko-KR" altLang="en-US" sz="2000" b="1" dirty="0" err="1" smtClean="0">
                <a:latin typeface="+mn-ea"/>
              </a:rPr>
              <a:t>자료형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정수형 변수를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진수</a:t>
            </a:r>
            <a:r>
              <a:rPr lang="en-US" altLang="ko-KR" sz="2000" b="1" dirty="0" smtClean="0">
                <a:latin typeface="+mn-ea"/>
              </a:rPr>
              <a:t>, 8</a:t>
            </a:r>
            <a:r>
              <a:rPr lang="ko-KR" altLang="en-US" sz="2000" b="1" dirty="0" smtClean="0">
                <a:latin typeface="+mn-ea"/>
              </a:rPr>
              <a:t>진수</a:t>
            </a:r>
            <a:r>
              <a:rPr lang="en-US" altLang="ko-KR" sz="2000" b="1" dirty="0" smtClean="0">
                <a:latin typeface="+mn-ea"/>
              </a:rPr>
              <a:t>, 16</a:t>
            </a:r>
            <a:r>
              <a:rPr lang="ko-KR" altLang="en-US" sz="2000" b="1" dirty="0" smtClean="0">
                <a:latin typeface="+mn-ea"/>
              </a:rPr>
              <a:t>진수 형태로 표현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09" y="1532775"/>
            <a:ext cx="7419975" cy="581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09" y="2864442"/>
            <a:ext cx="7410450" cy="18383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7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10" y="808892"/>
            <a:ext cx="25955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◆ </a:t>
            </a:r>
            <a:r>
              <a:rPr lang="ko-KR" altLang="en-US" dirty="0" err="1" smtClean="0">
                <a:solidFill>
                  <a:prstClr val="black"/>
                </a:solidFill>
              </a:rPr>
              <a:t>학습목차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강의 소개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 err="1">
                <a:solidFill>
                  <a:prstClr val="black"/>
                </a:solidFill>
              </a:rPr>
              <a:t>파이썬</a:t>
            </a:r>
            <a:r>
              <a:rPr lang="ko-KR" altLang="en-US" dirty="0">
                <a:solidFill>
                  <a:prstClr val="black"/>
                </a:solidFill>
              </a:rPr>
              <a:t> 개요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err="1">
                <a:solidFill>
                  <a:prstClr val="black"/>
                </a:solidFill>
              </a:rPr>
              <a:t>파이썬</a:t>
            </a:r>
            <a:r>
              <a:rPr lang="ko-KR" altLang="en-US" dirty="0">
                <a:solidFill>
                  <a:prstClr val="black"/>
                </a:solidFill>
              </a:rPr>
              <a:t> 개념학습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2410" y="2907326"/>
            <a:ext cx="8423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◆ </a:t>
            </a:r>
            <a:r>
              <a:rPr lang="ko-KR" altLang="en-US" dirty="0" smtClean="0">
                <a:solidFill>
                  <a:prstClr val="black"/>
                </a:solidFill>
              </a:rPr>
              <a:t>학습목표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강의에 대해 전반적으로 파악할 수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 err="1">
                <a:solidFill>
                  <a:prstClr val="black"/>
                </a:solidFill>
              </a:rPr>
              <a:t>파이썬의</a:t>
            </a:r>
            <a:r>
              <a:rPr lang="ko-KR" altLang="en-US" dirty="0">
                <a:solidFill>
                  <a:prstClr val="black"/>
                </a:solidFill>
              </a:rPr>
              <a:t> 기본개념을 알아본다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 err="1">
                <a:solidFill>
                  <a:prstClr val="black"/>
                </a:solidFill>
              </a:rPr>
              <a:t>파이썬</a:t>
            </a:r>
            <a:r>
              <a:rPr lang="ko-KR" altLang="en-US" dirty="0">
                <a:solidFill>
                  <a:prstClr val="black"/>
                </a:solidFill>
              </a:rPr>
              <a:t> 기본 개념을 </a:t>
            </a:r>
            <a:r>
              <a:rPr lang="ko-KR" altLang="en-US" dirty="0" err="1">
                <a:solidFill>
                  <a:prstClr val="black"/>
                </a:solidFill>
              </a:rPr>
              <a:t>추가학습할</a:t>
            </a:r>
            <a:r>
              <a:rPr lang="ko-KR" altLang="en-US" dirty="0">
                <a:solidFill>
                  <a:prstClr val="black"/>
                </a:solidFill>
              </a:rPr>
              <a:t> 수 있는 방법을 알아본다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err="1" smtClean="0">
                <a:latin typeface="+mn-ea"/>
              </a:rPr>
              <a:t>부울자료형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논리형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523" y="1483361"/>
            <a:ext cx="104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부울자료형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)</a:t>
            </a:r>
            <a:r>
              <a:rPr lang="ko-KR" altLang="en-US" dirty="0"/>
              <a:t>은 다른 </a:t>
            </a:r>
            <a:r>
              <a:rPr lang="ko-KR" altLang="en-US" dirty="0" err="1"/>
              <a:t>자료형과</a:t>
            </a:r>
            <a:r>
              <a:rPr lang="ko-KR" altLang="en-US" dirty="0"/>
              <a:t> 달리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값만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3" y="2112547"/>
            <a:ext cx="9895530" cy="33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26525" y="1486174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비교 연산자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7466" y="3005666"/>
          <a:ext cx="9762066" cy="2411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비교 연산자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X==Y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의 값이 같은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X!=Y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가 값이 같지 않은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X&gt;=Y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의 값보다 크거나 같은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X&lt;=Y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의 값보다 작거나 같은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X&gt;Y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의 값보다 큰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X&lt;Y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의 값보다 작은 경우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2267" y="1820333"/>
            <a:ext cx="93641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어떠한 기능을 수행하는 기호로 두 변수의 값을 비교 시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err="1" smtClean="0">
                <a:latin typeface="+mn-ea"/>
              </a:rPr>
              <a:t>부울자료형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논리형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9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179"/>
            <a:ext cx="11032346" cy="39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6525" y="1486174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비교 연산자를 이용해 </a:t>
            </a:r>
            <a:r>
              <a:rPr lang="ko-KR" altLang="en-US" sz="2000" dirty="0" err="1">
                <a:latin typeface="+mn-ea"/>
              </a:rPr>
              <a:t>부울자료형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논리형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데이터를 표현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 </a:t>
            </a:r>
            <a:r>
              <a:rPr lang="ko-KR" altLang="en-US" sz="2000" b="1" dirty="0" err="1">
                <a:latin typeface="+mn-ea"/>
              </a:rPr>
              <a:t>부울자료형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논리형</a:t>
            </a:r>
            <a:r>
              <a:rPr lang="en-US" altLang="ko-KR" sz="2000" b="1" dirty="0">
                <a:latin typeface="+mn-ea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7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26525" y="3427554"/>
            <a:ext cx="1045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문자열 함수 </a:t>
            </a:r>
            <a:r>
              <a:rPr lang="en-US" altLang="ko-KR" sz="2000" b="1" dirty="0" smtClean="0">
                <a:latin typeface="+mn-ea"/>
              </a:rPr>
              <a:t>–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문자열의 공백을 기준으로 문자열을 나누어주는 함수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21" y="2163320"/>
            <a:ext cx="7419975" cy="10572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21" y="4218125"/>
            <a:ext cx="7410450" cy="638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6525" y="1057610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b="1" dirty="0" smtClean="0">
                <a:latin typeface="+mn-ea"/>
              </a:rPr>
              <a:t>문자열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문자열은 글자를 표현하는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문자열 </a:t>
            </a:r>
            <a:r>
              <a:rPr lang="ko-KR" altLang="en-US" sz="2000" dirty="0">
                <a:latin typeface="+mn-ea"/>
              </a:rPr>
              <a:t>객체는 따옴표</a:t>
            </a:r>
            <a:r>
              <a:rPr lang="en-US" altLang="ko-KR" sz="2000" dirty="0">
                <a:latin typeface="+mn-ea"/>
              </a:rPr>
              <a:t>(‘ ‘ </a:t>
            </a:r>
            <a:r>
              <a:rPr lang="ko-KR" altLang="en-US" sz="2000" dirty="0">
                <a:latin typeface="+mn-ea"/>
              </a:rPr>
              <a:t>또는 </a:t>
            </a:r>
            <a:r>
              <a:rPr lang="en-US" altLang="ko-KR" sz="2000" dirty="0">
                <a:latin typeface="+mn-ea"/>
              </a:rPr>
              <a:t>“ “)</a:t>
            </a:r>
            <a:r>
              <a:rPr lang="ko-KR" altLang="en-US" sz="2000" dirty="0">
                <a:latin typeface="+mn-ea"/>
              </a:rPr>
              <a:t>를 통해 표현 가능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26524" y="1484330"/>
            <a:ext cx="1146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문자열 함수 </a:t>
            </a:r>
            <a:r>
              <a:rPr lang="en-US" altLang="ko-KR" sz="2000" b="1" dirty="0" smtClean="0">
                <a:latin typeface="+mn-ea"/>
              </a:rPr>
              <a:t>- 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문자열을 검색 후 해당하는 문자열이 있으면 문자열의 가장 앞자리 위치의 값을 나타내는 함수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361521" y="2865213"/>
          <a:ext cx="81280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안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요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갑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습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니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다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361521" y="2392805"/>
          <a:ext cx="81280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12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21" y="3473595"/>
            <a:ext cx="7419975" cy="847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21" y="4573991"/>
            <a:ext cx="7410450" cy="8382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b="1" dirty="0" smtClean="0">
                <a:latin typeface="+mn-ea"/>
              </a:rPr>
              <a:t>문자열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8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26524" y="1403050"/>
            <a:ext cx="1146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    문자열 함수 </a:t>
            </a:r>
            <a:r>
              <a:rPr lang="en-US" altLang="ko-KR" sz="2000" b="1" dirty="0" smtClean="0">
                <a:latin typeface="+mn-ea"/>
              </a:rPr>
              <a:t>- Replace</a:t>
            </a:r>
          </a:p>
          <a:p>
            <a:r>
              <a:rPr lang="ko-KR" altLang="en-US" sz="2000" dirty="0" smtClean="0">
                <a:latin typeface="+mn-ea"/>
              </a:rPr>
              <a:t>    문자열에서 특정 문자를 변환할 때 사용하는 함수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6525" y="3216470"/>
            <a:ext cx="11465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    문자열 함수 </a:t>
            </a:r>
            <a:r>
              <a:rPr lang="en-US" altLang="ko-KR" sz="2000" b="1" dirty="0" smtClean="0">
                <a:latin typeface="+mn-ea"/>
              </a:rPr>
              <a:t>- Strip</a:t>
            </a:r>
          </a:p>
          <a:p>
            <a:r>
              <a:rPr lang="ko-KR" altLang="en-US" sz="2000" dirty="0" smtClean="0">
                <a:latin typeface="+mn-ea"/>
              </a:rPr>
              <a:t>    문자열에서 특정 문자 또는 문자열을 제거할 때 사용하는 함수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21" y="2170957"/>
            <a:ext cx="7410450" cy="857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21" y="3988915"/>
            <a:ext cx="7400925" cy="8572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525" y="105761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b="1" dirty="0" smtClean="0">
                <a:latin typeface="+mn-ea"/>
              </a:rPr>
              <a:t>문자열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23290" y="2996952"/>
            <a:ext cx="31454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6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48005" y="1229364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자료를 </a:t>
            </a:r>
            <a:r>
              <a:rPr lang="ko-KR" altLang="en-US" sz="2000" dirty="0">
                <a:latin typeface="+mn-ea"/>
              </a:rPr>
              <a:t>효율적으로 저장하는 여러 가지 구조를 </a:t>
            </a:r>
            <a:r>
              <a:rPr lang="ko-KR" altLang="en-US" sz="2000" dirty="0" smtClean="0">
                <a:latin typeface="+mn-ea"/>
              </a:rPr>
              <a:t>뜻함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591173"/>
            <a:ext cx="10645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(1)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리스트</a:t>
            </a:r>
            <a:r>
              <a:rPr lang="en-US" altLang="ko-KR" sz="2000" b="1" dirty="0" smtClean="0">
                <a:latin typeface="+mn-ea"/>
              </a:rPr>
              <a:t>(List)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리스트는 순서가 있는 값들의 집합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리스트를 </a:t>
            </a:r>
            <a:r>
              <a:rPr lang="ko-KR" altLang="en-US" sz="2000" dirty="0"/>
              <a:t>사용하는 경우는 서로 관련된 데이터를 차례로 접근해 처리하고 싶은 경우</a:t>
            </a:r>
            <a:endParaRPr lang="en-US" altLang="ko-KR" sz="2000" dirty="0"/>
          </a:p>
          <a:p>
            <a:pPr marL="357188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리스트는 데이터들에게 하나하나 이름을 붙이지 않고 전체 집단에 하나의 이름을 부여한 다음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숫자로 된 번호를 통해 각각의 데이터에 접근하는 방법   </a:t>
            </a:r>
            <a:endParaRPr lang="en-US" altLang="ko-KR" sz="2000" dirty="0">
              <a:latin typeface="+mn-ea"/>
            </a:endParaRPr>
          </a:p>
          <a:p>
            <a:pPr marL="357188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파이썬에서는</a:t>
            </a:r>
            <a:r>
              <a:rPr lang="ko-KR" altLang="en-US" sz="2000" dirty="0" smtClean="0">
                <a:latin typeface="+mn-ea"/>
              </a:rPr>
              <a:t> 다양한 종류의 데이터를 하나의 리스트 안에 저장 가능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8843" y="4555367"/>
            <a:ext cx="36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리스트의 구조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818014" y="4995940"/>
            <a:ext cx="5719156" cy="681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리스트 </a:t>
            </a:r>
            <a:r>
              <a:rPr lang="en-US" altLang="ko-KR" dirty="0" smtClean="0">
                <a:solidFill>
                  <a:schemeClr val="tx1"/>
                </a:solidFill>
              </a:rPr>
              <a:t>= [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2,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3 ….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자료구조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5" y="1431667"/>
            <a:ext cx="9620972" cy="151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52625" y="889085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prstClr val="black"/>
                </a:solidFill>
              </a:rPr>
              <a:t>(1)  </a:t>
            </a:r>
            <a:r>
              <a:rPr lang="ko-KR" altLang="en-US" b="1" dirty="0" smtClean="0">
                <a:solidFill>
                  <a:prstClr val="black"/>
                </a:solidFill>
              </a:rPr>
              <a:t>리스트</a:t>
            </a:r>
            <a:r>
              <a:rPr lang="en-US" altLang="ko-KR" b="1" dirty="0">
                <a:solidFill>
                  <a:prstClr val="black"/>
                </a:solidFill>
              </a:rPr>
              <a:t>(List)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0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148533" y="4119268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151305" y="4570921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176241" y="5319062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79013" y="5770715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5503180" y="5003945"/>
            <a:ext cx="307570" cy="29926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37762" y="4280752"/>
            <a:ext cx="54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①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57158" y="5513801"/>
            <a:ext cx="54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②</a:t>
            </a:r>
            <a:endParaRPr lang="ko-KR" altLang="en-US" sz="2000" b="1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34" y="1331014"/>
            <a:ext cx="8688650" cy="268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52625" y="889085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prstClr val="black"/>
                </a:solidFill>
              </a:rPr>
              <a:t>(1)  </a:t>
            </a:r>
            <a:r>
              <a:rPr lang="ko-KR" altLang="en-US" b="1" dirty="0" smtClean="0">
                <a:solidFill>
                  <a:prstClr val="black"/>
                </a:solidFill>
              </a:rPr>
              <a:t>리스트</a:t>
            </a:r>
            <a:r>
              <a:rPr lang="en-US" altLang="ko-KR" b="1" dirty="0">
                <a:solidFill>
                  <a:prstClr val="black"/>
                </a:solidFill>
              </a:rPr>
              <a:t>(List)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2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7747" y="22133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빅데이터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 descr="E:\002-KIMS BUSINESS\000-B-KIMS-소스 분류-2014\10-ESP to IMG\지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2" y="1999502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7"/>
          <p:cNvGrpSpPr/>
          <p:nvPr/>
        </p:nvGrpSpPr>
        <p:grpSpPr>
          <a:xfrm>
            <a:off x="5843464" y="1500175"/>
            <a:ext cx="4681692" cy="1037711"/>
            <a:chOff x="4716014" y="1639851"/>
            <a:chExt cx="3888434" cy="1037711"/>
          </a:xfrm>
        </p:grpSpPr>
        <p:sp>
          <p:nvSpPr>
            <p:cNvPr id="8" name="TextBox 7"/>
            <p:cNvSpPr txBox="1"/>
            <p:nvPr/>
          </p:nvSpPr>
          <p:spPr>
            <a:xfrm>
              <a:off x="4716015" y="1846565"/>
              <a:ext cx="3888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buFontTx/>
                <a:buChar char="-"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디지털 기기 및 센서 등의 보급화를 통해 실생활에서 규모를 가늠하기 힘든 수준의 많은 정보와 데이터 생성</a:t>
              </a:r>
              <a:endPara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indent="-85725">
                <a:buFontTx/>
                <a:buChar char="-"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규모의 방대함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종류와 속성 다양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매우 빠른 주기로 생성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6014" y="1639851"/>
              <a:ext cx="388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기존의 데이터 분석역량을 넘어서는 방대한 분량의 데이터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6167709" y="3183291"/>
            <a:ext cx="4509816" cy="1034916"/>
            <a:chOff x="4022626" y="1639851"/>
            <a:chExt cx="4509816" cy="1034916"/>
          </a:xfrm>
        </p:grpSpPr>
        <p:sp>
          <p:nvSpPr>
            <p:cNvPr id="12" name="Oval 24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644008" y="1639851"/>
              <a:ext cx="3888434" cy="1034916"/>
              <a:chOff x="4716014" y="1639851"/>
              <a:chExt cx="3888434" cy="10349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716015" y="2028436"/>
                <a:ext cx="3888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-IoT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 </a:t>
                </a:r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M2M 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환경의 확산을 통한 막대한 정보 생성</a:t>
                </a:r>
                <a:endPara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5725" indent="-85725"/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사용자가 직접 제작하는 동영상 및 </a:t>
                </a:r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SNS 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등을 통한 데이터 증가</a:t>
                </a:r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16014" y="1639851"/>
                <a:ext cx="3888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디지털기기와 센서를 이용한 사람 및 기계간의 정보를 주고받는 환경의 확산으로 점차 가속화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6" name="Group 28"/>
          <p:cNvGrpSpPr/>
          <p:nvPr/>
        </p:nvGrpSpPr>
        <p:grpSpPr>
          <a:xfrm>
            <a:off x="5098254" y="4961659"/>
            <a:ext cx="5426902" cy="1037711"/>
            <a:chOff x="4022626" y="1639851"/>
            <a:chExt cx="4509816" cy="1037711"/>
          </a:xfrm>
        </p:grpSpPr>
        <p:sp>
          <p:nvSpPr>
            <p:cNvPr id="17" name="Oval 29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Group 30"/>
            <p:cNvGrpSpPr/>
            <p:nvPr/>
          </p:nvGrpSpPr>
          <p:grpSpPr>
            <a:xfrm>
              <a:off x="4644008" y="1639851"/>
              <a:ext cx="3888434" cy="1037711"/>
              <a:chOff x="4716014" y="1639851"/>
              <a:chExt cx="3888434" cy="103771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16015" y="1846565"/>
                <a:ext cx="3888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생성된 빅데이터를 필요한 목적에 맞게 가공하고 분석하여 새로운 결론을 얻고</a:t>
                </a:r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이를 통한 최적의 답안 제시</a:t>
                </a:r>
                <a:endPara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/>
                <a:r>
                  <a:rPr lang="en-US" altLang="ko-KR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빅데이터에서 얻을 수 있는 기존의 패턴 분석으로 향후에 일어날 현상이나 상태를 예측하고 대응</a:t>
                </a:r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6014" y="1639851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빅데이터 분석을 통해 새로운 가치 창출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1" name="Oval 34"/>
          <p:cNvSpPr/>
          <p:nvPr/>
        </p:nvSpPr>
        <p:spPr>
          <a:xfrm>
            <a:off x="5238744" y="1571612"/>
            <a:ext cx="549374" cy="54937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43"/>
          <p:cNvSpPr/>
          <p:nvPr/>
        </p:nvSpPr>
        <p:spPr>
          <a:xfrm>
            <a:off x="4095736" y="1714488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5075759" y="3404813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val 46"/>
          <p:cNvSpPr/>
          <p:nvPr/>
        </p:nvSpPr>
        <p:spPr>
          <a:xfrm>
            <a:off x="4007260" y="5171808"/>
            <a:ext cx="216024" cy="216024"/>
          </a:xfrm>
          <a:prstGeom prst="ellips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Straight Connector 47"/>
          <p:cNvCxnSpPr/>
          <p:nvPr/>
        </p:nvCxnSpPr>
        <p:spPr>
          <a:xfrm>
            <a:off x="4494362" y="1831304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3"/>
          <p:cNvCxnSpPr/>
          <p:nvPr/>
        </p:nvCxnSpPr>
        <p:spPr>
          <a:xfrm>
            <a:off x="5422366" y="352903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5"/>
          <p:cNvCxnSpPr/>
          <p:nvPr/>
        </p:nvCxnSpPr>
        <p:spPr>
          <a:xfrm>
            <a:off x="4357775" y="5298870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5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5312277" y="5200557"/>
            <a:ext cx="165443" cy="239762"/>
          </a:xfrm>
          <a:prstGeom prst="rect">
            <a:avLst/>
          </a:prstGeom>
        </p:spPr>
      </p:pic>
      <p:pic>
        <p:nvPicPr>
          <p:cNvPr id="29" name="Picture 5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6339148" y="3416752"/>
            <a:ext cx="214871" cy="248913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57" t="16221" r="30583" b="13187"/>
          <a:stretch/>
        </p:blipFill>
        <p:spPr>
          <a:xfrm>
            <a:off x="6118032" y="4349922"/>
            <a:ext cx="216680" cy="216680"/>
          </a:xfrm>
          <a:prstGeom prst="rect">
            <a:avLst/>
          </a:prstGeom>
        </p:spPr>
      </p:pic>
      <p:pic>
        <p:nvPicPr>
          <p:cNvPr id="31" name="Picture 59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5412841" y="1742539"/>
            <a:ext cx="185358" cy="2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6335" y="1407008"/>
            <a:ext cx="104075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인덱싱이란 리스트에서 하나의 요소를 인덱스 연산자를 통해 접근하는 것을 의미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인덱스는 정수이며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에서부터 시작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에서부터 시작하므로 전체 길이의 </a:t>
            </a:r>
            <a:r>
              <a:rPr lang="en-US" altLang="ko-KR" dirty="0" smtClean="0"/>
              <a:t>-1</a:t>
            </a:r>
            <a:r>
              <a:rPr lang="ko-KR" altLang="en-US" dirty="0" smtClean="0"/>
              <a:t>개 만큼의 개수를 가짐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173164" y="3588331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data[3]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data[4]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data[5]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175936" y="4039984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사과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포도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딸기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토마토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메론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202719" y="3496738"/>
            <a:ext cx="6958215" cy="152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6467" y="3191938"/>
            <a:ext cx="276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총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52625" y="889085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prstClr val="black"/>
                </a:solidFill>
              </a:rPr>
              <a:t>(2)  </a:t>
            </a:r>
            <a:r>
              <a:rPr lang="ko-KR" altLang="en-US" b="1" dirty="0" smtClean="0">
                <a:solidFill>
                  <a:prstClr val="black"/>
                </a:solidFill>
              </a:rPr>
              <a:t>리스트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</a:rPr>
              <a:t>인덱싱</a:t>
            </a:r>
            <a:r>
              <a:rPr lang="en-US" altLang="ko-KR" b="1" dirty="0">
                <a:solidFill>
                  <a:prstClr val="black"/>
                </a:solidFill>
              </a:rPr>
              <a:t>(indexing)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3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616597"/>
            <a:ext cx="10430936" cy="269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52625" y="889085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solidFill>
                  <a:prstClr val="black"/>
                </a:solidFill>
              </a:rPr>
              <a:t>(2)  </a:t>
            </a:r>
            <a:r>
              <a:rPr lang="ko-KR" altLang="en-US" b="1" dirty="0" smtClean="0">
                <a:solidFill>
                  <a:prstClr val="black"/>
                </a:solidFill>
              </a:rPr>
              <a:t>리스트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</a:rPr>
              <a:t>인덱싱</a:t>
            </a:r>
            <a:r>
              <a:rPr lang="en-US" altLang="ko-KR" b="1" dirty="0">
                <a:solidFill>
                  <a:prstClr val="black"/>
                </a:solidFill>
              </a:rPr>
              <a:t>(indexing)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801" y="1373141"/>
            <a:ext cx="1040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리스트 안에서 범위를 지정해 원하는 요소들을 선택하는 연산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data</a:t>
            </a:r>
            <a:r>
              <a:rPr lang="ko-KR" altLang="en-US" dirty="0" smtClean="0"/>
              <a:t>변수에 저장되었을 경우 </a:t>
            </a:r>
            <a:r>
              <a:rPr lang="en-US" altLang="ko-KR" dirty="0" smtClean="0"/>
              <a:t>data[ start : end ]</a:t>
            </a:r>
            <a:r>
              <a:rPr lang="ko-KR" altLang="en-US" dirty="0" smtClean="0"/>
              <a:t>까지의 값을 표현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52625" y="889085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black"/>
                </a:solidFill>
              </a:rPr>
              <a:t>(3)  </a:t>
            </a:r>
            <a:r>
              <a:rPr lang="ko-KR" altLang="en-US" b="1" dirty="0" smtClean="0">
                <a:solidFill>
                  <a:prstClr val="black"/>
                </a:solidFill>
              </a:rPr>
              <a:t>리스트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슬라이싱</a:t>
            </a:r>
            <a:r>
              <a:rPr lang="en-US" altLang="ko-KR" b="1" dirty="0" smtClean="0">
                <a:solidFill>
                  <a:prstClr val="black"/>
                </a:solidFill>
              </a:rPr>
              <a:t>(slicing)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3" y="2756945"/>
            <a:ext cx="10277656" cy="136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1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8267" y="1380067"/>
            <a:ext cx="10024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리스트를 하나의 리스트로 병합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데이터를 삽입 및 삭제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 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 데이터를 정렬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여러 </a:t>
            </a:r>
            <a:r>
              <a:rPr lang="ko-KR" altLang="en-US" sz="1600" b="1" dirty="0">
                <a:latin typeface="+mn-ea"/>
              </a:rPr>
              <a:t>개의 리스트를 하나의 리스트로 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5200" y="1811867"/>
            <a:ext cx="1002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리스트는 서로 다른 두 개 이상의 리스트 데이터를 병합 가능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2431627"/>
            <a:ext cx="10143066" cy="202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4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데이터를 추가 및 삭제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32" y="1701800"/>
            <a:ext cx="10024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리스트는 값을 추가 및 삭제가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리스트에 데이터를 추가하는 방법은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함수를 사용해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Append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함수의 차이점은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함수는 추가하는 데이터를 맨 마지막에 넣음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insert</a:t>
            </a:r>
            <a:r>
              <a:rPr lang="ko-KR" altLang="en-US" dirty="0" smtClean="0"/>
              <a:t>함수는 추가하려는 위치와 데이터를 지정해줄 수 있음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0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데이터를 추가 및 삭제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32" y="1701800"/>
            <a:ext cx="10024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리스트의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함수를 이용해 데이터를 추가하는 방법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8" y="2278134"/>
            <a:ext cx="11033124" cy="37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데이터를 추가 및 삭제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32" y="1701800"/>
            <a:ext cx="100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리스트의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함수를 이용해 데이터를 추가하는 방법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2387781"/>
            <a:ext cx="10430932" cy="32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데이터를 추가 및 삭제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2338494"/>
            <a:ext cx="10430932" cy="21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1481" y="185362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Remove </a:t>
            </a:r>
            <a:r>
              <a:rPr lang="ko-KR" altLang="en-US" sz="1600" dirty="0" smtClean="0">
                <a:latin typeface="+mn-ea"/>
              </a:rPr>
              <a:t>함수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선언된 리스트의 변수를 삭제할 수 있는 함수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6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데이터의 최대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최소값 구하기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2366013"/>
            <a:ext cx="10176932" cy="285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7533" y="17780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 데이터 내에서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최소값을 구할 때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함수를 이용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1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360" y="229457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빅데이터 </a:t>
            </a:r>
            <a:r>
              <a:rPr lang="ko-KR" altLang="en-US" sz="2000" b="1" dirty="0" smtClean="0">
                <a:latin typeface="+mn-ea"/>
              </a:rPr>
              <a:t>시장동향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3167829" y="781968"/>
            <a:ext cx="1125538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5306" tIns="32653" rIns="65306" bIns="32653">
            <a:spAutoFit/>
          </a:bodyPr>
          <a:lstStyle/>
          <a:p>
            <a:pPr defTabSz="652463" eaLnBrk="0" latinLnBrk="0" hangingPunct="0"/>
            <a:r>
              <a:rPr kumimoji="1" lang="ko-KR" altLang="en-US" sz="1800">
                <a:solidFill>
                  <a:schemeClr val="bg1"/>
                </a:solidFill>
              </a:rPr>
              <a:t>세계 시장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7803329" y="772443"/>
            <a:ext cx="1125538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5306" tIns="32653" rIns="65306" bIns="32653">
            <a:spAutoFit/>
          </a:bodyPr>
          <a:lstStyle/>
          <a:p>
            <a:pPr defTabSz="652463" eaLnBrk="0" latinLnBrk="0" hangingPunct="0"/>
            <a:r>
              <a:rPr kumimoji="1" lang="ko-KR" altLang="en-US" sz="1800">
                <a:solidFill>
                  <a:srgbClr val="FFFFFF"/>
                </a:solidFill>
              </a:rPr>
              <a:t>국내 시장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629543" y="1340768"/>
            <a:ext cx="4214841" cy="1250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pPr marL="85725" indent="-85725" algn="l" defTabSz="652463" eaLnBrk="0" latinLnBrk="0" hangingPunct="0">
              <a:lnSpc>
                <a:spcPct val="110000"/>
              </a:lnSpc>
              <a:buFontTx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전 세계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인프라 시장은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2019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년까지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486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억 달러 규모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연평균 성장률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23.1%)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이를 것으로 전망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85725" indent="-85725" algn="l" defTabSz="652463" eaLnBrk="0" latinLnBrk="0" hangingPunct="0">
              <a:lnSpc>
                <a:spcPct val="110000"/>
              </a:lnSpc>
              <a:buFontTx/>
              <a:buChar char="•"/>
            </a:pPr>
            <a:r>
              <a:rPr lang="ko-KR" altLang="en-US" sz="1400" b="1" dirty="0" err="1" smtClean="0"/>
              <a:t>빅데이터</a:t>
            </a:r>
            <a:r>
              <a:rPr lang="ko-KR" altLang="en-US" sz="1400" b="1" dirty="0" smtClean="0"/>
              <a:t> 분석 시장은 </a:t>
            </a:r>
            <a:r>
              <a:rPr lang="en-US" altLang="ko-KR" sz="1400" b="1" dirty="0" smtClean="0"/>
              <a:t>2019</a:t>
            </a:r>
            <a:r>
              <a:rPr lang="ko-KR" altLang="en-US" sz="1400" b="1" dirty="0" smtClean="0"/>
              <a:t>년까지 </a:t>
            </a:r>
            <a:r>
              <a:rPr lang="en-US" altLang="ko-KR" sz="1400" b="1" dirty="0" smtClean="0"/>
              <a:t>1,879</a:t>
            </a:r>
            <a:r>
              <a:rPr lang="ko-KR" altLang="en-US" sz="1400" b="1" dirty="0" smtClean="0"/>
              <a:t>억 달러 규모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연평균 성장률 </a:t>
            </a:r>
            <a:r>
              <a:rPr lang="en-US" altLang="ko-KR" sz="1400" b="1" dirty="0" smtClean="0"/>
              <a:t>50%)</a:t>
            </a:r>
            <a:r>
              <a:rPr lang="ko-KR" altLang="en-US" sz="1400" b="1" dirty="0" smtClean="0"/>
              <a:t>로 </a:t>
            </a:r>
            <a:r>
              <a:rPr lang="ko-KR" altLang="en-US" sz="1400" b="1" dirty="0"/>
              <a:t>성</a:t>
            </a:r>
            <a:r>
              <a:rPr lang="ko-KR" altLang="en-US" sz="1400" b="1" dirty="0" smtClean="0"/>
              <a:t>장할 것으로 전망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6298379" y="1343943"/>
            <a:ext cx="4191000" cy="1487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marL="85725" indent="-85725" algn="l" defTabSz="652463" eaLnBrk="0" latinLnBrk="0" hangingPunct="0">
              <a:lnSpc>
                <a:spcPct val="110000"/>
              </a:lnSpc>
              <a:buFontTx/>
              <a:buChar char="•"/>
            </a:pPr>
            <a:r>
              <a:rPr lang="ko-KR" altLang="en-US" sz="1400" b="1" smtClean="0">
                <a:solidFill>
                  <a:schemeClr val="tx1"/>
                </a:solidFill>
              </a:rPr>
              <a:t>도입 초기 수준이나 기업 전반에서 실질적인 인프라를 구현하려는 단계로 접어듬</a:t>
            </a:r>
            <a:endParaRPr lang="en-US" altLang="ko-KR" sz="1400" b="1">
              <a:solidFill>
                <a:schemeClr val="tx1"/>
              </a:solidFill>
            </a:endParaRPr>
          </a:p>
          <a:p>
            <a:pPr marL="85725" indent="-85725" algn="l" defTabSz="652463" eaLnBrk="0" latinLnBrk="0" hangingPunct="0">
              <a:lnSpc>
                <a:spcPct val="110000"/>
              </a:lnSpc>
              <a:buFontTx/>
              <a:buChar char="•"/>
            </a:pPr>
            <a:r>
              <a:rPr lang="en-US" altLang="ko-KR" sz="1400" b="1" smtClean="0">
                <a:solidFill>
                  <a:schemeClr val="tx1"/>
                </a:solidFill>
              </a:rPr>
              <a:t>2020</a:t>
            </a:r>
            <a:r>
              <a:rPr lang="ko-KR" altLang="en-US" sz="1400" b="1" smtClean="0">
                <a:solidFill>
                  <a:schemeClr val="tx1"/>
                </a:solidFill>
              </a:rPr>
              <a:t>년까지 </a:t>
            </a:r>
            <a:r>
              <a:rPr lang="en-US" altLang="ko-KR" sz="1400" b="1" smtClean="0">
                <a:solidFill>
                  <a:schemeClr val="tx1"/>
                </a:solidFill>
              </a:rPr>
              <a:t>8</a:t>
            </a:r>
            <a:r>
              <a:rPr lang="ko-KR" altLang="en-US" sz="1400" b="1" smtClean="0">
                <a:solidFill>
                  <a:schemeClr val="tx1"/>
                </a:solidFill>
              </a:rPr>
              <a:t>억 </a:t>
            </a:r>
            <a:r>
              <a:rPr lang="en-US" altLang="ko-KR" sz="1400" b="1" smtClean="0">
                <a:solidFill>
                  <a:schemeClr val="tx1"/>
                </a:solidFill>
              </a:rPr>
              <a:t>9</a:t>
            </a:r>
            <a:r>
              <a:rPr lang="ko-KR" altLang="en-US" sz="1400" b="1" smtClean="0">
                <a:solidFill>
                  <a:schemeClr val="tx1"/>
                </a:solidFill>
              </a:rPr>
              <a:t>천만 달러</a:t>
            </a:r>
            <a:r>
              <a:rPr lang="en-US" altLang="ko-KR" sz="1400" b="1" smtClean="0">
                <a:solidFill>
                  <a:schemeClr val="tx1"/>
                </a:solidFill>
              </a:rPr>
              <a:t>(</a:t>
            </a:r>
            <a:r>
              <a:rPr lang="ko-KR" altLang="en-US" sz="1400" b="1" smtClean="0">
                <a:solidFill>
                  <a:schemeClr val="tx1"/>
                </a:solidFill>
              </a:rPr>
              <a:t>약 </a:t>
            </a:r>
            <a:r>
              <a:rPr lang="en-US" altLang="ko-KR" sz="1400" b="1" smtClean="0">
                <a:solidFill>
                  <a:schemeClr val="tx1"/>
                </a:solidFill>
              </a:rPr>
              <a:t>1</a:t>
            </a:r>
            <a:r>
              <a:rPr lang="ko-KR" altLang="en-US" sz="1400" b="1" smtClean="0">
                <a:solidFill>
                  <a:schemeClr val="tx1"/>
                </a:solidFill>
              </a:rPr>
              <a:t>조원</a:t>
            </a:r>
            <a:r>
              <a:rPr lang="en-US" altLang="ko-KR" sz="1400" b="1" smtClean="0">
                <a:solidFill>
                  <a:schemeClr val="tx1"/>
                </a:solidFill>
              </a:rPr>
              <a:t>) </a:t>
            </a:r>
            <a:r>
              <a:rPr lang="ko-KR" altLang="en-US" sz="1400" b="1" smtClean="0">
                <a:solidFill>
                  <a:schemeClr val="tx1"/>
                </a:solidFill>
              </a:rPr>
              <a:t>규모까지 성장할 것으로 예측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 marL="85725" indent="-85725" algn="l" defTabSz="652463" eaLnBrk="0" latinLnBrk="0" hangingPunct="0">
              <a:lnSpc>
                <a:spcPct val="110000"/>
              </a:lnSpc>
              <a:buFontTx/>
              <a:buChar char="•"/>
            </a:pPr>
            <a:r>
              <a:rPr lang="ko-KR" altLang="en-US" sz="1400" b="1" smtClean="0">
                <a:solidFill>
                  <a:schemeClr val="tx1"/>
                </a:solidFill>
              </a:rPr>
              <a:t>빅데이터 관련 정부투자 또한 </a:t>
            </a:r>
            <a:r>
              <a:rPr lang="en-US" altLang="ko-KR" sz="1400" b="1" smtClean="0">
                <a:solidFill>
                  <a:schemeClr val="tx1"/>
                </a:solidFill>
              </a:rPr>
              <a:t>2013</a:t>
            </a:r>
            <a:r>
              <a:rPr lang="ko-KR" altLang="en-US" sz="1400" b="1" smtClean="0">
                <a:solidFill>
                  <a:schemeClr val="tx1"/>
                </a:solidFill>
              </a:rPr>
              <a:t>년 </a:t>
            </a:r>
            <a:r>
              <a:rPr lang="en-US" altLang="ko-KR" sz="1400" b="1" smtClean="0">
                <a:solidFill>
                  <a:schemeClr val="tx1"/>
                </a:solidFill>
              </a:rPr>
              <a:t>230</a:t>
            </a:r>
            <a:r>
              <a:rPr lang="ko-KR" altLang="en-US" sz="1400" b="1" smtClean="0">
                <a:solidFill>
                  <a:schemeClr val="tx1"/>
                </a:solidFill>
              </a:rPr>
              <a:t>억원에서 </a:t>
            </a:r>
            <a:r>
              <a:rPr lang="en-US" altLang="ko-KR" sz="1400" b="1" smtClean="0">
                <a:solidFill>
                  <a:schemeClr val="tx1"/>
                </a:solidFill>
              </a:rPr>
              <a:t>2015</a:t>
            </a:r>
            <a:r>
              <a:rPr lang="ko-KR" altLang="en-US" sz="1400" b="1" smtClean="0">
                <a:solidFill>
                  <a:schemeClr val="tx1"/>
                </a:solidFill>
              </a:rPr>
              <a:t>년 기준 </a:t>
            </a:r>
            <a:r>
              <a:rPr lang="en-US" altLang="ko-KR" sz="1400" b="1" smtClean="0">
                <a:solidFill>
                  <a:schemeClr val="tx1"/>
                </a:solidFill>
              </a:rPr>
              <a:t>698</a:t>
            </a:r>
            <a:r>
              <a:rPr lang="ko-KR" altLang="en-US" sz="1400" b="1" smtClean="0">
                <a:solidFill>
                  <a:schemeClr val="tx1"/>
                </a:solidFill>
              </a:rPr>
              <a:t>억원으로 세배이상 증가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544" y="2769532"/>
            <a:ext cx="4210594" cy="252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629543" y="5359937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/>
              <a:t>자료출처</a:t>
            </a:r>
            <a:r>
              <a:rPr lang="en-US" altLang="ko-KR" sz="800" smtClean="0"/>
              <a:t>: Statista, Forecast of Big Data Market Size, based on Reveneu, from 2011 to 2026, 2016 Wikibon, Big Data Market Forecast, 2011-2026, 2016. </a:t>
            </a:r>
            <a:r>
              <a:rPr lang="ko-KR" altLang="en-US" sz="800" smtClean="0"/>
              <a:t>재편집</a:t>
            </a:r>
            <a:endParaRPr lang="en-US" sz="80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9698" y="2834181"/>
            <a:ext cx="4185007" cy="222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201575" y="5341301"/>
            <a:ext cx="421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/>
              <a:t>자료출처</a:t>
            </a:r>
            <a:r>
              <a:rPr lang="en-US" altLang="ko-KR" sz="800" smtClean="0"/>
              <a:t>: </a:t>
            </a:r>
            <a:r>
              <a:rPr lang="ko-KR" altLang="en-US" sz="800" smtClean="0"/>
              <a:t>한국과학기술정보연구원</a:t>
            </a:r>
            <a:r>
              <a:rPr lang="en-US" altLang="ko-KR" sz="800" smtClean="0"/>
              <a:t>(KISTI), </a:t>
            </a:r>
            <a:r>
              <a:rPr lang="ko-KR" altLang="en-US" sz="800" smtClean="0"/>
              <a:t>자료</a:t>
            </a:r>
            <a:r>
              <a:rPr lang="en-US" altLang="ko-KR" sz="800" smtClean="0"/>
              <a:t> </a:t>
            </a:r>
            <a:r>
              <a:rPr lang="ko-KR" altLang="en-US" sz="800" smtClean="0"/>
              <a:t>재편집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86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1782"/>
            <a:ext cx="1146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리스트 데이터를 정렬하기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(4)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smtClean="0">
                <a:latin typeface="+mn-ea"/>
              </a:rPr>
              <a:t>리스트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기초 연산</a:t>
            </a:r>
            <a:endParaRPr lang="en-US" altLang="ko-KR" b="1" dirty="0"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" y="2361517"/>
            <a:ext cx="10447866" cy="21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07533" y="17780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 데이터의 순서를 정렬하는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자료구조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7341" y="2996952"/>
            <a:ext cx="3517310" cy="942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학습활동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Quiz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4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학습활동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퀴즈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선다형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단답형</a:t>
            </a:r>
            <a:r>
              <a:rPr lang="en-US" altLang="ko-KR" sz="2400" b="1" dirty="0" smtClean="0">
                <a:latin typeface="+mn-ea"/>
              </a:rPr>
              <a:t>) </a:t>
            </a:r>
            <a:br>
              <a:rPr lang="en-US" altLang="ko-KR" sz="2400" b="1" dirty="0" smtClean="0">
                <a:latin typeface="+mn-ea"/>
              </a:rPr>
            </a:br>
            <a:endParaRPr lang="ko-KR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922" y="1148080"/>
            <a:ext cx="8370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>
                <a:latin typeface="+mn-ea"/>
              </a:rPr>
              <a:t>주석문이란</a:t>
            </a:r>
            <a:r>
              <a:rPr lang="ko-KR" altLang="en-US" dirty="0" smtClean="0">
                <a:latin typeface="+mn-ea"/>
              </a:rPr>
              <a:t> 무엇일까요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marL="342900" indent="-342900">
              <a:buAutoNum type="arabicParenR"/>
            </a:pPr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8922" y="1734234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자료구조 중 리스트에서 인덱싱이란 무엇일까요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5457" y="2395793"/>
            <a:ext cx="8370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다음 중 리스트에서 데이터를 추가하는 함수는 무엇일까요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모두 고르시오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① Add,          ② Append,            ③ Sort,             ④ Insert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데이터분석 과정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246" y="92396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문제의 정의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수집 및 분석할 데이터의 정의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n-ea"/>
              </a:rPr>
              <a:t>분석계획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표본데이터의 수집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데이터의 취득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데이터 전처리 및 정제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탐색적 데이터 분석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기계학습 등을 이용한 분류 또는 예측 모델링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보고서 작성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6866" y="180219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분석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사례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47112" y="6520260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5760" y="1052736"/>
            <a:ext cx="158417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Raw</a:t>
            </a:r>
            <a:r>
              <a:rPr lang="ko-KR" altLang="en-US" sz="12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47528" y="1052736"/>
            <a:ext cx="1512168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미세먼지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데이터 조사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96000" y="908720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계절별 데이터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재구성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1484784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년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월별 데이터 재구성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96000" y="2060848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카테고리 데이터 재구성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31704" y="2996952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Raw</a:t>
            </a:r>
            <a:r>
              <a:rPr lang="ko-KR" altLang="en-US" sz="12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47528" y="2996952"/>
            <a:ext cx="144016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기상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데이터 조사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31704" y="3789040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전처리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35760" y="1844824"/>
            <a:ext cx="158417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전처리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400256" y="1412776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시각화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60096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상관관계 분석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0096" y="314096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시계열</a:t>
            </a:r>
            <a:r>
              <a:rPr lang="ko-KR" altLang="en-US" sz="1200" b="1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04312" y="34290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시각화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31904" y="34290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미세먼지 데이터와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Merge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12" idx="3"/>
            <a:endCxn id="4" idx="1"/>
          </p:cNvCxnSpPr>
          <p:nvPr/>
        </p:nvCxnSpPr>
        <p:spPr>
          <a:xfrm>
            <a:off x="3359696" y="137677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" idx="2"/>
            <a:endCxn id="30" idx="0"/>
          </p:cNvCxnSpPr>
          <p:nvPr/>
        </p:nvCxnSpPr>
        <p:spPr>
          <a:xfrm>
            <a:off x="4727848" y="1700808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  <a:endCxn id="24" idx="1"/>
          </p:cNvCxnSpPr>
          <p:nvPr/>
        </p:nvCxnSpPr>
        <p:spPr>
          <a:xfrm>
            <a:off x="3287688" y="3320988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4" idx="2"/>
            <a:endCxn id="28" idx="0"/>
          </p:cNvCxnSpPr>
          <p:nvPr/>
        </p:nvCxnSpPr>
        <p:spPr>
          <a:xfrm>
            <a:off x="4151784" y="3645024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14" idx="1"/>
          </p:cNvCxnSpPr>
          <p:nvPr/>
        </p:nvCxnSpPr>
        <p:spPr>
          <a:xfrm flipV="1">
            <a:off x="5519936" y="1160748"/>
            <a:ext cx="576064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5" idx="1"/>
          </p:cNvCxnSpPr>
          <p:nvPr/>
        </p:nvCxnSpPr>
        <p:spPr>
          <a:xfrm>
            <a:off x="5807968" y="1736812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0" idx="3"/>
            <a:endCxn id="16" idx="1"/>
          </p:cNvCxnSpPr>
          <p:nvPr/>
        </p:nvCxnSpPr>
        <p:spPr>
          <a:xfrm>
            <a:off x="5519936" y="2168860"/>
            <a:ext cx="576064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4" idx="3"/>
            <a:endCxn id="31" idx="1"/>
          </p:cNvCxnSpPr>
          <p:nvPr/>
        </p:nvCxnSpPr>
        <p:spPr>
          <a:xfrm>
            <a:off x="7824192" y="1160748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5" idx="3"/>
            <a:endCxn id="31" idx="1"/>
          </p:cNvCxnSpPr>
          <p:nvPr/>
        </p:nvCxnSpPr>
        <p:spPr>
          <a:xfrm flipV="1">
            <a:off x="7824192" y="1664804"/>
            <a:ext cx="576064" cy="7200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31" idx="1"/>
          </p:cNvCxnSpPr>
          <p:nvPr/>
        </p:nvCxnSpPr>
        <p:spPr>
          <a:xfrm flipV="1">
            <a:off x="7824192" y="1664804"/>
            <a:ext cx="576064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703512" y="836712"/>
            <a:ext cx="8784976" cy="1800200"/>
          </a:xfrm>
          <a:prstGeom prst="roundRect">
            <a:avLst>
              <a:gd name="adj" fmla="val 77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24" idx="3"/>
            <a:endCxn id="37" idx="1"/>
          </p:cNvCxnSpPr>
          <p:nvPr/>
        </p:nvCxnSpPr>
        <p:spPr>
          <a:xfrm>
            <a:off x="4871864" y="33209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8" idx="3"/>
            <a:endCxn id="37" idx="1"/>
          </p:cNvCxnSpPr>
          <p:nvPr/>
        </p:nvCxnSpPr>
        <p:spPr>
          <a:xfrm flipV="1">
            <a:off x="4871864" y="3681028"/>
            <a:ext cx="360040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7" idx="3"/>
            <a:endCxn id="33" idx="1"/>
          </p:cNvCxnSpPr>
          <p:nvPr/>
        </p:nvCxnSpPr>
        <p:spPr>
          <a:xfrm flipV="1">
            <a:off x="6744072" y="339299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37" idx="3"/>
            <a:endCxn id="32" idx="1"/>
          </p:cNvCxnSpPr>
          <p:nvPr/>
        </p:nvCxnSpPr>
        <p:spPr>
          <a:xfrm>
            <a:off x="6744072" y="36810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3" idx="3"/>
            <a:endCxn id="36" idx="1"/>
          </p:cNvCxnSpPr>
          <p:nvPr/>
        </p:nvCxnSpPr>
        <p:spPr>
          <a:xfrm>
            <a:off x="8472264" y="3392996"/>
            <a:ext cx="432048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2" idx="3"/>
            <a:endCxn id="36" idx="1"/>
          </p:cNvCxnSpPr>
          <p:nvPr/>
        </p:nvCxnSpPr>
        <p:spPr>
          <a:xfrm flipV="1">
            <a:off x="8472264" y="3681028"/>
            <a:ext cx="432048" cy="2880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703512" y="2780928"/>
            <a:ext cx="8784976" cy="1800200"/>
          </a:xfrm>
          <a:prstGeom prst="roundRect">
            <a:avLst>
              <a:gd name="adj" fmla="val 77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431704" y="4941168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Raw</a:t>
            </a:r>
            <a:r>
              <a:rPr lang="ko-KR" altLang="en-US" sz="12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47528" y="4941168"/>
            <a:ext cx="144016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질병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데이터 조사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431704" y="5733256"/>
            <a:ext cx="14401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전처리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960096" y="566124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상관관계 분석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960096" y="508518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시계열</a:t>
            </a:r>
            <a:r>
              <a:rPr lang="ko-KR" altLang="en-US" sz="1200" b="1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904312" y="537321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시각화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231904" y="537321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미세먼지 데이터와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Merge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2" idx="3"/>
            <a:endCxn id="91" idx="1"/>
          </p:cNvCxnSpPr>
          <p:nvPr/>
        </p:nvCxnSpPr>
        <p:spPr>
          <a:xfrm>
            <a:off x="3287688" y="526520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1" idx="2"/>
            <a:endCxn id="93" idx="0"/>
          </p:cNvCxnSpPr>
          <p:nvPr/>
        </p:nvCxnSpPr>
        <p:spPr>
          <a:xfrm>
            <a:off x="4151784" y="5589240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1" idx="3"/>
            <a:endCxn id="97" idx="1"/>
          </p:cNvCxnSpPr>
          <p:nvPr/>
        </p:nvCxnSpPr>
        <p:spPr>
          <a:xfrm>
            <a:off x="4871864" y="5265204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3" idx="3"/>
            <a:endCxn id="97" idx="1"/>
          </p:cNvCxnSpPr>
          <p:nvPr/>
        </p:nvCxnSpPr>
        <p:spPr>
          <a:xfrm flipV="1">
            <a:off x="4871864" y="5625244"/>
            <a:ext cx="360040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97" idx="3"/>
            <a:endCxn id="95" idx="1"/>
          </p:cNvCxnSpPr>
          <p:nvPr/>
        </p:nvCxnSpPr>
        <p:spPr>
          <a:xfrm flipV="1">
            <a:off x="6744072" y="5337212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7" idx="3"/>
            <a:endCxn id="94" idx="1"/>
          </p:cNvCxnSpPr>
          <p:nvPr/>
        </p:nvCxnSpPr>
        <p:spPr>
          <a:xfrm>
            <a:off x="6744072" y="5625244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5" idx="3"/>
            <a:endCxn id="96" idx="1"/>
          </p:cNvCxnSpPr>
          <p:nvPr/>
        </p:nvCxnSpPr>
        <p:spPr>
          <a:xfrm>
            <a:off x="8472264" y="5337212"/>
            <a:ext cx="432048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94" idx="3"/>
            <a:endCxn id="96" idx="1"/>
          </p:cNvCxnSpPr>
          <p:nvPr/>
        </p:nvCxnSpPr>
        <p:spPr>
          <a:xfrm flipV="1">
            <a:off x="8472264" y="5625244"/>
            <a:ext cx="432048" cy="2880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1703512" y="4725144"/>
            <a:ext cx="8784976" cy="1800200"/>
          </a:xfrm>
          <a:prstGeom prst="roundRect">
            <a:avLst>
              <a:gd name="adj" fmla="val 77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6337" y="209670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수집 및 분석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시각화 과정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09238964"/>
              </p:ext>
            </p:extLst>
          </p:nvPr>
        </p:nvGraphicFramePr>
        <p:xfrm>
          <a:off x="2567608" y="1268760"/>
          <a:ext cx="71287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35560" y="1268760"/>
            <a:ext cx="8064896" cy="5328592"/>
          </a:xfrm>
          <a:prstGeom prst="roundRect">
            <a:avLst>
              <a:gd name="adj" fmla="val 2255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11624" y="2780928"/>
            <a:ext cx="6912768" cy="1368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1483" y="2860222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JSON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7667" y="2860222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CSV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7667" y="3501011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API</a:t>
            </a:r>
            <a:r>
              <a:rPr lang="ko-KR" altLang="en-US" sz="1200" b="1" dirty="0">
                <a:solidFill>
                  <a:schemeClr val="tx1"/>
                </a:solidFill>
              </a:rPr>
              <a:t>를 이용한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21483" y="3501011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크롤러를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이용한 데이터 수집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33850" y="2867505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3850" y="3501011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90035" y="2852939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90035" y="3501011"/>
            <a:ext cx="1518334" cy="568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endCxn id="7" idx="1"/>
          </p:cNvCxnSpPr>
          <p:nvPr/>
        </p:nvCxnSpPr>
        <p:spPr>
          <a:xfrm rot="5400000">
            <a:off x="2405590" y="2438891"/>
            <a:ext cx="1332148" cy="720080"/>
          </a:xfrm>
          <a:prstGeom prst="bentConnector4">
            <a:avLst>
              <a:gd name="adj1" fmla="val 34588"/>
              <a:gd name="adj2" fmla="val 131746"/>
            </a:avLst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351584" y="4293096"/>
            <a:ext cx="7632848" cy="1944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365104"/>
            <a:ext cx="295423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168009" y="5013176"/>
            <a:ext cx="1368152" cy="5040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미세먼지 확정자료 </a:t>
            </a:r>
            <a:r>
              <a:rPr lang="en-US" altLang="ko-KR" sz="1100" b="1" dirty="0">
                <a:solidFill>
                  <a:schemeClr val="tx1"/>
                </a:solidFill>
              </a:rPr>
              <a:t>CSV </a:t>
            </a:r>
            <a:r>
              <a:rPr lang="ko-KR" altLang="en-US" sz="1100" b="1" dirty="0">
                <a:solidFill>
                  <a:schemeClr val="tx1"/>
                </a:solidFill>
              </a:rPr>
              <a:t>수집</a:t>
            </a:r>
          </a:p>
        </p:txBody>
      </p:sp>
      <p:cxnSp>
        <p:nvCxnSpPr>
          <p:cNvPr id="20" name="직선 화살표 연결선 19"/>
          <p:cNvCxnSpPr>
            <a:stCxn id="18" idx="3"/>
            <a:endCxn id="19" idx="1"/>
          </p:cNvCxnSpPr>
          <p:nvPr/>
        </p:nvCxnSpPr>
        <p:spPr>
          <a:xfrm>
            <a:off x="5953895" y="5265204"/>
            <a:ext cx="21411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24192" y="4725144"/>
            <a:ext cx="1728192" cy="5040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2005~2014</a:t>
            </a:r>
            <a:r>
              <a:rPr lang="ko-KR" altLang="en-US" sz="1200" b="1" dirty="0">
                <a:solidFill>
                  <a:schemeClr val="tx1"/>
                </a:solidFill>
              </a:rPr>
              <a:t>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24192" y="5301208"/>
            <a:ext cx="1728192" cy="5040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2015</a:t>
            </a:r>
            <a:r>
              <a:rPr lang="ko-KR" altLang="en-US" sz="1200" b="1" dirty="0">
                <a:solidFill>
                  <a:schemeClr val="tx1"/>
                </a:solidFill>
              </a:rPr>
              <a:t>년</a:t>
            </a:r>
            <a:r>
              <a:rPr lang="en-US" altLang="ko-KR" sz="1200" b="1" dirty="0">
                <a:solidFill>
                  <a:schemeClr val="tx1"/>
                </a:solidFill>
              </a:rPr>
              <a:t>~2016</a:t>
            </a:r>
            <a:r>
              <a:rPr lang="ko-KR" altLang="en-US" sz="1200" b="1" dirty="0">
                <a:solidFill>
                  <a:schemeClr val="tx1"/>
                </a:solidFill>
              </a:rPr>
              <a:t>년</a:t>
            </a:r>
          </a:p>
        </p:txBody>
      </p:sp>
      <p:cxnSp>
        <p:nvCxnSpPr>
          <p:cNvPr id="23" name="꺾인 연결선 22"/>
          <p:cNvCxnSpPr>
            <a:stCxn id="19" idx="3"/>
            <a:endCxn id="21" idx="1"/>
          </p:cNvCxnSpPr>
          <p:nvPr/>
        </p:nvCxnSpPr>
        <p:spPr>
          <a:xfrm flipV="1">
            <a:off x="7536160" y="4977172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3"/>
            <a:endCxn id="22" idx="1"/>
          </p:cNvCxnSpPr>
          <p:nvPr/>
        </p:nvCxnSpPr>
        <p:spPr>
          <a:xfrm>
            <a:off x="7536160" y="5265204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1584" y="623731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2015</a:t>
            </a:r>
            <a:r>
              <a:rPr lang="ko-KR" altLang="en-US" sz="1050" b="1" dirty="0"/>
              <a:t>년부터 데이터의 형식이 바뀌어 나눠서 수집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04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데이터 수집</a:t>
            </a:r>
          </a:p>
        </p:txBody>
      </p:sp>
      <p:sp>
        <p:nvSpPr>
          <p:cNvPr id="2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47112" y="6520260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8328" y="59295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Topic #1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1344" y="219479"/>
            <a:ext cx="627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</a:rPr>
              <a:t>미세먼지 데이터 수집 및 분석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시각화 과정</a:t>
            </a:r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2567608" y="1268760"/>
          <a:ext cx="71287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135560" y="1268760"/>
            <a:ext cx="8064896" cy="5328592"/>
          </a:xfrm>
          <a:prstGeom prst="roundRect">
            <a:avLst>
              <a:gd name="adj" fmla="val 2255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711624" y="2632844"/>
          <a:ext cx="70567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999656" y="4073004"/>
            <a:ext cx="18002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59896" y="4073004"/>
            <a:ext cx="18002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20136" y="4073004"/>
            <a:ext cx="18002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648" y="4109586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분석 목적 설정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명확한 </a:t>
            </a:r>
            <a:r>
              <a:rPr lang="ko-KR" altLang="en-US" sz="1200" u="sng" dirty="0"/>
              <a:t>분석 목적</a:t>
            </a:r>
            <a:r>
              <a:rPr lang="ko-KR" altLang="en-US" sz="1200" dirty="0"/>
              <a:t> 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주먹구구식 분석 목적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설정 시 분석을 하는 과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정이 상당 시간 지속될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수 있음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7888" y="4109586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관련 데이터 조사</a:t>
            </a:r>
            <a:endParaRPr lang="en-US" altLang="ko-KR" sz="1200" b="1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분석 목적에 맞는 데이터 조사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분석하고자 하는 </a:t>
            </a:r>
            <a:r>
              <a:rPr lang="ko-KR" altLang="en-US" sz="1200" u="sng" dirty="0"/>
              <a:t>목적변수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종속변수</a:t>
            </a:r>
            <a:r>
              <a:rPr lang="en-US" altLang="ko-KR" sz="1200" u="sng" dirty="0"/>
              <a:t>) </a:t>
            </a:r>
            <a:r>
              <a:rPr lang="ko-KR" altLang="en-US" sz="1200" u="sng" dirty="0"/>
              <a:t>설정</a:t>
            </a:r>
            <a:endParaRPr lang="en-US" altLang="ko-KR" sz="1200" u="sng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목적변수와 관련 데이터 수집</a:t>
            </a:r>
            <a:r>
              <a:rPr lang="en-US" altLang="ko-KR" sz="1200" dirty="0"/>
              <a:t>(</a:t>
            </a:r>
            <a:r>
              <a:rPr lang="ko-KR" altLang="en-US" sz="1200" dirty="0"/>
              <a:t>독립변수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관련 데이터 재구성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상관 계수</a:t>
            </a:r>
            <a:r>
              <a:rPr lang="en-US" altLang="ko-KR" sz="1200" dirty="0"/>
              <a:t>/</a:t>
            </a:r>
            <a:r>
              <a:rPr lang="ko-KR" altLang="en-US" sz="1200" dirty="0"/>
              <a:t>관계를 분석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다중공선성</a:t>
            </a:r>
            <a:r>
              <a:rPr lang="ko-KR" altLang="en-US" sz="1200" dirty="0"/>
              <a:t> 문제 해결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20136" y="4073004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Null, </a:t>
            </a:r>
            <a:r>
              <a:rPr lang="ko-KR" altLang="en-US" sz="1200" b="1" dirty="0"/>
              <a:t>이상치 제거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데이터 중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(Null, Not a Number)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제거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</a:rPr>
              <a:t>이상치 값 제거</a:t>
            </a:r>
          </a:p>
          <a:p>
            <a:r>
              <a:rPr lang="en-US" altLang="ko-KR" sz="1200" dirty="0"/>
              <a:t>-  </a:t>
            </a:r>
            <a:r>
              <a:rPr lang="ko-KR" altLang="en-US" sz="1200" dirty="0"/>
              <a:t>가끔씩 이 데이터들을  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사용할 때도 있으니 주   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그밖에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데이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터들을 삭제하는 경우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도 있음</a:t>
            </a:r>
            <a:endParaRPr lang="en-US" altLang="ko-KR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423592" y="2780928"/>
            <a:ext cx="7560840" cy="37444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231904" y="213285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04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데이터 전처리</a:t>
            </a:r>
          </a:p>
        </p:txBody>
      </p:sp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47112" y="6520260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3184</Words>
  <Application>Microsoft Office PowerPoint</Application>
  <PresentationFormat>와이드스크린</PresentationFormat>
  <Paragraphs>746</Paragraphs>
  <Slides>52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나눔고딕 ExtraBold</vt:lpstr>
      <vt:lpstr>맑은 고딕</vt:lpstr>
      <vt:lpstr>함초롬바탕</vt:lpstr>
      <vt:lpstr>Arial</vt:lpstr>
      <vt:lpstr>Calibri</vt:lpstr>
      <vt:lpstr>Calibri Light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leekeonhoon</cp:lastModifiedBy>
  <cp:revision>41</cp:revision>
  <dcterms:created xsi:type="dcterms:W3CDTF">2017-05-02T03:11:06Z</dcterms:created>
  <dcterms:modified xsi:type="dcterms:W3CDTF">2017-09-01T00:35:47Z</dcterms:modified>
</cp:coreProperties>
</file>