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3"/>
  </p:notesMasterIdLst>
  <p:sldIdLst>
    <p:sldId id="312" r:id="rId2"/>
    <p:sldId id="374" r:id="rId3"/>
    <p:sldId id="392" r:id="rId4"/>
    <p:sldId id="402" r:id="rId5"/>
    <p:sldId id="393" r:id="rId6"/>
    <p:sldId id="363" r:id="rId7"/>
    <p:sldId id="364" r:id="rId8"/>
    <p:sldId id="365" r:id="rId9"/>
    <p:sldId id="367" r:id="rId10"/>
    <p:sldId id="368" r:id="rId11"/>
    <p:sldId id="406" r:id="rId12"/>
    <p:sldId id="369" r:id="rId13"/>
    <p:sldId id="360" r:id="rId14"/>
    <p:sldId id="405" r:id="rId15"/>
    <p:sldId id="404" r:id="rId16"/>
    <p:sldId id="361" r:id="rId17"/>
    <p:sldId id="362" r:id="rId18"/>
    <p:sldId id="370" r:id="rId19"/>
    <p:sldId id="371" r:id="rId20"/>
    <p:sldId id="372" r:id="rId21"/>
    <p:sldId id="373" r:id="rId22"/>
    <p:sldId id="377" r:id="rId23"/>
    <p:sldId id="379" r:id="rId24"/>
    <p:sldId id="378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4" r:id="rId36"/>
    <p:sldId id="395" r:id="rId37"/>
    <p:sldId id="396" r:id="rId38"/>
    <p:sldId id="397" r:id="rId39"/>
    <p:sldId id="390" r:id="rId40"/>
    <p:sldId id="398" r:id="rId41"/>
    <p:sldId id="4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BB212-1281-4A4C-9065-D14087C5FC84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1FA3-5CF2-419A-9C9A-437F42105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40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4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6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17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6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9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0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6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8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5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33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40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8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37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4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16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04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9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2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95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8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08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9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4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24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49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92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609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96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4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5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0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http://abrc.or.kr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유성준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세종대학교 컴퓨터공학과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9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6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72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08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33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08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011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29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644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15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google-code-archive-source/v2/code.google.com/word2vec/source-archive.zi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.elnn.kr/search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whlalala@naver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3458" y="1473115"/>
            <a:ext cx="3825085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Word2Vec</a:t>
            </a: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35360" y="923960"/>
                <a:ext cx="11521280" cy="2240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 smtClean="0">
                    <a:latin typeface="+mn-ea"/>
                  </a:rPr>
                  <a:t>벡터간의 거리 계산</a:t>
                </a:r>
                <a:endParaRPr lang="en-US" altLang="ko-KR" sz="2000" b="1" dirty="0" smtClean="0">
                  <a:latin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+mn-ea"/>
                  </a:rPr>
                  <a:t>Euclidean distance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b="1" dirty="0" smtClean="0">
                    <a:latin typeface="+mn-ea"/>
                  </a:rPr>
                  <a:t>One-hot encoding </a:t>
                </a:r>
                <a:r>
                  <a:rPr lang="ko-KR" altLang="en-US" b="1" dirty="0" smtClean="0">
                    <a:latin typeface="+mn-ea"/>
                  </a:rPr>
                  <a:t>을 사용할 경우 단어간의 거리가 모두 같은 문제점 발생</a:t>
                </a:r>
                <a:endParaRPr lang="en-US" altLang="ko-KR" b="1" dirty="0" smtClean="0">
                  <a:latin typeface="+mn-ea"/>
                </a:endParaRP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b="1" dirty="0" smtClean="0">
                    <a:latin typeface="+mn-ea"/>
                  </a:rPr>
                  <a:t>예</a:t>
                </a:r>
                <a:r>
                  <a:rPr lang="en-US" altLang="ko-KR" b="1" dirty="0" smtClean="0">
                    <a:latin typeface="+mn-ea"/>
                  </a:rPr>
                  <a:t>) [1, 0, 0], [0, 1, 0]</a:t>
                </a:r>
                <a:br>
                  <a:rPr lang="en-US" altLang="ko-KR" b="1" dirty="0" smtClean="0">
                    <a:latin typeface="+mn-ea"/>
                  </a:rPr>
                </a:br>
                <a:r>
                  <a:rPr lang="en-US" altLang="ko-KR" b="1" dirty="0" smtClean="0">
                    <a:latin typeface="+mn-ea"/>
                  </a:rPr>
                  <a:t>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altLang="ko-KR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923960"/>
                <a:ext cx="11521280" cy="2240229"/>
              </a:xfrm>
              <a:prstGeom prst="rect">
                <a:avLst/>
              </a:prstGeom>
              <a:blipFill rotWithShape="0">
                <a:blip r:embed="rId3"/>
                <a:stretch>
                  <a:fillRect l="-476" b="-29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Cosine distance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+mn-ea"/>
              </a:rPr>
              <a:t> 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b="1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두 단어간의 거리가 멀 경우 큰 값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거리가 가까울 경우 작은 값을 도출하는 것이 목적</a:t>
            </a:r>
            <a:endParaRPr lang="en-US" altLang="ko-KR" b="1" dirty="0" smtClean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하지만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cosine </a:t>
            </a:r>
            <a:r>
              <a:rPr lang="ko-KR" altLang="en-US" b="1" dirty="0" smtClean="0">
                <a:latin typeface="+mn-ea"/>
              </a:rPr>
              <a:t>은 그 반대로 작용</a:t>
            </a:r>
            <a:endParaRPr lang="en-US" altLang="ko-KR" b="1" dirty="0" smtClean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같은 방향을 향하는 두 벡터 </a:t>
            </a:r>
            <a:r>
              <a:rPr lang="en-US" altLang="ko-KR" b="1" dirty="0" smtClean="0">
                <a:latin typeface="+mn-ea"/>
              </a:rPr>
              <a:t>= cos(0) = 1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수직인 두 벡터 </a:t>
            </a:r>
            <a:r>
              <a:rPr lang="en-US" altLang="ko-KR" b="1" dirty="0" smtClean="0">
                <a:latin typeface="+mn-ea"/>
              </a:rPr>
              <a:t>= cos(90) = 0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반대 방향인 두 벡터 </a:t>
            </a:r>
            <a:r>
              <a:rPr lang="en-US" altLang="ko-KR" b="1" dirty="0" smtClean="0">
                <a:latin typeface="+mn-ea"/>
              </a:rPr>
              <a:t>= cos(180) = -1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1470670"/>
            <a:ext cx="5229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1 – Cosine distance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같은 방향을 향하는 두 벡터 </a:t>
            </a:r>
            <a:r>
              <a:rPr lang="en-US" altLang="ko-KR" b="1" dirty="0" smtClean="0">
                <a:latin typeface="+mn-ea"/>
              </a:rPr>
              <a:t>= 1 - cos(0) = 0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수직인 두 벡터 </a:t>
            </a:r>
            <a:r>
              <a:rPr lang="en-US" altLang="ko-KR" b="1" dirty="0" smtClean="0">
                <a:latin typeface="+mn-ea"/>
              </a:rPr>
              <a:t>= 1 - cos(90) = 1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반대 방향인 두 벡터 </a:t>
            </a:r>
            <a:r>
              <a:rPr lang="en-US" altLang="ko-KR" b="1" dirty="0" smtClean="0">
                <a:latin typeface="+mn-ea"/>
              </a:rPr>
              <a:t>= 1 - cos(180) = 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Word2Vec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Google</a:t>
            </a:r>
            <a:r>
              <a:rPr lang="ko-KR" altLang="en-US" b="1" dirty="0" smtClean="0">
                <a:latin typeface="+mn-ea"/>
              </a:rPr>
              <a:t>의 연구원 </a:t>
            </a:r>
            <a:r>
              <a:rPr lang="en-US" altLang="ko-KR" b="1" dirty="0" smtClean="0">
                <a:latin typeface="+mn-ea"/>
              </a:rPr>
              <a:t>Tomas </a:t>
            </a:r>
            <a:r>
              <a:rPr lang="en-US" altLang="ko-KR" b="1" dirty="0" err="1" smtClean="0">
                <a:latin typeface="+mn-ea"/>
              </a:rPr>
              <a:t>Mikolov</a:t>
            </a:r>
            <a:r>
              <a:rPr lang="ko-KR" altLang="en-US" b="1" dirty="0" smtClean="0">
                <a:latin typeface="+mn-ea"/>
              </a:rPr>
              <a:t>와</a:t>
            </a:r>
            <a:r>
              <a:rPr lang="en-US" altLang="ko-KR" b="1" dirty="0" smtClean="0">
                <a:latin typeface="+mn-ea"/>
              </a:rPr>
              <a:t> Kai Chen, Greg </a:t>
            </a:r>
            <a:r>
              <a:rPr lang="en-US" altLang="ko-KR" b="1" dirty="0" err="1" smtClean="0">
                <a:latin typeface="+mn-ea"/>
              </a:rPr>
              <a:t>Corrado</a:t>
            </a:r>
            <a:r>
              <a:rPr lang="en-US" altLang="ko-KR" b="1" dirty="0" smtClean="0">
                <a:latin typeface="+mn-ea"/>
              </a:rPr>
              <a:t>, Jeffrey Dean</a:t>
            </a:r>
            <a:r>
              <a:rPr lang="ko-KR" altLang="en-US" b="1" dirty="0" smtClean="0">
                <a:latin typeface="+mn-ea"/>
              </a:rPr>
              <a:t>의 개발 알고리즘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자연어 처리 분야에서 비약적인 정밀도 향상을 가능하게 함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인공 신경망 연구에서 파생되었으며</a:t>
            </a:r>
            <a:r>
              <a:rPr lang="en-US" altLang="ko-KR" b="1" dirty="0" smtClean="0">
                <a:latin typeface="+mn-ea"/>
              </a:rPr>
              <a:t>,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같은 맥락을 가지는 단어는 가까운 의미를 가지고 있을 것이라는 전제에서 출발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Word2Vec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Word2vec </a:t>
            </a:r>
            <a:r>
              <a:rPr lang="ko-KR" altLang="en-US" b="1" dirty="0" smtClean="0">
                <a:latin typeface="+mn-ea"/>
              </a:rPr>
              <a:t>모델은 텍스트를 학습하면서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한 단어를 기준으로 전후 단어들을 학습하는데</a:t>
            </a:r>
            <a:r>
              <a:rPr lang="en-US" altLang="ko-KR" b="1" dirty="0" smtClean="0">
                <a:latin typeface="+mn-ea"/>
              </a:rPr>
              <a:t>,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이때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연관된 의미의 단어들은 문서 상에서 가까운 곳에 출현할 가능성이 높음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따라서 학습을 반복해 나가는 과정에서 유사한 단어들은 가까운 벡터 값을 가지게 됨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626103"/>
            <a:ext cx="9715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Word2Vec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활용 분야</a:t>
            </a:r>
            <a:endParaRPr lang="en-US" altLang="ko-KR" b="1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문맥상 단어의 의미 파악이 가능해 짐으로써 언어 번역의 정확도를 높임 </a:t>
            </a:r>
            <a:endParaRPr lang="en-US" altLang="ko-KR" b="1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+mn-ea"/>
              </a:rPr>
              <a:t>단어 중심에서 문장</a:t>
            </a:r>
            <a:r>
              <a:rPr lang="en-US" altLang="ko-KR" b="1" dirty="0" smtClean="0">
                <a:latin typeface="+mn-ea"/>
              </a:rPr>
              <a:t>(doc2vec), </a:t>
            </a:r>
            <a:r>
              <a:rPr lang="ko-KR" altLang="en-US" b="1" dirty="0" smtClean="0">
                <a:latin typeface="+mn-ea"/>
              </a:rPr>
              <a:t>추천시스템</a:t>
            </a:r>
            <a:r>
              <a:rPr lang="en-US" altLang="ko-KR" b="1" dirty="0" smtClean="0">
                <a:latin typeface="+mn-ea"/>
              </a:rPr>
              <a:t>(item2vec), </a:t>
            </a:r>
            <a:r>
              <a:rPr lang="ko-KR" altLang="en-US" b="1" dirty="0" smtClean="0">
                <a:latin typeface="+mn-ea"/>
              </a:rPr>
              <a:t>영상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이미지의 벡터 처리로 영역을 확대 가능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endParaRPr lang="en-US" altLang="ko-KR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두 가지 방법으로 구현</a:t>
            </a:r>
            <a:endParaRPr lang="en-US" altLang="ko-KR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CBOW (Continuous Bag Of Words)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Skip-Gram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CBOW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앞뒤 단어들</a:t>
            </a:r>
            <a:r>
              <a:rPr lang="en-US" altLang="ko-KR" b="1" dirty="0" smtClean="0">
                <a:latin typeface="+mn-ea"/>
              </a:rPr>
              <a:t>(source context)</a:t>
            </a:r>
            <a:r>
              <a:rPr lang="ko-KR" altLang="en-US" b="1" dirty="0" smtClean="0">
                <a:latin typeface="+mn-ea"/>
              </a:rPr>
              <a:t>을 통해 빈칸에 들어갈 단어</a:t>
            </a:r>
            <a:r>
              <a:rPr lang="en-US" altLang="ko-KR" b="1" dirty="0" smtClean="0">
                <a:latin typeface="+mn-ea"/>
              </a:rPr>
              <a:t>(target word)</a:t>
            </a:r>
            <a:r>
              <a:rPr lang="ko-KR" altLang="en-US" b="1" dirty="0" smtClean="0">
                <a:latin typeface="+mn-ea"/>
              </a:rPr>
              <a:t>를 예측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 the cat </a:t>
            </a:r>
            <a:r>
              <a:rPr lang="en-US" altLang="ko-KR" b="1" dirty="0">
                <a:latin typeface="맑은 고딕" panose="020B0503020000020004" pitchFamily="50" charset="-127"/>
              </a:rPr>
              <a:t>□</a:t>
            </a:r>
            <a:r>
              <a:rPr lang="en-US" altLang="ko-KR" b="1" dirty="0" smtClean="0">
                <a:latin typeface="+mn-ea"/>
              </a:rPr>
              <a:t> on the mat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빈칸 단어에 대해 앞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뒤 </a:t>
            </a:r>
            <a:r>
              <a:rPr lang="en-US" altLang="ko-KR" b="1" dirty="0" smtClean="0">
                <a:latin typeface="+mn-ea"/>
              </a:rPr>
              <a:t>C/2</a:t>
            </a:r>
            <a:r>
              <a:rPr lang="ko-KR" altLang="en-US" b="1" dirty="0" smtClean="0">
                <a:latin typeface="+mn-ea"/>
              </a:rPr>
              <a:t>개씩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총 </a:t>
            </a:r>
            <a:r>
              <a:rPr lang="en-US" altLang="ko-KR" b="1" dirty="0" smtClean="0">
                <a:latin typeface="+mn-ea"/>
              </a:rPr>
              <a:t>C</a:t>
            </a:r>
            <a:r>
              <a:rPr lang="ko-KR" altLang="en-US" b="1" dirty="0" smtClean="0">
                <a:latin typeface="+mn-ea"/>
              </a:rPr>
              <a:t>개의 단어를 입력</a:t>
            </a:r>
            <a:r>
              <a:rPr lang="en-US" altLang="ko-KR" b="1" dirty="0" smtClean="0">
                <a:latin typeface="+mn-ea"/>
              </a:rPr>
              <a:t>(input)</a:t>
            </a:r>
            <a:r>
              <a:rPr lang="ko-KR" altLang="en-US" b="1" dirty="0" smtClean="0">
                <a:latin typeface="+mn-ea"/>
              </a:rPr>
              <a:t>으로 사용해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단어를 맞추기 위한 네트워크 모델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통계적으로 </a:t>
            </a:r>
            <a:r>
              <a:rPr lang="en-US" altLang="ko-KR" b="1" dirty="0" smtClean="0">
                <a:latin typeface="+mn-ea"/>
              </a:rPr>
              <a:t>small dataset</a:t>
            </a:r>
            <a:r>
              <a:rPr lang="ko-KR" altLang="en-US" b="1" dirty="0" smtClean="0">
                <a:latin typeface="+mn-ea"/>
              </a:rPr>
              <a:t>에서 우수한 성능을 보임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56466" y="3145700"/>
            <a:ext cx="276701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6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Skip-Gram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CBOW</a:t>
            </a:r>
            <a:r>
              <a:rPr lang="ko-KR" altLang="en-US" b="1" dirty="0" smtClean="0">
                <a:latin typeface="+mn-ea"/>
              </a:rPr>
              <a:t>와 반대 방향의 모델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주어진 단어 하나를 기준으로 주변의 나머지 단어들의 등장 여부를 예측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□</a:t>
            </a:r>
            <a:r>
              <a:rPr lang="en-US" altLang="ko-KR" b="1" dirty="0" smtClean="0">
                <a:latin typeface="+mn-ea"/>
              </a:rPr>
              <a:t> sits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□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주어진 단어를 기준으로 앞뒤 단어들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(source context)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예측하는 네트워크 모델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Large dataset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에서 우수한 성능을 보임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5"/>
          <a:stretch/>
        </p:blipFill>
        <p:spPr bwMode="auto">
          <a:xfrm>
            <a:off x="7462837" y="3320271"/>
            <a:ext cx="251936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genism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gensim</a:t>
            </a:r>
            <a:r>
              <a:rPr lang="ko-KR" altLang="en-US" b="1" dirty="0" smtClean="0">
                <a:latin typeface="+mn-ea"/>
              </a:rPr>
              <a:t>은 자연어를 벡터로 변환하는 기능을 제공하는 패키지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gensim</a:t>
            </a:r>
            <a:r>
              <a:rPr lang="ko-KR" altLang="en-US" b="1" dirty="0" smtClean="0">
                <a:latin typeface="+mn-ea"/>
              </a:rPr>
              <a:t>에서 제공하는 </a:t>
            </a:r>
            <a:r>
              <a:rPr lang="en-US" altLang="ko-KR" b="1" dirty="0" smtClean="0">
                <a:latin typeface="+mn-ea"/>
              </a:rPr>
              <a:t>word2vec </a:t>
            </a:r>
            <a:r>
              <a:rPr lang="ko-KR" altLang="en-US" b="1" dirty="0" smtClean="0">
                <a:latin typeface="+mn-ea"/>
              </a:rPr>
              <a:t>기능을 사용한 실습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hlinkClick r:id="rId3"/>
              </a:rPr>
              <a:t>https://radimrehurek.com/gensim</a:t>
            </a:r>
            <a:r>
              <a:rPr lang="en-US" altLang="ko-KR" b="1" dirty="0" smtClean="0">
                <a:latin typeface="+mn-ea"/>
                <a:hlinkClick r:id="rId3"/>
              </a:rPr>
              <a:t>/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46" y="3047962"/>
            <a:ext cx="6526708" cy="31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genism </a:t>
            </a:r>
            <a:r>
              <a:rPr lang="ko-KR" altLang="en-US" sz="2000" b="1" dirty="0" smtClean="0">
                <a:latin typeface="+mn-ea"/>
              </a:rPr>
              <a:t>설치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>
                <a:latin typeface="맑은 고딕" panose="020B0503020000020004" pitchFamily="50" charset="-127"/>
              </a:rPr>
              <a:t>anaconda prompt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실행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명령어 입력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</a:t>
            </a:r>
            <a:r>
              <a:rPr lang="en-US" altLang="ko-KR" b="1" dirty="0">
                <a:latin typeface="맑은 고딕" panose="020B0503020000020004" pitchFamily="50" charset="-127"/>
              </a:rPr>
              <a:t/>
            </a:r>
            <a:br>
              <a:rPr lang="en-US" altLang="ko-KR" b="1" dirty="0">
                <a:latin typeface="맑은 고딕" panose="020B0503020000020004" pitchFamily="50" charset="-127"/>
              </a:rPr>
            </a:br>
            <a:r>
              <a:rPr lang="en-US" altLang="ko-KR" b="1" dirty="0" err="1" smtClean="0">
                <a:latin typeface="맑은 고딕" panose="020B0503020000020004" pitchFamily="50" charset="-127"/>
              </a:rPr>
              <a:t>conda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install genism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설치 실행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맑은 고딕" panose="020B0503020000020004" pitchFamily="50" charset="-127"/>
              </a:rPr>
              <a:t>패키지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import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295382"/>
            <a:ext cx="952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27572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 Embedding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Word2Vec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Word2Vec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한국어 </a:t>
            </a:r>
            <a:r>
              <a:rPr lang="en-US" altLang="ko-KR" dirty="0" smtClean="0"/>
              <a:t>Word2Vec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실습과제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3474874"/>
            <a:ext cx="9412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 Embedding</a:t>
            </a:r>
            <a:r>
              <a:rPr lang="ko-KR" altLang="en-US" dirty="0" smtClean="0"/>
              <a:t>의 개념을 이해할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Word2Vec</a:t>
            </a:r>
            <a:r>
              <a:rPr lang="ko-KR" altLang="en-US" dirty="0" smtClean="0"/>
              <a:t>의 개념을 이해할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gensim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Word2Vec</a:t>
            </a:r>
            <a:r>
              <a:rPr lang="ko-KR" altLang="en-US" dirty="0" smtClean="0"/>
              <a:t> 구현을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데이터 셋 준비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학습할 두 개의 문장을 생성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W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모델은 문장을 단어들의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list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형태로 입력 받으며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단어의 순서도 학습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654400"/>
            <a:ext cx="9534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생성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genism.models.word2vec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모듈 사용해 모델 생성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sentences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학습할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list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형태의 데이터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sg : CBOW, Skip-Gram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을 설정하는 변수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default sg=0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CBOW, sg=1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Skip-Gram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min_count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설정 숫자 미만으로 등장하는 단어는 모델 학습에 제외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default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값은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5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size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단어를 벡터화할 공간의 차원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default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값은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100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293096"/>
            <a:ext cx="952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더 큰 데이터 셋을 사용해 보기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gensim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에서 제공하는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lee corpus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사용한 실습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lee_background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corpus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300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개의 뉴스 기사로 이루어져 있음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패키지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import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os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operating system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약자로 운영체제에서 제공하는 여러 기능을 </a:t>
            </a:r>
            <a:r>
              <a:rPr lang="ko-KR" altLang="en-US" b="1" dirty="0" err="1" smtClean="0">
                <a:latin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 사용할 수 있도록 지원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819426"/>
            <a:ext cx="9572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latin typeface="맑은 고딕" panose="020B0503020000020004" pitchFamily="50" charset="-127"/>
              </a:rPr>
              <a:t>'{}{}'.</a:t>
            </a:r>
            <a:r>
              <a:rPr lang="en-US" altLang="ko-KR" b="1" dirty="0">
                <a:latin typeface="맑은 고딕" panose="020B0503020000020004" pitchFamily="50" charset="-127"/>
              </a:rPr>
              <a:t>format('</a:t>
            </a:r>
            <a:r>
              <a:rPr lang="en-US" altLang="ko-KR" b="1" dirty="0" err="1">
                <a:latin typeface="맑은 고딕" panose="020B0503020000020004" pitchFamily="50" charset="-127"/>
              </a:rPr>
              <a:t>one','two</a:t>
            </a:r>
            <a:r>
              <a:rPr lang="en-US" altLang="ko-KR" b="1" dirty="0">
                <a:latin typeface="맑은 고딕" panose="020B0503020000020004" pitchFamily="50" charset="-127"/>
              </a:rPr>
              <a:t>')   =   '%s %s' % ('</a:t>
            </a:r>
            <a:r>
              <a:rPr lang="en-US" altLang="ko-KR" b="1" dirty="0" err="1">
                <a:latin typeface="맑은 고딕" panose="020B0503020000020004" pitchFamily="50" charset="-127"/>
              </a:rPr>
              <a:t>one','two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')</a:t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err="1" smtClean="0">
                <a:latin typeface="맑은 고딕" panose="020B0503020000020004" pitchFamily="50" charset="-127"/>
              </a:rPr>
              <a:t>os.sep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</a:rPr>
              <a:t>: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\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err="1" smtClean="0">
                <a:latin typeface="맑은 고딕" panose="020B0503020000020004" pitchFamily="50" charset="-127"/>
              </a:rPr>
              <a:t>gensim</a:t>
            </a:r>
            <a:r>
              <a:rPr lang="en-US" altLang="ko-KR" b="1" dirty="0">
                <a:latin typeface="맑은 고딕" panose="020B0503020000020004" pitchFamily="50" charset="-127"/>
              </a:rPr>
              <a:t>.__path__[0] : </a:t>
            </a:r>
            <a:r>
              <a:rPr lang="en-US" altLang="ko-KR" b="1" dirty="0" err="1">
                <a:latin typeface="맑은 고딕" panose="020B0503020000020004" pitchFamily="50" charset="-127"/>
              </a:rPr>
              <a:t>gensim</a:t>
            </a:r>
            <a:r>
              <a:rPr lang="ko-KR" altLang="en-US" b="1" dirty="0">
                <a:latin typeface="맑은 고딕" panose="020B0503020000020004" pitchFamily="50" charset="-127"/>
              </a:rPr>
              <a:t>의 </a:t>
            </a:r>
            <a:r>
              <a:rPr lang="en-US" altLang="ko-KR" b="1" dirty="0">
                <a:latin typeface="맑은 고딕" panose="020B0503020000020004" pitchFamily="50" charset="-127"/>
              </a:rPr>
              <a:t>path</a:t>
            </a:r>
            <a:r>
              <a:rPr lang="ko-KR" altLang="en-US" b="1" dirty="0">
                <a:latin typeface="맑은 고딕" panose="020B0503020000020004" pitchFamily="50" charset="-127"/>
              </a:rPr>
              <a:t>를 </a:t>
            </a:r>
            <a:r>
              <a:rPr lang="en-US" altLang="ko-KR" b="1" dirty="0">
                <a:latin typeface="맑은 고딕" panose="020B0503020000020004" pitchFamily="50" charset="-127"/>
              </a:rPr>
              <a:t>string </a:t>
            </a:r>
            <a:r>
              <a:rPr lang="ko-KR" altLang="en-US" b="1" dirty="0">
                <a:latin typeface="맑은 고딕" panose="020B0503020000020004" pitchFamily="50" charset="-127"/>
              </a:rPr>
              <a:t>형태로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가져오기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err="1" smtClean="0">
                <a:latin typeface="맑은 고딕" panose="020B0503020000020004" pitchFamily="50" charset="-127"/>
              </a:rPr>
              <a:t>gensim</a:t>
            </a:r>
            <a:r>
              <a:rPr lang="en-US" altLang="ko-KR" b="1" dirty="0">
                <a:latin typeface="맑은 고딕" panose="020B0503020000020004" pitchFamily="50" charset="-127"/>
              </a:rPr>
              <a:t>.__path__[0], 'test', '</a:t>
            </a:r>
            <a:r>
              <a:rPr lang="en-US" altLang="ko-KR" b="1" dirty="0" err="1">
                <a:latin typeface="맑은 고딕" panose="020B0503020000020004" pitchFamily="50" charset="-127"/>
              </a:rPr>
              <a:t>test_data</a:t>
            </a:r>
            <a:r>
              <a:rPr lang="en-US" altLang="ko-KR" b="1" dirty="0">
                <a:latin typeface="맑은 고딕" panose="020B0503020000020004" pitchFamily="50" charset="-127"/>
              </a:rPr>
              <a:t>' </a:t>
            </a:r>
            <a:r>
              <a:rPr lang="ko-KR" altLang="en-US" b="1" dirty="0">
                <a:latin typeface="맑은 고딕" panose="020B0503020000020004" pitchFamily="50" charset="-127"/>
              </a:rPr>
              <a:t>를 </a:t>
            </a:r>
            <a:r>
              <a:rPr lang="en-US" altLang="ko-KR" b="1" dirty="0" err="1">
                <a:latin typeface="맑은 고딕" panose="020B0503020000020004" pitchFamily="50" charset="-127"/>
              </a:rPr>
              <a:t>os.sep</a:t>
            </a:r>
            <a:r>
              <a:rPr lang="ko-KR" altLang="en-US" b="1" dirty="0">
                <a:latin typeface="맑은 고딕" panose="020B0503020000020004" pitchFamily="50" charset="-127"/>
              </a:rPr>
              <a:t>을 사용해서 </a:t>
            </a:r>
            <a:r>
              <a:rPr lang="en-US" altLang="ko-KR" b="1" dirty="0">
                <a:latin typeface="맑은 고딕" panose="020B0503020000020004" pitchFamily="50" charset="-127"/>
              </a:rPr>
              <a:t>join, </a:t>
            </a:r>
            <a:r>
              <a:rPr lang="ko-KR" altLang="en-US" b="1" dirty="0">
                <a:latin typeface="맑은 고딕" panose="020B0503020000020004" pitchFamily="50" charset="-127"/>
              </a:rPr>
              <a:t>문자열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연결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위 경로에서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lee_background.cor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파일을 가져오기 위해 파일 경로 설정 후 </a:t>
            </a:r>
            <a:r>
              <a:rPr lang="en-US" altLang="ko-KR" b="1" dirty="0">
                <a:latin typeface="맑은 고딕" panose="020B0503020000020004" pitchFamily="50" charset="-127"/>
              </a:rPr>
              <a:t/>
            </a:r>
            <a:br>
              <a:rPr lang="en-US" altLang="ko-KR" b="1" dirty="0">
                <a:latin typeface="맑은 고딕" panose="020B0503020000020004" pitchFamily="50" charset="-127"/>
              </a:rPr>
            </a:br>
            <a:r>
              <a:rPr lang="en-US" altLang="ko-KR" b="1" dirty="0" err="1" smtClean="0">
                <a:latin typeface="맑은 고딕" panose="020B0503020000020004" pitchFamily="50" charset="-127"/>
              </a:rPr>
              <a:t>lee_train_file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변수에 저장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4077072"/>
            <a:ext cx="9515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새로운 </a:t>
            </a:r>
            <a:r>
              <a:rPr lang="ko-KR" altLang="en-US" b="1" dirty="0">
                <a:latin typeface="맑은 고딕" panose="020B0503020000020004" pitchFamily="50" charset="-127"/>
              </a:rPr>
              <a:t>클래스 생성시 </a:t>
            </a:r>
            <a:r>
              <a:rPr lang="en-US" altLang="ko-KR" b="1" dirty="0">
                <a:latin typeface="맑은 고딕" panose="020B0503020000020004" pitchFamily="50" charset="-127"/>
              </a:rPr>
              <a:t>object </a:t>
            </a:r>
            <a:r>
              <a:rPr lang="ko-KR" altLang="en-US" b="1" dirty="0">
                <a:latin typeface="맑은 고딕" panose="020B0503020000020004" pitchFamily="50" charset="-127"/>
              </a:rPr>
              <a:t>입력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latin typeface="맑은 고딕" panose="020B0503020000020004" pitchFamily="50" charset="-127"/>
              </a:rPr>
              <a:t>__</a:t>
            </a:r>
            <a:r>
              <a:rPr lang="en-US" altLang="ko-KR" b="1" dirty="0" err="1">
                <a:latin typeface="맑은 고딕" panose="020B0503020000020004" pitchFamily="50" charset="-127"/>
              </a:rPr>
              <a:t>iter</a:t>
            </a:r>
            <a:r>
              <a:rPr lang="en-US" altLang="ko-KR" b="1" dirty="0">
                <a:latin typeface="맑은 고딕" panose="020B0503020000020004" pitchFamily="50" charset="-127"/>
              </a:rPr>
              <a:t>__ : </a:t>
            </a:r>
            <a:r>
              <a:rPr lang="ko-KR" altLang="en-US" b="1" dirty="0">
                <a:latin typeface="맑은 고딕" panose="020B0503020000020004" pitchFamily="50" charset="-127"/>
              </a:rPr>
              <a:t>자기 자신을 호출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b="1" dirty="0" smtClean="0">
                <a:latin typeface="맑은 고딕" panose="020B0503020000020004" pitchFamily="50" charset="-127"/>
              </a:rPr>
              <a:t>yield </a:t>
            </a:r>
            <a:r>
              <a:rPr lang="en-US" altLang="ko-KR" b="1" dirty="0">
                <a:latin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</a:rPr>
              <a:t>함수가 종료되지 않고 상태가 유지됨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즉 생성한 데이터가 메모리에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유지됨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lee_train_file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데이터를 읽어 변수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lee_data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저장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593951"/>
            <a:ext cx="950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훈련시키기</a:t>
            </a:r>
            <a:endParaRPr lang="en-US" altLang="ko-KR" sz="2000" b="1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sentences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훈련 데이터로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앞에서 불러온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lee_background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corpus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사용해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 생성 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min_count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10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번 미만의 빈도수를 가지는 단어는 모델 생성에서 제외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size : 200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차원의 벡터공간 모델 생성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workers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 훈련을 위한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thread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개수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default workers = 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917429"/>
            <a:ext cx="95250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앞에서 학습시킨 모델을 구성하고 있는 단어들 살펴보기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556792"/>
            <a:ext cx="9515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성능 평가하기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Word2vec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은 비지도 학습이므로 성능평가를 위한 최고의 방법은 존재하지 않음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모델의 성능평가는 개발자의 최종 업무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이 실습에서는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google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에서 제공하는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test example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사용해 성능 평가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hlinkClick r:id="rId3"/>
              </a:rPr>
              <a:t>https://</a:t>
            </a:r>
            <a:r>
              <a:rPr lang="en-US" altLang="ko-KR" b="1" dirty="0" smtClean="0">
                <a:latin typeface="맑은 고딕" panose="020B0503020000020004" pitchFamily="50" charset="-127"/>
                <a:hlinkClick r:id="rId3"/>
              </a:rPr>
              <a:t>storage.googleapis.com/google-code-archive-source/v2/code.google.com/word2vec/source-archive.zip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Test example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형태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A is to B as C is to 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4" y="4173648"/>
            <a:ext cx="2883412" cy="20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accuracy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함수를 사용해 모델의 성능을 측정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questions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모델의 성능을 측정할 데이터 셋으로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앞에서 다운받은 압축파일 중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guestions-words.txt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사용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436625"/>
            <a:ext cx="9534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모델 성능 출력 결과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맑은 고딕" panose="020B0503020000020004" pitchFamily="50" charset="-127"/>
              </a:rPr>
              <a:t>correct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모델에 입력했을 때 올바른 관계를 도출한 경우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맑은 고딕" panose="020B0503020000020004" pitchFamily="50" charset="-127"/>
              </a:rPr>
              <a:t>incorrect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모델에 입력했을 때 올바르지 않은 관계를 도출한 경우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section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데이터 셋의 섹션 또는 카테고리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이 모델은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‘gram6-nationality-adjective’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섹션에서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건의 질의에 올바른 결과를 도출하고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나머지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5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건의 질의에는 정답을 도출하지 못함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717032"/>
            <a:ext cx="5295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n-ea"/>
              </a:rPr>
              <a:t>짜장면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/ </a:t>
            </a:r>
            <a:r>
              <a:rPr lang="ko-KR" altLang="en-US" sz="2000" b="1" dirty="0" smtClean="0">
                <a:latin typeface="+mn-ea"/>
              </a:rPr>
              <a:t>깐풍기 </a:t>
            </a:r>
            <a:r>
              <a:rPr lang="en-US" altLang="ko-KR" sz="2000" b="1" dirty="0" smtClean="0">
                <a:latin typeface="+mn-ea"/>
              </a:rPr>
              <a:t>/ </a:t>
            </a:r>
            <a:r>
              <a:rPr lang="ko-KR" altLang="en-US" sz="2000" b="1" dirty="0" smtClean="0">
                <a:latin typeface="+mn-ea"/>
              </a:rPr>
              <a:t>버스 </a:t>
            </a:r>
            <a:r>
              <a:rPr lang="en-US" altLang="ko-KR" sz="2000" b="1" dirty="0" smtClean="0">
                <a:latin typeface="+mn-ea"/>
              </a:rPr>
              <a:t>/ </a:t>
            </a:r>
            <a:r>
              <a:rPr lang="ko-KR" altLang="en-US" sz="2000" b="1" dirty="0" err="1" smtClean="0">
                <a:latin typeface="+mn-ea"/>
              </a:rPr>
              <a:t>양장피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/ </a:t>
            </a:r>
            <a:r>
              <a:rPr lang="ko-KR" altLang="en-US" sz="2000" b="1" dirty="0" smtClean="0">
                <a:latin typeface="+mn-ea"/>
              </a:rPr>
              <a:t>지하철 </a:t>
            </a:r>
            <a:r>
              <a:rPr lang="en-US" altLang="ko-KR" sz="2000" b="1" dirty="0" smtClean="0">
                <a:latin typeface="+mn-ea"/>
              </a:rPr>
              <a:t>/ </a:t>
            </a:r>
            <a:r>
              <a:rPr lang="ko-KR" altLang="en-US" sz="2000" b="1" dirty="0" smtClean="0">
                <a:latin typeface="+mn-ea"/>
              </a:rPr>
              <a:t>비행기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어떻게 나눠야 좋을까요</a:t>
            </a:r>
            <a:r>
              <a:rPr lang="en-US" altLang="ko-KR" sz="2000" b="1" dirty="0" smtClean="0">
                <a:latin typeface="+mn-ea"/>
              </a:rPr>
              <a:t>??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컴퓨터도 그렇게 나눌 수 있을까요</a:t>
            </a:r>
            <a:r>
              <a:rPr lang="en-US" altLang="ko-KR" sz="2000" b="1" dirty="0" smtClean="0">
                <a:latin typeface="+mn-ea"/>
              </a:rPr>
              <a:t>??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더 훈련시키기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기존에 생성한 모델을 추가 데이터를 사용해 더 훈련시킬 수 있음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more_data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추가로 학습시킬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list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형태의 데이터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b="1" dirty="0" smtClean="0">
                <a:latin typeface="맑은 고딕" panose="020B0503020000020004" pitchFamily="50" charset="-127"/>
              </a:rPr>
              <a:t>train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함수를 사용해 모델 훈련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smtClean="0">
                <a:latin typeface="맑은 고딕" panose="020B0503020000020004" pitchFamily="50" charset="-127"/>
              </a:rPr>
              <a:t>sentences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훈련에 사용할 데이터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smtClean="0">
                <a:latin typeface="맑은 고딕" panose="020B0503020000020004" pitchFamily="50" charset="-127"/>
              </a:rPr>
              <a:t>total example : 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모델이 현재 학습하고 있는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corpus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개수로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corpus_count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함수 사용해 입력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smtClean="0">
                <a:latin typeface="맑은 고딕" panose="020B0503020000020004" pitchFamily="50" charset="-127"/>
              </a:rPr>
              <a:t>epochs : 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네트워크 모델의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epoch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로 모델 내부 </a:t>
            </a:r>
            <a:r>
              <a:rPr lang="ko-KR" altLang="en-US" b="1" dirty="0" err="1" smtClean="0">
                <a:latin typeface="맑은 고딕" panose="020B0503020000020004" pitchFamily="50" charset="-127"/>
              </a:rPr>
              <a:t>반복문을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 그대로 사용하도록 설정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221088"/>
            <a:ext cx="9534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사용하기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most_similar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모델에서 주어진 단어들의 조건과 가장 부합하는 단어와 유사도 추출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positive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긍정적 벡터 거리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즉 가까운 단어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negative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부정적 벡터 거리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즉 먼 단어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topn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추출할 단어 개수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‘human’, ‘killing’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과 가까우며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‘party’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와 먼 두 개의 단어를 추출한 결과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en-US" altLang="ko-KR" b="1" dirty="0" smtClean="0">
                <a:latin typeface="맑은 고딕" panose="020B0503020000020004" pitchFamily="50" charset="-127"/>
              </a:rPr>
              <a:t>‘earlier’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‘people’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추출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4221088"/>
            <a:ext cx="9515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doesnt_match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훈련 모델 기반으로 주어진 문장에서 가장 의미가 먼 단어 추출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‘input is lunch he sentence cat’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이라는 문장을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split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함수를 사용해 공백을 기준으로 분할해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list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형태로 변환 후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모델에 입력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6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개의 단어 중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‘is’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가 가장 다른 단어들과 의미가 먼 단어로 추출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3048000"/>
            <a:ext cx="9534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similarity 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훈련 모델을 기반으로 주어진 두 단어의 </a:t>
            </a:r>
            <a:r>
              <a:rPr lang="ko-KR" altLang="en-US" b="1" dirty="0" err="1" smtClean="0">
                <a:latin typeface="맑은 고딕" panose="020B0503020000020004" pitchFamily="50" charset="-127"/>
              </a:rPr>
              <a:t>유사도를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 측정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‘human’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‘party’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</a:t>
            </a:r>
            <a:r>
              <a:rPr lang="ko-KR" altLang="en-US" b="1" dirty="0" err="1" smtClean="0">
                <a:latin typeface="맑은 고딕" panose="020B0503020000020004" pitchFamily="50" charset="-127"/>
              </a:rPr>
              <a:t>유사도는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0.9993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‘children’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‘killing’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</a:t>
            </a:r>
            <a:r>
              <a:rPr lang="ko-KR" altLang="en-US" b="1" dirty="0" err="1" smtClean="0">
                <a:latin typeface="맑은 고딕" panose="020B0503020000020004" pitchFamily="50" charset="-127"/>
              </a:rPr>
              <a:t>유사도는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0.9996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420888"/>
            <a:ext cx="9544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훈련 모델 내에서 특정 단어가 가지고 있는 벡터 값 확인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december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벡터 값을 확인하면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200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차원의 벡터 값이 출력됨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988840"/>
            <a:ext cx="9505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한국어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한국어 데이터 셋 구성하기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kobill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konlpy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에서 제공하는 대한민국 국회 의안 말뭉치로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파일명은 의안번호를 의미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fileids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: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kobill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corpus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이루는 파일들의 리스트를 반환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kobill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corpus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이루는 파일 각각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i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대해 작업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open, read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수행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파일들을 읽어 들인 결과를 리스트 형태로 구성 후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변수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ko_data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저장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988840"/>
            <a:ext cx="952500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4090020"/>
            <a:ext cx="9486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한국어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공백을 기반으로 추출한 토큰을 저장할 리스트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ko_text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생성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ko_data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각 문서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text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대해 지정한 작업을 진행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문서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text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split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함수를 사용해 공백 기반으로 분할하고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</a:t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이를 변수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ko_text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통합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708920"/>
            <a:ext cx="9505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한국어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구축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추출 토큰으로 구성된 데이터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ko_text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사용해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모델을 훈련시켜 변수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ko_model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에 저장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ko_model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을 이루고 있는 키워드 확인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916832"/>
            <a:ext cx="950595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216746"/>
            <a:ext cx="9505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한국어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사용하기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육아휴직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과 가장 유사도가 높은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개의 단어와 유사도 추출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</a:rPr>
              <a:t>‘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국민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’, ‘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국회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의 유사도 추출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988840"/>
            <a:ext cx="9534525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82194"/>
            <a:ext cx="9505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한국어 </a:t>
            </a:r>
            <a:r>
              <a:rPr lang="en-US" altLang="ko-KR" sz="2000" b="1" dirty="0">
                <a:latin typeface="+mn-ea"/>
              </a:rPr>
              <a:t>Word2Vec </a:t>
            </a:r>
            <a:r>
              <a:rPr lang="ko-KR" altLang="en-US" sz="2000" b="1" dirty="0">
                <a:latin typeface="+mn-ea"/>
              </a:rPr>
              <a:t>실습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맑은 고딕" panose="020B0503020000020004" pitchFamily="50" charset="-127"/>
              </a:rPr>
              <a:t>한국어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제공 사이트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  <a:hlinkClick r:id="rId3"/>
              </a:rPr>
              <a:t>http://w.elnn.kr/search/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미국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워싱턴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+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파리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= 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62" y="2636912"/>
            <a:ext cx="7686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NLP (Natural Language Processing, </a:t>
            </a:r>
            <a:r>
              <a:rPr lang="ko-KR" altLang="en-US" sz="2000" b="1" dirty="0" smtClean="0">
                <a:latin typeface="+mn-ea"/>
              </a:rPr>
              <a:t>자연어 처리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컴퓨터가 인간이 사용하는 언어를 이해하고 분석할 수 있도록 하는 분야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하지만</a:t>
            </a:r>
            <a:r>
              <a:rPr lang="en-US" altLang="ko-KR" sz="2000" b="1" dirty="0" smtClean="0">
                <a:latin typeface="+mn-ea"/>
              </a:rPr>
              <a:t>, </a:t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>
                <a:latin typeface="+mn-ea"/>
              </a:rPr>
              <a:t>컴퓨터는 단어를 개념적인 의미로 이해하지 못하고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단순 유니코드의 집합으로 받아들임</a:t>
            </a:r>
            <a:endParaRPr lang="en-US" altLang="ko-KR" sz="2000" b="1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유니코드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국제표준화기구에서</a:t>
            </a:r>
            <a:r>
              <a:rPr lang="ko-KR" altLang="en-US" b="1" dirty="0" smtClean="0">
                <a:latin typeface="+mn-ea"/>
              </a:rPr>
              <a:t> 세계 </a:t>
            </a:r>
            <a:r>
              <a:rPr lang="en-US" altLang="ko-KR" b="1" dirty="0" smtClean="0">
                <a:latin typeface="+mn-ea"/>
              </a:rPr>
              <a:t>150</a:t>
            </a:r>
            <a:r>
              <a:rPr lang="ko-KR" altLang="en-US" b="1" dirty="0" smtClean="0">
                <a:latin typeface="+mn-ea"/>
              </a:rPr>
              <a:t>개국 언어를 통일된 방법으로 표현할 수 있도록 개발한 문자 코드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032000" y="3789040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80"/>
                <a:gridCol w="951880"/>
                <a:gridCol w="3024336"/>
                <a:gridCol w="31999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언어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문자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유니코드 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(16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진수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이진수 표현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한국어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AC00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1010 1100 0000 0000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B098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1011 0000 1001 1000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B2E4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1011 0010 1110 0100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영어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0041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0000 0000 0010 0001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0042 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0000 0000 0010 0010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0043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0000 0000 0010 0011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7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명사로 구성된 </a:t>
            </a:r>
            <a:r>
              <a:rPr lang="en-US" altLang="ko-KR" sz="2000" b="1" dirty="0" smtClean="0">
                <a:latin typeface="+mn-ea"/>
              </a:rPr>
              <a:t>Word2vec </a:t>
            </a:r>
            <a:r>
              <a:rPr lang="ko-KR" altLang="en-US" sz="2000" b="1" dirty="0" smtClean="0">
                <a:latin typeface="+mn-ea"/>
              </a:rPr>
              <a:t>모델 구성하기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앞에서 구성한 모델 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ko_model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을 이루는 키워드를 확인한 결과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</a:rPr>
            </a:br>
            <a:r>
              <a:rPr lang="ko-KR" altLang="en-US" b="1" dirty="0" smtClean="0">
                <a:latin typeface="맑은 고딕" panose="020B0503020000020004" pitchFamily="50" charset="-127"/>
              </a:rPr>
              <a:t>다양한 문장 기호와 숫자 등이 포함되어 있어 해석에 어려움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토큰들 중 명사만 사용해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모델을 구성하기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육아휴직</a:t>
            </a:r>
            <a:r>
              <a:rPr lang="en-US" altLang="ko-KR" b="1" dirty="0">
                <a:latin typeface="맑은 고딕" panose="020B0503020000020004" pitchFamily="50" charset="-127"/>
              </a:rPr>
              <a:t>’</a:t>
            </a:r>
            <a:r>
              <a:rPr lang="ko-KR" altLang="en-US" b="1" dirty="0">
                <a:latin typeface="맑은 고딕" panose="020B0503020000020004" pitchFamily="50" charset="-127"/>
              </a:rPr>
              <a:t>과 유사한 키워드 확인하고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앞 모델에서 추출한 키워드들과 비교해보기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국민</a:t>
            </a:r>
            <a:r>
              <a:rPr lang="en-US" altLang="ko-KR" b="1" dirty="0">
                <a:latin typeface="맑은 고딕" panose="020B0503020000020004" pitchFamily="50" charset="-127"/>
              </a:rPr>
              <a:t>’, ‘</a:t>
            </a:r>
            <a:r>
              <a:rPr lang="ko-KR" altLang="en-US" b="1" dirty="0">
                <a:latin typeface="맑은 고딕" panose="020B0503020000020004" pitchFamily="50" charset="-127"/>
              </a:rPr>
              <a:t>국회</a:t>
            </a:r>
            <a:r>
              <a:rPr lang="en-US" altLang="ko-KR" b="1" dirty="0">
                <a:latin typeface="맑은 고딕" panose="020B0503020000020004" pitchFamily="50" charset="-127"/>
              </a:rPr>
              <a:t>‘</a:t>
            </a:r>
            <a:r>
              <a:rPr lang="ko-KR" altLang="en-US" b="1" dirty="0">
                <a:latin typeface="맑은 고딕" panose="020B0503020000020004" pitchFamily="50" charset="-127"/>
              </a:rPr>
              <a:t>의 유사도 확인하고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앞 모델에서 추출한 </a:t>
            </a:r>
            <a:r>
              <a:rPr lang="ko-KR" altLang="en-US" b="1" dirty="0" err="1">
                <a:latin typeface="맑은 고딕" panose="020B0503020000020004" pitchFamily="50" charset="-127"/>
              </a:rPr>
              <a:t>유사도와</a:t>
            </a:r>
            <a:r>
              <a:rPr lang="ko-KR" altLang="en-US" b="1" dirty="0">
                <a:latin typeface="맑은 고딕" panose="020B0503020000020004" pitchFamily="50" charset="-127"/>
              </a:rPr>
              <a:t> 비교해보기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실습 과제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맑은 고딕" panose="020B0503020000020004" pitchFamily="50" charset="-127"/>
              </a:rPr>
              <a:t>제출시 주의사항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맑은 고딕" panose="020B0503020000020004" pitchFamily="50" charset="-127"/>
              </a:rPr>
              <a:t>ipython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파일명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word2vec-0920-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본인이름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latin typeface="맑은 고딕" panose="020B0503020000020004" pitchFamily="50" charset="-127"/>
              </a:rPr>
              <a:t>ipynb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제출 기한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9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20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18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시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메일 제목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word2vec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실습과제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본인이름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</a:rPr>
              <a:t>제출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정원희 </a:t>
            </a:r>
            <a:r>
              <a:rPr lang="en-US" altLang="ko-KR" b="1" dirty="0" smtClean="0">
                <a:latin typeface="맑은 고딕" panose="020B0503020000020004" pitchFamily="50" charset="-127"/>
                <a:hlinkClick r:id="rId3"/>
              </a:rPr>
              <a:t>whlalala@naver.com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단어를 단순 </a:t>
            </a:r>
            <a:r>
              <a:rPr lang="ko-KR" altLang="en-US" sz="2000" b="1" dirty="0">
                <a:latin typeface="+mn-ea"/>
              </a:rPr>
              <a:t>유니코드의 집합으로 </a:t>
            </a:r>
            <a:r>
              <a:rPr lang="ko-KR" altLang="en-US" sz="2000" b="1" dirty="0" smtClean="0">
                <a:latin typeface="+mn-ea"/>
              </a:rPr>
              <a:t>받아들일 경우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그 값들은 </a:t>
            </a:r>
            <a:r>
              <a:rPr lang="ko-KR" altLang="en-US" sz="2000" b="1" dirty="0">
                <a:latin typeface="+mn-ea"/>
              </a:rPr>
              <a:t>임의적이며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단어들 </a:t>
            </a:r>
            <a:r>
              <a:rPr lang="ko-KR" altLang="en-US" sz="2000" b="1" dirty="0">
                <a:latin typeface="+mn-ea"/>
              </a:rPr>
              <a:t>간에 존재하는 관계 정보를 파악하기 </a:t>
            </a:r>
            <a:r>
              <a:rPr lang="ko-KR" altLang="en-US" sz="2000" b="1" dirty="0" smtClean="0">
                <a:latin typeface="+mn-ea"/>
              </a:rPr>
              <a:t>어려움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컴퓨터가 </a:t>
            </a:r>
            <a:r>
              <a:rPr lang="ko-KR" altLang="en-US" sz="2000" b="1" dirty="0">
                <a:latin typeface="+mn-ea"/>
              </a:rPr>
              <a:t>인간의 언어를 인지할 수 있도록 하려면 어떻게 해야 할까</a:t>
            </a:r>
            <a:r>
              <a:rPr lang="en-US" altLang="ko-KR" sz="2000" b="1" dirty="0" smtClean="0">
                <a:latin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컴퓨터가 특정 단어에 대해 인지할 수 있도록 하기 위해서는 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수치적인 </a:t>
            </a:r>
            <a:r>
              <a:rPr lang="ko-KR" altLang="en-US" sz="2000" b="1" dirty="0">
                <a:latin typeface="+mn-ea"/>
              </a:rPr>
              <a:t>방식으로 </a:t>
            </a:r>
            <a:r>
              <a:rPr lang="ko-KR" altLang="en-US" sz="2000" b="1" dirty="0" smtClean="0">
                <a:latin typeface="+mn-ea"/>
              </a:rPr>
              <a:t>각 단어를 표현해야 </a:t>
            </a:r>
            <a:r>
              <a:rPr lang="ko-KR" altLang="en-US" sz="2000" b="1" dirty="0">
                <a:latin typeface="+mn-ea"/>
              </a:rPr>
              <a:t>함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벡터 표현을 사용하면 이 문제점을 해결할 수 있음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 embedding (</a:t>
            </a:r>
            <a:r>
              <a:rPr lang="ko-KR" altLang="en-US" sz="2000" b="1" dirty="0" smtClean="0">
                <a:latin typeface="+mn-ea"/>
              </a:rPr>
              <a:t>사상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하나의 단어를 벡터 공간 하나의 점으로 사상하는 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n-ea"/>
              </a:rPr>
              <a:t>즉 어떻게 단어를 벡터화 할 것인가에 대한 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+mn-ea"/>
              </a:rPr>
              <a:t>초기 방식은 </a:t>
            </a:r>
            <a:r>
              <a:rPr lang="en-US" altLang="ko-KR" sz="2000" b="1" dirty="0">
                <a:latin typeface="+mn-ea"/>
              </a:rPr>
              <a:t>one-hot encoding </a:t>
            </a:r>
            <a:r>
              <a:rPr lang="ko-KR" altLang="en-US" sz="2000" b="1" dirty="0">
                <a:latin typeface="+mn-ea"/>
              </a:rPr>
              <a:t>방식</a:t>
            </a: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One-hot </a:t>
            </a:r>
            <a:r>
              <a:rPr lang="en-US" altLang="ko-KR" sz="2000" b="1" dirty="0">
                <a:latin typeface="+mn-ea"/>
              </a:rPr>
              <a:t>e</a:t>
            </a:r>
            <a:r>
              <a:rPr lang="en-US" altLang="ko-KR" sz="2000" b="1" dirty="0" smtClean="0">
                <a:latin typeface="+mn-ea"/>
              </a:rPr>
              <a:t>ncoding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n</a:t>
            </a:r>
            <a:r>
              <a:rPr lang="ko-KR" altLang="en-US" b="1" dirty="0" smtClean="0">
                <a:latin typeface="+mn-ea"/>
              </a:rPr>
              <a:t>개 단어를 포함하고 있는 사전이 있다고 가정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이때 한 단어를 표현하기 위해서는 길이 </a:t>
            </a:r>
            <a:r>
              <a:rPr lang="en-US" altLang="ko-KR" b="1" dirty="0" smtClean="0">
                <a:latin typeface="+mn-ea"/>
              </a:rPr>
              <a:t>n</a:t>
            </a:r>
            <a:r>
              <a:rPr lang="ko-KR" altLang="en-US" b="1" dirty="0" smtClean="0">
                <a:latin typeface="+mn-ea"/>
              </a:rPr>
              <a:t>의 벡터를 생성하고</a:t>
            </a:r>
            <a:r>
              <a:rPr lang="en-US" altLang="ko-KR" b="1" dirty="0" smtClean="0">
                <a:latin typeface="+mn-ea"/>
              </a:rPr>
              <a:t>,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그 단어가 해당하는 자리에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을 입력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나머지 자리에는 </a:t>
            </a:r>
            <a:r>
              <a:rPr lang="en-US" altLang="ko-KR" b="1" dirty="0" smtClean="0">
                <a:latin typeface="+mn-ea"/>
              </a:rPr>
              <a:t>0</a:t>
            </a:r>
            <a:r>
              <a:rPr lang="ko-KR" altLang="en-US" b="1" dirty="0" smtClean="0">
                <a:latin typeface="+mn-ea"/>
              </a:rPr>
              <a:t>을 입력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 </a:t>
            </a:r>
            <a:r>
              <a:rPr lang="ko-KR" altLang="en-US" b="1" dirty="0" smtClean="0">
                <a:latin typeface="+mn-ea"/>
              </a:rPr>
              <a:t>사전</a:t>
            </a:r>
            <a:r>
              <a:rPr lang="en-US" altLang="ko-KR" b="1" dirty="0" smtClean="0">
                <a:latin typeface="+mn-ea"/>
              </a:rPr>
              <a:t>: [</a:t>
            </a:r>
            <a:r>
              <a:rPr lang="ko-KR" altLang="en-US" b="1" dirty="0" smtClean="0">
                <a:latin typeface="+mn-ea"/>
              </a:rPr>
              <a:t>딸기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강아지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사과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경찰차</a:t>
            </a:r>
            <a:r>
              <a:rPr lang="en-US" altLang="ko-KR" b="1" dirty="0" smtClean="0">
                <a:latin typeface="+mn-ea"/>
              </a:rPr>
              <a:t>]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딸기 </a:t>
            </a:r>
            <a:r>
              <a:rPr lang="en-US" altLang="ko-KR" b="1" dirty="0" smtClean="0">
                <a:latin typeface="+mn-ea"/>
              </a:rPr>
              <a:t>[1,0,0,0], </a:t>
            </a:r>
            <a:r>
              <a:rPr lang="ko-KR" altLang="en-US" b="1" dirty="0" smtClean="0">
                <a:latin typeface="+mn-ea"/>
              </a:rPr>
              <a:t>사과 </a:t>
            </a:r>
            <a:r>
              <a:rPr lang="en-US" altLang="ko-KR" b="1" dirty="0" smtClean="0">
                <a:latin typeface="+mn-ea"/>
              </a:rPr>
              <a:t>[0,0,1,0]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이와 같은 방법을 사용할 경우 단어들간의 관계를 파악하기 어렵다는 큰 단점이 있음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무한한 어휘를 모두 표현할 차원을 구성하기 어려움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 vectorization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One-hot encoding</a:t>
            </a:r>
            <a:r>
              <a:rPr lang="ko-KR" altLang="en-US" b="1" dirty="0" smtClean="0">
                <a:latin typeface="+mn-ea"/>
              </a:rPr>
              <a:t>에서 발생하는 단점을 보완하기 위해 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단어의 의미를 다차원 공간에서 벡터화 하는 방법을 사용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수 많은 문장의 단어를 벡터화 함으로써 단어의 의미 벡터와 순서를 동시에 학습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단어의 의미를 벡터화 하면</a:t>
            </a:r>
            <a:r>
              <a:rPr lang="en-US" altLang="ko-KR" b="1" dirty="0" smtClean="0">
                <a:latin typeface="+mn-ea"/>
              </a:rPr>
              <a:t>, 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단어간의 유사도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관계를 측정할 수 있고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벡터 연산을 통한 추론이 가능해짐</a:t>
            </a:r>
            <a:endParaRPr lang="en-US" altLang="ko-KR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 </a:t>
            </a:r>
            <a:r>
              <a:rPr lang="ko-KR" altLang="en-US" b="1" dirty="0" smtClean="0">
                <a:latin typeface="+mn-ea"/>
              </a:rPr>
              <a:t>포털 연관검색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관련검색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4709612"/>
            <a:ext cx="3114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368" y="262106"/>
            <a:ext cx="8832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Word Embedding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23960"/>
            <a:ext cx="115212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n-ea"/>
              </a:rPr>
              <a:t>Word </a:t>
            </a:r>
            <a:r>
              <a:rPr lang="en-US" altLang="ko-KR" sz="2000" b="1" dirty="0">
                <a:latin typeface="+mn-ea"/>
              </a:rPr>
              <a:t>v</a:t>
            </a:r>
            <a:r>
              <a:rPr lang="en-US" altLang="ko-KR" sz="2000" b="1" dirty="0" smtClean="0">
                <a:latin typeface="+mn-ea"/>
              </a:rPr>
              <a:t>ectorization </a:t>
            </a:r>
            <a:r>
              <a:rPr lang="ko-KR" altLang="en-US" sz="2000" b="1" dirty="0" smtClean="0">
                <a:latin typeface="+mn-ea"/>
              </a:rPr>
              <a:t>예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King – Man = Queen – Woman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King – Man + Woman = 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단어를 </a:t>
            </a:r>
            <a:r>
              <a:rPr lang="en-US" altLang="ko-KR" b="1" dirty="0" smtClean="0">
                <a:latin typeface="+mn-ea"/>
              </a:rPr>
              <a:t>word embedding</a:t>
            </a:r>
            <a:r>
              <a:rPr lang="ko-KR" altLang="en-US" b="1" dirty="0" smtClean="0">
                <a:latin typeface="+mn-ea"/>
              </a:rPr>
              <a:t>를 사용해 벡터화 하기</a:t>
            </a:r>
            <a:endParaRPr lang="en-US" altLang="ko-KR" b="1" dirty="0" smtClean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+mn-ea"/>
              </a:rPr>
              <a:t>v0 = </a:t>
            </a:r>
            <a:r>
              <a:rPr lang="en-US" altLang="ko-KR" b="1" dirty="0" err="1" smtClean="0">
                <a:latin typeface="+mn-ea"/>
              </a:rPr>
              <a:t>vec</a:t>
            </a:r>
            <a:r>
              <a:rPr lang="en-US" altLang="ko-KR" b="1" dirty="0" smtClean="0">
                <a:latin typeface="+mn-ea"/>
              </a:rPr>
              <a:t>(King) – </a:t>
            </a:r>
            <a:r>
              <a:rPr lang="en-US" altLang="ko-KR" b="1" dirty="0" err="1" smtClean="0">
                <a:latin typeface="+mn-ea"/>
              </a:rPr>
              <a:t>vec</a:t>
            </a:r>
            <a:r>
              <a:rPr lang="en-US" altLang="ko-KR" b="1" dirty="0" smtClean="0">
                <a:latin typeface="+mn-ea"/>
              </a:rPr>
              <a:t>(Man) + </a:t>
            </a:r>
            <a:r>
              <a:rPr lang="en-US" altLang="ko-KR" b="1" dirty="0" err="1" smtClean="0">
                <a:latin typeface="+mn-ea"/>
              </a:rPr>
              <a:t>vec</a:t>
            </a:r>
            <a:r>
              <a:rPr lang="en-US" altLang="ko-KR" b="1" dirty="0" smtClean="0">
                <a:latin typeface="+mn-ea"/>
              </a:rPr>
              <a:t>(Woman)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모든 단어들의 벡터들 중 </a:t>
            </a:r>
            <a:r>
              <a:rPr lang="en-US" altLang="ko-KR" b="1" dirty="0" smtClean="0">
                <a:latin typeface="+mn-ea"/>
              </a:rPr>
              <a:t>v0</a:t>
            </a:r>
            <a:r>
              <a:rPr lang="ko-KR" altLang="en-US" b="1" dirty="0" smtClean="0">
                <a:latin typeface="+mn-ea"/>
              </a:rPr>
              <a:t>와 가장 가까운 단어를 찾기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4012</TotalTime>
  <Words>1416</Words>
  <Application>Microsoft Office PowerPoint</Application>
  <PresentationFormat>와이드스크린</PresentationFormat>
  <Paragraphs>340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함초롬바탕</vt:lpstr>
      <vt:lpstr>Arial</vt:lpstr>
      <vt:lpstr>Calibri</vt:lpstr>
      <vt:lpstr>Calibri Light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cwh</cp:lastModifiedBy>
  <cp:revision>131</cp:revision>
  <dcterms:created xsi:type="dcterms:W3CDTF">2017-05-02T03:11:06Z</dcterms:created>
  <dcterms:modified xsi:type="dcterms:W3CDTF">2017-09-20T02:22:49Z</dcterms:modified>
</cp:coreProperties>
</file>