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92" r:id="rId2"/>
    <p:sldId id="259" r:id="rId3"/>
    <p:sldId id="293" r:id="rId4"/>
    <p:sldId id="260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34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0" r:id="rId65"/>
    <p:sldId id="331" r:id="rId66"/>
    <p:sldId id="332" r:id="rId67"/>
    <p:sldId id="333" r:id="rId68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600" autoAdjust="0"/>
    <p:restoredTop sz="95652" autoAdjust="0"/>
  </p:normalViewPr>
  <p:slideViewPr>
    <p:cSldViewPr snapToGrid="0">
      <p:cViewPr varScale="1">
        <p:scale>
          <a:sx n="116" d="100"/>
          <a:sy n="116" d="100"/>
        </p:scale>
        <p:origin x="18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484" y="6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AA7B2-46E6-4330-871E-75E408914415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ADA56-0DCE-408A-9F7D-B293BEDBD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243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DA56-0DCE-408A-9F7D-B293BEDBDB6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689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833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248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917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96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315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841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874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052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456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482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2906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075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7744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256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0876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3745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031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0674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742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4708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789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2772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0874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0272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5531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7358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3575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3206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5107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252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5120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74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296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0100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8828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0325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2286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5073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6400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8530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9241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8144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039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024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0476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6978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3922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47074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49161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30119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26313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7066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10983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673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17301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22519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349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8641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834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824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237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176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20E1-E7B4-4D7C-BF4D-FB2EE6BCBAD4}" type="datetime1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57908" y="683624"/>
            <a:ext cx="11594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063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9487-ED2C-4FDB-820F-66089A5842AF}" type="datetime1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9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94B44-D4E0-4A4E-93F2-E412EE81FA7A}" type="datetime1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B979-F945-4E6D-A38D-6D15DB877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00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2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4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5997" y="1473115"/>
            <a:ext cx="7396577" cy="467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기계학습을 이용한 데이터 분석</a:t>
            </a:r>
            <a:endParaRPr kumimoji="0" lang="en-US" altLang="ko-KR" sz="4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4000" b="1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2017</a:t>
            </a: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endParaRPr lang="en-US" altLang="ko-KR" b="1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유성준</a:t>
            </a:r>
            <a:endParaRPr kumimoji="0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sjyoo@sejong.ac.kr</a:t>
            </a:r>
            <a:endParaRPr kumimoji="0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세종대학교 컴퓨터공학과 교수</a:t>
            </a:r>
            <a:endParaRPr lang="en-US" altLang="ko-KR" b="1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빅데이터연구센터 센터장</a:t>
            </a:r>
            <a:endParaRPr kumimoji="0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 defTabSz="914400" fontAlgn="base">
              <a:lnSpc>
                <a:spcPct val="160000"/>
              </a:lnSpc>
              <a:defRPr/>
            </a:pPr>
            <a:r>
              <a:rPr lang="en-US" altLang="ko-KR" sz="1600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http://abrc.or.kr/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2B979-F945-4E6D-A38D-6D15DB8770D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848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ko-KR" altLang="en-US" sz="2400" b="1" dirty="0" err="1" smtClean="0">
                <a:latin typeface="+mn-ea"/>
              </a:rPr>
              <a:t>머신러닝</a:t>
            </a:r>
            <a:r>
              <a:rPr lang="ko-KR" altLang="en-US" sz="2400" b="1" dirty="0" smtClean="0">
                <a:latin typeface="+mn-ea"/>
              </a:rPr>
              <a:t> 소개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6) </a:t>
            </a:r>
            <a:r>
              <a:rPr lang="ko-KR" altLang="en-US" sz="2000" b="1" dirty="0" smtClean="0">
                <a:latin typeface="+mn-ea"/>
              </a:rPr>
              <a:t>교사 학습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0276" y="1347375"/>
            <a:ext cx="8370277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AutoNum type="arabicParenBoth"/>
            </a:pPr>
            <a:r>
              <a:rPr lang="ko-KR" altLang="en-US" sz="2000" b="1" dirty="0" smtClean="0">
                <a:latin typeface="+mn-ea"/>
              </a:rPr>
              <a:t>학습 데이터의 정확한 클래스가 알려져 있음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spcAft>
                <a:spcPts val="600"/>
              </a:spcAft>
              <a:buFontTx/>
              <a:buAutoNum type="arabicParenBoth"/>
            </a:pPr>
            <a:r>
              <a:rPr lang="ko-KR" altLang="en-US" sz="2000" b="1" dirty="0">
                <a:latin typeface="+mn-ea"/>
              </a:rPr>
              <a:t>학습 </a:t>
            </a:r>
            <a:r>
              <a:rPr lang="ko-KR" altLang="en-US" sz="2000" b="1" dirty="0" smtClean="0">
                <a:latin typeface="+mn-ea"/>
              </a:rPr>
              <a:t>알고리즘은 </a:t>
            </a:r>
            <a:r>
              <a:rPr lang="ko-KR" altLang="en-US" sz="2000" b="1" dirty="0">
                <a:latin typeface="+mn-ea"/>
              </a:rPr>
              <a:t>사람이 수작업으로 </a:t>
            </a:r>
            <a:r>
              <a:rPr lang="ko-KR" altLang="en-US" sz="2000" b="1" dirty="0" smtClean="0">
                <a:latin typeface="+mn-ea"/>
              </a:rPr>
              <a:t>클래스를 입력한 </a:t>
            </a:r>
            <a:r>
              <a:rPr lang="ko-KR" altLang="en-US" sz="2000" b="1" dirty="0">
                <a:latin typeface="+mn-ea"/>
              </a:rPr>
              <a:t>데이터에 </a:t>
            </a:r>
            <a:r>
              <a:rPr lang="ko-KR" altLang="en-US" sz="2000" b="1" dirty="0" smtClean="0">
                <a:latin typeface="+mn-ea"/>
              </a:rPr>
              <a:t>의존함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spcAft>
                <a:spcPts val="600"/>
              </a:spcAft>
              <a:buFontTx/>
              <a:buAutoNum type="arabicParenBoth"/>
            </a:pPr>
            <a:r>
              <a:rPr lang="ko-KR" altLang="en-US" sz="2000" b="1" dirty="0" smtClean="0">
                <a:latin typeface="+mn-ea"/>
              </a:rPr>
              <a:t>결과를 수동으로 사람이 </a:t>
            </a:r>
            <a:r>
              <a:rPr lang="ko-KR" altLang="en-US" sz="2000" b="1" dirty="0">
                <a:latin typeface="+mn-ea"/>
              </a:rPr>
              <a:t>검토해야 </a:t>
            </a:r>
            <a:r>
              <a:rPr lang="ko-KR" altLang="en-US" sz="2000" b="1" dirty="0" smtClean="0">
                <a:latin typeface="+mn-ea"/>
              </a:rPr>
              <a:t>하는 비용 감소</a:t>
            </a:r>
            <a:endParaRPr lang="ko-KR" altLang="en-US" sz="2000" b="1" dirty="0">
              <a:latin typeface="+mn-ea"/>
            </a:endParaRPr>
          </a:p>
          <a:p>
            <a:pPr marL="457200" indent="-457200">
              <a:spcAft>
                <a:spcPts val="600"/>
              </a:spcAft>
              <a:buFontTx/>
              <a:buAutoNum type="arabicParenBoth"/>
            </a:pPr>
            <a:endParaRPr lang="en-US" altLang="ko-KR" sz="2000" b="1" dirty="0">
              <a:latin typeface="+mn-ea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907234" y="3406787"/>
            <a:ext cx="10377533" cy="2735921"/>
            <a:chOff x="1094874" y="3105997"/>
            <a:chExt cx="10377533" cy="2735921"/>
          </a:xfrm>
        </p:grpSpPr>
        <p:sp>
          <p:nvSpPr>
            <p:cNvPr id="3" name="TextBox 2"/>
            <p:cNvSpPr txBox="1"/>
            <p:nvPr/>
          </p:nvSpPr>
          <p:spPr>
            <a:xfrm>
              <a:off x="1094874" y="5250098"/>
              <a:ext cx="161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원시 데이터</a:t>
              </a:r>
              <a:endParaRPr lang="ko-KR" alt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54991" y="5242395"/>
              <a:ext cx="15116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클래스 입력</a:t>
              </a:r>
              <a:endParaRPr lang="ko-KR" alt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30151" y="5117745"/>
              <a:ext cx="15116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교사 학습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알고리즘</a:t>
              </a:r>
              <a:endParaRPr lang="ko-KR" alt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14144" y="5194689"/>
              <a:ext cx="15116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학습된 모델</a:t>
              </a:r>
              <a:endParaRPr lang="ko-KR" altLang="en-US" sz="1400" dirty="0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1094874" y="3333701"/>
              <a:ext cx="1607603" cy="1820143"/>
              <a:chOff x="1094874" y="3333701"/>
              <a:chExt cx="1607603" cy="1820143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1094874" y="3333701"/>
                <a:ext cx="1607603" cy="182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1276308" y="3513220"/>
                <a:ext cx="168442" cy="1684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470429" y="4025222"/>
                <a:ext cx="168442" cy="1684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2203737" y="3841373"/>
                <a:ext cx="168442" cy="1684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2202402" y="4413387"/>
                <a:ext cx="168442" cy="1684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1638871" y="4714540"/>
                <a:ext cx="168442" cy="1684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2099852" y="3448365"/>
                <a:ext cx="156411" cy="15641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2252252" y="3600765"/>
                <a:ext cx="156411" cy="15641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919513" y="4013114"/>
                <a:ext cx="156411" cy="15641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1662742" y="3810362"/>
                <a:ext cx="156411" cy="15641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1398239" y="4517342"/>
                <a:ext cx="156411" cy="15641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095761" y="4828990"/>
                <a:ext cx="156411" cy="15641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1854250" y="4501934"/>
                <a:ext cx="156411" cy="15641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560132" y="3449534"/>
                <a:ext cx="156411" cy="15641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292909" y="4193664"/>
                <a:ext cx="156411" cy="15641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1388805" y="3770723"/>
                <a:ext cx="156411" cy="15641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이등변 삼각형 27"/>
              <p:cNvSpPr/>
              <p:nvPr/>
            </p:nvSpPr>
            <p:spPr>
              <a:xfrm>
                <a:off x="2250072" y="4137156"/>
                <a:ext cx="192505" cy="165953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이등변 삼각형 28"/>
              <p:cNvSpPr/>
              <p:nvPr/>
            </p:nvSpPr>
            <p:spPr>
              <a:xfrm>
                <a:off x="2402472" y="4289556"/>
                <a:ext cx="192505" cy="165953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이등변 삼각형 29"/>
              <p:cNvSpPr/>
              <p:nvPr/>
            </p:nvSpPr>
            <p:spPr>
              <a:xfrm>
                <a:off x="2370844" y="4645500"/>
                <a:ext cx="192505" cy="165953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이등변 삼각형 30"/>
              <p:cNvSpPr/>
              <p:nvPr/>
            </p:nvSpPr>
            <p:spPr>
              <a:xfrm>
                <a:off x="2003599" y="4340974"/>
                <a:ext cx="192505" cy="165953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이등변 삼각형 31"/>
              <p:cNvSpPr/>
              <p:nvPr/>
            </p:nvSpPr>
            <p:spPr>
              <a:xfrm>
                <a:off x="2364255" y="3977972"/>
                <a:ext cx="192505" cy="165953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이등변 삼각형 32"/>
              <p:cNvSpPr/>
              <p:nvPr/>
            </p:nvSpPr>
            <p:spPr>
              <a:xfrm>
                <a:off x="1962736" y="3695743"/>
                <a:ext cx="192505" cy="165953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이등변 삼각형 33"/>
              <p:cNvSpPr/>
              <p:nvPr/>
            </p:nvSpPr>
            <p:spPr>
              <a:xfrm>
                <a:off x="2430411" y="3416381"/>
                <a:ext cx="192505" cy="165953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이등변 삼각형 34"/>
              <p:cNvSpPr/>
              <p:nvPr/>
            </p:nvSpPr>
            <p:spPr>
              <a:xfrm>
                <a:off x="1644694" y="4158298"/>
                <a:ext cx="192505" cy="165953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이등변 삼각형 35"/>
              <p:cNvSpPr/>
              <p:nvPr/>
            </p:nvSpPr>
            <p:spPr>
              <a:xfrm>
                <a:off x="1881686" y="4780784"/>
                <a:ext cx="192505" cy="165953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396056" y="4882982"/>
                <a:ext cx="168442" cy="1684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1560473" y="4411697"/>
                <a:ext cx="168442" cy="1684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207212" y="4047304"/>
                <a:ext cx="168442" cy="1684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744938" y="3910841"/>
                <a:ext cx="168442" cy="1684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1849272" y="4316623"/>
                <a:ext cx="168442" cy="1684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4918" y="3648979"/>
              <a:ext cx="1083245" cy="1153859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4882" y="4151658"/>
              <a:ext cx="584605" cy="661817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0470" y="3624915"/>
              <a:ext cx="1247040" cy="1247040"/>
            </a:xfrm>
            <a:prstGeom prst="rect">
              <a:avLst/>
            </a:prstGeom>
          </p:spPr>
        </p:pic>
        <p:sp>
          <p:nvSpPr>
            <p:cNvPr id="77" name="순서도: 문서 76"/>
            <p:cNvSpPr/>
            <p:nvPr/>
          </p:nvSpPr>
          <p:spPr>
            <a:xfrm>
              <a:off x="7200782" y="3731839"/>
              <a:ext cx="938383" cy="987729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3587" y="3105997"/>
              <a:ext cx="703550" cy="749413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3586" y="3907187"/>
              <a:ext cx="703550" cy="749413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3586" y="4708381"/>
              <a:ext cx="703550" cy="7494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8517658" y="5534141"/>
              <a:ext cx="15116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결과 검증</a:t>
              </a:r>
              <a:endParaRPr lang="ko-KR" altLang="en-US" sz="1400" dirty="0"/>
            </a:p>
          </p:txBody>
        </p:sp>
        <p:sp>
          <p:nvSpPr>
            <p:cNvPr id="83" name="정육면체 82"/>
            <p:cNvSpPr/>
            <p:nvPr/>
          </p:nvSpPr>
          <p:spPr>
            <a:xfrm>
              <a:off x="10250619" y="3762016"/>
              <a:ext cx="958516" cy="95851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960746" y="5242394"/>
              <a:ext cx="15116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결과물</a:t>
              </a:r>
              <a:endParaRPr lang="ko-KR" altLang="en-US" sz="1400" dirty="0"/>
            </a:p>
          </p:txBody>
        </p:sp>
        <p:sp>
          <p:nvSpPr>
            <p:cNvPr id="85" name="오른쪽 화살표 84"/>
            <p:cNvSpPr/>
            <p:nvPr/>
          </p:nvSpPr>
          <p:spPr>
            <a:xfrm>
              <a:off x="2995863" y="4009815"/>
              <a:ext cx="419055" cy="570324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오른쪽 화살표 85"/>
            <p:cNvSpPr/>
            <p:nvPr/>
          </p:nvSpPr>
          <p:spPr>
            <a:xfrm>
              <a:off x="4861657" y="4004394"/>
              <a:ext cx="419055" cy="570324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오른쪽 화살표 86"/>
            <p:cNvSpPr/>
            <p:nvPr/>
          </p:nvSpPr>
          <p:spPr>
            <a:xfrm>
              <a:off x="6570289" y="3986707"/>
              <a:ext cx="419055" cy="570324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오른쪽 화살표 87"/>
            <p:cNvSpPr/>
            <p:nvPr/>
          </p:nvSpPr>
          <p:spPr>
            <a:xfrm>
              <a:off x="8431867" y="3956112"/>
              <a:ext cx="419055" cy="570324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오른쪽 화살표 88"/>
            <p:cNvSpPr/>
            <p:nvPr/>
          </p:nvSpPr>
          <p:spPr>
            <a:xfrm>
              <a:off x="9655448" y="3963273"/>
              <a:ext cx="419055" cy="570324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98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ko-KR" altLang="en-US" sz="2400" b="1" dirty="0" err="1" smtClean="0">
                <a:latin typeface="+mn-ea"/>
              </a:rPr>
              <a:t>머신러닝</a:t>
            </a:r>
            <a:r>
              <a:rPr lang="ko-KR" altLang="en-US" sz="2400" b="1" dirty="0" smtClean="0">
                <a:latin typeface="+mn-ea"/>
              </a:rPr>
              <a:t> 소개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7) </a:t>
            </a:r>
            <a:r>
              <a:rPr lang="ko-KR" altLang="en-US" sz="2000" b="1" dirty="0" err="1" smtClean="0">
                <a:latin typeface="+mn-ea"/>
              </a:rPr>
              <a:t>비교사</a:t>
            </a:r>
            <a:r>
              <a:rPr lang="ko-KR" altLang="en-US" sz="2000" b="1" dirty="0" smtClean="0">
                <a:latin typeface="+mn-ea"/>
              </a:rPr>
              <a:t> 학습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0276" y="1347375"/>
            <a:ext cx="837027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Tx/>
              <a:buAutoNum type="arabicParenBoth"/>
            </a:pPr>
            <a:r>
              <a:rPr lang="ko-KR" altLang="en-US" sz="2000" b="1" dirty="0">
                <a:latin typeface="+mn-ea"/>
              </a:rPr>
              <a:t>학습 데이터의 정확한 클래스가 알려져 </a:t>
            </a:r>
            <a:r>
              <a:rPr lang="ko-KR" altLang="en-US" sz="2000" b="1" dirty="0" smtClean="0">
                <a:latin typeface="+mn-ea"/>
              </a:rPr>
              <a:t>있지 않음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spcAft>
                <a:spcPts val="600"/>
              </a:spcAft>
              <a:buFontTx/>
              <a:buAutoNum type="arabicParenBoth"/>
            </a:pPr>
            <a:r>
              <a:rPr lang="ko-KR" altLang="en-US" sz="2000" b="1" dirty="0" smtClean="0">
                <a:latin typeface="+mn-ea"/>
              </a:rPr>
              <a:t>학습 </a:t>
            </a:r>
            <a:r>
              <a:rPr lang="ko-KR" altLang="en-US" sz="2000" b="1" dirty="0">
                <a:latin typeface="+mn-ea"/>
              </a:rPr>
              <a:t>알고리즘은 </a:t>
            </a:r>
            <a:r>
              <a:rPr lang="ko-KR" altLang="en-US" sz="2000" b="1" dirty="0" smtClean="0">
                <a:latin typeface="+mn-ea"/>
              </a:rPr>
              <a:t>원시 데이터에 의존함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spcAft>
                <a:spcPts val="600"/>
              </a:spcAft>
              <a:buAutoNum type="arabicParenBoth"/>
            </a:pPr>
            <a:r>
              <a:rPr lang="ko-KR" altLang="en-US" sz="2000" b="1" dirty="0" smtClean="0">
                <a:latin typeface="+mn-ea"/>
              </a:rPr>
              <a:t>결과를 사람이 검토해야 하는데 막대한 비용이 발생</a:t>
            </a:r>
            <a:endParaRPr lang="en-US" altLang="ko-KR" sz="2000" b="1" dirty="0" smtClean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623403" y="2993383"/>
            <a:ext cx="8945195" cy="3506113"/>
            <a:chOff x="907234" y="2993383"/>
            <a:chExt cx="8945195" cy="3506113"/>
          </a:xfrm>
        </p:grpSpPr>
        <p:sp>
          <p:nvSpPr>
            <p:cNvPr id="10" name="TextBox 9"/>
            <p:cNvSpPr txBox="1"/>
            <p:nvPr/>
          </p:nvSpPr>
          <p:spPr>
            <a:xfrm>
              <a:off x="907234" y="5550888"/>
              <a:ext cx="161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원시 데이터</a:t>
              </a:r>
              <a:endParaRPr lang="ko-KR" alt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25740" y="5418535"/>
              <a:ext cx="15116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 smtClean="0"/>
                <a:t>비교사</a:t>
              </a:r>
              <a:r>
                <a:rPr lang="ko-KR" altLang="en-US" sz="1400" dirty="0" smtClean="0"/>
                <a:t> 학습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알고리즘</a:t>
              </a:r>
              <a:endParaRPr lang="ko-KR" altLang="en-US" sz="1400" dirty="0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907234" y="3634491"/>
              <a:ext cx="1607603" cy="1820143"/>
              <a:chOff x="1094874" y="3333701"/>
              <a:chExt cx="1607603" cy="1820143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094874" y="3333701"/>
                <a:ext cx="1607603" cy="182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1276308" y="3513220"/>
                <a:ext cx="168442" cy="1684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470429" y="4025222"/>
                <a:ext cx="168442" cy="1684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2203737" y="3841373"/>
                <a:ext cx="168442" cy="1684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2202402" y="4413387"/>
                <a:ext cx="168442" cy="1684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638871" y="4714540"/>
                <a:ext cx="168442" cy="1684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099852" y="3448365"/>
                <a:ext cx="156411" cy="15641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2252252" y="3600765"/>
                <a:ext cx="156411" cy="15641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919513" y="4013114"/>
                <a:ext cx="156411" cy="15641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1662742" y="3810362"/>
                <a:ext cx="156411" cy="15641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1398239" y="4517342"/>
                <a:ext cx="156411" cy="15641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2095761" y="4828990"/>
                <a:ext cx="156411" cy="15641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1854250" y="4501934"/>
                <a:ext cx="156411" cy="15641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1560132" y="3449534"/>
                <a:ext cx="156411" cy="15641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1292909" y="4193664"/>
                <a:ext cx="156411" cy="15641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1388805" y="3770723"/>
                <a:ext cx="156411" cy="15641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이등변 삼각형 45"/>
              <p:cNvSpPr/>
              <p:nvPr/>
            </p:nvSpPr>
            <p:spPr>
              <a:xfrm>
                <a:off x="2250072" y="4137156"/>
                <a:ext cx="192505" cy="165953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이등변 삼각형 46"/>
              <p:cNvSpPr/>
              <p:nvPr/>
            </p:nvSpPr>
            <p:spPr>
              <a:xfrm>
                <a:off x="2402472" y="4289556"/>
                <a:ext cx="192505" cy="165953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이등변 삼각형 47"/>
              <p:cNvSpPr/>
              <p:nvPr/>
            </p:nvSpPr>
            <p:spPr>
              <a:xfrm>
                <a:off x="2370844" y="4645500"/>
                <a:ext cx="192505" cy="165953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이등변 삼각형 48"/>
              <p:cNvSpPr/>
              <p:nvPr/>
            </p:nvSpPr>
            <p:spPr>
              <a:xfrm>
                <a:off x="2003599" y="4340974"/>
                <a:ext cx="192505" cy="165953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이등변 삼각형 49"/>
              <p:cNvSpPr/>
              <p:nvPr/>
            </p:nvSpPr>
            <p:spPr>
              <a:xfrm>
                <a:off x="2364255" y="3977972"/>
                <a:ext cx="192505" cy="165953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이등변 삼각형 50"/>
              <p:cNvSpPr/>
              <p:nvPr/>
            </p:nvSpPr>
            <p:spPr>
              <a:xfrm>
                <a:off x="1962736" y="3695743"/>
                <a:ext cx="192505" cy="165953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이등변 삼각형 51"/>
              <p:cNvSpPr/>
              <p:nvPr/>
            </p:nvSpPr>
            <p:spPr>
              <a:xfrm>
                <a:off x="2430411" y="3416381"/>
                <a:ext cx="192505" cy="165953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이등변 삼각형 52"/>
              <p:cNvSpPr/>
              <p:nvPr/>
            </p:nvSpPr>
            <p:spPr>
              <a:xfrm>
                <a:off x="1644694" y="4158298"/>
                <a:ext cx="192505" cy="165953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이등변 삼각형 53"/>
              <p:cNvSpPr/>
              <p:nvPr/>
            </p:nvSpPr>
            <p:spPr>
              <a:xfrm>
                <a:off x="1881686" y="4780784"/>
                <a:ext cx="192505" cy="165953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1396056" y="4882982"/>
                <a:ext cx="168442" cy="1684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1560473" y="4411697"/>
                <a:ext cx="168442" cy="1684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1207212" y="4047304"/>
                <a:ext cx="168442" cy="1684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1744938" y="3910841"/>
                <a:ext cx="168442" cy="1684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1849272" y="4316623"/>
                <a:ext cx="168442" cy="1684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6059" y="3925705"/>
              <a:ext cx="1247040" cy="124704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6585129" y="6191719"/>
              <a:ext cx="15116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결과 검증</a:t>
              </a:r>
              <a:endParaRPr lang="ko-KR" altLang="en-US" sz="1400" dirty="0"/>
            </a:p>
          </p:txBody>
        </p:sp>
        <p:sp>
          <p:nvSpPr>
            <p:cNvPr id="23" name="정육면체 22"/>
            <p:cNvSpPr/>
            <p:nvPr/>
          </p:nvSpPr>
          <p:spPr>
            <a:xfrm>
              <a:off x="8631224" y="4062806"/>
              <a:ext cx="958516" cy="95851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40768" y="5146857"/>
              <a:ext cx="15116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결과물</a:t>
              </a:r>
              <a:endParaRPr lang="ko-KR" altLang="en-US" sz="1400" dirty="0"/>
            </a:p>
          </p:txBody>
        </p:sp>
        <p:sp>
          <p:nvSpPr>
            <p:cNvPr id="25" name="오른쪽 화살표 24"/>
            <p:cNvSpPr/>
            <p:nvPr/>
          </p:nvSpPr>
          <p:spPr>
            <a:xfrm>
              <a:off x="2808223" y="4310605"/>
              <a:ext cx="419055" cy="570324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오른쪽 화살표 25"/>
            <p:cNvSpPr/>
            <p:nvPr/>
          </p:nvSpPr>
          <p:spPr>
            <a:xfrm>
              <a:off x="4674017" y="4305184"/>
              <a:ext cx="419055" cy="570324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오른쪽 화살표 26"/>
            <p:cNvSpPr/>
            <p:nvPr/>
          </p:nvSpPr>
          <p:spPr>
            <a:xfrm>
              <a:off x="6382649" y="4287497"/>
              <a:ext cx="419055" cy="570324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오른쪽 화살표 27"/>
            <p:cNvSpPr/>
            <p:nvPr/>
          </p:nvSpPr>
          <p:spPr>
            <a:xfrm>
              <a:off x="7919371" y="4256902"/>
              <a:ext cx="419055" cy="570324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443980" y="3625082"/>
              <a:ext cx="156411" cy="156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5446614" y="4498462"/>
              <a:ext cx="168442" cy="1684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/>
            <p:cNvSpPr/>
            <p:nvPr/>
          </p:nvSpPr>
          <p:spPr>
            <a:xfrm>
              <a:off x="5521584" y="4960527"/>
              <a:ext cx="192505" cy="165953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/>
            <p:cNvSpPr/>
            <p:nvPr/>
          </p:nvSpPr>
          <p:spPr>
            <a:xfrm>
              <a:off x="5675219" y="5040784"/>
              <a:ext cx="192505" cy="165953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63"/>
            <p:cNvSpPr/>
            <p:nvPr/>
          </p:nvSpPr>
          <p:spPr>
            <a:xfrm>
              <a:off x="5566935" y="5121041"/>
              <a:ext cx="192505" cy="165953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/>
            <p:cNvSpPr/>
            <p:nvPr/>
          </p:nvSpPr>
          <p:spPr>
            <a:xfrm>
              <a:off x="5395859" y="5040784"/>
              <a:ext cx="192505" cy="165953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/>
            <p:cNvSpPr/>
            <p:nvPr/>
          </p:nvSpPr>
          <p:spPr>
            <a:xfrm>
              <a:off x="5368106" y="5267886"/>
              <a:ext cx="192505" cy="165953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/>
            <p:cNvSpPr/>
            <p:nvPr/>
          </p:nvSpPr>
          <p:spPr>
            <a:xfrm>
              <a:off x="5482714" y="5321334"/>
              <a:ext cx="192505" cy="165953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이등변 삼각형 67"/>
            <p:cNvSpPr/>
            <p:nvPr/>
          </p:nvSpPr>
          <p:spPr>
            <a:xfrm>
              <a:off x="5719335" y="5428877"/>
              <a:ext cx="192505" cy="165953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이등변 삼각형 68"/>
            <p:cNvSpPr/>
            <p:nvPr/>
          </p:nvSpPr>
          <p:spPr>
            <a:xfrm>
              <a:off x="5693574" y="5234830"/>
              <a:ext cx="192505" cy="165953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이등변 삼각형 69"/>
            <p:cNvSpPr/>
            <p:nvPr/>
          </p:nvSpPr>
          <p:spPr>
            <a:xfrm>
              <a:off x="5834263" y="5204457"/>
              <a:ext cx="192505" cy="165953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이등변 삼각형 70"/>
            <p:cNvSpPr/>
            <p:nvPr/>
          </p:nvSpPr>
          <p:spPr>
            <a:xfrm>
              <a:off x="5815587" y="5008131"/>
              <a:ext cx="192505" cy="165953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5599014" y="4650862"/>
              <a:ext cx="168442" cy="1684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5691311" y="4503552"/>
              <a:ext cx="168442" cy="1684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5627087" y="4317942"/>
              <a:ext cx="168442" cy="1684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5419489" y="4289892"/>
              <a:ext cx="168442" cy="1684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5391416" y="4679817"/>
              <a:ext cx="168442" cy="1684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5338898" y="4447434"/>
              <a:ext cx="168442" cy="1684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5707353" y="4660961"/>
              <a:ext cx="168442" cy="1684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5655458" y="4403716"/>
              <a:ext cx="168442" cy="1684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5819373" y="4411944"/>
              <a:ext cx="168442" cy="1684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596380" y="3777482"/>
              <a:ext cx="156411" cy="156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509725" y="3893351"/>
              <a:ext cx="156411" cy="156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662962" y="3961986"/>
              <a:ext cx="156411" cy="156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659842" y="3693927"/>
              <a:ext cx="156411" cy="156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5871893" y="3941890"/>
              <a:ext cx="156411" cy="156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5831404" y="3769294"/>
              <a:ext cx="156411" cy="156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5768260" y="3885175"/>
              <a:ext cx="156411" cy="156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5381071" y="3847116"/>
              <a:ext cx="156411" cy="156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533471" y="3999516"/>
              <a:ext cx="156411" cy="156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768408" y="3574477"/>
              <a:ext cx="156411" cy="156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932096" y="5732270"/>
              <a:ext cx="15116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자동 군집</a:t>
              </a:r>
              <a:endParaRPr lang="ko-KR" altLang="en-US" sz="1400" dirty="0"/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5068" y="2993383"/>
              <a:ext cx="599478" cy="638557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5067" y="3638159"/>
              <a:ext cx="599478" cy="638557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5067" y="4270913"/>
              <a:ext cx="599478" cy="638557"/>
            </a:xfrm>
            <a:prstGeom prst="rect">
              <a:avLst/>
            </a:prstGeom>
          </p:spPr>
        </p:pic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3105" y="4920408"/>
              <a:ext cx="599478" cy="638557"/>
            </a:xfrm>
            <a:prstGeom prst="rect">
              <a:avLst/>
            </a:prstGeom>
          </p:spPr>
        </p:pic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3105" y="5553162"/>
              <a:ext cx="599478" cy="6385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062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ko-KR" altLang="en-US" sz="2400" b="1" dirty="0" err="1" smtClean="0">
                <a:latin typeface="+mn-ea"/>
              </a:rPr>
              <a:t>머신러닝</a:t>
            </a:r>
            <a:r>
              <a:rPr lang="ko-KR" altLang="en-US" sz="2400" b="1" dirty="0" smtClean="0">
                <a:latin typeface="+mn-ea"/>
              </a:rPr>
              <a:t> 소개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8) </a:t>
            </a:r>
            <a:r>
              <a:rPr lang="ko-KR" altLang="en-US" sz="2000" b="1" dirty="0" err="1" smtClean="0">
                <a:latin typeface="+mn-ea"/>
              </a:rPr>
              <a:t>반교사</a:t>
            </a:r>
            <a:r>
              <a:rPr lang="ko-KR" altLang="en-US" sz="2000" b="1" dirty="0" smtClean="0">
                <a:latin typeface="+mn-ea"/>
              </a:rPr>
              <a:t> 학습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0276" y="1347375"/>
            <a:ext cx="837027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Tx/>
              <a:buAutoNum type="arabicParenBoth"/>
            </a:pPr>
            <a:r>
              <a:rPr lang="ko-KR" altLang="en-US" sz="2000" b="1" dirty="0" smtClean="0">
                <a:latin typeface="+mn-ea"/>
              </a:rPr>
              <a:t>교사 학습과 </a:t>
            </a:r>
            <a:r>
              <a:rPr lang="ko-KR" altLang="en-US" sz="2000" b="1" dirty="0" err="1" smtClean="0">
                <a:latin typeface="+mn-ea"/>
              </a:rPr>
              <a:t>비교사</a:t>
            </a:r>
            <a:r>
              <a:rPr lang="ko-KR" altLang="en-US" sz="2000" b="1" dirty="0" smtClean="0">
                <a:latin typeface="+mn-ea"/>
              </a:rPr>
              <a:t> 학습을 섞은 모델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spcAft>
                <a:spcPts val="600"/>
              </a:spcAft>
              <a:buFontTx/>
              <a:buAutoNum type="arabicParenBoth"/>
            </a:pPr>
            <a:r>
              <a:rPr lang="ko-KR" altLang="en-US" sz="2000" b="1" dirty="0" smtClean="0">
                <a:latin typeface="+mn-ea"/>
              </a:rPr>
              <a:t>사람이 </a:t>
            </a:r>
            <a:r>
              <a:rPr lang="ko-KR" altLang="en-US" sz="2000" b="1" dirty="0">
                <a:latin typeface="+mn-ea"/>
              </a:rPr>
              <a:t>수작업으로 클래스를 입력한 데이터에 </a:t>
            </a:r>
            <a:r>
              <a:rPr lang="ko-KR" altLang="en-US" sz="2000" b="1" dirty="0" smtClean="0">
                <a:latin typeface="+mn-ea"/>
              </a:rPr>
              <a:t>의존한 분석</a:t>
            </a:r>
            <a:endParaRPr lang="en-US" altLang="ko-KR" sz="2000" b="1" dirty="0">
              <a:latin typeface="+mn-ea"/>
            </a:endParaRPr>
          </a:p>
          <a:p>
            <a:pPr marL="457200" indent="-457200">
              <a:spcAft>
                <a:spcPts val="600"/>
              </a:spcAft>
              <a:buAutoNum type="arabicParenBoth"/>
            </a:pPr>
            <a:r>
              <a:rPr lang="ko-KR" altLang="en-US" sz="2000" b="1" dirty="0" smtClean="0">
                <a:latin typeface="+mn-ea"/>
              </a:rPr>
              <a:t>모델의 결과를 자동으로 분석</a:t>
            </a:r>
            <a:endParaRPr lang="en-US" altLang="ko-KR" sz="2000" b="1" dirty="0" smtClean="0"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460689" y="3634491"/>
            <a:ext cx="9270622" cy="2307264"/>
            <a:chOff x="1094874" y="3333701"/>
            <a:chExt cx="9270622" cy="2307264"/>
          </a:xfrm>
        </p:grpSpPr>
        <p:sp>
          <p:nvSpPr>
            <p:cNvPr id="9" name="TextBox 8"/>
            <p:cNvSpPr txBox="1"/>
            <p:nvPr/>
          </p:nvSpPr>
          <p:spPr>
            <a:xfrm>
              <a:off x="1094874" y="5250098"/>
              <a:ext cx="161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원시 데이터</a:t>
              </a:r>
              <a:endParaRPr lang="ko-KR" alt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54991" y="5242395"/>
              <a:ext cx="15116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클래스 입력</a:t>
              </a:r>
              <a:endParaRPr lang="ko-KR" alt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30151" y="5117745"/>
              <a:ext cx="15116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교사 학습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알고리즘</a:t>
              </a:r>
              <a:endParaRPr lang="ko-KR" alt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4144" y="5194689"/>
              <a:ext cx="15116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학습된 모델</a:t>
              </a:r>
              <a:endParaRPr lang="ko-KR" altLang="en-US" sz="1400" dirty="0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094874" y="3333701"/>
              <a:ext cx="1607603" cy="1820143"/>
              <a:chOff x="1094874" y="3333701"/>
              <a:chExt cx="1607603" cy="1820143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1094874" y="3333701"/>
                <a:ext cx="1607603" cy="182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276308" y="3513220"/>
                <a:ext cx="168442" cy="1684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1470429" y="4025222"/>
                <a:ext cx="168442" cy="1684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2203737" y="3841373"/>
                <a:ext cx="168442" cy="1684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2202402" y="4413387"/>
                <a:ext cx="168442" cy="1684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1638871" y="4714540"/>
                <a:ext cx="168442" cy="1684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099852" y="3448365"/>
                <a:ext cx="156411" cy="15641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252252" y="3600765"/>
                <a:ext cx="156411" cy="15641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1919513" y="4013114"/>
                <a:ext cx="156411" cy="15641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662742" y="3810362"/>
                <a:ext cx="156411" cy="15641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1398239" y="4517342"/>
                <a:ext cx="156411" cy="15641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2095761" y="4828990"/>
                <a:ext cx="156411" cy="15641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1854250" y="4501934"/>
                <a:ext cx="156411" cy="15641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1560132" y="3449534"/>
                <a:ext cx="156411" cy="15641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1292909" y="4193664"/>
                <a:ext cx="156411" cy="15641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1388805" y="3770723"/>
                <a:ext cx="156411" cy="15641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이등변 삼각형 44"/>
              <p:cNvSpPr/>
              <p:nvPr/>
            </p:nvSpPr>
            <p:spPr>
              <a:xfrm>
                <a:off x="2250072" y="4137156"/>
                <a:ext cx="192505" cy="165953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이등변 삼각형 45"/>
              <p:cNvSpPr/>
              <p:nvPr/>
            </p:nvSpPr>
            <p:spPr>
              <a:xfrm>
                <a:off x="2402472" y="4289556"/>
                <a:ext cx="192505" cy="165953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이등변 삼각형 46"/>
              <p:cNvSpPr/>
              <p:nvPr/>
            </p:nvSpPr>
            <p:spPr>
              <a:xfrm>
                <a:off x="2370844" y="4645500"/>
                <a:ext cx="192505" cy="165953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이등변 삼각형 47"/>
              <p:cNvSpPr/>
              <p:nvPr/>
            </p:nvSpPr>
            <p:spPr>
              <a:xfrm>
                <a:off x="2003599" y="4340974"/>
                <a:ext cx="192505" cy="165953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이등변 삼각형 48"/>
              <p:cNvSpPr/>
              <p:nvPr/>
            </p:nvSpPr>
            <p:spPr>
              <a:xfrm>
                <a:off x="2364255" y="3977972"/>
                <a:ext cx="192505" cy="165953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이등변 삼각형 49"/>
              <p:cNvSpPr/>
              <p:nvPr/>
            </p:nvSpPr>
            <p:spPr>
              <a:xfrm>
                <a:off x="1962736" y="3695743"/>
                <a:ext cx="192505" cy="165953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이등변 삼각형 50"/>
              <p:cNvSpPr/>
              <p:nvPr/>
            </p:nvSpPr>
            <p:spPr>
              <a:xfrm>
                <a:off x="2430411" y="3416381"/>
                <a:ext cx="192505" cy="165953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이등변 삼각형 51"/>
              <p:cNvSpPr/>
              <p:nvPr/>
            </p:nvSpPr>
            <p:spPr>
              <a:xfrm>
                <a:off x="1644694" y="4158298"/>
                <a:ext cx="192505" cy="165953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이등변 삼각형 52"/>
              <p:cNvSpPr/>
              <p:nvPr/>
            </p:nvSpPr>
            <p:spPr>
              <a:xfrm>
                <a:off x="1881686" y="4780784"/>
                <a:ext cx="192505" cy="165953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1396056" y="4882982"/>
                <a:ext cx="168442" cy="1684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1560473" y="4411697"/>
                <a:ext cx="168442" cy="1684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1207212" y="4047304"/>
                <a:ext cx="168442" cy="1684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1744938" y="3910841"/>
                <a:ext cx="168442" cy="1684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1849272" y="4316623"/>
                <a:ext cx="168442" cy="1684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4918" y="3648979"/>
              <a:ext cx="1083245" cy="1153859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4882" y="4151658"/>
              <a:ext cx="584605" cy="661817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0470" y="3624915"/>
              <a:ext cx="1247040" cy="1247040"/>
            </a:xfrm>
            <a:prstGeom prst="rect">
              <a:avLst/>
            </a:prstGeom>
          </p:spPr>
        </p:pic>
        <p:sp>
          <p:nvSpPr>
            <p:cNvPr id="17" name="순서도: 문서 16"/>
            <p:cNvSpPr/>
            <p:nvPr/>
          </p:nvSpPr>
          <p:spPr>
            <a:xfrm>
              <a:off x="7200782" y="3731839"/>
              <a:ext cx="938383" cy="987729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정육면체 21"/>
            <p:cNvSpPr/>
            <p:nvPr/>
          </p:nvSpPr>
          <p:spPr>
            <a:xfrm>
              <a:off x="9143708" y="3762016"/>
              <a:ext cx="958516" cy="95851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853835" y="5242394"/>
              <a:ext cx="15116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결과물</a:t>
              </a:r>
              <a:endParaRPr lang="ko-KR" altLang="en-US" sz="1400" dirty="0"/>
            </a:p>
          </p:txBody>
        </p:sp>
        <p:sp>
          <p:nvSpPr>
            <p:cNvPr id="24" name="오른쪽 화살표 23"/>
            <p:cNvSpPr/>
            <p:nvPr/>
          </p:nvSpPr>
          <p:spPr>
            <a:xfrm>
              <a:off x="2995863" y="4009815"/>
              <a:ext cx="419055" cy="570324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오른쪽 화살표 24"/>
            <p:cNvSpPr/>
            <p:nvPr/>
          </p:nvSpPr>
          <p:spPr>
            <a:xfrm>
              <a:off x="4861657" y="4004394"/>
              <a:ext cx="419055" cy="570324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오른쪽 화살표 25"/>
            <p:cNvSpPr/>
            <p:nvPr/>
          </p:nvSpPr>
          <p:spPr>
            <a:xfrm>
              <a:off x="6570289" y="3986707"/>
              <a:ext cx="419055" cy="570324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오른쪽 화살표 26"/>
            <p:cNvSpPr/>
            <p:nvPr/>
          </p:nvSpPr>
          <p:spPr>
            <a:xfrm>
              <a:off x="8431867" y="3956112"/>
              <a:ext cx="419055" cy="570324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137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ko-KR" altLang="en-US" sz="2400" b="1" dirty="0" err="1" smtClean="0">
                <a:latin typeface="+mn-ea"/>
              </a:rPr>
              <a:t>머신러닝</a:t>
            </a:r>
            <a:r>
              <a:rPr lang="ko-KR" altLang="en-US" sz="2400" b="1" dirty="0" smtClean="0">
                <a:latin typeface="+mn-ea"/>
              </a:rPr>
              <a:t> 소개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9) </a:t>
            </a:r>
            <a:r>
              <a:rPr lang="ko-KR" altLang="en-US" sz="2000" b="1" dirty="0" smtClean="0">
                <a:latin typeface="+mn-ea"/>
              </a:rPr>
              <a:t>강화 학습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0276" y="1347375"/>
            <a:ext cx="837027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AutoNum type="arabicParenBoth"/>
            </a:pPr>
            <a:r>
              <a:rPr lang="ko-KR" altLang="en-US" sz="2000" b="1" dirty="0" smtClean="0">
                <a:latin typeface="+mn-ea"/>
              </a:rPr>
              <a:t>기계 </a:t>
            </a:r>
            <a:r>
              <a:rPr lang="ko-KR" altLang="en-US" sz="2000" b="1" dirty="0">
                <a:latin typeface="+mn-ea"/>
              </a:rPr>
              <a:t>또는 소프트웨어 에이전트는 환경으로부터의 피드백을 기반으로 동작을 </a:t>
            </a:r>
            <a:r>
              <a:rPr lang="ko-KR" altLang="en-US" sz="2000" b="1" dirty="0" smtClean="0">
                <a:latin typeface="+mn-ea"/>
              </a:rPr>
              <a:t>학습</a:t>
            </a:r>
            <a:endParaRPr lang="en-US" altLang="ko-KR" sz="2000" b="1" dirty="0">
              <a:latin typeface="+mn-ea"/>
            </a:endParaRPr>
          </a:p>
          <a:p>
            <a:pPr marL="457200" indent="-457200">
              <a:spcAft>
                <a:spcPts val="600"/>
              </a:spcAft>
              <a:buAutoNum type="arabicParenBoth"/>
            </a:pPr>
            <a:r>
              <a:rPr lang="ko-KR" altLang="en-US" sz="2000" b="1" dirty="0">
                <a:latin typeface="+mn-ea"/>
              </a:rPr>
              <a:t>이러한 </a:t>
            </a:r>
            <a:r>
              <a:rPr lang="ko-KR" altLang="en-US" sz="2000" b="1" dirty="0" smtClean="0">
                <a:latin typeface="+mn-ea"/>
              </a:rPr>
              <a:t>동작은 </a:t>
            </a:r>
            <a:r>
              <a:rPr lang="ko-KR" altLang="en-US" sz="2000" b="1" dirty="0">
                <a:latin typeface="+mn-ea"/>
              </a:rPr>
              <a:t>한 </a:t>
            </a:r>
            <a:r>
              <a:rPr lang="ko-KR" altLang="en-US" sz="2000" b="1" dirty="0" smtClean="0">
                <a:latin typeface="+mn-ea"/>
              </a:rPr>
              <a:t>번에 모두 학습하거나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또는 시간이 지남에 따라 계속해서 적응할 수 </a:t>
            </a:r>
            <a:r>
              <a:rPr lang="ko-KR" altLang="en-US" sz="2000" b="1" dirty="0" smtClean="0">
                <a:latin typeface="+mn-ea"/>
              </a:rPr>
              <a:t>있음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spcAft>
                <a:spcPts val="600"/>
              </a:spcAft>
              <a:buAutoNum type="arabicParenBoth"/>
            </a:pPr>
            <a:r>
              <a:rPr lang="ko-KR" altLang="en-US" sz="2000" b="1" dirty="0">
                <a:latin typeface="+mn-ea"/>
              </a:rPr>
              <a:t>알고리즘은 사람의 입력에 의해 지속적으로 </a:t>
            </a:r>
            <a:r>
              <a:rPr lang="ko-KR" altLang="en-US" sz="2000" b="1" dirty="0" smtClean="0">
                <a:latin typeface="+mn-ea"/>
              </a:rPr>
              <a:t>훈련됨 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spcAft>
                <a:spcPts val="600"/>
              </a:spcAft>
              <a:buAutoNum type="arabicParenBoth"/>
            </a:pPr>
            <a:r>
              <a:rPr lang="ko-KR" altLang="en-US" sz="2000" b="1" dirty="0" smtClean="0">
                <a:latin typeface="+mn-ea"/>
              </a:rPr>
              <a:t>자동적으로 최대한 정확도를 높임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07042" y="4086393"/>
            <a:ext cx="3777916" cy="8181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에이전트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2905627" y="5794877"/>
            <a:ext cx="6380746" cy="5614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환경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4319337" y="4904540"/>
            <a:ext cx="457200" cy="89033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4776537" y="4904539"/>
            <a:ext cx="457200" cy="89033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7411454" y="4904539"/>
            <a:ext cx="573504" cy="89033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42949" y="5165041"/>
            <a:ext cx="90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상태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169875" y="5165041"/>
            <a:ext cx="90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보상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943002" y="5165041"/>
            <a:ext cx="90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액션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324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</a:t>
            </a:r>
            <a:r>
              <a:rPr lang="ko-KR" altLang="en-US" sz="2400" b="1" dirty="0" err="1" smtClean="0">
                <a:latin typeface="+mn-ea"/>
              </a:rPr>
              <a:t>머신러닝</a:t>
            </a:r>
            <a:r>
              <a:rPr lang="ko-KR" altLang="en-US" sz="2400" b="1" dirty="0" smtClean="0">
                <a:latin typeface="+mn-ea"/>
              </a:rPr>
              <a:t> 기술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1) </a:t>
            </a:r>
            <a:r>
              <a:rPr lang="ko-KR" altLang="en-US" sz="2000" b="1" dirty="0" err="1" smtClean="0">
                <a:latin typeface="+mn-ea"/>
              </a:rPr>
              <a:t>머신러닝</a:t>
            </a:r>
            <a:r>
              <a:rPr lang="ko-KR" altLang="en-US" sz="2000" b="1" dirty="0" smtClean="0">
                <a:latin typeface="+mn-ea"/>
              </a:rPr>
              <a:t> 기술의 적용 분야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0276" y="1347375"/>
            <a:ext cx="837027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AutoNum type="arabicParenBoth"/>
            </a:pPr>
            <a:r>
              <a:rPr lang="ko-KR" altLang="en-US" sz="2000" b="1" dirty="0" smtClean="0">
                <a:latin typeface="+mn-ea"/>
              </a:rPr>
              <a:t>분류</a:t>
            </a:r>
            <a:r>
              <a:rPr lang="en-US" altLang="ko-KR" sz="2000" b="1" dirty="0" smtClean="0">
                <a:latin typeface="+mn-ea"/>
              </a:rPr>
              <a:t>(classification): </a:t>
            </a:r>
            <a:r>
              <a:rPr lang="ko-KR" altLang="en-US" sz="2000" b="1" dirty="0" smtClean="0">
                <a:latin typeface="+mn-ea"/>
              </a:rPr>
              <a:t>데이터로부터 클래스를 예측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spcAft>
                <a:spcPts val="600"/>
              </a:spcAft>
              <a:buAutoNum type="arabicParenBoth"/>
            </a:pPr>
            <a:r>
              <a:rPr lang="ko-KR" altLang="en-US" sz="2000" b="1" dirty="0" smtClean="0">
                <a:latin typeface="+mn-ea"/>
              </a:rPr>
              <a:t>군집</a:t>
            </a:r>
            <a:r>
              <a:rPr lang="en-US" altLang="ko-KR" sz="2000" b="1" dirty="0" smtClean="0">
                <a:latin typeface="+mn-ea"/>
              </a:rPr>
              <a:t>(clustering): </a:t>
            </a:r>
            <a:r>
              <a:rPr lang="ko-KR" altLang="en-US" sz="2000" b="1" dirty="0" smtClean="0">
                <a:latin typeface="+mn-ea"/>
              </a:rPr>
              <a:t>데이터로부터 의미 있는 그룹을 나눔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spcAft>
                <a:spcPts val="600"/>
              </a:spcAft>
              <a:buAutoNum type="arabicParenBoth"/>
            </a:pPr>
            <a:r>
              <a:rPr lang="ko-KR" altLang="en-US" sz="2000" b="1" dirty="0" smtClean="0">
                <a:latin typeface="+mn-ea"/>
              </a:rPr>
              <a:t>회귀</a:t>
            </a:r>
            <a:r>
              <a:rPr lang="en-US" altLang="ko-KR" sz="2000" b="1" dirty="0" smtClean="0">
                <a:latin typeface="+mn-ea"/>
              </a:rPr>
              <a:t>(regression): </a:t>
            </a:r>
            <a:r>
              <a:rPr lang="ko-KR" altLang="en-US" sz="2000" b="1" dirty="0" smtClean="0">
                <a:latin typeface="+mn-ea"/>
              </a:rPr>
              <a:t>데이터 분석을 통해 값을 예측</a:t>
            </a:r>
            <a:endParaRPr lang="en-US" altLang="ko-KR" sz="20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487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</a:t>
            </a:r>
            <a:r>
              <a:rPr lang="ko-KR" altLang="en-US" sz="2400" b="1" dirty="0" err="1" smtClean="0">
                <a:latin typeface="+mn-ea"/>
              </a:rPr>
              <a:t>머신러닝</a:t>
            </a:r>
            <a:r>
              <a:rPr lang="ko-KR" altLang="en-US" sz="2400" b="1" dirty="0" smtClean="0">
                <a:latin typeface="+mn-ea"/>
              </a:rPr>
              <a:t> 기술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2) </a:t>
            </a:r>
            <a:r>
              <a:rPr lang="ko-KR" altLang="en-US" sz="2000" b="1" dirty="0" smtClean="0">
                <a:latin typeface="+mn-ea"/>
              </a:rPr>
              <a:t>분류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0276" y="1347375"/>
            <a:ext cx="8370277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AutoNum type="arabicParenBoth"/>
            </a:pPr>
            <a:r>
              <a:rPr lang="ko-KR" altLang="en-US" sz="2000" b="1" dirty="0" smtClean="0">
                <a:latin typeface="+mn-ea"/>
              </a:rPr>
              <a:t>미리 정의된 카테고리로 데이터를 분류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spcAft>
                <a:spcPts val="600"/>
              </a:spcAft>
              <a:buAutoNum type="arabicParenBoth"/>
            </a:pPr>
            <a:r>
              <a:rPr lang="ko-KR" altLang="en-US" sz="2000" b="1" dirty="0" smtClean="0">
                <a:latin typeface="+mn-ea"/>
              </a:rPr>
              <a:t>데이터로는 텍스트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smtClean="0">
                <a:latin typeface="+mn-ea"/>
              </a:rPr>
              <a:t>이미지 등이 사용될 수 있음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spcAft>
                <a:spcPts val="600"/>
              </a:spcAft>
              <a:buAutoNum type="arabicParenBoth"/>
            </a:pPr>
            <a:r>
              <a:rPr lang="ko-KR" altLang="en-US" sz="2000" b="1" dirty="0" smtClean="0">
                <a:latin typeface="+mn-ea"/>
              </a:rPr>
              <a:t>가장 대중적인 분류 알고리즘으로는 </a:t>
            </a:r>
            <a:r>
              <a:rPr lang="ko-KR" altLang="en-US" sz="2000" b="1" dirty="0" err="1" smtClean="0">
                <a:latin typeface="+mn-ea"/>
              </a:rPr>
              <a:t>나이브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ko-KR" altLang="en-US" sz="2000" b="1" dirty="0" err="1" smtClean="0">
                <a:latin typeface="+mn-ea"/>
              </a:rPr>
              <a:t>베이즈</a:t>
            </a:r>
            <a:r>
              <a:rPr lang="en-US" altLang="ko-KR" sz="2000" b="1" dirty="0" smtClean="0">
                <a:latin typeface="+mn-ea"/>
              </a:rPr>
              <a:t>(Naïve Bayes)</a:t>
            </a:r>
            <a:r>
              <a:rPr lang="ko-KR" altLang="en-US" sz="2000" b="1" dirty="0" smtClean="0">
                <a:latin typeface="+mn-ea"/>
              </a:rPr>
              <a:t> 분류기가 있음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spcAft>
                <a:spcPts val="600"/>
              </a:spcAft>
              <a:buAutoNum type="arabicParenBoth"/>
            </a:pPr>
            <a:r>
              <a:rPr lang="ko-KR" altLang="en-US" sz="2000" b="1" dirty="0" smtClean="0">
                <a:latin typeface="+mn-ea"/>
              </a:rPr>
              <a:t>단계</a:t>
            </a:r>
            <a:endParaRPr lang="en-US" altLang="ko-KR" sz="2000" b="1" dirty="0" smtClean="0">
              <a:latin typeface="+mn-ea"/>
            </a:endParaRPr>
          </a:p>
          <a:p>
            <a:pPr marL="914400" lvl="1" indent="-4572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latin typeface="+mn-ea"/>
              </a:rPr>
              <a:t>1</a:t>
            </a:r>
            <a:r>
              <a:rPr lang="ko-KR" altLang="en-US" sz="2000" b="1" dirty="0" smtClean="0">
                <a:latin typeface="+mn-ea"/>
              </a:rPr>
              <a:t>단계</a:t>
            </a:r>
            <a:r>
              <a:rPr lang="en-US" altLang="ko-KR" sz="2000" b="1" dirty="0" smtClean="0">
                <a:latin typeface="+mn-ea"/>
              </a:rPr>
              <a:t>: </a:t>
            </a:r>
            <a:r>
              <a:rPr lang="ko-KR" altLang="en-US" sz="2000" b="1" dirty="0" smtClean="0">
                <a:latin typeface="+mn-ea"/>
              </a:rPr>
              <a:t>뉴스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smtClean="0">
                <a:latin typeface="+mn-ea"/>
              </a:rPr>
              <a:t>스포츠 등과 같이 카테고리가 있는 학습 데이터를 사용해 모델을 만듦</a:t>
            </a:r>
            <a:endParaRPr lang="en-US" altLang="ko-KR" sz="2000" b="1" dirty="0" smtClean="0">
              <a:latin typeface="+mn-ea"/>
            </a:endParaRPr>
          </a:p>
          <a:p>
            <a:pPr marL="914400" lvl="1" indent="-4572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latin typeface="+mn-ea"/>
              </a:rPr>
              <a:t>분류기는 각각의 단어 확률을 계산해 각각의 사전에 정의된 카테고리에 해당할 확률을 구함</a:t>
            </a:r>
            <a:endParaRPr lang="en-US" altLang="ko-KR" sz="2000" b="1" dirty="0">
              <a:latin typeface="+mn-ea"/>
            </a:endParaRPr>
          </a:p>
          <a:p>
            <a:pPr marL="914400" lvl="1" indent="-4572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latin typeface="+mn-ea"/>
              </a:rPr>
              <a:t>2</a:t>
            </a:r>
            <a:r>
              <a:rPr lang="ko-KR" altLang="en-US" sz="2000" b="1" dirty="0" smtClean="0">
                <a:latin typeface="+mn-ea"/>
              </a:rPr>
              <a:t>단계</a:t>
            </a:r>
            <a:r>
              <a:rPr lang="en-US" altLang="ko-KR" sz="2000" b="1" dirty="0" smtClean="0">
                <a:latin typeface="+mn-ea"/>
              </a:rPr>
              <a:t>: 1</a:t>
            </a:r>
            <a:r>
              <a:rPr lang="ko-KR" altLang="en-US" sz="2000" b="1" dirty="0" smtClean="0">
                <a:latin typeface="+mn-ea"/>
              </a:rPr>
              <a:t>단계에서 만들어진 모델을 테스트 데이터로 테스트함 </a:t>
            </a:r>
            <a:endParaRPr lang="en-US" altLang="ko-KR" sz="20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170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</a:t>
            </a:r>
            <a:r>
              <a:rPr lang="ko-KR" altLang="en-US" sz="2400" b="1" dirty="0" err="1" smtClean="0">
                <a:latin typeface="+mn-ea"/>
              </a:rPr>
              <a:t>머신러닝</a:t>
            </a:r>
            <a:r>
              <a:rPr lang="ko-KR" altLang="en-US" sz="2400" b="1" dirty="0" smtClean="0">
                <a:latin typeface="+mn-ea"/>
              </a:rPr>
              <a:t> 기술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3) </a:t>
            </a:r>
            <a:r>
              <a:rPr lang="ko-KR" altLang="en-US" sz="2000" b="1" dirty="0" smtClean="0">
                <a:latin typeface="+mn-ea"/>
              </a:rPr>
              <a:t>군집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0276" y="1347375"/>
            <a:ext cx="837027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AutoNum type="arabicParenBoth"/>
            </a:pPr>
            <a:r>
              <a:rPr lang="ko-KR" altLang="en-US" sz="2000" b="1" dirty="0" smtClean="0">
                <a:latin typeface="+mn-ea"/>
              </a:rPr>
              <a:t>군집은 서로 </a:t>
            </a:r>
            <a:r>
              <a:rPr lang="ko-KR" altLang="en-US" sz="2000" b="1" dirty="0">
                <a:latin typeface="+mn-ea"/>
              </a:rPr>
              <a:t>더 </a:t>
            </a:r>
            <a:r>
              <a:rPr lang="ko-KR" altLang="en-US" sz="2000" b="1" dirty="0" smtClean="0">
                <a:latin typeface="+mn-ea"/>
              </a:rPr>
              <a:t>비슷한 </a:t>
            </a:r>
            <a:r>
              <a:rPr lang="ko-KR" altLang="en-US" sz="2000" b="1" dirty="0">
                <a:latin typeface="+mn-ea"/>
              </a:rPr>
              <a:t>개체 집합을 동일한 그룹</a:t>
            </a: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군집이라고 함</a:t>
            </a:r>
            <a:r>
              <a:rPr lang="en-US" altLang="ko-KR" sz="2000" b="1" dirty="0" smtClean="0">
                <a:latin typeface="+mn-ea"/>
              </a:rPr>
              <a:t>)</a:t>
            </a:r>
            <a:r>
              <a:rPr lang="ko-KR" altLang="en-US" sz="2000" b="1" dirty="0" smtClean="0">
                <a:latin typeface="+mn-ea"/>
              </a:rPr>
              <a:t>으로 그룹화하는 작업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spcAft>
                <a:spcPts val="600"/>
              </a:spcAft>
              <a:buAutoNum type="arabicParenBoth"/>
            </a:pPr>
            <a:r>
              <a:rPr lang="ko-KR" altLang="en-US" sz="2000" b="1" dirty="0" smtClean="0">
                <a:latin typeface="+mn-ea"/>
              </a:rPr>
              <a:t>개체는 사전에 미리 정의되어 있지 않음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spcAft>
                <a:spcPts val="600"/>
              </a:spcAft>
              <a:buAutoNum type="arabicParenBoth"/>
            </a:pPr>
            <a:r>
              <a:rPr lang="ko-KR" altLang="en-US" sz="2000" b="1" dirty="0" smtClean="0">
                <a:latin typeface="+mn-ea"/>
              </a:rPr>
              <a:t>예를 들어 아래와 같은 키워드가 있을 경우</a:t>
            </a:r>
            <a:endParaRPr lang="en-US" altLang="ko-KR" sz="2000" b="1" dirty="0" smtClean="0">
              <a:latin typeface="+mn-ea"/>
            </a:endParaRPr>
          </a:p>
          <a:p>
            <a:pPr marL="914400" lvl="1" indent="-4572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latin typeface="+mn-ea"/>
              </a:rPr>
              <a:t>1</a:t>
            </a:r>
            <a:r>
              <a:rPr lang="ko-KR" altLang="en-US" sz="2000" b="1" dirty="0" smtClean="0">
                <a:latin typeface="+mn-ea"/>
              </a:rPr>
              <a:t>반 남자</a:t>
            </a:r>
            <a:endParaRPr lang="en-US" altLang="ko-KR" sz="2000" b="1" dirty="0" smtClean="0">
              <a:latin typeface="+mn-ea"/>
            </a:endParaRPr>
          </a:p>
          <a:p>
            <a:pPr marL="914400" lvl="1" indent="-4572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latin typeface="+mn-ea"/>
              </a:rPr>
              <a:t>1</a:t>
            </a:r>
            <a:r>
              <a:rPr lang="ko-KR" altLang="en-US" sz="2000" b="1" dirty="0" smtClean="0">
                <a:latin typeface="+mn-ea"/>
              </a:rPr>
              <a:t>반 여자</a:t>
            </a:r>
            <a:endParaRPr lang="en-US" altLang="ko-KR" sz="2000" b="1" dirty="0" smtClean="0">
              <a:latin typeface="+mn-ea"/>
            </a:endParaRPr>
          </a:p>
          <a:p>
            <a:pPr marL="914400" lvl="1" indent="-4572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latin typeface="+mn-ea"/>
              </a:rPr>
              <a:t>2</a:t>
            </a:r>
            <a:r>
              <a:rPr lang="ko-KR" altLang="en-US" sz="2000" b="1" dirty="0" smtClean="0">
                <a:latin typeface="+mn-ea"/>
              </a:rPr>
              <a:t>반 여자</a:t>
            </a:r>
            <a:endParaRPr lang="en-US" altLang="ko-KR" sz="2000" b="1" dirty="0" smtClean="0">
              <a:latin typeface="+mn-ea"/>
            </a:endParaRPr>
          </a:p>
          <a:p>
            <a:pPr marL="914400" lvl="1" indent="-4572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latin typeface="+mn-ea"/>
              </a:rPr>
              <a:t>2</a:t>
            </a:r>
            <a:r>
              <a:rPr lang="ko-KR" altLang="en-US" sz="2000" b="1" dirty="0" smtClean="0">
                <a:latin typeface="+mn-ea"/>
              </a:rPr>
              <a:t>반 남자</a:t>
            </a:r>
            <a:endParaRPr lang="en-US" altLang="ko-KR" sz="2000" b="1" dirty="0" smtClean="0">
              <a:latin typeface="+mn-ea"/>
            </a:endParaRPr>
          </a:p>
          <a:p>
            <a:pPr marL="914400" lvl="1" indent="-4572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latin typeface="+mn-ea"/>
              </a:rPr>
              <a:t>‘1</a:t>
            </a:r>
            <a:r>
              <a:rPr lang="ko-KR" altLang="en-US" sz="2000" b="1" dirty="0" smtClean="0">
                <a:latin typeface="+mn-ea"/>
              </a:rPr>
              <a:t>반</a:t>
            </a:r>
            <a:r>
              <a:rPr lang="en-US" altLang="ko-KR" sz="2000" b="1" dirty="0" smtClean="0">
                <a:latin typeface="+mn-ea"/>
              </a:rPr>
              <a:t>’</a:t>
            </a:r>
            <a:r>
              <a:rPr lang="ko-KR" altLang="en-US" sz="2000" b="1" dirty="0" smtClean="0">
                <a:latin typeface="+mn-ea"/>
              </a:rPr>
              <a:t>과 </a:t>
            </a:r>
            <a:r>
              <a:rPr lang="en-US" altLang="ko-KR" sz="2000" b="1" dirty="0" smtClean="0">
                <a:latin typeface="+mn-ea"/>
              </a:rPr>
              <a:t>‘2</a:t>
            </a:r>
            <a:r>
              <a:rPr lang="ko-KR" altLang="en-US" sz="2000" b="1" dirty="0" smtClean="0">
                <a:latin typeface="+mn-ea"/>
              </a:rPr>
              <a:t>반</a:t>
            </a:r>
            <a:r>
              <a:rPr lang="en-US" altLang="ko-KR" sz="2000" b="1" dirty="0" smtClean="0">
                <a:latin typeface="+mn-ea"/>
              </a:rPr>
              <a:t>’</a:t>
            </a:r>
            <a:r>
              <a:rPr lang="ko-KR" altLang="en-US" sz="2000" b="1" dirty="0" smtClean="0">
                <a:latin typeface="+mn-ea"/>
              </a:rPr>
              <a:t> 또는 </a:t>
            </a:r>
            <a:r>
              <a:rPr lang="en-US" altLang="ko-KR" sz="2000" b="1" dirty="0" smtClean="0">
                <a:latin typeface="+mn-ea"/>
              </a:rPr>
              <a:t>‘</a:t>
            </a:r>
            <a:r>
              <a:rPr lang="ko-KR" altLang="en-US" sz="2000" b="1" dirty="0" smtClean="0">
                <a:latin typeface="+mn-ea"/>
              </a:rPr>
              <a:t>남자</a:t>
            </a:r>
            <a:r>
              <a:rPr lang="en-US" altLang="ko-KR" sz="2000" b="1" dirty="0" smtClean="0">
                <a:latin typeface="+mn-ea"/>
              </a:rPr>
              <a:t>’</a:t>
            </a:r>
            <a:r>
              <a:rPr lang="ko-KR" altLang="en-US" sz="2000" b="1" dirty="0" smtClean="0">
                <a:latin typeface="+mn-ea"/>
              </a:rPr>
              <a:t>와 </a:t>
            </a:r>
            <a:r>
              <a:rPr lang="en-US" altLang="ko-KR" sz="2000" b="1" dirty="0" smtClean="0">
                <a:latin typeface="+mn-ea"/>
              </a:rPr>
              <a:t>‘</a:t>
            </a:r>
            <a:r>
              <a:rPr lang="ko-KR" altLang="en-US" sz="2000" b="1" dirty="0" smtClean="0">
                <a:latin typeface="+mn-ea"/>
              </a:rPr>
              <a:t>여자</a:t>
            </a:r>
            <a:r>
              <a:rPr lang="en-US" altLang="ko-KR" sz="2000" b="1" dirty="0" smtClean="0">
                <a:latin typeface="+mn-ea"/>
              </a:rPr>
              <a:t>’ </a:t>
            </a:r>
            <a:r>
              <a:rPr lang="ko-KR" altLang="en-US" sz="2000" b="1" dirty="0" smtClean="0">
                <a:latin typeface="+mn-ea"/>
              </a:rPr>
              <a:t>두 가지 카테고리로 군집화 할 수 있음   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spcAft>
                <a:spcPts val="600"/>
              </a:spcAft>
              <a:buAutoNum type="arabicParenBoth"/>
            </a:pPr>
            <a:r>
              <a:rPr lang="ko-KR" altLang="en-US" sz="2000" b="1" dirty="0" smtClean="0">
                <a:latin typeface="+mn-ea"/>
              </a:rPr>
              <a:t>가장 대중적인 군집 알고리즘으로는 </a:t>
            </a:r>
            <a:r>
              <a:rPr lang="en-US" altLang="ko-KR" sz="2000" b="1" dirty="0" smtClean="0">
                <a:latin typeface="+mn-ea"/>
              </a:rPr>
              <a:t>k-means </a:t>
            </a:r>
            <a:r>
              <a:rPr lang="ko-KR" altLang="en-US" sz="2000" b="1" dirty="0" smtClean="0">
                <a:latin typeface="+mn-ea"/>
              </a:rPr>
              <a:t>군집과 계층적 군집이 있음</a:t>
            </a:r>
            <a:endParaRPr lang="en-US" altLang="ko-KR" sz="20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709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</a:t>
            </a:r>
            <a:r>
              <a:rPr lang="ko-KR" altLang="en-US" sz="2400" b="1" dirty="0" err="1" smtClean="0">
                <a:latin typeface="+mn-ea"/>
              </a:rPr>
              <a:t>머신러닝</a:t>
            </a:r>
            <a:r>
              <a:rPr lang="ko-KR" altLang="en-US" sz="2400" b="1" dirty="0" smtClean="0">
                <a:latin typeface="+mn-ea"/>
              </a:rPr>
              <a:t> 기술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4) k-means </a:t>
            </a:r>
            <a:r>
              <a:rPr lang="ko-KR" altLang="en-US" sz="2000" b="1" dirty="0" smtClean="0">
                <a:latin typeface="+mn-ea"/>
              </a:rPr>
              <a:t>군집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0276" y="1347375"/>
            <a:ext cx="87787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AutoNum type="arabicParenBoth"/>
            </a:pPr>
            <a:r>
              <a:rPr lang="ko-KR" altLang="en-US" sz="2000" b="1" dirty="0" smtClean="0">
                <a:latin typeface="+mn-ea"/>
              </a:rPr>
              <a:t>각 </a:t>
            </a:r>
            <a:r>
              <a:rPr lang="ko-KR" altLang="en-US" sz="2000" b="1" dirty="0">
                <a:latin typeface="+mn-ea"/>
              </a:rPr>
              <a:t>관측치가 가장 가까운 평균을 갖는 클러스터에 속하고 클러스터의 </a:t>
            </a:r>
            <a:r>
              <a:rPr lang="ko-KR" altLang="en-US" sz="2000" b="1" dirty="0" err="1" smtClean="0">
                <a:latin typeface="+mn-ea"/>
              </a:rPr>
              <a:t>프로토타입</a:t>
            </a:r>
            <a:r>
              <a:rPr lang="ko-KR" altLang="en-US" sz="2000" b="1" dirty="0" smtClean="0">
                <a:latin typeface="+mn-ea"/>
              </a:rPr>
              <a:t> 역할을 하는 </a:t>
            </a:r>
            <a:r>
              <a:rPr lang="en-US" altLang="ko-KR" sz="2000" b="1" dirty="0" smtClean="0">
                <a:latin typeface="+mn-ea"/>
              </a:rPr>
              <a:t>k</a:t>
            </a:r>
            <a:r>
              <a:rPr lang="ko-KR" altLang="en-US" sz="2000" b="1" dirty="0" smtClean="0">
                <a:latin typeface="+mn-ea"/>
              </a:rPr>
              <a:t>개의 </a:t>
            </a:r>
            <a:r>
              <a:rPr lang="ko-KR" altLang="en-US" sz="2000" b="1" dirty="0">
                <a:latin typeface="+mn-ea"/>
              </a:rPr>
              <a:t>클러스터로 </a:t>
            </a:r>
            <a:r>
              <a:rPr lang="en-US" altLang="ko-KR" sz="2000" b="1" dirty="0" smtClean="0">
                <a:latin typeface="+mn-ea"/>
              </a:rPr>
              <a:t>n</a:t>
            </a:r>
            <a:r>
              <a:rPr lang="ko-KR" altLang="en-US" sz="2000" b="1" dirty="0" smtClean="0">
                <a:latin typeface="+mn-ea"/>
              </a:rPr>
              <a:t>개의 </a:t>
            </a:r>
            <a:r>
              <a:rPr lang="ko-KR" altLang="en-US" sz="2000" b="1" dirty="0">
                <a:latin typeface="+mn-ea"/>
              </a:rPr>
              <a:t>관측치를 </a:t>
            </a:r>
            <a:r>
              <a:rPr lang="ko-KR" altLang="en-US" sz="2000" b="1" dirty="0" smtClean="0">
                <a:latin typeface="+mn-ea"/>
              </a:rPr>
              <a:t>분할함</a:t>
            </a:r>
            <a:endParaRPr lang="en-US" altLang="ko-KR" sz="2000" b="1" dirty="0" smtClean="0"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395933" y="2979661"/>
            <a:ext cx="9400135" cy="3457813"/>
            <a:chOff x="838742" y="2847309"/>
            <a:chExt cx="9400135" cy="345781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742" y="2847309"/>
              <a:ext cx="4376082" cy="3433833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5318" y="2849728"/>
              <a:ext cx="4403559" cy="3455394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2177717" y="2490785"/>
            <a:ext cx="312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군집되지 않은 원본 데이터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21054" y="2510994"/>
            <a:ext cx="312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군집된 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273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</a:t>
            </a:r>
            <a:r>
              <a:rPr lang="ko-KR" altLang="en-US" sz="2400" b="1" dirty="0" err="1" smtClean="0">
                <a:latin typeface="+mn-ea"/>
              </a:rPr>
              <a:t>머신러닝</a:t>
            </a:r>
            <a:r>
              <a:rPr lang="ko-KR" altLang="en-US" sz="2400" b="1" dirty="0" smtClean="0">
                <a:latin typeface="+mn-ea"/>
              </a:rPr>
              <a:t> 기술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5) </a:t>
            </a:r>
            <a:r>
              <a:rPr lang="ko-KR" altLang="en-US" sz="2000" b="1" dirty="0" smtClean="0">
                <a:latin typeface="+mn-ea"/>
              </a:rPr>
              <a:t>계층적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군집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0276" y="1347375"/>
            <a:ext cx="8778735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AutoNum type="arabicParenBoth"/>
            </a:pPr>
            <a:r>
              <a:rPr lang="ko-KR" altLang="en-US" sz="2000" b="1" dirty="0">
                <a:latin typeface="+mn-ea"/>
              </a:rPr>
              <a:t>클러스터의 계층을 </a:t>
            </a:r>
            <a:r>
              <a:rPr lang="ko-KR" altLang="en-US" sz="2000" b="1" dirty="0" smtClean="0">
                <a:latin typeface="+mn-ea"/>
              </a:rPr>
              <a:t>구축하고 찾는 </a:t>
            </a:r>
            <a:r>
              <a:rPr lang="ko-KR" altLang="en-US" sz="2000" b="1" dirty="0">
                <a:latin typeface="+mn-ea"/>
              </a:rPr>
              <a:t>클러스터 분석 </a:t>
            </a:r>
            <a:r>
              <a:rPr lang="ko-KR" altLang="en-US" sz="2000" b="1" dirty="0" smtClean="0">
                <a:latin typeface="+mn-ea"/>
              </a:rPr>
              <a:t>방법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spcAft>
                <a:spcPts val="600"/>
              </a:spcAft>
              <a:buAutoNum type="arabicParenBoth"/>
            </a:pPr>
            <a:r>
              <a:rPr lang="en-US" altLang="ko-KR" sz="2000" b="1" dirty="0" smtClean="0">
                <a:latin typeface="+mn-ea"/>
              </a:rPr>
              <a:t>2</a:t>
            </a:r>
            <a:r>
              <a:rPr lang="ko-KR" altLang="en-US" sz="2000" b="1" dirty="0" smtClean="0">
                <a:latin typeface="+mn-ea"/>
              </a:rPr>
              <a:t>가지 전략이 있음</a:t>
            </a:r>
            <a:endParaRPr lang="en-US" altLang="ko-KR" sz="2000" b="1" dirty="0" smtClean="0">
              <a:latin typeface="+mn-ea"/>
            </a:endParaRPr>
          </a:p>
          <a:p>
            <a:pPr marL="914400" lvl="1" indent="-4572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latin typeface="+mn-ea"/>
              </a:rPr>
              <a:t>병합</a:t>
            </a:r>
            <a:endParaRPr lang="en-US" altLang="ko-KR" sz="2000" b="1" dirty="0" smtClean="0">
              <a:latin typeface="+mn-ea"/>
            </a:endParaRPr>
          </a:p>
          <a:p>
            <a:pPr marL="1371600" lvl="2" indent="-4572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sz="2000" b="1" dirty="0">
                <a:latin typeface="+mn-ea"/>
              </a:rPr>
              <a:t>bottom </a:t>
            </a:r>
            <a:r>
              <a:rPr lang="en-US" altLang="ko-KR" sz="2000" b="1" dirty="0" smtClean="0">
                <a:latin typeface="+mn-ea"/>
              </a:rPr>
              <a:t>up </a:t>
            </a:r>
            <a:r>
              <a:rPr lang="ko-KR" altLang="en-US" sz="2000" b="1" dirty="0" smtClean="0">
                <a:latin typeface="+mn-ea"/>
              </a:rPr>
              <a:t>접근 방법</a:t>
            </a:r>
            <a:endParaRPr lang="en-US" altLang="ko-KR" sz="2000" b="1" dirty="0" smtClean="0">
              <a:latin typeface="+mn-ea"/>
            </a:endParaRPr>
          </a:p>
          <a:p>
            <a:pPr marL="1371600" lvl="2" indent="-4572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2000" b="1" dirty="0" smtClean="0">
                <a:latin typeface="+mn-ea"/>
              </a:rPr>
              <a:t>각 </a:t>
            </a:r>
            <a:r>
              <a:rPr lang="ko-KR" altLang="en-US" sz="2000" b="1" dirty="0">
                <a:latin typeface="+mn-ea"/>
              </a:rPr>
              <a:t>관측치는 자체 </a:t>
            </a:r>
            <a:r>
              <a:rPr lang="ko-KR" altLang="en-US" sz="2000" b="1" dirty="0" smtClean="0">
                <a:latin typeface="+mn-ea"/>
              </a:rPr>
              <a:t>군집에서 </a:t>
            </a:r>
            <a:r>
              <a:rPr lang="ko-KR" altLang="en-US" sz="2000" b="1" dirty="0">
                <a:latin typeface="+mn-ea"/>
              </a:rPr>
              <a:t>시작하고 </a:t>
            </a:r>
            <a:r>
              <a:rPr lang="ko-KR" altLang="en-US" sz="2000" b="1" dirty="0" smtClean="0">
                <a:latin typeface="+mn-ea"/>
              </a:rPr>
              <a:t>군집 </a:t>
            </a:r>
            <a:r>
              <a:rPr lang="ko-KR" altLang="en-US" sz="2000" b="1" dirty="0">
                <a:latin typeface="+mn-ea"/>
              </a:rPr>
              <a:t>쌍은 계층 </a:t>
            </a:r>
            <a:r>
              <a:rPr lang="ko-KR" altLang="en-US" sz="2000" b="1" dirty="0" smtClean="0">
                <a:latin typeface="+mn-ea"/>
              </a:rPr>
              <a:t>구조가 </a:t>
            </a:r>
            <a:r>
              <a:rPr lang="ko-KR" altLang="en-US" sz="2000" b="1" dirty="0">
                <a:latin typeface="+mn-ea"/>
              </a:rPr>
              <a:t>위로 올라감에 따라 </a:t>
            </a:r>
            <a:r>
              <a:rPr lang="ko-KR" altLang="en-US" sz="2000" b="1" dirty="0" smtClean="0">
                <a:latin typeface="+mn-ea"/>
              </a:rPr>
              <a:t>병합됨</a:t>
            </a:r>
            <a:endParaRPr lang="en-US" altLang="ko-KR" sz="2000" b="1" dirty="0" smtClean="0">
              <a:latin typeface="+mn-ea"/>
            </a:endParaRPr>
          </a:p>
          <a:p>
            <a:pPr marL="1371600" lvl="2" indent="-4572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2000" b="1" dirty="0" smtClean="0">
                <a:latin typeface="+mn-ea"/>
              </a:rPr>
              <a:t>시간 복잡도는 </a:t>
            </a:r>
            <a:r>
              <a:rPr lang="en-US" altLang="ko-KR" sz="2000" b="1" dirty="0" smtClean="0">
                <a:latin typeface="+mn-ea"/>
              </a:rPr>
              <a:t>O(n^3)</a:t>
            </a:r>
          </a:p>
          <a:p>
            <a:pPr marL="914400" lvl="1" indent="-4572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latin typeface="+mn-ea"/>
              </a:rPr>
              <a:t>분열</a:t>
            </a:r>
            <a:endParaRPr lang="en-US" altLang="ko-KR" sz="2000" b="1" dirty="0" smtClean="0">
              <a:latin typeface="+mn-ea"/>
            </a:endParaRPr>
          </a:p>
          <a:p>
            <a:pPr marL="1371600" lvl="2" indent="-4572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atin typeface="+mn-ea"/>
              </a:rPr>
              <a:t>top down </a:t>
            </a:r>
            <a:r>
              <a:rPr lang="ko-KR" altLang="en-US" sz="2000" b="1" dirty="0" smtClean="0">
                <a:latin typeface="+mn-ea"/>
              </a:rPr>
              <a:t>접근 방법</a:t>
            </a:r>
            <a:endParaRPr lang="en-US" altLang="ko-KR" sz="2000" b="1" dirty="0" smtClean="0">
              <a:latin typeface="+mn-ea"/>
            </a:endParaRPr>
          </a:p>
          <a:p>
            <a:pPr marL="1371600" lvl="2" indent="-4572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+mn-ea"/>
              </a:rPr>
              <a:t>모든 </a:t>
            </a:r>
            <a:r>
              <a:rPr lang="ko-KR" altLang="en-US" sz="2000" b="1" dirty="0" smtClean="0">
                <a:latin typeface="+mn-ea"/>
              </a:rPr>
              <a:t>관측치는 </a:t>
            </a:r>
            <a:r>
              <a:rPr lang="ko-KR" altLang="en-US" sz="2000" b="1" dirty="0">
                <a:latin typeface="+mn-ea"/>
              </a:rPr>
              <a:t>하나의 클러스터에서 시작하고</a:t>
            </a:r>
            <a:r>
              <a:rPr lang="en-US" altLang="ko-KR" sz="2000" b="1" dirty="0">
                <a:latin typeface="+mn-ea"/>
              </a:rPr>
              <a:t>, </a:t>
            </a:r>
            <a:r>
              <a:rPr lang="ko-KR" altLang="en-US" sz="2000" b="1" dirty="0">
                <a:latin typeface="+mn-ea"/>
              </a:rPr>
              <a:t>분할은 계층 구조를 따라 내려갈 때 </a:t>
            </a:r>
            <a:r>
              <a:rPr lang="ko-KR" altLang="en-US" sz="2000" b="1" dirty="0" smtClean="0">
                <a:latin typeface="+mn-ea"/>
              </a:rPr>
              <a:t>재귀적으로 수행됨</a:t>
            </a:r>
            <a:endParaRPr lang="en-US" altLang="ko-KR" sz="2000" b="1" dirty="0">
              <a:latin typeface="+mn-ea"/>
            </a:endParaRPr>
          </a:p>
          <a:p>
            <a:pPr marL="1371600" lvl="2" indent="-4572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+mn-ea"/>
              </a:rPr>
              <a:t>시간 복잡도는 </a:t>
            </a:r>
            <a:r>
              <a:rPr lang="en-US" altLang="ko-KR" sz="2000" b="1" dirty="0" smtClean="0">
                <a:latin typeface="+mn-ea"/>
              </a:rPr>
              <a:t>O(2^n)</a:t>
            </a:r>
            <a:endParaRPr lang="en-US" altLang="ko-KR" sz="2000" b="1" dirty="0">
              <a:latin typeface="+mn-ea"/>
            </a:endParaRPr>
          </a:p>
          <a:p>
            <a:pPr marL="914400" lvl="1" indent="-457200">
              <a:spcAft>
                <a:spcPts val="600"/>
              </a:spcAft>
              <a:buAutoNum type="arabicParenBoth"/>
            </a:pPr>
            <a:endParaRPr lang="en-US" altLang="ko-KR" sz="20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138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</a:t>
            </a:r>
            <a:r>
              <a:rPr lang="ko-KR" altLang="en-US" sz="2400" b="1" dirty="0" err="1" smtClean="0">
                <a:latin typeface="+mn-ea"/>
              </a:rPr>
              <a:t>머신러닝</a:t>
            </a:r>
            <a:r>
              <a:rPr lang="ko-KR" altLang="en-US" sz="2400" b="1" dirty="0" smtClean="0">
                <a:latin typeface="+mn-ea"/>
              </a:rPr>
              <a:t> 기술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6) </a:t>
            </a:r>
            <a:r>
              <a:rPr lang="ko-KR" altLang="en-US" sz="2000" b="1" dirty="0" smtClean="0">
                <a:latin typeface="+mn-ea"/>
              </a:rPr>
              <a:t>회귀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0276" y="1347375"/>
            <a:ext cx="8778735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AutoNum type="arabicParenBoth"/>
            </a:pPr>
            <a:r>
              <a:rPr lang="ko-KR" altLang="en-US" sz="2000" b="1" dirty="0" smtClean="0">
                <a:latin typeface="+mn-ea"/>
              </a:rPr>
              <a:t>회귀는 하나의 변수 </a:t>
            </a:r>
            <a:r>
              <a:rPr lang="ko-KR" altLang="en-US" sz="2000" b="1" dirty="0">
                <a:latin typeface="+mn-ea"/>
              </a:rPr>
              <a:t>평균값 </a:t>
            </a: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예 </a:t>
            </a:r>
            <a:r>
              <a:rPr lang="en-US" altLang="ko-KR" sz="2000" b="1" dirty="0">
                <a:latin typeface="+mn-ea"/>
              </a:rPr>
              <a:t>: </a:t>
            </a:r>
            <a:r>
              <a:rPr lang="ko-KR" altLang="en-US" sz="2000" b="1" dirty="0">
                <a:latin typeface="+mn-ea"/>
              </a:rPr>
              <a:t>출력</a:t>
            </a:r>
            <a:r>
              <a:rPr lang="en-US" altLang="ko-KR" sz="2000" b="1" dirty="0">
                <a:latin typeface="+mn-ea"/>
              </a:rPr>
              <a:t>)</a:t>
            </a:r>
            <a:r>
              <a:rPr lang="ko-KR" altLang="en-US" sz="2000" b="1" dirty="0">
                <a:latin typeface="+mn-ea"/>
              </a:rPr>
              <a:t>과 다른 변수의 해당 값 </a:t>
            </a: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예 </a:t>
            </a:r>
            <a:r>
              <a:rPr lang="en-US" altLang="ko-KR" sz="2000" b="1" dirty="0">
                <a:latin typeface="+mn-ea"/>
              </a:rPr>
              <a:t>: </a:t>
            </a:r>
            <a:r>
              <a:rPr lang="ko-KR" altLang="en-US" sz="2000" b="1" dirty="0">
                <a:latin typeface="+mn-ea"/>
              </a:rPr>
              <a:t>시간 및 비용</a:t>
            </a:r>
            <a:r>
              <a:rPr lang="en-US" altLang="ko-KR" sz="2000" b="1" dirty="0">
                <a:latin typeface="+mn-ea"/>
              </a:rPr>
              <a:t>) </a:t>
            </a:r>
            <a:r>
              <a:rPr lang="ko-KR" altLang="en-US" sz="2000" b="1" dirty="0">
                <a:latin typeface="+mn-ea"/>
              </a:rPr>
              <a:t>간의 관계를 </a:t>
            </a:r>
            <a:r>
              <a:rPr lang="ko-KR" altLang="en-US" sz="2000" b="1" dirty="0" smtClean="0">
                <a:latin typeface="+mn-ea"/>
              </a:rPr>
              <a:t>측정한 것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spcAft>
                <a:spcPts val="600"/>
              </a:spcAft>
              <a:buAutoNum type="arabicParenBoth"/>
            </a:pPr>
            <a:r>
              <a:rPr lang="ko-KR" altLang="en-US" sz="2000" b="1" dirty="0">
                <a:latin typeface="+mn-ea"/>
              </a:rPr>
              <a:t>회귀 분석은 변수 간의 관계를 </a:t>
            </a:r>
            <a:r>
              <a:rPr lang="ko-KR" altLang="en-US" sz="2000" b="1" dirty="0" smtClean="0">
                <a:latin typeface="+mn-ea"/>
              </a:rPr>
              <a:t>추정하기 위한 통계적인 방법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spcAft>
                <a:spcPts val="600"/>
              </a:spcAft>
              <a:buAutoNum type="arabicParenBoth"/>
            </a:pPr>
            <a:r>
              <a:rPr lang="ko-KR" altLang="en-US" sz="2000" b="1" dirty="0" smtClean="0">
                <a:latin typeface="+mn-ea"/>
              </a:rPr>
              <a:t>회귀는 학습데이터를 이용해 결과값을 예측하는 것을 의미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spcAft>
                <a:spcPts val="600"/>
              </a:spcAft>
              <a:buAutoNum type="arabicParenBoth"/>
            </a:pPr>
            <a:r>
              <a:rPr lang="ko-KR" altLang="en-US" sz="2000" b="1" dirty="0" smtClean="0">
                <a:latin typeface="+mn-ea"/>
              </a:rPr>
              <a:t>가장 대중적인 회귀로는 </a:t>
            </a:r>
            <a:r>
              <a:rPr lang="ko-KR" altLang="en-US" sz="2000" b="1" dirty="0" err="1" smtClean="0">
                <a:latin typeface="+mn-ea"/>
              </a:rPr>
              <a:t>로지스틱</a:t>
            </a:r>
            <a:r>
              <a:rPr lang="ko-KR" altLang="en-US" sz="2000" b="1" dirty="0" smtClean="0">
                <a:latin typeface="+mn-ea"/>
              </a:rPr>
              <a:t> 회귀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en-US" altLang="ko-KR" sz="2000" b="1" dirty="0">
                <a:latin typeface="+mn-ea"/>
              </a:rPr>
              <a:t>binary</a:t>
            </a:r>
            <a:r>
              <a:rPr lang="en-US" altLang="ko-KR" sz="2000" b="1" dirty="0" smtClean="0">
                <a:latin typeface="+mn-ea"/>
              </a:rPr>
              <a:t>)</a:t>
            </a:r>
            <a:r>
              <a:rPr lang="ko-KR" altLang="en-US" sz="2000" b="1" dirty="0" smtClean="0">
                <a:latin typeface="+mn-ea"/>
              </a:rPr>
              <a:t>가 있음</a:t>
            </a:r>
            <a:endParaRPr lang="en-US" altLang="ko-KR" sz="20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273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7877" y="808892"/>
            <a:ext cx="3690434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◆ 학습목차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/>
              <a:t>강의 개요</a:t>
            </a:r>
            <a:r>
              <a:rPr lang="en-US" altLang="ko-KR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소개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기술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err="1" smtClean="0"/>
              <a:t>머신러닝을</a:t>
            </a:r>
            <a:r>
              <a:rPr lang="ko-KR" altLang="en-US" dirty="0" smtClean="0"/>
              <a:t> 이용한 데이터 분석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97877" y="3111862"/>
            <a:ext cx="941239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◆ 학습목표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/>
              <a:t>강의에 대해 전반적으로 파악할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머신러닝의</a:t>
            </a:r>
            <a:r>
              <a:rPr lang="ko-KR" altLang="en-US" dirty="0" smtClean="0"/>
              <a:t> 기본개념에 대해 이해할 수 있다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dirty="0" err="1" smtClean="0"/>
              <a:t>머신러닝의</a:t>
            </a:r>
            <a:r>
              <a:rPr lang="ko-KR" altLang="en-US" dirty="0" smtClean="0"/>
              <a:t> 세부 기술들을 활용할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err="1" smtClean="0"/>
              <a:t>머신러닝을</a:t>
            </a:r>
            <a:r>
              <a:rPr lang="ko-KR" altLang="en-US" dirty="0" smtClean="0"/>
              <a:t> 이용한 데이터 분석에 대해 알아볼 수 있다</a:t>
            </a:r>
            <a:r>
              <a:rPr lang="en-US" altLang="ko-KR" dirty="0" smtClean="0"/>
              <a:t>.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A2B979-F945-4E6D-A38D-6D15DB8770D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60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</a:t>
            </a:r>
            <a:r>
              <a:rPr lang="ko-KR" altLang="en-US" sz="2400" b="1" dirty="0" err="1" smtClean="0">
                <a:latin typeface="+mn-ea"/>
              </a:rPr>
              <a:t>머신러닝</a:t>
            </a:r>
            <a:r>
              <a:rPr lang="ko-KR" altLang="en-US" sz="2400" b="1" dirty="0" smtClean="0">
                <a:latin typeface="+mn-ea"/>
              </a:rPr>
              <a:t> 기술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7) </a:t>
            </a:r>
            <a:r>
              <a:rPr lang="ko-KR" altLang="en-US" sz="2000" b="1" dirty="0" smtClean="0">
                <a:latin typeface="+mn-ea"/>
              </a:rPr>
              <a:t>분류 </a:t>
            </a:r>
            <a:r>
              <a:rPr lang="en-US" altLang="ko-KR" sz="2000" b="1" dirty="0" smtClean="0">
                <a:latin typeface="+mn-ea"/>
              </a:rPr>
              <a:t>vs </a:t>
            </a:r>
            <a:r>
              <a:rPr lang="ko-KR" altLang="en-US" sz="2000" b="1" dirty="0" smtClean="0">
                <a:latin typeface="+mn-ea"/>
              </a:rPr>
              <a:t>회귀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20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531186"/>
              </p:ext>
            </p:extLst>
          </p:nvPr>
        </p:nvGraphicFramePr>
        <p:xfrm>
          <a:off x="1018673" y="1636297"/>
          <a:ext cx="10154654" cy="3176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73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773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775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분류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회귀</a:t>
                      </a:r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106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분류는 결과를 클래스로 그룹화하는 것을 의미</a:t>
                      </a:r>
                      <a:endParaRPr lang="ko-KR" altLang="en-US" dirty="0"/>
                    </a:p>
                  </a:txBody>
                  <a:tcPr marL="360000" marR="360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회귀 분석은 학습 데이터를 사용해 출력 값을 예측하는 것을 의미</a:t>
                      </a:r>
                      <a:endParaRPr lang="ko-KR" altLang="en-US" dirty="0"/>
                    </a:p>
                  </a:txBody>
                  <a:tcPr marL="360000" marR="36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106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훈련 데이터를 사용하여 사기거래와 정상거래를 예측하는 분류</a:t>
                      </a:r>
                      <a:endParaRPr lang="ko-KR" altLang="en-US" dirty="0"/>
                    </a:p>
                  </a:txBody>
                  <a:tcPr marL="360000" marR="360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훈련 데이터로부터 주식 가격을 예측하는 회귀</a:t>
                      </a:r>
                      <a:endParaRPr lang="ko-KR" altLang="en-US" dirty="0"/>
                    </a:p>
                  </a:txBody>
                  <a:tcPr marL="360000" marR="36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이산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범주형 변수인 경우 분류 문제임</a:t>
                      </a:r>
                      <a:endParaRPr lang="ko-KR" altLang="en-US" dirty="0"/>
                    </a:p>
                  </a:txBody>
                  <a:tcPr marL="360000" marR="360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실수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err="1" smtClean="0"/>
                        <a:t>연속형</a:t>
                      </a:r>
                      <a:r>
                        <a:rPr lang="ko-KR" altLang="en-US" dirty="0" smtClean="0"/>
                        <a:t> 변수이면 회귀 문제임</a:t>
                      </a:r>
                      <a:endParaRPr lang="ko-KR" altLang="en-US" dirty="0"/>
                    </a:p>
                  </a:txBody>
                  <a:tcPr marL="360000" marR="36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37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err="1" smtClean="0">
                <a:latin typeface="+mn-ea"/>
              </a:rPr>
              <a:t>머신러닝을</a:t>
            </a:r>
            <a:r>
              <a:rPr lang="ko-KR" altLang="en-US" sz="2400" b="1" dirty="0" smtClean="0">
                <a:latin typeface="+mn-ea"/>
              </a:rPr>
              <a:t> 활용한 데이터 분석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1) </a:t>
            </a:r>
            <a:r>
              <a:rPr lang="ko-KR" altLang="en-US" sz="2000" b="1" dirty="0" err="1" smtClean="0">
                <a:latin typeface="+mn-ea"/>
              </a:rPr>
              <a:t>머신러닝</a:t>
            </a:r>
            <a:r>
              <a:rPr lang="ko-KR" altLang="en-US" sz="2000" b="1" dirty="0" smtClean="0">
                <a:latin typeface="+mn-ea"/>
              </a:rPr>
              <a:t> 사용 예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0276" y="1347375"/>
            <a:ext cx="8778735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AutoNum type="arabicParenBoth"/>
            </a:pPr>
            <a:r>
              <a:rPr lang="ko-KR" altLang="en-US" sz="2000" b="1" dirty="0" err="1" smtClean="0">
                <a:latin typeface="+mn-ea"/>
              </a:rPr>
              <a:t>스팸메일</a:t>
            </a:r>
            <a:r>
              <a:rPr lang="ko-KR" altLang="en-US" sz="2000" b="1" dirty="0" smtClean="0">
                <a:latin typeface="+mn-ea"/>
              </a:rPr>
              <a:t> 분류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spcAft>
                <a:spcPts val="600"/>
              </a:spcAft>
              <a:buAutoNum type="arabicParenBoth"/>
            </a:pPr>
            <a:r>
              <a:rPr lang="ko-KR" altLang="en-US" sz="2000" b="1" dirty="0" smtClean="0">
                <a:latin typeface="+mn-ea"/>
              </a:rPr>
              <a:t>주가 예측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spcAft>
                <a:spcPts val="600"/>
              </a:spcAft>
              <a:buAutoNum type="arabicParenBoth"/>
            </a:pPr>
            <a:r>
              <a:rPr lang="ko-KR" altLang="en-US" sz="2000" b="1" dirty="0" smtClean="0">
                <a:latin typeface="+mn-ea"/>
              </a:rPr>
              <a:t>기계번역</a:t>
            </a:r>
            <a:r>
              <a:rPr lang="en-US" altLang="ko-KR" sz="2000" b="1" dirty="0" smtClean="0">
                <a:latin typeface="+mn-ea"/>
              </a:rPr>
              <a:t>(Google </a:t>
            </a:r>
            <a:r>
              <a:rPr lang="ko-KR" altLang="en-US" sz="2000" b="1" dirty="0" smtClean="0">
                <a:latin typeface="+mn-ea"/>
              </a:rPr>
              <a:t>번역</a:t>
            </a:r>
            <a:r>
              <a:rPr lang="en-US" altLang="ko-KR" sz="2000" b="1" dirty="0" smtClean="0">
                <a:latin typeface="+mn-ea"/>
              </a:rPr>
              <a:t>)</a:t>
            </a:r>
          </a:p>
          <a:p>
            <a:pPr marL="457200" indent="-457200">
              <a:spcAft>
                <a:spcPts val="600"/>
              </a:spcAft>
              <a:buAutoNum type="arabicParenBoth"/>
            </a:pPr>
            <a:r>
              <a:rPr lang="ko-KR" altLang="en-US" sz="2000" b="1" dirty="0" smtClean="0">
                <a:latin typeface="+mn-ea"/>
              </a:rPr>
              <a:t>사기 탐지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spcAft>
                <a:spcPts val="600"/>
              </a:spcAft>
              <a:buAutoNum type="arabicParenBoth"/>
            </a:pPr>
            <a:r>
              <a:rPr lang="ko-KR" altLang="en-US" sz="2000" b="1" dirty="0" smtClean="0">
                <a:latin typeface="+mn-ea"/>
              </a:rPr>
              <a:t>감성 분석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spcAft>
                <a:spcPts val="600"/>
              </a:spcAft>
              <a:buAutoNum type="arabicParenBoth"/>
            </a:pPr>
            <a:r>
              <a:rPr lang="ko-KR" altLang="en-US" sz="2000" b="1" dirty="0" smtClean="0">
                <a:latin typeface="+mn-ea"/>
              </a:rPr>
              <a:t>음성 분석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spcAft>
                <a:spcPts val="600"/>
              </a:spcAft>
              <a:buAutoNum type="arabicParenBoth"/>
            </a:pPr>
            <a:r>
              <a:rPr lang="ko-KR" altLang="en-US" sz="2000" b="1" dirty="0" smtClean="0">
                <a:latin typeface="+mn-ea"/>
              </a:rPr>
              <a:t>얼굴 인식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spcAft>
                <a:spcPts val="600"/>
              </a:spcAft>
              <a:buAutoNum type="arabicParenBoth"/>
            </a:pPr>
            <a:r>
              <a:rPr lang="ko-KR" altLang="en-US" sz="2000" b="1" dirty="0" smtClean="0">
                <a:latin typeface="+mn-ea"/>
              </a:rPr>
              <a:t>텍스트 요약 </a:t>
            </a:r>
            <a:r>
              <a:rPr lang="ko-KR" altLang="en-US" sz="2000" b="1" dirty="0">
                <a:latin typeface="+mn-ea"/>
              </a:rPr>
              <a:t>등</a:t>
            </a:r>
            <a:endParaRPr lang="en-US" altLang="ko-KR" sz="20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272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4. </a:t>
            </a:r>
            <a:r>
              <a:rPr lang="ko-KR" altLang="en-US" sz="2400" b="1" dirty="0" err="1">
                <a:latin typeface="+mn-ea"/>
              </a:rPr>
              <a:t>머신러닝을</a:t>
            </a:r>
            <a:r>
              <a:rPr lang="ko-KR" altLang="en-US" sz="2400" b="1" dirty="0">
                <a:latin typeface="+mn-ea"/>
              </a:rPr>
              <a:t> 활용한 데이터 분석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 err="1" smtClean="0">
                <a:latin typeface="+mn-ea"/>
              </a:rPr>
              <a:t>머신러닝을</a:t>
            </a:r>
            <a:r>
              <a:rPr lang="ko-KR" altLang="en-US" sz="2000" b="1" dirty="0" smtClean="0">
                <a:latin typeface="+mn-ea"/>
              </a:rPr>
              <a:t> 활용한 데이터 분석 예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0276" y="1347375"/>
            <a:ext cx="877873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AutoNum type="arabicParenBoth"/>
            </a:pPr>
            <a:r>
              <a:rPr lang="en-US" altLang="ko-KR" sz="2000" b="1" dirty="0" smtClean="0">
                <a:latin typeface="+mn-ea"/>
              </a:rPr>
              <a:t>Toyota </a:t>
            </a:r>
            <a:r>
              <a:rPr lang="en-US" altLang="ko-KR" sz="2000" b="1" dirty="0">
                <a:latin typeface="+mn-ea"/>
              </a:rPr>
              <a:t>Corolla </a:t>
            </a:r>
            <a:r>
              <a:rPr lang="ko-KR" altLang="en-US" sz="2000" b="1" dirty="0">
                <a:latin typeface="+mn-ea"/>
              </a:rPr>
              <a:t>중고차 </a:t>
            </a:r>
            <a:r>
              <a:rPr lang="ko-KR" altLang="en-US" sz="2000" b="1" dirty="0" smtClean="0">
                <a:latin typeface="+mn-ea"/>
              </a:rPr>
              <a:t>가격 예측</a:t>
            </a:r>
            <a:endParaRPr lang="ko-KR" altLang="en-US" sz="2000" b="1" dirty="0">
              <a:latin typeface="+mn-ea"/>
            </a:endParaRPr>
          </a:p>
          <a:p>
            <a:pPr marL="457200" indent="-457200">
              <a:spcAft>
                <a:spcPts val="600"/>
              </a:spcAft>
              <a:buAutoNum type="arabicParenBoth"/>
            </a:pPr>
            <a:r>
              <a:rPr lang="ko-KR" altLang="en-US" sz="2000" b="1" dirty="0">
                <a:latin typeface="+mn-ea"/>
              </a:rPr>
              <a:t>데이터 </a:t>
            </a:r>
            <a:r>
              <a:rPr lang="en-US" altLang="ko-KR" sz="2000" b="1" dirty="0">
                <a:latin typeface="+mn-ea"/>
              </a:rPr>
              <a:t>: </a:t>
            </a:r>
            <a:r>
              <a:rPr lang="ko-KR" altLang="en-US" sz="2000" b="1" dirty="0">
                <a:latin typeface="+mn-ea"/>
              </a:rPr>
              <a:t>차의 특징에 따른 </a:t>
            </a:r>
            <a:r>
              <a:rPr lang="en-US" altLang="ko-KR" sz="2000" b="1" dirty="0">
                <a:latin typeface="+mn-ea"/>
              </a:rPr>
              <a:t>Toyota Corolla </a:t>
            </a:r>
            <a:r>
              <a:rPr lang="ko-KR" altLang="en-US" sz="2000" b="1" dirty="0">
                <a:latin typeface="+mn-ea"/>
              </a:rPr>
              <a:t>중고차 </a:t>
            </a:r>
            <a:r>
              <a:rPr lang="en-US" altLang="ko-KR" sz="2000" b="1" dirty="0" smtClean="0">
                <a:latin typeface="+mn-ea"/>
              </a:rPr>
              <a:t>1,442</a:t>
            </a:r>
            <a:r>
              <a:rPr lang="ko-KR" altLang="en-US" sz="2000" b="1" dirty="0">
                <a:latin typeface="+mn-ea"/>
              </a:rPr>
              <a:t>대의 가격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2631" t="11520" r="64826" b="68052"/>
          <a:stretch/>
        </p:blipFill>
        <p:spPr>
          <a:xfrm>
            <a:off x="2074164" y="2711036"/>
            <a:ext cx="7201462" cy="254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5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4. </a:t>
            </a:r>
            <a:r>
              <a:rPr lang="ko-KR" altLang="en-US" sz="2400" b="1" dirty="0" err="1">
                <a:latin typeface="+mn-ea"/>
              </a:rPr>
              <a:t>머신러닝을</a:t>
            </a:r>
            <a:r>
              <a:rPr lang="ko-KR" altLang="en-US" sz="2400" b="1" dirty="0">
                <a:latin typeface="+mn-ea"/>
              </a:rPr>
              <a:t> 활용한 데이터 분석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(3) </a:t>
            </a:r>
            <a:r>
              <a:rPr lang="ko-KR" altLang="en-US" sz="2000" b="1" dirty="0" smtClean="0">
                <a:latin typeface="+mn-ea"/>
              </a:rPr>
              <a:t>상관관계 분석을 통해 특징 선정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9" name="내용 개체 틀 3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281" y="1356639"/>
            <a:ext cx="5999438" cy="518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1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4. </a:t>
            </a:r>
            <a:r>
              <a:rPr lang="ko-KR" altLang="en-US" sz="2400" b="1" dirty="0" err="1">
                <a:latin typeface="+mn-ea"/>
              </a:rPr>
              <a:t>머신러닝을</a:t>
            </a:r>
            <a:r>
              <a:rPr lang="ko-KR" altLang="en-US" sz="2400" b="1" dirty="0">
                <a:latin typeface="+mn-ea"/>
              </a:rPr>
              <a:t> 활용한 데이터 분석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(4) </a:t>
            </a:r>
            <a:r>
              <a:rPr lang="ko-KR" altLang="en-US" sz="2000" b="1" dirty="0" err="1" smtClean="0">
                <a:latin typeface="+mn-ea"/>
              </a:rPr>
              <a:t>머신러닝을</a:t>
            </a:r>
            <a:r>
              <a:rPr lang="ko-KR" altLang="en-US" sz="2000" b="1" dirty="0" smtClean="0">
                <a:latin typeface="+mn-ea"/>
              </a:rPr>
              <a:t> 통해 </a:t>
            </a:r>
            <a:r>
              <a:rPr lang="ko-KR" altLang="en-US" sz="2000" b="1" dirty="0" err="1" smtClean="0">
                <a:latin typeface="+mn-ea"/>
              </a:rPr>
              <a:t>회귀식</a:t>
            </a:r>
            <a:r>
              <a:rPr lang="ko-KR" altLang="en-US" sz="2000" b="1" dirty="0" smtClean="0">
                <a:latin typeface="+mn-ea"/>
              </a:rPr>
              <a:t> 도출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0276" y="1347375"/>
            <a:ext cx="106035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5575" indent="-2695575">
              <a:spcAft>
                <a:spcPts val="600"/>
              </a:spcAft>
            </a:pPr>
            <a:r>
              <a:rPr lang="en-US" altLang="ko-KR" sz="2000" b="1" dirty="0" smtClean="0">
                <a:latin typeface="+mn-ea"/>
              </a:rPr>
              <a:t>Corolla </a:t>
            </a:r>
            <a:r>
              <a:rPr lang="ko-KR" altLang="en-US" sz="2000" b="1" dirty="0">
                <a:latin typeface="+mn-ea"/>
              </a:rPr>
              <a:t>중고차 </a:t>
            </a:r>
            <a:r>
              <a:rPr lang="ko-KR" altLang="en-US" sz="2000" b="1" dirty="0" smtClean="0">
                <a:latin typeface="+mn-ea"/>
              </a:rPr>
              <a:t>가격 </a:t>
            </a:r>
            <a:r>
              <a:rPr lang="en-US" altLang="ko-KR" sz="2000" b="1" dirty="0" smtClean="0">
                <a:latin typeface="+mn-ea"/>
              </a:rPr>
              <a:t>= 305.6 – 128.4*Age – 0.015*KM + 3883.7*</a:t>
            </a:r>
            <a:r>
              <a:rPr lang="en-US" altLang="ko-KR" sz="2000" b="1" dirty="0" err="1" smtClean="0">
                <a:latin typeface="+mn-ea"/>
              </a:rPr>
              <a:t>Fuel_type_Diesel</a:t>
            </a:r>
            <a:r>
              <a:rPr lang="en-US" altLang="ko-KR" sz="2000" b="1" dirty="0" smtClean="0">
                <a:latin typeface="+mn-ea"/>
              </a:rPr>
              <a:t> </a:t>
            </a:r>
            <a:br>
              <a:rPr lang="en-US" altLang="ko-KR" sz="2000" b="1" dirty="0" smtClean="0">
                <a:latin typeface="+mn-ea"/>
              </a:rPr>
            </a:br>
            <a:r>
              <a:rPr lang="en-US" altLang="ko-KR" sz="2000" b="1" dirty="0" smtClean="0">
                <a:latin typeface="+mn-ea"/>
              </a:rPr>
              <a:t>+ 2610.3*</a:t>
            </a:r>
            <a:r>
              <a:rPr lang="en-US" altLang="ko-KR" sz="2000" b="1" dirty="0" err="1" smtClean="0">
                <a:latin typeface="+mn-ea"/>
              </a:rPr>
              <a:t>Fuel_type_Petrol</a:t>
            </a:r>
            <a:r>
              <a:rPr lang="en-US" altLang="ko-KR" sz="2000" b="1" dirty="0" smtClean="0">
                <a:latin typeface="+mn-ea"/>
              </a:rPr>
              <a:t> + 63.4*HP + 493.6*Automatic </a:t>
            </a:r>
            <a:br>
              <a:rPr lang="en-US" altLang="ko-KR" sz="2000" b="1" dirty="0" smtClean="0">
                <a:latin typeface="+mn-ea"/>
              </a:rPr>
            </a:br>
            <a:r>
              <a:rPr lang="en-US" altLang="ko-KR" sz="2000" b="1" dirty="0" smtClean="0">
                <a:latin typeface="+mn-ea"/>
              </a:rPr>
              <a:t>– 3.9*CC + 14.7*</a:t>
            </a:r>
            <a:r>
              <a:rPr lang="en-US" altLang="ko-KR" sz="2000" b="1" dirty="0" err="1" smtClean="0">
                <a:latin typeface="+mn-ea"/>
              </a:rPr>
              <a:t>Quarterly_Tax</a:t>
            </a:r>
            <a:r>
              <a:rPr lang="en-US" altLang="ko-KR" sz="2000" b="1" dirty="0" smtClean="0">
                <a:latin typeface="+mn-ea"/>
              </a:rPr>
              <a:t> + 13.2*weight </a:t>
            </a:r>
            <a:endParaRPr lang="ko-KR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194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748" y="1403050"/>
            <a:ext cx="5892504" cy="50899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4. </a:t>
            </a:r>
            <a:r>
              <a:rPr lang="ko-KR" altLang="en-US" sz="2400" b="1" dirty="0" err="1">
                <a:latin typeface="+mn-ea"/>
              </a:rPr>
              <a:t>머신러닝을</a:t>
            </a:r>
            <a:r>
              <a:rPr lang="ko-KR" altLang="en-US" sz="2400" b="1" dirty="0">
                <a:latin typeface="+mn-ea"/>
              </a:rPr>
              <a:t> 활용한 데이터 분석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(5) </a:t>
            </a:r>
            <a:r>
              <a:rPr lang="ko-KR" altLang="en-US" sz="2000" b="1" dirty="0" smtClean="0">
                <a:latin typeface="+mn-ea"/>
              </a:rPr>
              <a:t>성능 평가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24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4. </a:t>
            </a:r>
            <a:r>
              <a:rPr lang="ko-KR" altLang="en-US" sz="2400" b="1" dirty="0" err="1" smtClean="0">
                <a:latin typeface="+mn-ea"/>
              </a:rPr>
              <a:t>머신러닝을</a:t>
            </a:r>
            <a:r>
              <a:rPr lang="ko-KR" altLang="en-US" sz="2400" b="1" dirty="0" smtClean="0">
                <a:latin typeface="+mn-ea"/>
              </a:rPr>
              <a:t> 이용한 데이터 분석 예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(6) </a:t>
            </a:r>
            <a:r>
              <a:rPr lang="ko-KR" altLang="en-US" sz="2000" b="1" dirty="0" smtClean="0">
                <a:latin typeface="+mn-ea"/>
              </a:rPr>
              <a:t>어플리케이션에 적용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253" y="1403050"/>
            <a:ext cx="7229495" cy="50561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10100" y="6268453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http</a:t>
            </a:r>
            <a:r>
              <a:rPr lang="en-US" altLang="ko-KR" dirty="0"/>
              <a:t>://www.encar.com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008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81950" y="6356354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55079" y="2996952"/>
            <a:ext cx="508184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예측모델 성능평가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22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1. </a:t>
            </a:r>
            <a:r>
              <a:rPr lang="ko-KR" altLang="en-US" sz="2400" b="1" dirty="0" smtClean="0">
                <a:latin typeface="+mn-ea"/>
              </a:rPr>
              <a:t>데이터 셋 구성을 통한 검증 방법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6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ko-KR" altLang="en-US" sz="2000" b="1" dirty="0" smtClean="0">
                <a:latin typeface="+mn-ea"/>
              </a:rPr>
              <a:t>데이터 셋 구성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50277" y="1377847"/>
            <a:ext cx="458599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en-US" altLang="ko-KR" sz="2000" b="1" dirty="0" smtClean="0">
                <a:latin typeface="+mn-ea"/>
              </a:rPr>
              <a:t>Training set</a:t>
            </a:r>
          </a:p>
          <a:p>
            <a:pPr lvl="1"/>
            <a:r>
              <a:rPr lang="en-US" altLang="ko-KR" sz="2000" b="1" dirty="0" smtClean="0">
                <a:latin typeface="+mn-ea"/>
              </a:rPr>
              <a:t>: </a:t>
            </a:r>
            <a:r>
              <a:rPr lang="ko-KR" altLang="en-US" sz="2000" b="1" dirty="0" smtClean="0">
                <a:latin typeface="+mn-ea"/>
              </a:rPr>
              <a:t>모델 훈련에 사용하는 데이터 셋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en-US" altLang="ko-KR" sz="2000" b="1" dirty="0" smtClean="0">
                <a:latin typeface="+mn-ea"/>
              </a:rPr>
              <a:t>Validation set</a:t>
            </a:r>
          </a:p>
          <a:p>
            <a:pPr lvl="1"/>
            <a:r>
              <a:rPr lang="en-US" altLang="ko-KR" sz="2000" b="1" dirty="0" smtClean="0">
                <a:latin typeface="+mn-ea"/>
              </a:rPr>
              <a:t>: </a:t>
            </a:r>
            <a:r>
              <a:rPr lang="ko-KR" altLang="en-US" sz="2000" b="1" dirty="0" smtClean="0">
                <a:latin typeface="+mn-ea"/>
              </a:rPr>
              <a:t>모델 훈련에 적절한 지점을 찾기 위해 사용하는 데이터 셋으로 </a:t>
            </a:r>
            <a:r>
              <a:rPr lang="ko-KR" altLang="en-US" sz="2000" b="1" dirty="0" err="1" smtClean="0">
                <a:latin typeface="+mn-ea"/>
              </a:rPr>
              <a:t>과적합</a:t>
            </a:r>
            <a:r>
              <a:rPr lang="en-US" altLang="ko-KR" sz="2000" b="1" dirty="0" smtClean="0">
                <a:latin typeface="+mn-ea"/>
              </a:rPr>
              <a:t>(over fitting) </a:t>
            </a:r>
            <a:r>
              <a:rPr lang="ko-KR" altLang="en-US" sz="2000" b="1" dirty="0" smtClean="0">
                <a:latin typeface="+mn-ea"/>
              </a:rPr>
              <a:t>또는 과소적합</a:t>
            </a:r>
            <a:r>
              <a:rPr lang="en-US" altLang="ko-KR" sz="2000" b="1" dirty="0" smtClean="0">
                <a:latin typeface="+mn-ea"/>
              </a:rPr>
              <a:t>(under-fitting)</a:t>
            </a:r>
            <a:r>
              <a:rPr lang="ko-KR" altLang="en-US" sz="2000" b="1" dirty="0" smtClean="0">
                <a:latin typeface="+mn-ea"/>
              </a:rPr>
              <a:t>을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방지하기 위한 </a:t>
            </a:r>
            <a:r>
              <a:rPr lang="en-US" altLang="ko-KR" sz="2000" b="1" dirty="0" smtClean="0">
                <a:latin typeface="+mn-ea"/>
              </a:rPr>
              <a:t>stopping point</a:t>
            </a:r>
            <a:r>
              <a:rPr lang="ko-KR" altLang="en-US" sz="2000" b="1" dirty="0" smtClean="0">
                <a:latin typeface="+mn-ea"/>
              </a:rPr>
              <a:t>를 찾음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en-US" altLang="ko-KR" sz="2000" b="1" dirty="0" smtClean="0">
                <a:latin typeface="+mn-ea"/>
              </a:rPr>
              <a:t>Test set</a:t>
            </a:r>
            <a:br>
              <a:rPr lang="en-US" altLang="ko-KR" sz="2000" b="1" dirty="0" smtClean="0">
                <a:latin typeface="+mn-ea"/>
              </a:rPr>
            </a:br>
            <a:r>
              <a:rPr lang="en-US" altLang="ko-KR" sz="2000" b="1" dirty="0" smtClean="0">
                <a:latin typeface="+mn-ea"/>
              </a:rPr>
              <a:t>: </a:t>
            </a:r>
            <a:r>
              <a:rPr lang="ko-KR" altLang="en-US" sz="2000" b="1" dirty="0" smtClean="0">
                <a:latin typeface="+mn-ea"/>
              </a:rPr>
              <a:t>모델의 성능을 평가하기 위해 사용하는 데이터 셋</a:t>
            </a:r>
            <a:endParaRPr lang="en-US" altLang="ko-KR" sz="2000" b="1" dirty="0"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225363" y="1351040"/>
            <a:ext cx="6641519" cy="3635963"/>
            <a:chOff x="521281" y="1416015"/>
            <a:chExt cx="6641519" cy="3635963"/>
          </a:xfrm>
        </p:grpSpPr>
        <p:sp>
          <p:nvSpPr>
            <p:cNvPr id="9" name="직사각형 8"/>
            <p:cNvSpPr/>
            <p:nvPr/>
          </p:nvSpPr>
          <p:spPr>
            <a:xfrm>
              <a:off x="1861309" y="1741765"/>
              <a:ext cx="5301491" cy="2302002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0" name="순서도: 자기 디스크 9"/>
            <p:cNvSpPr/>
            <p:nvPr/>
          </p:nvSpPr>
          <p:spPr>
            <a:xfrm>
              <a:off x="758540" y="3190005"/>
              <a:ext cx="841665" cy="540327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Data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순서도: 내부 저장소 12"/>
            <p:cNvSpPr/>
            <p:nvPr/>
          </p:nvSpPr>
          <p:spPr>
            <a:xfrm>
              <a:off x="2122412" y="1878749"/>
              <a:ext cx="1054538" cy="804106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+mn-ea"/>
                </a:rPr>
                <a:t>Training</a:t>
              </a:r>
              <a:r>
                <a:rPr lang="ko-KR" altLang="en-US" sz="1200" b="1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>
                  <a:solidFill>
                    <a:schemeClr val="tx1"/>
                  </a:solidFill>
                  <a:latin typeface="+mn-ea"/>
                </a:rPr>
                <a:t>set</a:t>
              </a:r>
              <a:endParaRPr lang="en-US" altLang="ko-KR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순서도: 내부 저장소 13"/>
            <p:cNvSpPr/>
            <p:nvPr/>
          </p:nvSpPr>
          <p:spPr>
            <a:xfrm>
              <a:off x="2122412" y="3063311"/>
              <a:ext cx="1054538" cy="804106"/>
            </a:xfrm>
            <a:prstGeom prst="flowChartInternalStorag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Validation set</a:t>
              </a:r>
              <a:endParaRPr lang="en-US" altLang="ko-KR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" name="순서도: 내부 저장소 14"/>
            <p:cNvSpPr/>
            <p:nvPr/>
          </p:nvSpPr>
          <p:spPr>
            <a:xfrm>
              <a:off x="2122411" y="4247872"/>
              <a:ext cx="1054538" cy="804106"/>
            </a:xfrm>
            <a:prstGeom prst="flowChartInternalStorag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Test set</a:t>
              </a:r>
              <a:endParaRPr lang="en-US" altLang="ko-KR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" name="순서도: 처리 15"/>
            <p:cNvSpPr/>
            <p:nvPr/>
          </p:nvSpPr>
          <p:spPr>
            <a:xfrm>
              <a:off x="3699157" y="2034955"/>
              <a:ext cx="1195741" cy="487077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+mn-ea"/>
                </a:rPr>
                <a:t>모델 생성</a:t>
              </a:r>
            </a:p>
          </p:txBody>
        </p:sp>
        <p:sp>
          <p:nvSpPr>
            <p:cNvPr id="17" name="정육면체 16"/>
            <p:cNvSpPr/>
            <p:nvPr/>
          </p:nvSpPr>
          <p:spPr>
            <a:xfrm>
              <a:off x="3699158" y="3184742"/>
              <a:ext cx="1195740" cy="560815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</a:rPr>
                <a:t>모델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cxnSp>
          <p:nvCxnSpPr>
            <p:cNvPr id="18" name="직선 화살표 연결선 17"/>
            <p:cNvCxnSpPr>
              <a:stCxn id="10" idx="4"/>
              <a:endCxn id="13" idx="1"/>
            </p:cNvCxnSpPr>
            <p:nvPr/>
          </p:nvCxnSpPr>
          <p:spPr>
            <a:xfrm flipV="1">
              <a:off x="1600205" y="2280802"/>
              <a:ext cx="522207" cy="11793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0" idx="4"/>
              <a:endCxn id="14" idx="1"/>
            </p:cNvCxnSpPr>
            <p:nvPr/>
          </p:nvCxnSpPr>
          <p:spPr>
            <a:xfrm>
              <a:off x="1600205" y="3460169"/>
              <a:ext cx="522207" cy="51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0" idx="4"/>
              <a:endCxn id="15" idx="1"/>
            </p:cNvCxnSpPr>
            <p:nvPr/>
          </p:nvCxnSpPr>
          <p:spPr>
            <a:xfrm>
              <a:off x="1600205" y="3460169"/>
              <a:ext cx="522206" cy="11897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13" idx="3"/>
              <a:endCxn id="16" idx="1"/>
            </p:cNvCxnSpPr>
            <p:nvPr/>
          </p:nvCxnSpPr>
          <p:spPr>
            <a:xfrm flipV="1">
              <a:off x="3176950" y="2278494"/>
              <a:ext cx="522207" cy="23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6" idx="2"/>
            </p:cNvCxnSpPr>
            <p:nvPr/>
          </p:nvCxnSpPr>
          <p:spPr>
            <a:xfrm>
              <a:off x="4297028" y="2522032"/>
              <a:ext cx="0" cy="6350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4" idx="3"/>
            </p:cNvCxnSpPr>
            <p:nvPr/>
          </p:nvCxnSpPr>
          <p:spPr>
            <a:xfrm>
              <a:off x="3176950" y="3465364"/>
              <a:ext cx="52220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순서도: 데이터 24"/>
            <p:cNvSpPr/>
            <p:nvPr/>
          </p:nvSpPr>
          <p:spPr>
            <a:xfrm>
              <a:off x="5306956" y="3184742"/>
              <a:ext cx="1644563" cy="56497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분류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예측 </a:t>
              </a:r>
              <a:endParaRPr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성능평가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25"/>
            <p:cNvCxnSpPr>
              <a:endCxn id="25" idx="2"/>
            </p:cNvCxnSpPr>
            <p:nvPr/>
          </p:nvCxnSpPr>
          <p:spPr>
            <a:xfrm>
              <a:off x="4894898" y="3460169"/>
              <a:ext cx="576514" cy="70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 26"/>
            <p:cNvCxnSpPr>
              <a:stCxn id="25" idx="1"/>
              <a:endCxn id="16" idx="3"/>
            </p:cNvCxnSpPr>
            <p:nvPr/>
          </p:nvCxnSpPr>
          <p:spPr>
            <a:xfrm rot="16200000" flipV="1">
              <a:off x="5058944" y="2114448"/>
              <a:ext cx="906248" cy="123434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정육면체 27"/>
            <p:cNvSpPr/>
            <p:nvPr/>
          </p:nvSpPr>
          <p:spPr>
            <a:xfrm>
              <a:off x="3699155" y="4324173"/>
              <a:ext cx="1195743" cy="545590"/>
            </a:xfrm>
            <a:prstGeom prst="cube">
              <a:avLst/>
            </a:prstGeom>
            <a:solidFill>
              <a:srgbClr val="7BAF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최종 모델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직선 화살표 연결선 28"/>
            <p:cNvCxnSpPr>
              <a:stCxn id="15" idx="3"/>
            </p:cNvCxnSpPr>
            <p:nvPr/>
          </p:nvCxnSpPr>
          <p:spPr>
            <a:xfrm>
              <a:off x="3176949" y="4649925"/>
              <a:ext cx="52220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4887169" y="4649925"/>
              <a:ext cx="52993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순서도: 데이터 30"/>
            <p:cNvSpPr/>
            <p:nvPr/>
          </p:nvSpPr>
          <p:spPr>
            <a:xfrm>
              <a:off x="5260630" y="4369517"/>
              <a:ext cx="1644563" cy="560815"/>
            </a:xfrm>
            <a:prstGeom prst="flowChartInputOutpu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최종 </a:t>
              </a:r>
              <a:endParaRPr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성능평가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순서도: 처리 31"/>
            <p:cNvSpPr/>
            <p:nvPr/>
          </p:nvSpPr>
          <p:spPr>
            <a:xfrm>
              <a:off x="521281" y="2035319"/>
              <a:ext cx="1600200" cy="455902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  <a:latin typeface="+mn-ea"/>
                </a:rPr>
                <a:t>데이터 셋 분할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순서도: 처리 32"/>
            <p:cNvSpPr/>
            <p:nvPr/>
          </p:nvSpPr>
          <p:spPr>
            <a:xfrm>
              <a:off x="2983442" y="1938127"/>
              <a:ext cx="875724" cy="340366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  <a:latin typeface="+mn-ea"/>
                </a:rPr>
                <a:t>학습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" name="순서도: 처리 33"/>
            <p:cNvSpPr/>
            <p:nvPr/>
          </p:nvSpPr>
          <p:spPr>
            <a:xfrm>
              <a:off x="3859166" y="1416015"/>
              <a:ext cx="1168399" cy="246933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  <a:latin typeface="+mn-ea"/>
                </a:rPr>
                <a:t>모델 학습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5" name="직선 화살표 연결선 34"/>
            <p:cNvCxnSpPr/>
            <p:nvPr/>
          </p:nvCxnSpPr>
          <p:spPr>
            <a:xfrm>
              <a:off x="4307802" y="3745557"/>
              <a:ext cx="0" cy="5786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순서도: 처리 35"/>
            <p:cNvSpPr/>
            <p:nvPr/>
          </p:nvSpPr>
          <p:spPr>
            <a:xfrm>
              <a:off x="4979243" y="1924007"/>
              <a:ext cx="875724" cy="340366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  <a:latin typeface="+mn-ea"/>
                </a:rPr>
                <a:t>학습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682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6" y="221961"/>
            <a:ext cx="11521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1. </a:t>
            </a:r>
            <a:r>
              <a:rPr lang="ko-KR" altLang="en-US" sz="2400" b="1" dirty="0">
                <a:latin typeface="+mn-ea"/>
              </a:rPr>
              <a:t>데이터 셋 구성을 통한 </a:t>
            </a:r>
            <a:r>
              <a:rPr lang="ko-KR" altLang="en-US" sz="2400" b="1">
                <a:latin typeface="+mn-ea"/>
              </a:rPr>
              <a:t>검증 </a:t>
            </a:r>
            <a:r>
              <a:rPr lang="ko-KR" altLang="en-US" sz="2400" b="1" smtClean="0">
                <a:latin typeface="+mn-ea"/>
              </a:rPr>
              <a:t>방법</a:t>
            </a:r>
            <a:endParaRPr lang="ko-KR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6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■"/>
            </a:pPr>
            <a:r>
              <a:rPr lang="en-US" altLang="ko-KR" sz="2000" b="1" dirty="0" smtClean="0">
                <a:latin typeface="+mn-ea"/>
              </a:rPr>
              <a:t>Holdout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50277" y="1377847"/>
            <a:ext cx="10275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데이터 셋의 일부를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훈련용 데이터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smtClean="0">
                <a:latin typeface="+mn-ea"/>
              </a:rPr>
              <a:t>나머지 일부를 테스트용 데이터로 구성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0646" y="2055033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■"/>
            </a:pPr>
            <a:r>
              <a:rPr lang="en-US" altLang="ko-KR" sz="2000" b="1" dirty="0" smtClean="0">
                <a:latin typeface="+mn-ea"/>
              </a:rPr>
              <a:t>Random subsampling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50277" y="2589598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latin typeface="+mn-ea"/>
              </a:rPr>
              <a:t>Holdout </a:t>
            </a:r>
            <a:r>
              <a:rPr lang="ko-KR" altLang="en-US" sz="2000" b="1" dirty="0" smtClean="0">
                <a:latin typeface="+mn-ea"/>
              </a:rPr>
              <a:t>방식을 반복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0646" y="3271016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■"/>
            </a:pPr>
            <a:r>
              <a:rPr lang="en-US" altLang="ko-KR" sz="2000" b="1" dirty="0" smtClean="0">
                <a:latin typeface="+mn-ea"/>
              </a:rPr>
              <a:t>Cross validation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50277" y="3805581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중복되지 않는 </a:t>
            </a:r>
            <a:r>
              <a:rPr lang="en-US" altLang="ko-KR" sz="2000" b="1" dirty="0" smtClean="0">
                <a:latin typeface="+mn-ea"/>
              </a:rPr>
              <a:t>k</a:t>
            </a:r>
            <a:r>
              <a:rPr lang="ko-KR" altLang="en-US" sz="2000" b="1" dirty="0" smtClean="0">
                <a:latin typeface="+mn-ea"/>
              </a:rPr>
              <a:t>개의 부분 셋으로 나누어 구성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0646" y="4486999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■"/>
            </a:pPr>
            <a:r>
              <a:rPr lang="en-US" altLang="ko-KR" sz="2000" b="1" dirty="0" smtClean="0">
                <a:latin typeface="+mn-ea"/>
              </a:rPr>
              <a:t>Stratified sampling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50277" y="5021564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각 클래스로부터 일정 비율의 샘플 추출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0646" y="57029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■"/>
            </a:pPr>
            <a:r>
              <a:rPr lang="en-US" altLang="ko-KR" sz="2000" b="1" dirty="0">
                <a:latin typeface="+mn-ea"/>
              </a:rPr>
              <a:t>B</a:t>
            </a:r>
            <a:r>
              <a:rPr lang="en-US" altLang="ko-KR" sz="2000" b="1" dirty="0" smtClean="0">
                <a:latin typeface="+mn-ea"/>
              </a:rPr>
              <a:t>ootstrap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50277" y="6237547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중복을 허용하는 샘플 추출</a:t>
            </a:r>
            <a:endParaRPr lang="en-US" altLang="ko-KR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23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81950" y="6356354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68037" y="2996952"/>
            <a:ext cx="405591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기계학습 개요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82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/>
          <p:cNvSpPr/>
          <p:nvPr/>
        </p:nvSpPr>
        <p:spPr>
          <a:xfrm>
            <a:off x="3185501" y="4064173"/>
            <a:ext cx="5820999" cy="347166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1. </a:t>
            </a:r>
            <a:r>
              <a:rPr lang="ko-KR" altLang="en-US" sz="2400" b="1" dirty="0">
                <a:latin typeface="+mn-ea"/>
              </a:rPr>
              <a:t>데이터 셋 구성을 통한 검증 방법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6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■"/>
            </a:pPr>
            <a:r>
              <a:rPr lang="en-US" altLang="ko-KR" sz="2000" b="1" dirty="0" smtClean="0">
                <a:latin typeface="+mn-ea"/>
              </a:rPr>
              <a:t>Holdout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50277" y="1377847"/>
            <a:ext cx="1087315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데이터 셋을 </a:t>
            </a:r>
            <a:r>
              <a:rPr lang="en-US" altLang="ko-KR" sz="2000" b="1" dirty="0" smtClean="0">
                <a:latin typeface="+mn-ea"/>
              </a:rPr>
              <a:t>train set, test set</a:t>
            </a:r>
            <a:r>
              <a:rPr lang="ko-KR" altLang="en-US" sz="2000" b="1" dirty="0" smtClean="0">
                <a:latin typeface="+mn-ea"/>
              </a:rPr>
              <a:t> 두 셋으로 나눔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아래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그림과 같이 </a:t>
            </a:r>
            <a:r>
              <a:rPr lang="en-US" altLang="ko-KR" sz="2000" b="1" dirty="0" smtClean="0">
                <a:latin typeface="+mn-ea"/>
              </a:rPr>
              <a:t>train set</a:t>
            </a:r>
            <a:r>
              <a:rPr lang="ko-KR" altLang="en-US" sz="2000" b="1" dirty="0" smtClean="0">
                <a:latin typeface="+mn-ea"/>
              </a:rPr>
              <a:t>과 </a:t>
            </a:r>
            <a:r>
              <a:rPr lang="en-US" altLang="ko-KR" sz="2000" b="1" dirty="0" smtClean="0">
                <a:latin typeface="+mn-ea"/>
              </a:rPr>
              <a:t>test set</a:t>
            </a:r>
            <a:r>
              <a:rPr lang="ko-KR" altLang="en-US" sz="2000" b="1" dirty="0" smtClean="0">
                <a:latin typeface="+mn-ea"/>
              </a:rPr>
              <a:t>의 일정 비율을 설정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latin typeface="+mn-ea"/>
              </a:rPr>
              <a:t>Train set</a:t>
            </a:r>
            <a:r>
              <a:rPr lang="ko-KR" altLang="en-US" sz="2000" b="1" dirty="0" smtClean="0">
                <a:latin typeface="+mn-ea"/>
              </a:rPr>
              <a:t>이 작으</a:t>
            </a:r>
            <a:r>
              <a:rPr lang="ko-KR" altLang="en-US" sz="2000" b="1" dirty="0">
                <a:latin typeface="+mn-ea"/>
              </a:rPr>
              <a:t>면 </a:t>
            </a:r>
            <a:r>
              <a:rPr lang="ko-KR" altLang="en-US" sz="2000" b="1" dirty="0" smtClean="0">
                <a:latin typeface="+mn-ea"/>
              </a:rPr>
              <a:t>모델 정확도의 분산이 커짐</a:t>
            </a:r>
            <a:endParaRPr lang="en-US" altLang="ko-KR" sz="2000" b="1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latin typeface="+mn-ea"/>
              </a:rPr>
              <a:t>Train set</a:t>
            </a:r>
            <a:r>
              <a:rPr lang="ko-KR" altLang="en-US" sz="2000" b="1" dirty="0" smtClean="0">
                <a:latin typeface="+mn-ea"/>
              </a:rPr>
              <a:t>이 커지면 </a:t>
            </a:r>
            <a:r>
              <a:rPr lang="en-US" altLang="ko-KR" sz="2000" b="1" dirty="0" smtClean="0">
                <a:latin typeface="+mn-ea"/>
              </a:rPr>
              <a:t>test set</a:t>
            </a:r>
            <a:r>
              <a:rPr lang="ko-KR" altLang="en-US" sz="2000" b="1" dirty="0" smtClean="0">
                <a:latin typeface="+mn-ea"/>
              </a:rPr>
              <a:t>으로 부터 측정한 정확도의 신뢰도 하락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위와 같은 단점을 극복하기 위해 </a:t>
            </a:r>
            <a:r>
              <a:rPr lang="en-US" altLang="ko-KR" sz="2000" b="1" dirty="0" smtClean="0">
                <a:latin typeface="+mn-ea"/>
              </a:rPr>
              <a:t>hold out</a:t>
            </a:r>
            <a:r>
              <a:rPr lang="ko-KR" altLang="en-US" sz="2000" b="1" dirty="0" smtClean="0">
                <a:latin typeface="+mn-ea"/>
              </a:rPr>
              <a:t>을 반복적으로 실행하는 것이 </a:t>
            </a:r>
            <a:r>
              <a:rPr lang="en-US" altLang="ko-KR" sz="2000" b="1" dirty="0" smtClean="0">
                <a:latin typeface="+mn-ea"/>
              </a:rPr>
              <a:t>random subsampling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3185500" y="4064173"/>
            <a:ext cx="2873987" cy="34716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2272320" y="4065720"/>
            <a:ext cx="935886" cy="34561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1 : 1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4121387" y="4065720"/>
            <a:ext cx="935886" cy="34561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Train set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6972669" y="4064173"/>
            <a:ext cx="935886" cy="34561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Test set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3185501" y="4728570"/>
            <a:ext cx="5820999" cy="347166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처리 13"/>
          <p:cNvSpPr/>
          <p:nvPr/>
        </p:nvSpPr>
        <p:spPr>
          <a:xfrm>
            <a:off x="3185501" y="4728570"/>
            <a:ext cx="4173766" cy="34716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처리 14"/>
          <p:cNvSpPr/>
          <p:nvPr/>
        </p:nvSpPr>
        <p:spPr>
          <a:xfrm>
            <a:off x="2272320" y="4730117"/>
            <a:ext cx="935886" cy="34561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 : 1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4978074" y="4729640"/>
            <a:ext cx="935886" cy="34561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Train set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7682765" y="4727023"/>
            <a:ext cx="935886" cy="34561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Test set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074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1. </a:t>
            </a:r>
            <a:r>
              <a:rPr lang="ko-KR" altLang="en-US" sz="2400" b="1" dirty="0">
                <a:latin typeface="+mn-ea"/>
              </a:rPr>
              <a:t>데이터 셋 구성을 통한 검증 방법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03492" y="1871998"/>
            <a:ext cx="106492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○"/>
            </a:pPr>
            <a:r>
              <a:rPr lang="ko-KR" altLang="en-US" b="1" dirty="0" smtClean="0">
                <a:latin typeface="+mn-ea"/>
              </a:rPr>
              <a:t>각 부분 데이터 셋은 랜덤으로 정해짐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Font typeface="맑은 고딕" panose="020B0503020000020004" pitchFamily="50" charset="-127"/>
              <a:buChar char="○"/>
            </a:pPr>
            <a:r>
              <a:rPr lang="ko-KR" altLang="en-US" b="1" dirty="0" smtClean="0">
                <a:latin typeface="+mn-ea"/>
              </a:rPr>
              <a:t>각 실험마다 </a:t>
            </a:r>
            <a:r>
              <a:rPr lang="en-US" altLang="ko-KR" b="1" dirty="0" smtClean="0">
                <a:latin typeface="+mn-ea"/>
              </a:rPr>
              <a:t>training set</a:t>
            </a:r>
            <a:r>
              <a:rPr lang="ko-KR" altLang="en-US" b="1" dirty="0" smtClean="0">
                <a:latin typeface="+mn-ea"/>
              </a:rPr>
              <a:t>으로 모델을 훈련</a:t>
            </a:r>
            <a:r>
              <a:rPr lang="en-US" altLang="ko-KR" b="1" dirty="0" smtClean="0">
                <a:latin typeface="+mn-ea"/>
              </a:rPr>
              <a:t>, test set</a:t>
            </a:r>
            <a:r>
              <a:rPr lang="ko-KR" altLang="en-US" b="1" dirty="0" smtClean="0">
                <a:latin typeface="+mn-ea"/>
              </a:rPr>
              <a:t>으로 모델을 테스트함</a:t>
            </a:r>
            <a:endParaRPr lang="en-US" altLang="ko-KR" b="1" dirty="0" smtClean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50276" y="266102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최종 성능은 각 실험 성능의 평균으로 도출</a:t>
            </a:r>
            <a:endParaRPr lang="en-US" altLang="ko-KR" sz="2000" b="1" dirty="0">
              <a:latin typeface="+mn-ea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14266" y="3316018"/>
            <a:ext cx="4763468" cy="1700708"/>
            <a:chOff x="3782655" y="4338454"/>
            <a:chExt cx="4763468" cy="1700708"/>
          </a:xfrm>
        </p:grpSpPr>
        <p:sp>
          <p:nvSpPr>
            <p:cNvPr id="33" name="순서도: 처리 32"/>
            <p:cNvSpPr/>
            <p:nvPr/>
          </p:nvSpPr>
          <p:spPr>
            <a:xfrm>
              <a:off x="3782655" y="4852437"/>
              <a:ext cx="935886" cy="345619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  <a:latin typeface="+mn-ea"/>
                </a:rPr>
                <a:t>실험 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+mn-ea"/>
                </a:rPr>
                <a:t>1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" name="순서도: 처리 33"/>
            <p:cNvSpPr/>
            <p:nvPr/>
          </p:nvSpPr>
          <p:spPr>
            <a:xfrm>
              <a:off x="3782655" y="5272192"/>
              <a:ext cx="935886" cy="345619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  <a:latin typeface="+mn-ea"/>
                </a:rPr>
                <a:t>실험 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+mn-ea"/>
                </a:rPr>
                <a:t>2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순서도: 처리 34"/>
            <p:cNvSpPr/>
            <p:nvPr/>
          </p:nvSpPr>
          <p:spPr>
            <a:xfrm>
              <a:off x="3782655" y="5691947"/>
              <a:ext cx="935886" cy="345619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  <a:latin typeface="+mn-ea"/>
                </a:rPr>
                <a:t>실험 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+mn-ea"/>
                </a:rPr>
                <a:t>3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" name="순서도: 처리 2"/>
            <p:cNvSpPr/>
            <p:nvPr/>
          </p:nvSpPr>
          <p:spPr>
            <a:xfrm>
              <a:off x="4812566" y="4852388"/>
              <a:ext cx="2659184" cy="347166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처리 14"/>
            <p:cNvSpPr/>
            <p:nvPr/>
          </p:nvSpPr>
          <p:spPr>
            <a:xfrm>
              <a:off x="4812566" y="5272192"/>
              <a:ext cx="2659184" cy="347166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처리 15"/>
            <p:cNvSpPr/>
            <p:nvPr/>
          </p:nvSpPr>
          <p:spPr>
            <a:xfrm>
              <a:off x="4812566" y="5691996"/>
              <a:ext cx="2659184" cy="347166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처리 16"/>
            <p:cNvSpPr/>
            <p:nvPr/>
          </p:nvSpPr>
          <p:spPr>
            <a:xfrm>
              <a:off x="4978890" y="4852388"/>
              <a:ext cx="123824" cy="347166"/>
            </a:xfrm>
            <a:prstGeom prst="flowChart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처리 17"/>
            <p:cNvSpPr/>
            <p:nvPr/>
          </p:nvSpPr>
          <p:spPr>
            <a:xfrm>
              <a:off x="5145214" y="4852388"/>
              <a:ext cx="123824" cy="347166"/>
            </a:xfrm>
            <a:prstGeom prst="flowChart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순서도: 처리 18"/>
            <p:cNvSpPr/>
            <p:nvPr/>
          </p:nvSpPr>
          <p:spPr>
            <a:xfrm>
              <a:off x="5792914" y="4850890"/>
              <a:ext cx="123824" cy="347166"/>
            </a:xfrm>
            <a:prstGeom prst="flowChart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6631597" y="4850890"/>
              <a:ext cx="123824" cy="347166"/>
            </a:xfrm>
            <a:prstGeom prst="flowChart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처리 21"/>
            <p:cNvSpPr/>
            <p:nvPr/>
          </p:nvSpPr>
          <p:spPr>
            <a:xfrm>
              <a:off x="7051673" y="4850890"/>
              <a:ext cx="123824" cy="347166"/>
            </a:xfrm>
            <a:prstGeom prst="flowChart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처리 22"/>
            <p:cNvSpPr/>
            <p:nvPr/>
          </p:nvSpPr>
          <p:spPr>
            <a:xfrm>
              <a:off x="4855066" y="5272192"/>
              <a:ext cx="123824" cy="347166"/>
            </a:xfrm>
            <a:prstGeom prst="flowChart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5269038" y="5272192"/>
              <a:ext cx="123824" cy="347166"/>
            </a:xfrm>
            <a:prstGeom prst="flowChart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5557725" y="5272192"/>
              <a:ext cx="123824" cy="347166"/>
            </a:xfrm>
            <a:prstGeom prst="flowChart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6326797" y="5272192"/>
              <a:ext cx="123824" cy="347166"/>
            </a:xfrm>
            <a:prstGeom prst="flowChart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처리 26"/>
            <p:cNvSpPr/>
            <p:nvPr/>
          </p:nvSpPr>
          <p:spPr>
            <a:xfrm>
              <a:off x="7179657" y="5272192"/>
              <a:ext cx="123824" cy="347166"/>
            </a:xfrm>
            <a:prstGeom prst="flowChart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순서도: 처리 27"/>
            <p:cNvSpPr/>
            <p:nvPr/>
          </p:nvSpPr>
          <p:spPr>
            <a:xfrm>
              <a:off x="5207126" y="5691996"/>
              <a:ext cx="123824" cy="347166"/>
            </a:xfrm>
            <a:prstGeom prst="flowChart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순서도: 처리 28"/>
            <p:cNvSpPr/>
            <p:nvPr/>
          </p:nvSpPr>
          <p:spPr>
            <a:xfrm>
              <a:off x="5495813" y="5691996"/>
              <a:ext cx="123824" cy="347166"/>
            </a:xfrm>
            <a:prstGeom prst="flowChart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순서도: 처리 29"/>
            <p:cNvSpPr/>
            <p:nvPr/>
          </p:nvSpPr>
          <p:spPr>
            <a:xfrm>
              <a:off x="5681549" y="5691995"/>
              <a:ext cx="123824" cy="347166"/>
            </a:xfrm>
            <a:prstGeom prst="flowChart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순서도: 처리 30"/>
            <p:cNvSpPr/>
            <p:nvPr/>
          </p:nvSpPr>
          <p:spPr>
            <a:xfrm>
              <a:off x="6839315" y="5691995"/>
              <a:ext cx="123824" cy="347166"/>
            </a:xfrm>
            <a:prstGeom prst="flowChart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순서도: 처리 31"/>
            <p:cNvSpPr/>
            <p:nvPr/>
          </p:nvSpPr>
          <p:spPr>
            <a:xfrm>
              <a:off x="6993435" y="5691995"/>
              <a:ext cx="123824" cy="347166"/>
            </a:xfrm>
            <a:prstGeom prst="flowChart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 flipH="1">
              <a:off x="7118344" y="5032736"/>
              <a:ext cx="64965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순서도: 처리 37"/>
            <p:cNvSpPr/>
            <p:nvPr/>
          </p:nvSpPr>
          <p:spPr>
            <a:xfrm>
              <a:off x="7768002" y="4850890"/>
              <a:ext cx="778121" cy="345619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+mn-ea"/>
                </a:rPr>
                <a:t>Test set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>
              <a:off x="4812566" y="4684073"/>
              <a:ext cx="26591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순서도: 처리 44"/>
            <p:cNvSpPr/>
            <p:nvPr/>
          </p:nvSpPr>
          <p:spPr>
            <a:xfrm>
              <a:off x="5674215" y="4338454"/>
              <a:ext cx="935886" cy="345619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+mn-ea"/>
                </a:rPr>
                <a:t>Total data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480646" y="843369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■"/>
            </a:pPr>
            <a:r>
              <a:rPr lang="en-US" altLang="ko-KR" sz="2000" b="1" dirty="0" smtClean="0">
                <a:latin typeface="+mn-ea"/>
              </a:rPr>
              <a:t>Random subsampling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50276" y="1352446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latin typeface="+mn-ea"/>
              </a:rPr>
              <a:t>K</a:t>
            </a:r>
            <a:r>
              <a:rPr lang="ko-KR" altLang="en-US" sz="2000" b="1" dirty="0" smtClean="0">
                <a:latin typeface="+mn-ea"/>
              </a:rPr>
              <a:t>개의 부분 데이터 셋을 사용함</a:t>
            </a:r>
            <a:endParaRPr lang="en-US" altLang="ko-KR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359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1. </a:t>
            </a:r>
            <a:r>
              <a:rPr lang="ko-KR" altLang="en-US" sz="2400" b="1" dirty="0">
                <a:latin typeface="+mn-ea"/>
              </a:rPr>
              <a:t>데이터 셋 구성을 통한 검증 방법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6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■"/>
            </a:pPr>
            <a:r>
              <a:rPr lang="en-US" altLang="ko-KR" sz="2000" b="1" dirty="0">
                <a:latin typeface="+mn-ea"/>
              </a:rPr>
              <a:t>K fold cross validation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50277" y="1377847"/>
            <a:ext cx="10902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latin typeface="+mn-ea"/>
              </a:rPr>
              <a:t>Data set</a:t>
            </a:r>
            <a:r>
              <a:rPr lang="ko-KR" altLang="en-US" sz="2000" b="1" dirty="0" smtClean="0">
                <a:latin typeface="+mn-ea"/>
              </a:rPr>
              <a:t>을 </a:t>
            </a:r>
            <a:r>
              <a:rPr lang="en-US" altLang="ko-KR" sz="2000" b="1" dirty="0" smtClean="0">
                <a:latin typeface="+mn-ea"/>
              </a:rPr>
              <a:t>k</a:t>
            </a:r>
            <a:r>
              <a:rPr lang="ko-KR" altLang="en-US" sz="2000" b="1" dirty="0" smtClean="0">
                <a:latin typeface="+mn-ea"/>
              </a:rPr>
              <a:t>개의 </a:t>
            </a:r>
            <a:r>
              <a:rPr lang="en-US" altLang="ko-KR" sz="2000" b="1" dirty="0" smtClean="0">
                <a:latin typeface="+mn-ea"/>
              </a:rPr>
              <a:t>fold</a:t>
            </a:r>
            <a:r>
              <a:rPr lang="ko-KR" altLang="en-US" sz="2000" b="1" dirty="0" smtClean="0">
                <a:latin typeface="+mn-ea"/>
              </a:rPr>
              <a:t>로 나누어 사용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03492" y="1912412"/>
            <a:ext cx="10649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○"/>
            </a:pPr>
            <a:r>
              <a:rPr lang="en-US" altLang="ko-KR" b="1" dirty="0">
                <a:latin typeface="+mn-ea"/>
              </a:rPr>
              <a:t>K</a:t>
            </a:r>
            <a:r>
              <a:rPr lang="ko-KR" altLang="en-US" b="1" dirty="0">
                <a:latin typeface="+mn-ea"/>
              </a:rPr>
              <a:t>번의 실험을 진행하며</a:t>
            </a:r>
            <a:r>
              <a:rPr lang="en-US" altLang="ko-KR" b="1" dirty="0">
                <a:latin typeface="+mn-ea"/>
              </a:rPr>
              <a:t>, k-1</a:t>
            </a:r>
            <a:r>
              <a:rPr lang="ko-KR" altLang="en-US" b="1" dirty="0">
                <a:latin typeface="+mn-ea"/>
              </a:rPr>
              <a:t>개 </a:t>
            </a:r>
            <a:r>
              <a:rPr lang="en-US" altLang="ko-KR" b="1" dirty="0">
                <a:latin typeface="+mn-ea"/>
              </a:rPr>
              <a:t>fold</a:t>
            </a:r>
            <a:r>
              <a:rPr lang="ko-KR" altLang="en-US" b="1" dirty="0">
                <a:latin typeface="+mn-ea"/>
              </a:rPr>
              <a:t>는 </a:t>
            </a:r>
            <a:r>
              <a:rPr lang="en-US" altLang="ko-KR" b="1" dirty="0">
                <a:latin typeface="+mn-ea"/>
              </a:rPr>
              <a:t>training set, 1</a:t>
            </a:r>
            <a:r>
              <a:rPr lang="ko-KR" altLang="en-US" b="1" dirty="0">
                <a:latin typeface="+mn-ea"/>
              </a:rPr>
              <a:t>개 </a:t>
            </a:r>
            <a:r>
              <a:rPr lang="en-US" altLang="ko-KR" b="1" dirty="0">
                <a:latin typeface="+mn-ea"/>
              </a:rPr>
              <a:t>fold</a:t>
            </a:r>
            <a:r>
              <a:rPr lang="ko-KR" altLang="en-US" b="1" dirty="0">
                <a:latin typeface="+mn-ea"/>
              </a:rPr>
              <a:t>는 </a:t>
            </a:r>
            <a:r>
              <a:rPr lang="en-US" altLang="ko-KR" b="1" dirty="0">
                <a:latin typeface="+mn-ea"/>
              </a:rPr>
              <a:t>test set</a:t>
            </a:r>
            <a:r>
              <a:rPr lang="ko-KR" altLang="en-US" b="1" dirty="0">
                <a:latin typeface="+mn-ea"/>
              </a:rPr>
              <a:t>으로 </a:t>
            </a:r>
            <a:r>
              <a:rPr lang="ko-KR" altLang="en-US" b="1" dirty="0" smtClean="0">
                <a:latin typeface="+mn-ea"/>
              </a:rPr>
              <a:t>사용</a:t>
            </a:r>
            <a:endParaRPr lang="ko-KR" altLang="en-US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4250400"/>
            <a:ext cx="109024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latin typeface="+mn-ea"/>
              </a:rPr>
              <a:t>Random subsampling</a:t>
            </a:r>
            <a:r>
              <a:rPr lang="ko-KR" altLang="en-US" sz="2000" b="1" dirty="0" smtClean="0">
                <a:latin typeface="+mn-ea"/>
              </a:rPr>
              <a:t>과 유사하지만</a:t>
            </a:r>
            <a:r>
              <a:rPr lang="en-US" altLang="ko-KR" sz="2000" b="1" dirty="0" smtClean="0">
                <a:latin typeface="+mn-ea"/>
              </a:rPr>
              <a:t>, k-fold cross validation</a:t>
            </a:r>
            <a:r>
              <a:rPr lang="ko-KR" altLang="en-US" sz="2000" b="1" dirty="0" smtClean="0">
                <a:latin typeface="+mn-ea"/>
              </a:rPr>
              <a:t>을 사용할 경우 모든 데이터를 </a:t>
            </a:r>
            <a:r>
              <a:rPr lang="en-US" altLang="ko-KR" sz="2000" b="1" dirty="0" smtClean="0">
                <a:latin typeface="+mn-ea"/>
              </a:rPr>
              <a:t>train</a:t>
            </a:r>
            <a:r>
              <a:rPr lang="ko-KR" altLang="en-US" sz="2000" b="1" dirty="0" smtClean="0">
                <a:latin typeface="+mn-ea"/>
              </a:rPr>
              <a:t>과 </a:t>
            </a:r>
            <a:r>
              <a:rPr lang="en-US" altLang="ko-KR" sz="2000" b="1" dirty="0" smtClean="0">
                <a:latin typeface="+mn-ea"/>
              </a:rPr>
              <a:t>test</a:t>
            </a:r>
            <a:r>
              <a:rPr lang="ko-KR" altLang="en-US" sz="2000" b="1" dirty="0" smtClean="0">
                <a:latin typeface="+mn-ea"/>
              </a:rPr>
              <a:t>에 적용할 수 있음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최종 성능은 </a:t>
            </a:r>
            <a:r>
              <a:rPr lang="en-US" altLang="ko-KR" sz="2000" b="1" dirty="0" smtClean="0">
                <a:latin typeface="+mn-ea"/>
              </a:rPr>
              <a:t>k</a:t>
            </a:r>
            <a:r>
              <a:rPr lang="ko-KR" altLang="en-US" sz="2000" b="1" dirty="0" smtClean="0">
                <a:latin typeface="+mn-ea"/>
              </a:rPr>
              <a:t>번의 실험 성능의 평균으로 도출</a:t>
            </a:r>
            <a:endParaRPr lang="en-US" altLang="ko-KR" sz="2000" b="1" dirty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714266" y="2416199"/>
            <a:ext cx="4763468" cy="1700708"/>
            <a:chOff x="3195665" y="2392987"/>
            <a:chExt cx="4763468" cy="1700708"/>
          </a:xfrm>
        </p:grpSpPr>
        <p:sp>
          <p:nvSpPr>
            <p:cNvPr id="12" name="순서도: 처리 11"/>
            <p:cNvSpPr/>
            <p:nvPr/>
          </p:nvSpPr>
          <p:spPr>
            <a:xfrm>
              <a:off x="3195665" y="2906970"/>
              <a:ext cx="935886" cy="345619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  <a:latin typeface="+mn-ea"/>
                </a:rPr>
                <a:t>실험 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+mn-ea"/>
                </a:rPr>
                <a:t>1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순서도: 처리 13"/>
            <p:cNvSpPr/>
            <p:nvPr/>
          </p:nvSpPr>
          <p:spPr>
            <a:xfrm>
              <a:off x="3195665" y="3326725"/>
              <a:ext cx="935886" cy="345619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  <a:latin typeface="+mn-ea"/>
                </a:rPr>
                <a:t>실험 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+mn-ea"/>
                </a:rPr>
                <a:t>2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" name="순서도: 처리 15"/>
            <p:cNvSpPr/>
            <p:nvPr/>
          </p:nvSpPr>
          <p:spPr>
            <a:xfrm>
              <a:off x="3195665" y="3746480"/>
              <a:ext cx="935886" cy="345619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  <a:latin typeface="+mn-ea"/>
                </a:rPr>
                <a:t>실험 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+mn-ea"/>
                </a:rPr>
                <a:t>3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순서도: 처리 16"/>
            <p:cNvSpPr/>
            <p:nvPr/>
          </p:nvSpPr>
          <p:spPr>
            <a:xfrm>
              <a:off x="4225576" y="2906921"/>
              <a:ext cx="2659184" cy="347166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처리 17"/>
            <p:cNvSpPr/>
            <p:nvPr/>
          </p:nvSpPr>
          <p:spPr>
            <a:xfrm>
              <a:off x="4225576" y="3326725"/>
              <a:ext cx="2659184" cy="347166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순서도: 처리 18"/>
            <p:cNvSpPr/>
            <p:nvPr/>
          </p:nvSpPr>
          <p:spPr>
            <a:xfrm>
              <a:off x="4225576" y="3746529"/>
              <a:ext cx="2659184" cy="347166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4225575" y="2906921"/>
              <a:ext cx="868983" cy="347166"/>
            </a:xfrm>
            <a:prstGeom prst="flowChart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순서도: 처리 28"/>
            <p:cNvSpPr/>
            <p:nvPr/>
          </p:nvSpPr>
          <p:spPr>
            <a:xfrm>
              <a:off x="5098151" y="3326725"/>
              <a:ext cx="924960" cy="347166"/>
            </a:xfrm>
            <a:prstGeom prst="flowChart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순서도: 처리 34"/>
            <p:cNvSpPr/>
            <p:nvPr/>
          </p:nvSpPr>
          <p:spPr>
            <a:xfrm>
              <a:off x="6023110" y="3753299"/>
              <a:ext cx="861649" cy="338800"/>
            </a:xfrm>
            <a:prstGeom prst="flowChart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 flipH="1">
              <a:off x="6531354" y="3928930"/>
              <a:ext cx="64965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순서도: 처리 36"/>
            <p:cNvSpPr/>
            <p:nvPr/>
          </p:nvSpPr>
          <p:spPr>
            <a:xfrm>
              <a:off x="7181012" y="3747084"/>
              <a:ext cx="778121" cy="345619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+mn-ea"/>
                </a:rPr>
                <a:t>Test set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4225576" y="2738606"/>
              <a:ext cx="26591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순서도: 처리 38"/>
            <p:cNvSpPr/>
            <p:nvPr/>
          </p:nvSpPr>
          <p:spPr>
            <a:xfrm>
              <a:off x="5087225" y="2392987"/>
              <a:ext cx="935886" cy="345619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+mn-ea"/>
                </a:rPr>
                <a:t>Total data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92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1. </a:t>
            </a:r>
            <a:r>
              <a:rPr lang="ko-KR" altLang="en-US" sz="2400" b="1" dirty="0">
                <a:latin typeface="+mn-ea"/>
              </a:rPr>
              <a:t>데이터 셋 구성을 통한 검증 방법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6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■"/>
            </a:pPr>
            <a:r>
              <a:rPr lang="en-US" altLang="ko-KR" sz="2000" b="1" dirty="0" smtClean="0">
                <a:latin typeface="+mn-ea"/>
              </a:rPr>
              <a:t>Stratified sampling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50277" y="1377847"/>
            <a:ext cx="109024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latin typeface="+mn-ea"/>
              </a:rPr>
              <a:t>Stratified sampling, </a:t>
            </a:r>
            <a:r>
              <a:rPr lang="ko-KR" altLang="en-US" sz="2000" b="1" dirty="0" smtClean="0">
                <a:latin typeface="+mn-ea"/>
              </a:rPr>
              <a:t>층별 </a:t>
            </a:r>
            <a:r>
              <a:rPr lang="ko-KR" altLang="en-US" sz="2000" b="1" dirty="0" err="1" smtClean="0">
                <a:latin typeface="+mn-ea"/>
              </a:rPr>
              <a:t>표집</a:t>
            </a:r>
            <a:r>
              <a:rPr lang="ko-KR" altLang="en-US" sz="2000" b="1" dirty="0" smtClean="0">
                <a:latin typeface="+mn-ea"/>
              </a:rPr>
              <a:t> 방법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데이터를 클래스에 따라 각 그룹으로 분리 후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smtClean="0">
                <a:latin typeface="+mn-ea"/>
              </a:rPr>
              <a:t>각 그룹으로 부터 일정 비율의 샘플을 무작위로 추출하는 방법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전체 데이터에서 무작위로 샘플을 추출할 경우 표본이 특정 클래스에 편중될 수 있는 단점이 있음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latin typeface="+mn-ea"/>
              </a:rPr>
              <a:t>Stratified sampling </a:t>
            </a:r>
            <a:r>
              <a:rPr lang="ko-KR" altLang="en-US" sz="2000" b="1" dirty="0" smtClean="0">
                <a:latin typeface="+mn-ea"/>
              </a:rPr>
              <a:t>방법을 통해 위와 같은 단점을 보완하며 샘플의 대표성을 높임</a:t>
            </a:r>
            <a:endParaRPr lang="en-US" altLang="ko-KR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853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1. </a:t>
            </a:r>
            <a:r>
              <a:rPr lang="ko-KR" altLang="en-US" sz="2400" b="1" dirty="0">
                <a:latin typeface="+mn-ea"/>
              </a:rPr>
              <a:t>데이터 셋 구성을 통한 검증 방법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6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■"/>
            </a:pPr>
            <a:r>
              <a:rPr lang="en-US" altLang="ko-KR" sz="2000" b="1" dirty="0" smtClean="0">
                <a:latin typeface="+mn-ea"/>
              </a:rPr>
              <a:t>Bootstrap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50277" y="1377847"/>
            <a:ext cx="1090245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latin typeface="+mn-ea"/>
              </a:rPr>
              <a:t>Bootstrap </a:t>
            </a:r>
            <a:r>
              <a:rPr lang="ko-KR" altLang="en-US" sz="2000" b="1" dirty="0" smtClean="0">
                <a:latin typeface="+mn-ea"/>
              </a:rPr>
              <a:t>방법은 샘플 추출 시 각 데이터의 중복 추출을 허용함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전체 데이터에서 </a:t>
            </a:r>
            <a:r>
              <a:rPr lang="en-US" altLang="ko-KR" sz="2000" b="1" dirty="0" smtClean="0">
                <a:latin typeface="+mn-ea"/>
              </a:rPr>
              <a:t>n</a:t>
            </a:r>
            <a:r>
              <a:rPr lang="ko-KR" altLang="en-US" sz="2000" b="1" dirty="0" smtClean="0">
                <a:latin typeface="+mn-ea"/>
              </a:rPr>
              <a:t>개의 샘플을 추출 하는데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smtClean="0">
                <a:latin typeface="+mn-ea"/>
              </a:rPr>
              <a:t>다음 시도에서 기존에 추출했던 샘플이 다시 추출 될 수 있음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중복을 허용한 샘플 추출이 반복적으로 시행됨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최종 성능은 실행된 실험 성능들의 평균으로 도출됨</a:t>
            </a:r>
            <a:endParaRPr lang="en-US" altLang="ko-KR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757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모델 성능평가 척도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51341" y="805457"/>
            <a:ext cx="10902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■"/>
            </a:pPr>
            <a:r>
              <a:rPr lang="en-US" altLang="ko-KR" sz="2000" b="1" dirty="0">
                <a:latin typeface="+mn-ea"/>
              </a:rPr>
              <a:t>Confusion matrix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04556" y="1340022"/>
            <a:ext cx="106492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+mn-ea"/>
              </a:rPr>
              <a:t>모델의 성능을 통계적인 수치로 시각화 하는 방법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51340" y="1843809"/>
            <a:ext cx="10902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■"/>
            </a:pPr>
            <a:r>
              <a:rPr lang="en-US" altLang="ko-KR" sz="2000" b="1" dirty="0">
                <a:latin typeface="+mn-ea"/>
              </a:rPr>
              <a:t>Accuracy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04556" y="2378374"/>
            <a:ext cx="106492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+mn-ea"/>
              </a:rPr>
              <a:t>모델이 정확하게 분류 또는 예측하는 데이터의 비율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51339" y="2882161"/>
            <a:ext cx="10902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■"/>
            </a:pPr>
            <a:r>
              <a:rPr lang="en-US" altLang="ko-KR" sz="2000" b="1" dirty="0">
                <a:latin typeface="+mn-ea"/>
              </a:rPr>
              <a:t>Precision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04556" y="3416726"/>
            <a:ext cx="106492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+mn-ea"/>
              </a:rPr>
              <a:t>모델이 검출한 데이터 중 올바르게 검출된 데이터의 비율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51338" y="3920513"/>
            <a:ext cx="10902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■"/>
            </a:pPr>
            <a:r>
              <a:rPr lang="en-US" altLang="ko-KR" sz="2000" b="1" dirty="0">
                <a:latin typeface="+mn-ea"/>
              </a:rPr>
              <a:t>Recall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04553" y="4455078"/>
            <a:ext cx="106492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+mn-ea"/>
              </a:rPr>
              <a:t>실제 해당 데이터 중 모델이 올바르게 검출한 데이터의 비율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51338" y="4946241"/>
            <a:ext cx="10902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■"/>
            </a:pPr>
            <a:r>
              <a:rPr lang="en-US" altLang="ko-KR" sz="2000" b="1" dirty="0" smtClean="0">
                <a:latin typeface="+mn-ea"/>
              </a:rPr>
              <a:t>F-Measure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4553" y="5480806"/>
            <a:ext cx="106492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latin typeface="+mn-ea"/>
              </a:rPr>
              <a:t>Precision</a:t>
            </a:r>
            <a:r>
              <a:rPr lang="ko-KR" altLang="en-US" sz="2000" b="1" dirty="0" smtClean="0">
                <a:latin typeface="+mn-ea"/>
              </a:rPr>
              <a:t>과 </a:t>
            </a:r>
            <a:r>
              <a:rPr lang="en-US" altLang="ko-KR" sz="2000" b="1" dirty="0" smtClean="0">
                <a:latin typeface="+mn-ea"/>
              </a:rPr>
              <a:t>recall</a:t>
            </a:r>
            <a:r>
              <a:rPr lang="ko-KR" altLang="en-US" sz="2000" b="1" dirty="0" smtClean="0">
                <a:latin typeface="+mn-ea"/>
              </a:rPr>
              <a:t>을 통합해 나타내는 정확도</a:t>
            </a:r>
            <a:endParaRPr lang="ko-KR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03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모델 성능평가 척도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51341" y="805457"/>
            <a:ext cx="10902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■"/>
            </a:pPr>
            <a:r>
              <a:rPr lang="en-US" altLang="ko-KR" sz="2000" b="1" dirty="0" smtClean="0">
                <a:latin typeface="+mn-ea"/>
              </a:rPr>
              <a:t>ROC Curve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4556" y="1340022"/>
            <a:ext cx="106492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민감도와 특이도의 관계를 파악할 수 있는 그래프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1340" y="1843809"/>
            <a:ext cx="10902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■"/>
            </a:pPr>
            <a:r>
              <a:rPr lang="en-US" altLang="ko-KR" sz="2000" b="1" dirty="0" smtClean="0">
                <a:latin typeface="+mn-ea"/>
              </a:rPr>
              <a:t>RMSE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4556" y="2378374"/>
            <a:ext cx="106492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모델 </a:t>
            </a:r>
            <a:r>
              <a:rPr lang="ko-KR" altLang="en-US" sz="2000" b="1" dirty="0" err="1" smtClean="0">
                <a:latin typeface="+mn-ea"/>
              </a:rPr>
              <a:t>예측값의</a:t>
            </a:r>
            <a:r>
              <a:rPr lang="ko-KR" altLang="en-US" sz="2000" b="1" dirty="0" smtClean="0">
                <a:latin typeface="+mn-ea"/>
              </a:rPr>
              <a:t> 오차 계산</a:t>
            </a:r>
            <a:endParaRPr lang="ko-KR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328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6" y="221961"/>
            <a:ext cx="11736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ko-KR" altLang="en-US" sz="2400" b="1" dirty="0">
                <a:latin typeface="+mn-ea"/>
              </a:rPr>
              <a:t>모델 </a:t>
            </a:r>
            <a:r>
              <a:rPr lang="ko-KR" altLang="en-US" sz="2400" b="1">
                <a:latin typeface="+mn-ea"/>
              </a:rPr>
              <a:t>성능평가 </a:t>
            </a:r>
            <a:r>
              <a:rPr lang="ko-KR" altLang="en-US" sz="2400" b="1" smtClean="0">
                <a:latin typeface="+mn-ea"/>
              </a:rPr>
              <a:t>척도</a:t>
            </a:r>
            <a:endParaRPr lang="ko-KR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6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■"/>
            </a:pPr>
            <a:r>
              <a:rPr lang="en-US" altLang="ko-KR" sz="2000" b="1" dirty="0" smtClean="0">
                <a:latin typeface="+mn-ea"/>
              </a:rPr>
              <a:t>Confusion Matrix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50277" y="1377847"/>
            <a:ext cx="10902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모델의 예측 결과와 성능을 살펴볼 수 있는 척도</a:t>
            </a:r>
            <a:endParaRPr lang="en-US" altLang="ko-KR" sz="2000" b="1" dirty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262064"/>
              </p:ext>
            </p:extLst>
          </p:nvPr>
        </p:nvGraphicFramePr>
        <p:xfrm>
          <a:off x="1439080" y="1912412"/>
          <a:ext cx="9313840" cy="2824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84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28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284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284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93352"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예측값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9335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ea"/>
                          <a:ea typeface="+mn-ea"/>
                        </a:rPr>
                        <a:t>Class = yes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ea"/>
                          <a:ea typeface="+mn-ea"/>
                        </a:rPr>
                        <a:t>Class = no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1887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실제값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b="1" baseline="0" dirty="0" smtClean="0">
                          <a:latin typeface="+mn-ea"/>
                          <a:ea typeface="+mn-ea"/>
                        </a:rPr>
                        <a:t> = yes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ea"/>
                          <a:ea typeface="+mn-ea"/>
                        </a:rPr>
                        <a:t>a</a:t>
                      </a:r>
                    </a:p>
                    <a:p>
                      <a:pPr algn="ctr" latinLnBrk="1"/>
                      <a:r>
                        <a:rPr lang="en-US" altLang="ko-KR" b="1" dirty="0" smtClean="0">
                          <a:latin typeface="+mn-ea"/>
                          <a:ea typeface="+mn-ea"/>
                        </a:rPr>
                        <a:t>(TP : true</a:t>
                      </a:r>
                      <a:r>
                        <a:rPr lang="en-US" altLang="ko-KR" b="1" baseline="0" dirty="0" smtClean="0">
                          <a:latin typeface="+mn-ea"/>
                          <a:ea typeface="+mn-ea"/>
                        </a:rPr>
                        <a:t> positive)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ea"/>
                          <a:ea typeface="+mn-ea"/>
                        </a:rPr>
                        <a:t>b</a:t>
                      </a:r>
                    </a:p>
                    <a:p>
                      <a:pPr algn="ctr" latinLnBrk="1"/>
                      <a:r>
                        <a:rPr lang="en-US" altLang="ko-KR" b="1" dirty="0" smtClean="0">
                          <a:latin typeface="+mn-ea"/>
                          <a:ea typeface="+mn-ea"/>
                        </a:rPr>
                        <a:t>(FN : false</a:t>
                      </a:r>
                      <a:r>
                        <a:rPr lang="en-US" altLang="ko-KR" b="1" baseline="0" dirty="0" smtClean="0">
                          <a:latin typeface="+mn-ea"/>
                          <a:ea typeface="+mn-ea"/>
                        </a:rPr>
                        <a:t> negative)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1887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ea"/>
                          <a:ea typeface="+mn-ea"/>
                        </a:rPr>
                        <a:t>Class = no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ea"/>
                          <a:ea typeface="+mn-ea"/>
                        </a:rPr>
                        <a:t>c</a:t>
                      </a:r>
                    </a:p>
                    <a:p>
                      <a:pPr algn="ctr" latinLnBrk="1"/>
                      <a:r>
                        <a:rPr lang="en-US" altLang="ko-KR" b="1" dirty="0" smtClean="0">
                          <a:latin typeface="+mn-ea"/>
                          <a:ea typeface="+mn-ea"/>
                        </a:rPr>
                        <a:t>(FP</a:t>
                      </a:r>
                      <a:r>
                        <a:rPr lang="en-US" altLang="ko-KR" b="1" baseline="0" dirty="0" smtClean="0">
                          <a:latin typeface="+mn-ea"/>
                          <a:ea typeface="+mn-ea"/>
                        </a:rPr>
                        <a:t> : </a:t>
                      </a:r>
                      <a:r>
                        <a:rPr lang="en-US" altLang="ko-KR" b="1" dirty="0" smtClean="0">
                          <a:latin typeface="+mn-ea"/>
                          <a:ea typeface="+mn-ea"/>
                        </a:rPr>
                        <a:t>false</a:t>
                      </a:r>
                      <a:r>
                        <a:rPr lang="en-US" altLang="ko-KR" b="1" baseline="0" dirty="0" smtClean="0">
                          <a:latin typeface="+mn-ea"/>
                          <a:ea typeface="+mn-ea"/>
                        </a:rPr>
                        <a:t> positive)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ea"/>
                          <a:ea typeface="+mn-ea"/>
                        </a:rPr>
                        <a:t>d</a:t>
                      </a:r>
                    </a:p>
                    <a:p>
                      <a:pPr algn="ctr" latinLnBrk="1"/>
                      <a:r>
                        <a:rPr lang="en-US" altLang="ko-KR" b="1" dirty="0" smtClean="0">
                          <a:latin typeface="+mn-ea"/>
                          <a:ea typeface="+mn-ea"/>
                        </a:rPr>
                        <a:t>(TN : true</a:t>
                      </a:r>
                      <a:r>
                        <a:rPr lang="en-US" altLang="ko-KR" b="1" baseline="0" dirty="0" smtClean="0">
                          <a:latin typeface="+mn-ea"/>
                          <a:ea typeface="+mn-ea"/>
                        </a:rPr>
                        <a:t> negative)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66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6" y="221961"/>
            <a:ext cx="11736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ko-KR" altLang="en-US" sz="2400" b="1" dirty="0">
                <a:latin typeface="+mn-ea"/>
              </a:rPr>
              <a:t>모델 </a:t>
            </a:r>
            <a:r>
              <a:rPr lang="ko-KR" altLang="en-US" sz="2400" b="1">
                <a:latin typeface="+mn-ea"/>
              </a:rPr>
              <a:t>성능평가 </a:t>
            </a:r>
            <a:r>
              <a:rPr lang="ko-KR" altLang="en-US" sz="2400" b="1" smtClean="0">
                <a:latin typeface="+mn-ea"/>
              </a:rPr>
              <a:t>척도</a:t>
            </a:r>
            <a:endParaRPr lang="ko-KR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50277" y="830681"/>
            <a:ext cx="1090245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 err="1" smtClean="0">
                <a:latin typeface="+mn-ea"/>
              </a:rPr>
              <a:t>실제값</a:t>
            </a:r>
            <a:r>
              <a:rPr lang="en-US" altLang="ko-KR" sz="2000" b="1" dirty="0" smtClean="0">
                <a:latin typeface="+mn-ea"/>
              </a:rPr>
              <a:t>: </a:t>
            </a:r>
            <a:r>
              <a:rPr lang="ko-KR" altLang="en-US" sz="2000" b="1" dirty="0" smtClean="0">
                <a:latin typeface="+mn-ea"/>
              </a:rPr>
              <a:t>데이터의 실제 카테고리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 err="1" smtClean="0">
                <a:latin typeface="+mn-ea"/>
              </a:rPr>
              <a:t>예측값</a:t>
            </a:r>
            <a:r>
              <a:rPr lang="en-US" altLang="ko-KR" sz="2000" b="1" dirty="0" smtClean="0">
                <a:latin typeface="+mn-ea"/>
              </a:rPr>
              <a:t>: </a:t>
            </a:r>
            <a:r>
              <a:rPr lang="ko-KR" altLang="en-US" sz="2000" b="1" dirty="0" smtClean="0">
                <a:latin typeface="+mn-ea"/>
              </a:rPr>
              <a:t>모델이 분류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smtClean="0">
                <a:latin typeface="+mn-ea"/>
              </a:rPr>
              <a:t>예측한 데이터의 카테고리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latin typeface="+mn-ea"/>
              </a:rPr>
              <a:t>A, TP (True Positive): </a:t>
            </a:r>
            <a:r>
              <a:rPr lang="ko-KR" altLang="en-US" sz="2000" b="1" dirty="0" smtClean="0">
                <a:latin typeface="+mn-ea"/>
              </a:rPr>
              <a:t>실제</a:t>
            </a:r>
            <a:r>
              <a:rPr lang="en-US" altLang="ko-KR" sz="2000" b="1" dirty="0" smtClean="0">
                <a:latin typeface="+mn-ea"/>
              </a:rPr>
              <a:t> yes </a:t>
            </a:r>
            <a:r>
              <a:rPr lang="ko-KR" altLang="en-US" sz="2000" b="1" dirty="0" smtClean="0">
                <a:latin typeface="+mn-ea"/>
              </a:rPr>
              <a:t>카테고리의 데이터 중 모델이 </a:t>
            </a:r>
            <a:r>
              <a:rPr lang="en-US" altLang="ko-KR" sz="2000" b="1" dirty="0" smtClean="0">
                <a:latin typeface="+mn-ea"/>
              </a:rPr>
              <a:t>yes </a:t>
            </a:r>
            <a:r>
              <a:rPr lang="ko-KR" altLang="en-US" sz="2000" b="1" dirty="0" smtClean="0">
                <a:latin typeface="+mn-ea"/>
              </a:rPr>
              <a:t>카테고리로 예측한 데이터의 건수 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latin typeface="+mn-ea"/>
              </a:rPr>
              <a:t>B, FN (False Negative): </a:t>
            </a:r>
            <a:r>
              <a:rPr lang="ko-KR" altLang="en-US" sz="2000" b="1" dirty="0">
                <a:latin typeface="+mn-ea"/>
              </a:rPr>
              <a:t>실제</a:t>
            </a:r>
            <a:r>
              <a:rPr lang="en-US" altLang="ko-KR" sz="2000" b="1" dirty="0">
                <a:latin typeface="+mn-ea"/>
              </a:rPr>
              <a:t> yes </a:t>
            </a:r>
            <a:r>
              <a:rPr lang="ko-KR" altLang="en-US" sz="2000" b="1" dirty="0">
                <a:latin typeface="+mn-ea"/>
              </a:rPr>
              <a:t>카테고리의 데이터 중 모델이 </a:t>
            </a:r>
            <a:r>
              <a:rPr lang="en-US" altLang="ko-KR" sz="2000" b="1" dirty="0" smtClean="0">
                <a:latin typeface="+mn-ea"/>
              </a:rPr>
              <a:t>no </a:t>
            </a:r>
            <a:r>
              <a:rPr lang="ko-KR" altLang="en-US" sz="2000" b="1" dirty="0">
                <a:latin typeface="+mn-ea"/>
              </a:rPr>
              <a:t>카테고리로 예측한 데이터의 건수 </a:t>
            </a:r>
            <a:endParaRPr lang="en-US" altLang="ko-KR" sz="2000" b="1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latin typeface="+mn-ea"/>
              </a:rPr>
              <a:t>C, FP (False Positive</a:t>
            </a:r>
            <a:r>
              <a:rPr lang="en-US" altLang="ko-KR" sz="2000" b="1" dirty="0">
                <a:latin typeface="+mn-ea"/>
              </a:rPr>
              <a:t>): </a:t>
            </a:r>
            <a:r>
              <a:rPr lang="ko-KR" altLang="en-US" sz="2000" b="1" dirty="0">
                <a:latin typeface="+mn-ea"/>
              </a:rPr>
              <a:t>실제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no </a:t>
            </a:r>
            <a:r>
              <a:rPr lang="ko-KR" altLang="en-US" sz="2000" b="1" dirty="0" smtClean="0">
                <a:latin typeface="+mn-ea"/>
              </a:rPr>
              <a:t>카테고리의 </a:t>
            </a:r>
            <a:r>
              <a:rPr lang="ko-KR" altLang="en-US" sz="2000" b="1" dirty="0">
                <a:latin typeface="+mn-ea"/>
              </a:rPr>
              <a:t>데이터 중 모델이 </a:t>
            </a:r>
            <a:r>
              <a:rPr lang="en-US" altLang="ko-KR" sz="2000" b="1" dirty="0">
                <a:latin typeface="+mn-ea"/>
              </a:rPr>
              <a:t>yes </a:t>
            </a:r>
            <a:r>
              <a:rPr lang="ko-KR" altLang="en-US" sz="2000" b="1" dirty="0">
                <a:latin typeface="+mn-ea"/>
              </a:rPr>
              <a:t>카테고리로 예측한 데이터의 건수 </a:t>
            </a:r>
            <a:endParaRPr lang="en-US" altLang="ko-KR" sz="2000" b="1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>
                <a:latin typeface="+mn-ea"/>
              </a:rPr>
              <a:t>D</a:t>
            </a:r>
            <a:r>
              <a:rPr lang="en-US" altLang="ko-KR" sz="2000" b="1" dirty="0" smtClean="0">
                <a:latin typeface="+mn-ea"/>
              </a:rPr>
              <a:t>, TN </a:t>
            </a:r>
            <a:r>
              <a:rPr lang="en-US" altLang="ko-KR" sz="2000" b="1" dirty="0">
                <a:latin typeface="+mn-ea"/>
              </a:rPr>
              <a:t>(True </a:t>
            </a:r>
            <a:r>
              <a:rPr lang="en-US" altLang="ko-KR" sz="2000" b="1" dirty="0" smtClean="0">
                <a:latin typeface="+mn-ea"/>
              </a:rPr>
              <a:t>Negative): </a:t>
            </a:r>
            <a:r>
              <a:rPr lang="ko-KR" altLang="en-US" sz="2000" b="1" dirty="0">
                <a:latin typeface="+mn-ea"/>
              </a:rPr>
              <a:t>실제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no </a:t>
            </a:r>
            <a:r>
              <a:rPr lang="ko-KR" altLang="en-US" sz="2000" b="1" dirty="0">
                <a:latin typeface="+mn-ea"/>
              </a:rPr>
              <a:t>카테고리의 데이터 중 모델이 </a:t>
            </a:r>
            <a:r>
              <a:rPr lang="en-US" altLang="ko-KR" sz="2000" b="1" dirty="0" smtClean="0">
                <a:latin typeface="+mn-ea"/>
              </a:rPr>
              <a:t>no </a:t>
            </a:r>
            <a:r>
              <a:rPr lang="ko-KR" altLang="en-US" sz="2000" b="1" dirty="0">
                <a:latin typeface="+mn-ea"/>
              </a:rPr>
              <a:t>카테고리로 예측한 데이터의 건수 </a:t>
            </a:r>
            <a:endParaRPr lang="en-US" altLang="ko-KR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283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6" y="221961"/>
            <a:ext cx="11736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ko-KR" altLang="en-US" sz="2400" b="1" dirty="0">
                <a:latin typeface="+mn-ea"/>
              </a:rPr>
              <a:t>모델 성능평가 </a:t>
            </a:r>
            <a:r>
              <a:rPr lang="ko-KR" altLang="en-US" sz="2400" b="1" dirty="0" smtClean="0">
                <a:latin typeface="+mn-ea"/>
              </a:rPr>
              <a:t>척도</a:t>
            </a:r>
            <a:endParaRPr lang="ko-KR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6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■"/>
            </a:pPr>
            <a:r>
              <a:rPr lang="en-US" altLang="ko-KR" sz="2000" b="1" dirty="0" smtClean="0">
                <a:latin typeface="+mn-ea"/>
              </a:rPr>
              <a:t>Accuracy (</a:t>
            </a:r>
            <a:r>
              <a:rPr lang="ko-KR" altLang="en-US" sz="2000" b="1" dirty="0" smtClean="0">
                <a:latin typeface="+mn-ea"/>
              </a:rPr>
              <a:t>정확도</a:t>
            </a:r>
            <a:r>
              <a:rPr lang="en-US" altLang="ko-KR" sz="2000" b="1" dirty="0">
                <a:latin typeface="+mn-ea"/>
              </a:rPr>
              <a:t>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50277" y="1377847"/>
            <a:ext cx="10902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+mn-ea"/>
              </a:rPr>
              <a:t>모델이 정확하게 분류 또는 예측하는 데이터의 비율</a:t>
            </a:r>
          </a:p>
        </p:txBody>
      </p:sp>
      <p:graphicFrame>
        <p:nvGraphicFramePr>
          <p:cNvPr id="12" name="Object 27"/>
          <p:cNvGraphicFramePr>
            <a:graphicFrameLocks noChangeAspect="1"/>
          </p:cNvGraphicFramePr>
          <p:nvPr>
            <p:extLst/>
          </p:nvPr>
        </p:nvGraphicFramePr>
        <p:xfrm>
          <a:off x="3350376" y="1928022"/>
          <a:ext cx="5491249" cy="68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수식" r:id="rId4" imgW="3251160" imgH="406080" progId="Equation.3">
                  <p:embed/>
                </p:oleObj>
              </mc:Choice>
              <mc:Fallback>
                <p:oleObj name="수식" r:id="rId4" imgW="32511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0376" y="1928022"/>
                        <a:ext cx="5491249" cy="6884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직사각형 8"/>
          <p:cNvSpPr/>
          <p:nvPr/>
        </p:nvSpPr>
        <p:spPr>
          <a:xfrm>
            <a:off x="750277" y="2746955"/>
            <a:ext cx="10902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latin typeface="+mn-ea"/>
              </a:rPr>
              <a:t>Accuracy</a:t>
            </a:r>
            <a:r>
              <a:rPr lang="ko-KR" altLang="en-US" sz="2000" b="1" dirty="0" smtClean="0">
                <a:latin typeface="+mn-ea"/>
              </a:rPr>
              <a:t>의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한계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3493" y="3281520"/>
            <a:ext cx="106492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○"/>
            </a:pPr>
            <a:r>
              <a:rPr lang="en-US" altLang="ko-KR" b="1" dirty="0" smtClean="0">
                <a:latin typeface="+mn-ea"/>
              </a:rPr>
              <a:t>2 class </a:t>
            </a:r>
            <a:r>
              <a:rPr lang="ko-KR" altLang="en-US" b="1" dirty="0" smtClean="0">
                <a:latin typeface="+mn-ea"/>
              </a:rPr>
              <a:t>문제에서 </a:t>
            </a:r>
            <a:r>
              <a:rPr lang="en-US" altLang="ko-KR" b="1" dirty="0" smtClean="0">
                <a:latin typeface="+mn-ea"/>
              </a:rPr>
              <a:t>class yes</a:t>
            </a:r>
            <a:r>
              <a:rPr lang="ko-KR" altLang="en-US" b="1" dirty="0" smtClean="0">
                <a:latin typeface="+mn-ea"/>
              </a:rPr>
              <a:t>에 해당하는 데이터는 </a:t>
            </a:r>
            <a:r>
              <a:rPr lang="en-US" altLang="ko-KR" b="1" dirty="0" smtClean="0">
                <a:latin typeface="+mn-ea"/>
              </a:rPr>
              <a:t>9900</a:t>
            </a:r>
            <a:r>
              <a:rPr lang="ko-KR" altLang="en-US" b="1" dirty="0" smtClean="0">
                <a:latin typeface="+mn-ea"/>
              </a:rPr>
              <a:t>건</a:t>
            </a:r>
            <a:r>
              <a:rPr lang="en-US" altLang="ko-KR" b="1" dirty="0" smtClean="0">
                <a:latin typeface="+mn-ea"/>
              </a:rPr>
              <a:t>, class no</a:t>
            </a:r>
            <a:r>
              <a:rPr lang="ko-KR" altLang="en-US" b="1" dirty="0" smtClean="0">
                <a:latin typeface="+mn-ea"/>
              </a:rPr>
              <a:t>에 해당하는 데이터는 </a:t>
            </a:r>
            <a:r>
              <a:rPr lang="en-US" altLang="ko-KR" b="1" dirty="0" smtClean="0">
                <a:latin typeface="+mn-ea"/>
              </a:rPr>
              <a:t>100</a:t>
            </a:r>
            <a:r>
              <a:rPr lang="ko-KR" altLang="en-US" b="1" dirty="0" smtClean="0">
                <a:latin typeface="+mn-ea"/>
              </a:rPr>
              <a:t>건이 존재할 경우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Font typeface="맑은 고딕" panose="020B0503020000020004" pitchFamily="50" charset="-127"/>
              <a:buChar char="○"/>
            </a:pPr>
            <a:r>
              <a:rPr lang="ko-KR" altLang="en-US" b="1" dirty="0" smtClean="0">
                <a:latin typeface="+mn-ea"/>
              </a:rPr>
              <a:t>모델이 모든 데이터를 </a:t>
            </a:r>
            <a:r>
              <a:rPr lang="en-US" altLang="ko-KR" b="1" dirty="0" smtClean="0">
                <a:latin typeface="+mn-ea"/>
              </a:rPr>
              <a:t>class yes</a:t>
            </a:r>
            <a:r>
              <a:rPr lang="ko-KR" altLang="en-US" b="1" dirty="0" smtClean="0">
                <a:latin typeface="+mn-ea"/>
              </a:rPr>
              <a:t>로 예측할 경우에도 </a:t>
            </a:r>
            <a:r>
              <a:rPr lang="ko-KR" altLang="en-US" b="1" dirty="0">
                <a:latin typeface="+mn-ea"/>
              </a:rPr>
              <a:t>즉</a:t>
            </a:r>
            <a:r>
              <a:rPr lang="en-US" altLang="ko-KR" b="1" dirty="0">
                <a:latin typeface="+mn-ea"/>
              </a:rPr>
              <a:t>, class no</a:t>
            </a:r>
            <a:r>
              <a:rPr lang="ko-KR" altLang="en-US" b="1" dirty="0">
                <a:latin typeface="+mn-ea"/>
              </a:rPr>
              <a:t>를 예측하지 못했음에도 불구하고 </a:t>
            </a:r>
            <a:r>
              <a:rPr lang="en-US" altLang="ko-KR" b="1" dirty="0" smtClean="0">
                <a:latin typeface="+mn-ea"/>
              </a:rPr>
              <a:t>accuracy</a:t>
            </a:r>
            <a:r>
              <a:rPr lang="ko-KR" altLang="en-US" b="1" dirty="0" smtClean="0">
                <a:latin typeface="+mn-ea"/>
              </a:rPr>
              <a:t>는 </a:t>
            </a:r>
            <a:r>
              <a:rPr lang="en-US" altLang="ko-KR" b="1" dirty="0" smtClean="0">
                <a:latin typeface="+mn-ea"/>
              </a:rPr>
              <a:t>9900/10000=99%</a:t>
            </a:r>
            <a:r>
              <a:rPr lang="ko-KR" altLang="en-US" b="1" dirty="0" smtClean="0">
                <a:latin typeface="+mn-ea"/>
              </a:rPr>
              <a:t>가 됨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Font typeface="맑은 고딕" panose="020B0503020000020004" pitchFamily="50" charset="-127"/>
              <a:buChar char="○"/>
            </a:pPr>
            <a:r>
              <a:rPr lang="ko-KR" altLang="en-US" b="1" dirty="0" smtClean="0">
                <a:latin typeface="+mn-ea"/>
              </a:rPr>
              <a:t>이러한 경우가 있어서 </a:t>
            </a:r>
            <a:r>
              <a:rPr lang="en-US" altLang="ko-KR" b="1" dirty="0" smtClean="0">
                <a:latin typeface="+mn-ea"/>
              </a:rPr>
              <a:t>accuracy</a:t>
            </a:r>
            <a:r>
              <a:rPr lang="ko-KR" altLang="en-US" b="1" dirty="0" smtClean="0">
                <a:latin typeface="+mn-ea"/>
              </a:rPr>
              <a:t> 모델은 성능을 측정하는 척도로 적합하지 않음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192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1. </a:t>
            </a:r>
            <a:r>
              <a:rPr lang="ko-KR" altLang="en-US" sz="2400" b="1" dirty="0" smtClean="0">
                <a:latin typeface="+mn-ea"/>
              </a:rPr>
              <a:t>강의 개요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1) </a:t>
            </a:r>
            <a:r>
              <a:rPr lang="ko-KR" altLang="en-US" sz="2000" b="1" dirty="0" err="1" smtClean="0">
                <a:latin typeface="+mn-ea"/>
              </a:rPr>
              <a:t>머신러닝과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ko-KR" altLang="en-US" sz="2000" b="1" dirty="0" err="1" smtClean="0">
                <a:latin typeface="+mn-ea"/>
              </a:rPr>
              <a:t>머신러닝을</a:t>
            </a:r>
            <a:r>
              <a:rPr lang="ko-KR" altLang="en-US" sz="2000" b="1" dirty="0" smtClean="0">
                <a:latin typeface="+mn-ea"/>
              </a:rPr>
              <a:t> 이용한 데이터분석 방법에 대해 학습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837027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AutoNum type="arabicParenBoth"/>
            </a:pPr>
            <a:r>
              <a:rPr lang="ko-KR" altLang="en-US" sz="2000" b="1" dirty="0" err="1" smtClean="0">
                <a:latin typeface="+mn-ea"/>
              </a:rPr>
              <a:t>머신러닝</a:t>
            </a:r>
            <a:r>
              <a:rPr lang="ko-KR" altLang="en-US" sz="2000" b="1" dirty="0" smtClean="0">
                <a:latin typeface="+mn-ea"/>
              </a:rPr>
              <a:t> 기본 개념 학습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spcAft>
                <a:spcPts val="600"/>
              </a:spcAft>
              <a:buAutoNum type="arabicParenBoth"/>
            </a:pPr>
            <a:r>
              <a:rPr lang="ko-KR" altLang="en-US" sz="2000" b="1" dirty="0" smtClean="0">
                <a:latin typeface="+mn-ea"/>
              </a:rPr>
              <a:t>주로 사용하는 </a:t>
            </a:r>
            <a:r>
              <a:rPr lang="ko-KR" altLang="en-US" sz="2000" b="1" dirty="0" err="1" smtClean="0">
                <a:latin typeface="+mn-ea"/>
              </a:rPr>
              <a:t>머신러닝</a:t>
            </a:r>
            <a:r>
              <a:rPr lang="ko-KR" altLang="en-US" sz="2000" b="1" dirty="0" smtClean="0">
                <a:latin typeface="+mn-ea"/>
              </a:rPr>
              <a:t> 기술 소개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spcAft>
                <a:spcPts val="600"/>
              </a:spcAft>
              <a:buAutoNum type="arabicParenBoth"/>
            </a:pPr>
            <a:r>
              <a:rPr lang="ko-KR" altLang="en-US" sz="2000" b="1" dirty="0" err="1" smtClean="0">
                <a:latin typeface="+mn-ea"/>
              </a:rPr>
              <a:t>머신러닝을</a:t>
            </a:r>
            <a:r>
              <a:rPr lang="ko-KR" altLang="en-US" sz="2000" b="1" dirty="0" smtClean="0">
                <a:latin typeface="+mn-ea"/>
              </a:rPr>
              <a:t> 이용한 데이터 분석 알아보기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3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ko-KR" altLang="en-US" sz="2400" b="1" dirty="0">
                <a:latin typeface="+mn-ea"/>
              </a:rPr>
              <a:t>모델 성능평가 척도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0646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■"/>
            </a:pPr>
            <a:r>
              <a:rPr lang="en-US" altLang="ko-KR" sz="2000" b="1" dirty="0" smtClean="0">
                <a:latin typeface="+mn-ea"/>
              </a:rPr>
              <a:t>Precision (</a:t>
            </a:r>
            <a:r>
              <a:rPr lang="ko-KR" altLang="en-US" sz="2000" b="1" dirty="0" smtClean="0">
                <a:latin typeface="+mn-ea"/>
              </a:rPr>
              <a:t>정밀도</a:t>
            </a:r>
            <a:r>
              <a:rPr lang="en-US" altLang="ko-KR" sz="2000" b="1" dirty="0" smtClean="0">
                <a:latin typeface="+mn-ea"/>
              </a:rPr>
              <a:t>)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0275" y="1403048"/>
            <a:ext cx="10902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+mn-ea"/>
              </a:rPr>
              <a:t>모델이 검출한 데이터 중 올바르게 검출된 데이터의 비율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/>
          </p:nvPr>
        </p:nvGraphicFramePr>
        <p:xfrm>
          <a:off x="4831836" y="1962814"/>
          <a:ext cx="2528329" cy="709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수식" r:id="rId4" imgW="1447560" imgH="406080" progId="Equation.3">
                  <p:embed/>
                </p:oleObj>
              </mc:Choice>
              <mc:Fallback>
                <p:oleObj name="수식" r:id="rId4" imgW="14475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1836" y="1962814"/>
                        <a:ext cx="2528329" cy="70909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80646" y="2831565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■"/>
            </a:pPr>
            <a:r>
              <a:rPr lang="en-US" altLang="ko-KR" sz="2000" b="1" dirty="0" smtClean="0">
                <a:latin typeface="+mn-ea"/>
              </a:rPr>
              <a:t>Recall (</a:t>
            </a:r>
            <a:r>
              <a:rPr lang="ko-KR" altLang="en-US" sz="2000" b="1" dirty="0" err="1" smtClean="0">
                <a:latin typeface="+mn-ea"/>
              </a:rPr>
              <a:t>재현율</a:t>
            </a:r>
            <a:r>
              <a:rPr lang="en-US" altLang="ko-KR" sz="2000" b="1" dirty="0" smtClean="0">
                <a:latin typeface="+mn-ea"/>
              </a:rPr>
              <a:t>)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0275" y="3391331"/>
            <a:ext cx="10902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+mn-ea"/>
              </a:rPr>
              <a:t>실제 해당 데이터 중 모델이 올바르게 검출한 데이터의 비율</a:t>
            </a: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>
            <p:extLst/>
          </p:nvPr>
        </p:nvGraphicFramePr>
        <p:xfrm>
          <a:off x="5078116" y="3951097"/>
          <a:ext cx="2035768" cy="694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수식" r:id="rId6" imgW="1193760" imgH="406080" progId="Equation.3">
                  <p:embed/>
                </p:oleObj>
              </mc:Choice>
              <mc:Fallback>
                <p:oleObj name="수식" r:id="rId6" imgW="11937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116" y="3951097"/>
                        <a:ext cx="2035768" cy="69465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451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ko-KR" altLang="en-US" sz="2400" b="1" dirty="0">
                <a:latin typeface="+mn-ea"/>
              </a:rPr>
              <a:t>모델 성능평가 척도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51341" y="864075"/>
            <a:ext cx="10902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■"/>
            </a:pPr>
            <a:r>
              <a:rPr lang="en-US" altLang="ko-KR" sz="2000" b="1" dirty="0">
                <a:latin typeface="+mn-ea"/>
              </a:rPr>
              <a:t>Precision-recall plot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86906" y="1382867"/>
            <a:ext cx="106492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+mn-ea"/>
              </a:rPr>
              <a:t>모델의 성능을 측정할 때 </a:t>
            </a:r>
            <a:r>
              <a:rPr lang="en-US" altLang="ko-KR" sz="2000" b="1" dirty="0">
                <a:latin typeface="+mn-ea"/>
              </a:rPr>
              <a:t>precision</a:t>
            </a:r>
            <a:r>
              <a:rPr lang="ko-KR" altLang="en-US" sz="2000" b="1" dirty="0">
                <a:latin typeface="+mn-ea"/>
              </a:rPr>
              <a:t>과 </a:t>
            </a:r>
            <a:r>
              <a:rPr lang="en-US" altLang="ko-KR" sz="2000" b="1" dirty="0">
                <a:latin typeface="+mn-ea"/>
              </a:rPr>
              <a:t>recall</a:t>
            </a:r>
            <a:r>
              <a:rPr lang="ko-KR" altLang="en-US" sz="2000" b="1" dirty="0">
                <a:latin typeface="+mn-ea"/>
              </a:rPr>
              <a:t>의 균형을 유지해야 함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031052" y="2067792"/>
            <a:ext cx="4125897" cy="3392875"/>
            <a:chOff x="3979012" y="2784764"/>
            <a:chExt cx="4125897" cy="3392875"/>
          </a:xfrm>
        </p:grpSpPr>
        <p:sp>
          <p:nvSpPr>
            <p:cNvPr id="3" name="직사각형 2"/>
            <p:cNvSpPr/>
            <p:nvPr/>
          </p:nvSpPr>
          <p:spPr>
            <a:xfrm>
              <a:off x="5330536" y="2784764"/>
              <a:ext cx="2774373" cy="27016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처리 8"/>
            <p:cNvSpPr/>
            <p:nvPr/>
          </p:nvSpPr>
          <p:spPr>
            <a:xfrm>
              <a:off x="5330535" y="5486401"/>
              <a:ext cx="2774374" cy="345619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b="1" dirty="0" smtClean="0">
                  <a:solidFill>
                    <a:schemeClr val="tx1"/>
                  </a:solidFill>
                  <a:latin typeface="+mn-ea"/>
                </a:rPr>
                <a:t>0      0.2      0.4      0.6      0.8      1.0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순서도: 처리 9"/>
            <p:cNvSpPr/>
            <p:nvPr/>
          </p:nvSpPr>
          <p:spPr>
            <a:xfrm>
              <a:off x="4914900" y="2784764"/>
              <a:ext cx="415634" cy="2701637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r>
                <a:rPr lang="en-US" altLang="ko-KR" sz="1100" b="1" dirty="0" smtClean="0">
                  <a:solidFill>
                    <a:schemeClr val="tx1"/>
                  </a:solidFill>
                  <a:latin typeface="+mn-ea"/>
                </a:rPr>
                <a:t>1.0</a:t>
              </a:r>
            </a:p>
            <a:p>
              <a:endParaRPr lang="en-US" altLang="ko-KR" sz="1100" b="1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100" b="1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100" b="1" dirty="0" smtClean="0">
                  <a:solidFill>
                    <a:schemeClr val="tx1"/>
                  </a:solidFill>
                  <a:latin typeface="+mn-ea"/>
                </a:rPr>
                <a:t>0.8</a:t>
              </a:r>
            </a:p>
            <a:p>
              <a:endParaRPr lang="en-US" altLang="ko-KR" sz="1100" b="1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100" b="1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100" b="1" dirty="0" smtClean="0">
                  <a:solidFill>
                    <a:schemeClr val="tx1"/>
                  </a:solidFill>
                  <a:latin typeface="+mn-ea"/>
                </a:rPr>
                <a:t>0.6</a:t>
              </a:r>
            </a:p>
            <a:p>
              <a:endParaRPr lang="en-US" altLang="ko-KR" sz="1100" b="1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100" b="1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100" b="1" dirty="0" smtClean="0">
                  <a:solidFill>
                    <a:schemeClr val="tx1"/>
                  </a:solidFill>
                  <a:latin typeface="+mn-ea"/>
                </a:rPr>
                <a:t>0.4</a:t>
              </a:r>
            </a:p>
            <a:p>
              <a:endParaRPr lang="en-US" altLang="ko-KR" sz="1100" b="1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100" b="1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100" b="1" dirty="0" smtClean="0">
                  <a:solidFill>
                    <a:schemeClr val="tx1"/>
                  </a:solidFill>
                  <a:latin typeface="+mn-ea"/>
                </a:rPr>
                <a:t>0.2</a:t>
              </a:r>
            </a:p>
            <a:p>
              <a:endParaRPr lang="en-US" altLang="ko-KR" sz="1100" b="1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100" b="1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100" b="1" dirty="0" smtClean="0">
                  <a:solidFill>
                    <a:schemeClr val="tx1"/>
                  </a:solidFill>
                  <a:latin typeface="+mn-ea"/>
                </a:rPr>
                <a:t>0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" name="순서도: 처리 11"/>
            <p:cNvSpPr/>
            <p:nvPr/>
          </p:nvSpPr>
          <p:spPr>
            <a:xfrm>
              <a:off x="6201505" y="5832020"/>
              <a:ext cx="935886" cy="345619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+mn-ea"/>
                </a:rPr>
                <a:t>recall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순서도: 처리 13"/>
            <p:cNvSpPr/>
            <p:nvPr/>
          </p:nvSpPr>
          <p:spPr>
            <a:xfrm>
              <a:off x="3979012" y="3957044"/>
              <a:ext cx="935886" cy="345619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+mn-ea"/>
                </a:rPr>
                <a:t>precision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9" name="자유형 18"/>
          <p:cNvSpPr/>
          <p:nvPr/>
        </p:nvSpPr>
        <p:spPr>
          <a:xfrm>
            <a:off x="5379308" y="2134035"/>
            <a:ext cx="2776151" cy="1451656"/>
          </a:xfrm>
          <a:custGeom>
            <a:avLst/>
            <a:gdLst>
              <a:gd name="connsiteX0" fmla="*/ 0 w 2776151"/>
              <a:gd name="connsiteY0" fmla="*/ 16041 h 2199068"/>
              <a:gd name="connsiteX1" fmla="*/ 873211 w 2776151"/>
              <a:gd name="connsiteY1" fmla="*/ 24279 h 2199068"/>
              <a:gd name="connsiteX2" fmla="*/ 1655806 w 2776151"/>
              <a:gd name="connsiteY2" fmla="*/ 246700 h 2199068"/>
              <a:gd name="connsiteX3" fmla="*/ 2273643 w 2776151"/>
              <a:gd name="connsiteY3" fmla="*/ 897489 h 2199068"/>
              <a:gd name="connsiteX4" fmla="*/ 2570206 w 2776151"/>
              <a:gd name="connsiteY4" fmla="*/ 1605943 h 2199068"/>
              <a:gd name="connsiteX5" fmla="*/ 2776151 w 2776151"/>
              <a:gd name="connsiteY5" fmla="*/ 2199068 h 2199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6151" h="2199068">
                <a:moveTo>
                  <a:pt x="0" y="16041"/>
                </a:moveTo>
                <a:cubicBezTo>
                  <a:pt x="298621" y="938"/>
                  <a:pt x="597243" y="-14164"/>
                  <a:pt x="873211" y="24279"/>
                </a:cubicBezTo>
                <a:cubicBezTo>
                  <a:pt x="1149179" y="62722"/>
                  <a:pt x="1422401" y="101165"/>
                  <a:pt x="1655806" y="246700"/>
                </a:cubicBezTo>
                <a:cubicBezTo>
                  <a:pt x="1889211" y="392235"/>
                  <a:pt x="2121243" y="670949"/>
                  <a:pt x="2273643" y="897489"/>
                </a:cubicBezTo>
                <a:cubicBezTo>
                  <a:pt x="2426043" y="1124029"/>
                  <a:pt x="2486455" y="1389013"/>
                  <a:pt x="2570206" y="1605943"/>
                </a:cubicBezTo>
                <a:cubicBezTo>
                  <a:pt x="2653957" y="1822873"/>
                  <a:pt x="2715054" y="2010970"/>
                  <a:pt x="2776151" y="2199068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5371070" y="2279576"/>
            <a:ext cx="2784389" cy="891992"/>
          </a:xfrm>
          <a:custGeom>
            <a:avLst/>
            <a:gdLst>
              <a:gd name="connsiteX0" fmla="*/ 0 w 2784389"/>
              <a:gd name="connsiteY0" fmla="*/ 51732 h 891992"/>
              <a:gd name="connsiteX1" fmla="*/ 972065 w 2784389"/>
              <a:gd name="connsiteY1" fmla="*/ 2305 h 891992"/>
              <a:gd name="connsiteX2" fmla="*/ 1664044 w 2784389"/>
              <a:gd name="connsiteY2" fmla="*/ 117635 h 891992"/>
              <a:gd name="connsiteX3" fmla="*/ 2520779 w 2784389"/>
              <a:gd name="connsiteY3" fmla="*/ 529527 h 891992"/>
              <a:gd name="connsiteX4" fmla="*/ 2784389 w 2784389"/>
              <a:gd name="connsiteY4" fmla="*/ 891992 h 89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4389" h="891992">
                <a:moveTo>
                  <a:pt x="0" y="51732"/>
                </a:moveTo>
                <a:cubicBezTo>
                  <a:pt x="347362" y="21526"/>
                  <a:pt x="694724" y="-8679"/>
                  <a:pt x="972065" y="2305"/>
                </a:cubicBezTo>
                <a:cubicBezTo>
                  <a:pt x="1249406" y="13289"/>
                  <a:pt x="1405925" y="29765"/>
                  <a:pt x="1664044" y="117635"/>
                </a:cubicBezTo>
                <a:cubicBezTo>
                  <a:pt x="1922163" y="205505"/>
                  <a:pt x="2334055" y="400468"/>
                  <a:pt x="2520779" y="529527"/>
                </a:cubicBezTo>
                <a:cubicBezTo>
                  <a:pt x="2707503" y="658587"/>
                  <a:pt x="2766540" y="826089"/>
                  <a:pt x="2784389" y="891992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94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ko-KR" altLang="en-US" sz="2400" b="1" dirty="0">
                <a:latin typeface="+mn-ea"/>
              </a:rPr>
              <a:t>모델 성능평가 척도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42</a:t>
            </a:fld>
            <a:endParaRPr lang="ko-KR" altLang="en-US"/>
          </a:p>
        </p:txBody>
      </p:sp>
      <p:graphicFrame>
        <p:nvGraphicFramePr>
          <p:cNvPr id="15" name="Object 3"/>
          <p:cNvGraphicFramePr>
            <a:graphicFrameLocks noChangeAspect="1"/>
          </p:cNvGraphicFramePr>
          <p:nvPr>
            <p:extLst/>
          </p:nvPr>
        </p:nvGraphicFramePr>
        <p:xfrm>
          <a:off x="3966711" y="2270590"/>
          <a:ext cx="4258579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수식" r:id="rId4" imgW="2539800" imgH="431640" progId="Equation.3">
                  <p:embed/>
                </p:oleObj>
              </mc:Choice>
              <mc:Fallback>
                <p:oleObj name="수식" r:id="rId4" imgW="2539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6711" y="2270590"/>
                        <a:ext cx="4258579" cy="7223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480646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■"/>
            </a:pPr>
            <a:r>
              <a:rPr lang="en-US" altLang="ko-KR" sz="2000" b="1" dirty="0" smtClean="0">
                <a:latin typeface="+mn-ea"/>
              </a:rPr>
              <a:t>F-Measure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0275" y="1403048"/>
            <a:ext cx="109024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latin typeface="+mn-ea"/>
              </a:rPr>
              <a:t>Precision</a:t>
            </a:r>
            <a:r>
              <a:rPr lang="ko-KR" altLang="en-US" sz="2000" b="1" dirty="0" smtClean="0">
                <a:latin typeface="+mn-ea"/>
              </a:rPr>
              <a:t>과 </a:t>
            </a:r>
            <a:r>
              <a:rPr lang="en-US" altLang="ko-KR" sz="2000" b="1" dirty="0" smtClean="0">
                <a:latin typeface="+mn-ea"/>
              </a:rPr>
              <a:t>recall</a:t>
            </a:r>
            <a:r>
              <a:rPr lang="ko-KR" altLang="en-US" sz="2000" b="1" dirty="0" smtClean="0">
                <a:latin typeface="+mn-ea"/>
              </a:rPr>
              <a:t>은 모델의 성능을 객관적으로 판단하기에 부족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두 수치의 </a:t>
            </a:r>
            <a:r>
              <a:rPr lang="en-US" altLang="ko-KR" sz="2000" b="1" dirty="0" smtClean="0">
                <a:latin typeface="+mn-ea"/>
              </a:rPr>
              <a:t>trade-off </a:t>
            </a:r>
            <a:r>
              <a:rPr lang="ko-KR" altLang="en-US" sz="2000" b="1" dirty="0" smtClean="0">
                <a:latin typeface="+mn-ea"/>
              </a:rPr>
              <a:t>관계를 통합해 하나의 수치로 정확도 도출</a:t>
            </a:r>
            <a:endParaRPr lang="ko-KR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640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ko-KR" altLang="en-US" sz="2400" b="1" dirty="0">
                <a:latin typeface="+mn-ea"/>
              </a:rPr>
              <a:t>모델 성능평가 척도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6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■"/>
            </a:pPr>
            <a:r>
              <a:rPr lang="en-US" altLang="ko-KR" sz="2000" b="1" dirty="0" smtClean="0">
                <a:latin typeface="+mn-ea"/>
              </a:rPr>
              <a:t>Learning curve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50277" y="1377847"/>
            <a:ext cx="109024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latin typeface="+mn-ea"/>
              </a:rPr>
              <a:t>Learning curve(</a:t>
            </a:r>
            <a:r>
              <a:rPr lang="ko-KR" altLang="en-US" sz="2000" b="1" dirty="0" smtClean="0">
                <a:latin typeface="+mn-ea"/>
              </a:rPr>
              <a:t>학습곡선</a:t>
            </a:r>
            <a:r>
              <a:rPr lang="en-US" altLang="ko-KR" sz="2000" b="1" dirty="0" smtClean="0">
                <a:latin typeface="+mn-ea"/>
              </a:rPr>
              <a:t>)</a:t>
            </a:r>
            <a:r>
              <a:rPr lang="ko-KR" altLang="en-US" sz="2000" b="1" dirty="0" smtClean="0">
                <a:latin typeface="+mn-ea"/>
              </a:rPr>
              <a:t>은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모델의 성능을 시각화해 확인가능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데이터 셋의 크기에 따른 오류의 변화를 확인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latin typeface="+mn-ea"/>
              </a:rPr>
              <a:t>Train set</a:t>
            </a:r>
            <a:r>
              <a:rPr lang="ko-KR" altLang="en-US" sz="2000" b="1" dirty="0" smtClean="0">
                <a:latin typeface="+mn-ea"/>
              </a:rPr>
              <a:t>의 크기가 매우 작을 경우 오류는 매우 적겠지만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smtClean="0">
                <a:latin typeface="+mn-ea"/>
              </a:rPr>
              <a:t>크기가 커질 수록 오류가 증가할 것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반면 </a:t>
            </a:r>
            <a:r>
              <a:rPr lang="en-US" altLang="ko-KR" sz="2000" b="1" dirty="0" smtClean="0">
                <a:latin typeface="+mn-ea"/>
              </a:rPr>
              <a:t>cross validation</a:t>
            </a:r>
            <a:r>
              <a:rPr lang="ko-KR" altLang="en-US" sz="2000" b="1" dirty="0" smtClean="0">
                <a:latin typeface="+mn-ea"/>
              </a:rPr>
              <a:t>의 경우 적은 데이터 셋으로는 오류가 많이 발생하는 반면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smtClean="0">
                <a:latin typeface="+mn-ea"/>
              </a:rPr>
              <a:t>샘플의 크기가 커질 수록 일반화가 되면서 오류가 감소할 것</a:t>
            </a:r>
            <a:endParaRPr lang="en-US" altLang="ko-KR" sz="20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420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ko-KR" altLang="en-US" sz="2400" b="1" dirty="0">
                <a:latin typeface="+mn-ea"/>
              </a:rPr>
              <a:t>모델 성능평가 척도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58515" y="847911"/>
            <a:ext cx="10902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과소적합의 경우 </a:t>
            </a:r>
            <a:r>
              <a:rPr lang="en-US" altLang="ko-KR" sz="2000" b="1" dirty="0" smtClean="0">
                <a:latin typeface="+mn-ea"/>
              </a:rPr>
              <a:t>learning curve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3631455" y="-930990"/>
            <a:ext cx="6712581" cy="9050660"/>
            <a:chOff x="3629438" y="510458"/>
            <a:chExt cx="6712581" cy="9050660"/>
          </a:xfrm>
        </p:grpSpPr>
        <p:grpSp>
          <p:nvGrpSpPr>
            <p:cNvPr id="14" name="그룹 13"/>
            <p:cNvGrpSpPr/>
            <p:nvPr/>
          </p:nvGrpSpPr>
          <p:grpSpPr>
            <a:xfrm>
              <a:off x="3629438" y="510458"/>
              <a:ext cx="6712581" cy="9050660"/>
              <a:chOff x="3893048" y="313736"/>
              <a:chExt cx="6712581" cy="9050660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4972725" y="2528764"/>
                <a:ext cx="2774373" cy="27016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순서도: 처리 34"/>
              <p:cNvSpPr/>
              <p:nvPr/>
            </p:nvSpPr>
            <p:spPr>
              <a:xfrm>
                <a:off x="5711885" y="5320646"/>
                <a:ext cx="1397365" cy="345619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tx1"/>
                    </a:solidFill>
                    <a:latin typeface="+mn-ea"/>
                  </a:rPr>
                  <a:t>Training set size</a:t>
                </a:r>
                <a:endParaRPr lang="ko-KR" altLang="en-US" sz="11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6" name="순서도: 처리 35"/>
              <p:cNvSpPr/>
              <p:nvPr/>
            </p:nvSpPr>
            <p:spPr>
              <a:xfrm>
                <a:off x="3893048" y="3701044"/>
                <a:ext cx="935886" cy="345619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tx1"/>
                    </a:solidFill>
                    <a:latin typeface="+mn-ea"/>
                  </a:rPr>
                  <a:t>Error </a:t>
                </a:r>
                <a:endParaRPr lang="ko-KR" altLang="en-US" sz="11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4" name="직선 화살표 연결선 3"/>
              <p:cNvCxnSpPr/>
              <p:nvPr/>
            </p:nvCxnSpPr>
            <p:spPr>
              <a:xfrm flipV="1">
                <a:off x="4972725" y="2528764"/>
                <a:ext cx="0" cy="270163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/>
              <p:cNvCxnSpPr/>
              <p:nvPr/>
            </p:nvCxnSpPr>
            <p:spPr>
              <a:xfrm>
                <a:off x="4972724" y="5221537"/>
                <a:ext cx="2774374" cy="88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원호 10"/>
              <p:cNvSpPr/>
              <p:nvPr/>
            </p:nvSpPr>
            <p:spPr>
              <a:xfrm rot="18891432">
                <a:off x="3398873" y="4632560"/>
                <a:ext cx="5849477" cy="3614195"/>
              </a:xfrm>
              <a:prstGeom prst="arc">
                <a:avLst>
                  <a:gd name="adj1" fmla="val 16200000"/>
                  <a:gd name="adj2" fmla="val 20680168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원호 37"/>
              <p:cNvSpPr/>
              <p:nvPr/>
            </p:nvSpPr>
            <p:spPr>
              <a:xfrm rot="10800000">
                <a:off x="4756152" y="313736"/>
                <a:ext cx="5849477" cy="3614195"/>
              </a:xfrm>
              <a:prstGeom prst="arc">
                <a:avLst>
                  <a:gd name="adj1" fmla="val 16200000"/>
                  <a:gd name="adj2" fmla="val 20680168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순서도: 처리 41"/>
              <p:cNvSpPr/>
              <p:nvPr/>
            </p:nvSpPr>
            <p:spPr>
              <a:xfrm>
                <a:off x="6323611" y="3454626"/>
                <a:ext cx="1434458" cy="345619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rgbClr val="C00000"/>
                    </a:solidFill>
                    <a:latin typeface="+mn-ea"/>
                  </a:rPr>
                  <a:t>Cross Validation</a:t>
                </a:r>
                <a:endParaRPr lang="ko-KR" altLang="en-US" sz="1100" b="1" dirty="0">
                  <a:solidFill>
                    <a:srgbClr val="C00000"/>
                  </a:solidFill>
                  <a:latin typeface="+mn-ea"/>
                </a:endParaRPr>
              </a:p>
            </p:txBody>
          </p:sp>
          <p:sp>
            <p:nvSpPr>
              <p:cNvPr id="43" name="순서도: 처리 42"/>
              <p:cNvSpPr/>
              <p:nvPr/>
            </p:nvSpPr>
            <p:spPr>
              <a:xfrm>
                <a:off x="6555634" y="4019507"/>
                <a:ext cx="1434458" cy="345619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rgbClr val="0070C0"/>
                    </a:solidFill>
                    <a:latin typeface="+mn-ea"/>
                  </a:rPr>
                  <a:t>Train set</a:t>
                </a:r>
                <a:endParaRPr lang="ko-KR" altLang="en-US" sz="11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p:grpSp>
        <p:cxnSp>
          <p:nvCxnSpPr>
            <p:cNvPr id="22" name="직선 연결선 21"/>
            <p:cNvCxnSpPr/>
            <p:nvPr/>
          </p:nvCxnSpPr>
          <p:spPr>
            <a:xfrm>
              <a:off x="4743021" y="4157606"/>
              <a:ext cx="2743200" cy="0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1003493" y="4613948"/>
            <a:ext cx="105706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○"/>
            </a:pPr>
            <a:r>
              <a:rPr lang="en-US" altLang="ko-KR" b="1" dirty="0">
                <a:latin typeface="+mn-ea"/>
              </a:rPr>
              <a:t>Holdout </a:t>
            </a:r>
            <a:r>
              <a:rPr lang="ko-KR" altLang="en-US" b="1" dirty="0">
                <a:latin typeface="+mn-ea"/>
              </a:rPr>
              <a:t>방법을 사용할 경우 </a:t>
            </a:r>
            <a:r>
              <a:rPr lang="en-US" altLang="ko-KR" b="1" dirty="0">
                <a:latin typeface="+mn-ea"/>
              </a:rPr>
              <a:t>train set</a:t>
            </a:r>
            <a:r>
              <a:rPr lang="ko-KR" altLang="en-US" b="1" dirty="0">
                <a:latin typeface="+mn-ea"/>
              </a:rPr>
              <a:t>의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크기가 커질 수록 오류가 증가하지만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어느 수치 이상으로 증가하지 않음</a:t>
            </a:r>
            <a:endParaRPr lang="en-US" altLang="ko-KR" b="1" dirty="0">
              <a:latin typeface="+mn-ea"/>
            </a:endParaRPr>
          </a:p>
          <a:p>
            <a:pPr marL="342900" indent="-342900">
              <a:buFont typeface="맑은 고딕" panose="020B0503020000020004" pitchFamily="50" charset="-127"/>
              <a:buChar char="○"/>
            </a:pPr>
            <a:r>
              <a:rPr lang="en-US" altLang="ko-KR" b="1" dirty="0">
                <a:latin typeface="+mn-ea"/>
              </a:rPr>
              <a:t>Cross validation </a:t>
            </a:r>
            <a:r>
              <a:rPr lang="ko-KR" altLang="en-US" b="1" dirty="0">
                <a:latin typeface="+mn-ea"/>
              </a:rPr>
              <a:t>방법을 사용할 경우 </a:t>
            </a:r>
            <a:r>
              <a:rPr lang="en-US" altLang="ko-KR" b="1" dirty="0">
                <a:latin typeface="+mn-ea"/>
              </a:rPr>
              <a:t>train set</a:t>
            </a:r>
            <a:r>
              <a:rPr lang="ko-KR" altLang="en-US" b="1" dirty="0">
                <a:latin typeface="+mn-ea"/>
              </a:rPr>
              <a:t>의 크기가 커질 수록 오류가 감소하지만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어느 수치 이하로는 감소하지 않음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450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ko-KR" altLang="en-US" sz="2400" b="1" dirty="0">
                <a:latin typeface="+mn-ea"/>
              </a:rPr>
              <a:t>모델 성능평가 척도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50277" y="858859"/>
            <a:ext cx="10902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과적합의 경우 </a:t>
            </a:r>
            <a:r>
              <a:rPr lang="en-US" altLang="ko-KR" sz="2000" b="1" dirty="0" smtClean="0">
                <a:latin typeface="+mn-ea"/>
              </a:rPr>
              <a:t>learning curve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623217" y="-268034"/>
            <a:ext cx="6712579" cy="8262157"/>
            <a:chOff x="3623217" y="1066502"/>
            <a:chExt cx="6712579" cy="8262157"/>
          </a:xfrm>
        </p:grpSpPr>
        <p:grpSp>
          <p:nvGrpSpPr>
            <p:cNvPr id="34" name="그룹 33"/>
            <p:cNvGrpSpPr/>
            <p:nvPr/>
          </p:nvGrpSpPr>
          <p:grpSpPr>
            <a:xfrm>
              <a:off x="3623217" y="1066502"/>
              <a:ext cx="6712579" cy="8262157"/>
              <a:chOff x="3629438" y="893334"/>
              <a:chExt cx="6712579" cy="8262157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3629438" y="893334"/>
                <a:ext cx="6712579" cy="8262157"/>
                <a:chOff x="3893048" y="696612"/>
                <a:chExt cx="6712579" cy="8262157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4972725" y="2528764"/>
                  <a:ext cx="2774373" cy="270163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순서도: 처리 37"/>
                <p:cNvSpPr/>
                <p:nvPr/>
              </p:nvSpPr>
              <p:spPr>
                <a:xfrm>
                  <a:off x="5711885" y="5320646"/>
                  <a:ext cx="1397365" cy="345619"/>
                </a:xfrm>
                <a:prstGeom prst="flowChartProcess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 smtClean="0">
                      <a:solidFill>
                        <a:schemeClr val="tx1"/>
                      </a:solidFill>
                      <a:latin typeface="+mn-ea"/>
                    </a:rPr>
                    <a:t>Training set size</a:t>
                  </a:r>
                  <a:endParaRPr lang="ko-KR" altLang="en-US" sz="11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2" name="순서도: 처리 41"/>
                <p:cNvSpPr/>
                <p:nvPr/>
              </p:nvSpPr>
              <p:spPr>
                <a:xfrm>
                  <a:off x="3893048" y="3701044"/>
                  <a:ext cx="935886" cy="345619"/>
                </a:xfrm>
                <a:prstGeom prst="flowChartProcess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 smtClean="0">
                      <a:solidFill>
                        <a:schemeClr val="tx1"/>
                      </a:solidFill>
                      <a:latin typeface="+mn-ea"/>
                    </a:rPr>
                    <a:t>Error </a:t>
                  </a:r>
                  <a:endParaRPr lang="ko-KR" altLang="en-US" sz="11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cxnSp>
              <p:nvCxnSpPr>
                <p:cNvPr id="43" name="직선 화살표 연결선 42"/>
                <p:cNvCxnSpPr/>
                <p:nvPr/>
              </p:nvCxnSpPr>
              <p:spPr>
                <a:xfrm flipV="1">
                  <a:off x="4972725" y="2528764"/>
                  <a:ext cx="0" cy="270163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화살표 연결선 43"/>
                <p:cNvCxnSpPr/>
                <p:nvPr/>
              </p:nvCxnSpPr>
              <p:spPr>
                <a:xfrm>
                  <a:off x="4972724" y="5221537"/>
                  <a:ext cx="2774374" cy="886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원호 44"/>
                <p:cNvSpPr/>
                <p:nvPr/>
              </p:nvSpPr>
              <p:spPr>
                <a:xfrm rot="18891432">
                  <a:off x="3170317" y="4746477"/>
                  <a:ext cx="5694160" cy="2730424"/>
                </a:xfrm>
                <a:prstGeom prst="arc">
                  <a:avLst>
                    <a:gd name="adj1" fmla="val 16200000"/>
                    <a:gd name="adj2" fmla="val 21028913"/>
                  </a:avLst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원호 45"/>
                <p:cNvSpPr/>
                <p:nvPr/>
              </p:nvSpPr>
              <p:spPr>
                <a:xfrm rot="10800000">
                  <a:off x="4627646" y="696612"/>
                  <a:ext cx="5977981" cy="2827660"/>
                </a:xfrm>
                <a:prstGeom prst="arc">
                  <a:avLst>
                    <a:gd name="adj1" fmla="val 16200000"/>
                    <a:gd name="adj2" fmla="val 20680168"/>
                  </a:avLst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순서도: 처리 46"/>
                <p:cNvSpPr/>
                <p:nvPr/>
              </p:nvSpPr>
              <p:spPr>
                <a:xfrm>
                  <a:off x="6323611" y="2886214"/>
                  <a:ext cx="1434458" cy="345619"/>
                </a:xfrm>
                <a:prstGeom prst="flowChartProcess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 smtClean="0">
                      <a:solidFill>
                        <a:srgbClr val="C00000"/>
                      </a:solidFill>
                      <a:latin typeface="+mn-ea"/>
                    </a:rPr>
                    <a:t>Cross Validation</a:t>
                  </a:r>
                  <a:endParaRPr lang="ko-KR" altLang="en-US" sz="1100" b="1" dirty="0">
                    <a:solidFill>
                      <a:srgbClr val="C00000"/>
                    </a:solidFill>
                    <a:latin typeface="+mn-ea"/>
                  </a:endParaRPr>
                </a:p>
              </p:txBody>
            </p:sp>
            <p:sp>
              <p:nvSpPr>
                <p:cNvPr id="48" name="순서도: 처리 47"/>
                <p:cNvSpPr/>
                <p:nvPr/>
              </p:nvSpPr>
              <p:spPr>
                <a:xfrm>
                  <a:off x="6555634" y="4019507"/>
                  <a:ext cx="1434458" cy="345619"/>
                </a:xfrm>
                <a:prstGeom prst="flowChartProcess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 smtClean="0">
                      <a:solidFill>
                        <a:srgbClr val="0070C0"/>
                      </a:solidFill>
                      <a:latin typeface="+mn-ea"/>
                    </a:rPr>
                    <a:t>Train set</a:t>
                  </a:r>
                  <a:endParaRPr lang="ko-KR" altLang="en-US" sz="1100" b="1" dirty="0">
                    <a:solidFill>
                      <a:srgbClr val="0070C0"/>
                    </a:solidFill>
                    <a:latin typeface="+mn-ea"/>
                  </a:endParaRPr>
                </a:p>
              </p:txBody>
            </p:sp>
          </p:grpSp>
          <p:cxnSp>
            <p:nvCxnSpPr>
              <p:cNvPr id="36" name="직선 연결선 35"/>
              <p:cNvCxnSpPr/>
              <p:nvPr/>
            </p:nvCxnSpPr>
            <p:spPr>
              <a:xfrm>
                <a:off x="4743021" y="3893995"/>
                <a:ext cx="27432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" name="직선 화살표 연결선 3"/>
            <p:cNvCxnSpPr/>
            <p:nvPr/>
          </p:nvCxnSpPr>
          <p:spPr>
            <a:xfrm flipH="1">
              <a:off x="5947719" y="3771900"/>
              <a:ext cx="644" cy="8083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순서도: 처리 49"/>
            <p:cNvSpPr/>
            <p:nvPr/>
          </p:nvSpPr>
          <p:spPr>
            <a:xfrm>
              <a:off x="5203240" y="3968970"/>
              <a:ext cx="935886" cy="345619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rgbClr val="FF0000"/>
                  </a:solidFill>
                  <a:latin typeface="+mn-ea"/>
                </a:rPr>
                <a:t>gap</a:t>
              </a:r>
              <a:endParaRPr lang="ko-KR" altLang="en-US" sz="11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1003493" y="4984650"/>
            <a:ext cx="105706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○"/>
            </a:pPr>
            <a:r>
              <a:rPr lang="en-US" altLang="ko-KR" b="1" dirty="0" smtClean="0">
                <a:latin typeface="+mn-ea"/>
              </a:rPr>
              <a:t>Holdout</a:t>
            </a:r>
            <a:r>
              <a:rPr lang="ko-KR" altLang="en-US" b="1" dirty="0" smtClean="0">
                <a:latin typeface="+mn-ea"/>
              </a:rPr>
              <a:t>과 </a:t>
            </a:r>
            <a:r>
              <a:rPr lang="en-US" altLang="ko-KR" b="1" dirty="0" smtClean="0">
                <a:latin typeface="+mn-ea"/>
              </a:rPr>
              <a:t>Cross validation </a:t>
            </a:r>
            <a:r>
              <a:rPr lang="ko-KR" altLang="en-US" b="1" dirty="0" smtClean="0">
                <a:latin typeface="+mn-ea"/>
              </a:rPr>
              <a:t>방법간의 오차의 차이</a:t>
            </a:r>
            <a:r>
              <a:rPr lang="en-US" altLang="ko-KR" b="1" dirty="0" smtClean="0">
                <a:latin typeface="+mn-ea"/>
              </a:rPr>
              <a:t>(gap)</a:t>
            </a:r>
            <a:r>
              <a:rPr lang="ko-KR" altLang="en-US" b="1" dirty="0" smtClean="0">
                <a:latin typeface="+mn-ea"/>
              </a:rPr>
              <a:t>가 쉽게 좁혀지지 않음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Font typeface="맑은 고딕" panose="020B0503020000020004" pitchFamily="50" charset="-127"/>
              <a:buChar char="○"/>
            </a:pPr>
            <a:r>
              <a:rPr lang="ko-KR" altLang="en-US" b="1" dirty="0" smtClean="0">
                <a:latin typeface="+mn-ea"/>
              </a:rPr>
              <a:t>많은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데이터 셋을 사용할 때 차이가 좁혀짐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Font typeface="맑은 고딕" panose="020B0503020000020004" pitchFamily="50" charset="-127"/>
              <a:buChar char="○"/>
            </a:pPr>
            <a:r>
              <a:rPr lang="ko-KR" altLang="en-US" b="1" dirty="0" err="1" smtClean="0">
                <a:latin typeface="+mn-ea"/>
              </a:rPr>
              <a:t>과적합</a:t>
            </a:r>
            <a:r>
              <a:rPr lang="ko-KR" altLang="en-US" b="1" dirty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모델의 경우 더 많은 데이터를 수집해 사용하는 것이 필요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460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ko-KR" altLang="en-US" sz="2400" b="1" dirty="0">
                <a:latin typeface="+mn-ea"/>
              </a:rPr>
              <a:t>모델 성능평가 척도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6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■"/>
            </a:pPr>
            <a:r>
              <a:rPr lang="en-US" altLang="ko-KR" sz="2000" b="1" dirty="0" smtClean="0">
                <a:latin typeface="+mn-ea"/>
              </a:rPr>
              <a:t>ROC (Receiver Operating Characteristic)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50277" y="1377847"/>
            <a:ext cx="109024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latin typeface="+mn-ea"/>
              </a:rPr>
              <a:t>ROC curve</a:t>
            </a:r>
            <a:r>
              <a:rPr lang="ko-KR" altLang="en-US" sz="2000" b="1" dirty="0" smtClean="0">
                <a:latin typeface="+mn-ea"/>
              </a:rPr>
              <a:t>의</a:t>
            </a:r>
            <a:r>
              <a:rPr lang="en-US" altLang="ko-KR" sz="2000" b="1" dirty="0" smtClean="0">
                <a:latin typeface="+mn-ea"/>
              </a:rPr>
              <a:t> Y</a:t>
            </a:r>
            <a:r>
              <a:rPr lang="ko-KR" altLang="en-US" sz="2000" b="1" dirty="0" smtClean="0">
                <a:latin typeface="+mn-ea"/>
              </a:rPr>
              <a:t>축에 </a:t>
            </a:r>
            <a:r>
              <a:rPr lang="en-US" altLang="ko-KR" sz="2000" b="1" dirty="0" smtClean="0">
                <a:latin typeface="+mn-ea"/>
              </a:rPr>
              <a:t>TP, X</a:t>
            </a:r>
            <a:r>
              <a:rPr lang="ko-KR" altLang="en-US" sz="2000" b="1" dirty="0" smtClean="0">
                <a:latin typeface="+mn-ea"/>
              </a:rPr>
              <a:t>축에 </a:t>
            </a:r>
            <a:r>
              <a:rPr lang="en-US" altLang="ko-KR" sz="2000" b="1" dirty="0" smtClean="0">
                <a:latin typeface="+mn-ea"/>
              </a:rPr>
              <a:t>FP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수치를 입력해 두 수치의 균형을 살펴볼 수 있음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각 모델의 성능은 </a:t>
            </a:r>
            <a:r>
              <a:rPr lang="en-US" altLang="ko-KR" sz="2000" b="1" dirty="0" smtClean="0">
                <a:latin typeface="+mn-ea"/>
              </a:rPr>
              <a:t>ROC curve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상의 한 점으로 표현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latin typeface="+mn-ea"/>
              </a:rPr>
              <a:t>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532769" y="3308751"/>
                <a:ext cx="1126462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769" y="3308751"/>
                <a:ext cx="1126462" cy="5167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24738" y="3959951"/>
                <a:ext cx="21425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𝑆𝑒𝑛𝑠𝑖𝑡𝑖𝑣𝑖𝑡𝑦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738" y="3959951"/>
                <a:ext cx="214252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409" r="-1989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직사각형 25"/>
          <p:cNvSpPr/>
          <p:nvPr/>
        </p:nvSpPr>
        <p:spPr>
          <a:xfrm>
            <a:off x="1082067" y="2527965"/>
            <a:ext cx="105706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○"/>
            </a:pPr>
            <a:r>
              <a:rPr lang="ko-KR" altLang="en-US" b="1" dirty="0" smtClean="0">
                <a:latin typeface="+mn-ea"/>
              </a:rPr>
              <a:t>민감도</a:t>
            </a:r>
            <a:r>
              <a:rPr lang="en-US" altLang="ko-KR" b="1" dirty="0" smtClean="0">
                <a:latin typeface="+mn-ea"/>
              </a:rPr>
              <a:t>, TPR(True Positive Rate)</a:t>
            </a:r>
          </a:p>
          <a:p>
            <a:pPr marL="342900" indent="-342900">
              <a:buFont typeface="맑은 고딕" panose="020B0503020000020004" pitchFamily="50" charset="-127"/>
              <a:buChar char="○"/>
            </a:pPr>
            <a:r>
              <a:rPr lang="ko-KR" altLang="en-US" b="1" dirty="0" smtClean="0">
                <a:latin typeface="+mn-ea"/>
              </a:rPr>
              <a:t>실제 </a:t>
            </a:r>
            <a:r>
              <a:rPr lang="en-US" altLang="ko-KR" b="1" dirty="0" smtClean="0">
                <a:latin typeface="+mn-ea"/>
              </a:rPr>
              <a:t>yes </a:t>
            </a:r>
            <a:r>
              <a:rPr lang="ko-KR" altLang="en-US" b="1" dirty="0" smtClean="0">
                <a:latin typeface="+mn-ea"/>
              </a:rPr>
              <a:t>클래스 데이터 중 모델이 예측한 </a:t>
            </a:r>
            <a:r>
              <a:rPr lang="en-US" altLang="ko-KR" b="1" dirty="0" smtClean="0">
                <a:latin typeface="+mn-ea"/>
              </a:rPr>
              <a:t>yes </a:t>
            </a:r>
            <a:r>
              <a:rPr lang="ko-KR" altLang="en-US" b="1" dirty="0" smtClean="0">
                <a:latin typeface="+mn-ea"/>
              </a:rPr>
              <a:t>클래스 데이터의 비율</a:t>
            </a:r>
            <a:endParaRPr lang="en-US" altLang="ko-KR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633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ko-KR" altLang="en-US" sz="2400" b="1" dirty="0">
                <a:latin typeface="+mn-ea"/>
              </a:rPr>
              <a:t>모델 성능평가 척도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50277" y="843282"/>
            <a:ext cx="10902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latin typeface="+mn-ea"/>
              </a:rPr>
              <a:t>Specificity 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082067" y="1345382"/>
            <a:ext cx="105706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○"/>
            </a:pPr>
            <a:r>
              <a:rPr lang="ko-KR" altLang="en-US" b="1" dirty="0" smtClean="0">
                <a:latin typeface="+mn-ea"/>
              </a:rPr>
              <a:t>특이도</a:t>
            </a:r>
            <a:r>
              <a:rPr lang="en-US" altLang="ko-KR" b="1" dirty="0" smtClean="0">
                <a:latin typeface="+mn-ea"/>
              </a:rPr>
              <a:t>, TNR(True Negative Rate)</a:t>
            </a:r>
          </a:p>
          <a:p>
            <a:pPr marL="342900" indent="-342900">
              <a:buFont typeface="맑은 고딕" panose="020B0503020000020004" pitchFamily="50" charset="-127"/>
              <a:buChar char="○"/>
            </a:pPr>
            <a:r>
              <a:rPr lang="ko-KR" altLang="en-US" b="1" dirty="0" smtClean="0">
                <a:latin typeface="+mn-ea"/>
              </a:rPr>
              <a:t>실제 </a:t>
            </a:r>
            <a:r>
              <a:rPr lang="en-US" altLang="ko-KR" b="1" dirty="0" smtClean="0">
                <a:latin typeface="+mn-ea"/>
              </a:rPr>
              <a:t>yes </a:t>
            </a:r>
            <a:r>
              <a:rPr lang="ko-KR" altLang="en-US" b="1" dirty="0" smtClean="0">
                <a:latin typeface="+mn-ea"/>
              </a:rPr>
              <a:t>클래스 데이터 중 모델이 예측한 </a:t>
            </a:r>
            <a:r>
              <a:rPr lang="en-US" altLang="ko-KR" b="1" dirty="0" smtClean="0">
                <a:latin typeface="+mn-ea"/>
              </a:rPr>
              <a:t>no </a:t>
            </a:r>
            <a:r>
              <a:rPr lang="ko-KR" altLang="en-US" b="1" dirty="0" smtClean="0">
                <a:latin typeface="+mn-ea"/>
              </a:rPr>
              <a:t>클래스 데이터의 비율</a:t>
            </a:r>
            <a:endParaRPr lang="en-US" altLang="ko-KR" b="1" dirty="0" smtClean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555211" y="3723113"/>
                <a:ext cx="1081578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211" y="3723113"/>
                <a:ext cx="1081578" cy="5167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923660" y="2093703"/>
                <a:ext cx="2344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𝑆𝑝𝑒𝑐𝑖𝑓𝑖𝑐𝑖𝑡𝑦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𝐹𝑃𝑅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660" y="2093703"/>
                <a:ext cx="234468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125" r="-1823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/>
          <p:cNvSpPr/>
          <p:nvPr/>
        </p:nvSpPr>
        <p:spPr>
          <a:xfrm>
            <a:off x="750277" y="2472692"/>
            <a:ext cx="10902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latin typeface="+mn-ea"/>
              </a:rPr>
              <a:t>1 - Specificity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2067" y="2974792"/>
            <a:ext cx="105706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○"/>
            </a:pPr>
            <a:r>
              <a:rPr lang="en-US" altLang="ko-KR" b="1" dirty="0" smtClean="0">
                <a:latin typeface="+mn-ea"/>
              </a:rPr>
              <a:t>FPR(False Positive Rate)</a:t>
            </a:r>
          </a:p>
          <a:p>
            <a:pPr marL="342900" indent="-342900">
              <a:buFont typeface="맑은 고딕" panose="020B0503020000020004" pitchFamily="50" charset="-127"/>
              <a:buChar char="○"/>
            </a:pPr>
            <a:r>
              <a:rPr lang="ko-KR" altLang="en-US" b="1" dirty="0" smtClean="0">
                <a:latin typeface="+mn-ea"/>
              </a:rPr>
              <a:t>실제 </a:t>
            </a:r>
            <a:r>
              <a:rPr lang="en-US" altLang="ko-KR" b="1" dirty="0" smtClean="0">
                <a:latin typeface="+mn-ea"/>
              </a:rPr>
              <a:t>no </a:t>
            </a:r>
            <a:r>
              <a:rPr lang="ko-KR" altLang="en-US" b="1" dirty="0" smtClean="0">
                <a:latin typeface="+mn-ea"/>
              </a:rPr>
              <a:t>클래스 데이터 중 모델이 </a:t>
            </a:r>
            <a:r>
              <a:rPr lang="en-US" altLang="ko-KR" b="1" dirty="0" smtClean="0">
                <a:latin typeface="+mn-ea"/>
              </a:rPr>
              <a:t>yes </a:t>
            </a:r>
            <a:r>
              <a:rPr lang="ko-KR" altLang="en-US" b="1" dirty="0" smtClean="0">
                <a:latin typeface="+mn-ea"/>
              </a:rPr>
              <a:t>클래스로 예측한 데이터의 비율</a:t>
            </a:r>
            <a:endParaRPr lang="en-US" altLang="ko-KR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210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ko-KR" altLang="en-US" sz="2400" b="1" dirty="0">
                <a:latin typeface="+mn-ea"/>
              </a:rPr>
              <a:t>모델 성능평가 척도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66753" y="838421"/>
            <a:ext cx="109024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모델이 </a:t>
            </a:r>
            <a:r>
              <a:rPr lang="en-US" altLang="ko-KR" sz="2000" b="1" dirty="0" smtClean="0">
                <a:latin typeface="+mn-ea"/>
              </a:rPr>
              <a:t>yes </a:t>
            </a:r>
            <a:r>
              <a:rPr lang="ko-KR" altLang="en-US" sz="2000" b="1" dirty="0" smtClean="0">
                <a:latin typeface="+mn-ea"/>
              </a:rPr>
              <a:t>클래스를 정확하게 예측할 수록 </a:t>
            </a:r>
            <a:r>
              <a:rPr lang="en-US" altLang="ko-KR" sz="2000" b="1" dirty="0" smtClean="0">
                <a:latin typeface="+mn-ea"/>
              </a:rPr>
              <a:t>sensitivity, TPR </a:t>
            </a:r>
            <a:r>
              <a:rPr lang="ko-KR" altLang="en-US" sz="2000" b="1" dirty="0" smtClean="0">
                <a:latin typeface="+mn-ea"/>
              </a:rPr>
              <a:t>값이 높아짐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latin typeface="+mn-ea"/>
              </a:rPr>
              <a:t>ROC curve </a:t>
            </a:r>
            <a:r>
              <a:rPr lang="ko-KR" altLang="en-US" sz="2000" b="1" dirty="0" smtClean="0">
                <a:latin typeface="+mn-ea"/>
              </a:rPr>
              <a:t>아래 면적인 </a:t>
            </a:r>
            <a:r>
              <a:rPr lang="en-US" altLang="ko-KR" sz="2000" b="1" dirty="0" smtClean="0">
                <a:latin typeface="+mn-ea"/>
              </a:rPr>
              <a:t>AUC(Area Under Curve)</a:t>
            </a:r>
            <a:r>
              <a:rPr lang="ko-KR" altLang="en-US" sz="2000" b="1" dirty="0" smtClean="0">
                <a:latin typeface="+mn-ea"/>
              </a:rPr>
              <a:t>가 </a:t>
            </a:r>
            <a:r>
              <a:rPr lang="en-US" altLang="ko-KR" sz="2000" b="1" dirty="0" smtClean="0">
                <a:latin typeface="+mn-ea"/>
              </a:rPr>
              <a:t>1</a:t>
            </a:r>
            <a:r>
              <a:rPr lang="ko-KR" altLang="en-US" sz="2000" b="1" dirty="0" smtClean="0">
                <a:latin typeface="+mn-ea"/>
              </a:rPr>
              <a:t>에 가까워 질수록 모델이 </a:t>
            </a:r>
            <a:r>
              <a:rPr lang="en-US" altLang="ko-KR" sz="2000" b="1" dirty="0" smtClean="0">
                <a:latin typeface="+mn-ea"/>
              </a:rPr>
              <a:t>yes </a:t>
            </a:r>
            <a:r>
              <a:rPr lang="ko-KR" altLang="en-US" sz="2000" b="1" dirty="0" smtClean="0">
                <a:latin typeface="+mn-ea"/>
              </a:rPr>
              <a:t>클래스를 예측하는 정확도가 높음</a:t>
            </a:r>
            <a:endParaRPr lang="en-US" altLang="ko-KR" sz="2000" b="1" dirty="0" smtClean="0">
              <a:latin typeface="+mn-ea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351068" y="2020137"/>
            <a:ext cx="4224669" cy="3781518"/>
            <a:chOff x="3351068" y="2020137"/>
            <a:chExt cx="4224669" cy="3781518"/>
          </a:xfrm>
        </p:grpSpPr>
        <p:grpSp>
          <p:nvGrpSpPr>
            <p:cNvPr id="27" name="그룹 26"/>
            <p:cNvGrpSpPr/>
            <p:nvPr/>
          </p:nvGrpSpPr>
          <p:grpSpPr>
            <a:xfrm>
              <a:off x="3351068" y="2020137"/>
              <a:ext cx="4224669" cy="3781518"/>
              <a:chOff x="3351068" y="2020137"/>
              <a:chExt cx="4224669" cy="378151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4702592" y="2408780"/>
                <a:ext cx="2774373" cy="27016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순서도: 처리 16"/>
              <p:cNvSpPr/>
              <p:nvPr/>
            </p:nvSpPr>
            <p:spPr>
              <a:xfrm>
                <a:off x="4702591" y="5110417"/>
                <a:ext cx="2873146" cy="345619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b="1" dirty="0" smtClean="0">
                    <a:solidFill>
                      <a:schemeClr val="tx1"/>
                    </a:solidFill>
                    <a:latin typeface="+mn-ea"/>
                  </a:rPr>
                  <a:t>0       0.2       0.4</a:t>
                </a:r>
                <a:r>
                  <a:rPr lang="en-US" altLang="ko-KR" sz="1100" b="1" baseline="30000" dirty="0" smtClean="0">
                    <a:solidFill>
                      <a:schemeClr val="tx1"/>
                    </a:solidFill>
                    <a:latin typeface="+mn-ea"/>
                  </a:rPr>
                  <a:t>       </a:t>
                </a:r>
                <a:r>
                  <a:rPr lang="en-US" altLang="ko-KR" sz="1100" b="1" dirty="0" smtClean="0">
                    <a:solidFill>
                      <a:schemeClr val="tx1"/>
                    </a:solidFill>
                    <a:latin typeface="+mn-ea"/>
                  </a:rPr>
                  <a:t>0.6</a:t>
                </a:r>
                <a:r>
                  <a:rPr lang="en-US" altLang="ko-KR" sz="1100" b="1" baseline="30000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100" b="1" dirty="0" smtClean="0">
                    <a:solidFill>
                      <a:schemeClr val="tx1"/>
                    </a:solidFill>
                    <a:latin typeface="+mn-ea"/>
                  </a:rPr>
                  <a:t>      0.8       1</a:t>
                </a:r>
                <a:endParaRPr lang="ko-KR" altLang="en-US" sz="11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8" name="순서도: 처리 17"/>
              <p:cNvSpPr/>
              <p:nvPr/>
            </p:nvSpPr>
            <p:spPr>
              <a:xfrm>
                <a:off x="4286954" y="2408780"/>
                <a:ext cx="415636" cy="2701637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r>
                  <a:rPr lang="en-US" altLang="ko-KR" sz="1100" b="1" dirty="0">
                    <a:solidFill>
                      <a:schemeClr val="tx1"/>
                    </a:solidFill>
                    <a:latin typeface="+mn-ea"/>
                  </a:rPr>
                  <a:t>1</a:t>
                </a:r>
                <a:endParaRPr lang="en-US" altLang="ko-KR" sz="11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100" b="1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1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100" b="1" dirty="0" smtClean="0">
                    <a:solidFill>
                      <a:schemeClr val="tx1"/>
                    </a:solidFill>
                    <a:latin typeface="+mn-ea"/>
                  </a:rPr>
                  <a:t>0.8</a:t>
                </a:r>
              </a:p>
              <a:p>
                <a:endParaRPr lang="en-US" altLang="ko-KR" sz="1100" b="1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1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100" b="1" dirty="0" smtClean="0">
                    <a:solidFill>
                      <a:schemeClr val="tx1"/>
                    </a:solidFill>
                    <a:latin typeface="+mn-ea"/>
                  </a:rPr>
                  <a:t>0.6</a:t>
                </a:r>
              </a:p>
              <a:p>
                <a:endParaRPr lang="en-US" altLang="ko-KR" sz="1100" b="1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1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100" b="1" dirty="0" smtClean="0">
                    <a:solidFill>
                      <a:schemeClr val="tx1"/>
                    </a:solidFill>
                    <a:latin typeface="+mn-ea"/>
                  </a:rPr>
                  <a:t>0.4</a:t>
                </a:r>
              </a:p>
              <a:p>
                <a:endParaRPr lang="en-US" altLang="ko-KR" sz="1100" b="1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1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100" b="1" dirty="0" smtClean="0">
                    <a:solidFill>
                      <a:schemeClr val="tx1"/>
                    </a:solidFill>
                    <a:latin typeface="+mn-ea"/>
                  </a:rPr>
                  <a:t>0.2</a:t>
                </a:r>
              </a:p>
              <a:p>
                <a:endParaRPr lang="en-US" altLang="ko-KR" sz="1100" b="1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1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100" b="1" dirty="0">
                    <a:solidFill>
                      <a:schemeClr val="tx1"/>
                    </a:solidFill>
                    <a:latin typeface="+mn-ea"/>
                  </a:rPr>
                  <a:t>0</a:t>
                </a:r>
                <a:endParaRPr lang="ko-KR" altLang="en-US" sz="11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9" name="순서도: 처리 18"/>
              <p:cNvSpPr/>
              <p:nvPr/>
            </p:nvSpPr>
            <p:spPr>
              <a:xfrm>
                <a:off x="5384089" y="5456036"/>
                <a:ext cx="1535692" cy="345619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tx1"/>
                    </a:solidFill>
                    <a:latin typeface="+mn-ea"/>
                  </a:rPr>
                  <a:t>FPR</a:t>
                </a:r>
                <a:endParaRPr lang="ko-KR" altLang="en-US" sz="11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1" name="순서도: 처리 20"/>
              <p:cNvSpPr/>
              <p:nvPr/>
            </p:nvSpPr>
            <p:spPr>
              <a:xfrm>
                <a:off x="3351068" y="3581060"/>
                <a:ext cx="935886" cy="345619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tx1"/>
                    </a:solidFill>
                    <a:latin typeface="+mn-ea"/>
                  </a:rPr>
                  <a:t>TPR</a:t>
                </a:r>
                <a:endParaRPr lang="ko-KR" altLang="en-US" sz="11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2" name="순서도: 처리 21"/>
              <p:cNvSpPr/>
              <p:nvPr/>
            </p:nvSpPr>
            <p:spPr>
              <a:xfrm>
                <a:off x="4705948" y="5449280"/>
                <a:ext cx="552644" cy="345619"/>
              </a:xfrm>
              <a:prstGeom prst="flowChartProcess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tx1"/>
                    </a:solidFill>
                    <a:latin typeface="+mn-ea"/>
                  </a:rPr>
                  <a:t>(0,0)</a:t>
                </a:r>
                <a:endParaRPr lang="ko-KR" altLang="en-US" sz="11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3" name="순서도: 처리 22"/>
              <p:cNvSpPr/>
              <p:nvPr/>
            </p:nvSpPr>
            <p:spPr>
              <a:xfrm>
                <a:off x="4702589" y="2020138"/>
                <a:ext cx="552644" cy="345619"/>
              </a:xfrm>
              <a:prstGeom prst="flowChartProcess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tx1"/>
                    </a:solidFill>
                    <a:latin typeface="+mn-ea"/>
                  </a:rPr>
                  <a:t>(0,1)</a:t>
                </a:r>
                <a:endParaRPr lang="ko-KR" altLang="en-US" sz="11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4" name="순서도: 처리 23"/>
              <p:cNvSpPr/>
              <p:nvPr/>
            </p:nvSpPr>
            <p:spPr>
              <a:xfrm>
                <a:off x="6919781" y="2020137"/>
                <a:ext cx="552644" cy="345619"/>
              </a:xfrm>
              <a:prstGeom prst="flowChartProcess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tx1"/>
                    </a:solidFill>
                    <a:latin typeface="+mn-ea"/>
                  </a:rPr>
                  <a:t>(1,1)</a:t>
                </a:r>
                <a:endParaRPr lang="ko-KR" altLang="en-US" sz="11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5" name="순서도: 처리 24"/>
              <p:cNvSpPr/>
              <p:nvPr/>
            </p:nvSpPr>
            <p:spPr>
              <a:xfrm>
                <a:off x="6919781" y="5444841"/>
                <a:ext cx="552644" cy="345619"/>
              </a:xfrm>
              <a:prstGeom prst="flowChartProcess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tx1"/>
                    </a:solidFill>
                    <a:latin typeface="+mn-ea"/>
                  </a:rPr>
                  <a:t>(1,0)</a:t>
                </a:r>
                <a:endParaRPr lang="ko-KR" altLang="en-US" sz="11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4" name="자유형 13"/>
            <p:cNvSpPr/>
            <p:nvPr/>
          </p:nvSpPr>
          <p:spPr>
            <a:xfrm>
              <a:off x="4702590" y="2408779"/>
              <a:ext cx="2774375" cy="2701637"/>
            </a:xfrm>
            <a:custGeom>
              <a:avLst/>
              <a:gdLst>
                <a:gd name="connsiteX0" fmla="*/ 0 w 2784389"/>
                <a:gd name="connsiteY0" fmla="*/ 2660822 h 2660822"/>
                <a:gd name="connsiteX1" fmla="*/ 741405 w 2784389"/>
                <a:gd name="connsiteY1" fmla="*/ 626076 h 2660822"/>
                <a:gd name="connsiteX2" fmla="*/ 2784389 w 2784389"/>
                <a:gd name="connsiteY2" fmla="*/ 0 h 2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4389" h="2660822">
                  <a:moveTo>
                    <a:pt x="0" y="2660822"/>
                  </a:moveTo>
                  <a:cubicBezTo>
                    <a:pt x="138670" y="1865184"/>
                    <a:pt x="277340" y="1069546"/>
                    <a:pt x="741405" y="626076"/>
                  </a:cubicBezTo>
                  <a:cubicBezTo>
                    <a:pt x="1205470" y="182606"/>
                    <a:pt x="2599038" y="107092"/>
                    <a:pt x="2784389" y="0"/>
                  </a:cubicBezTo>
                </a:path>
              </a:pathLst>
            </a:cu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4702589" y="2408778"/>
              <a:ext cx="2774376" cy="2690444"/>
            </a:xfrm>
            <a:custGeom>
              <a:avLst/>
              <a:gdLst>
                <a:gd name="connsiteX0" fmla="*/ 36017 w 2770979"/>
                <a:gd name="connsiteY0" fmla="*/ 2725201 h 2725201"/>
                <a:gd name="connsiteX1" fmla="*/ 382006 w 2770979"/>
                <a:gd name="connsiteY1" fmla="*/ 278563 h 2725201"/>
                <a:gd name="connsiteX2" fmla="*/ 2770979 w 2770979"/>
                <a:gd name="connsiteY2" fmla="*/ 31428 h 272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70979" h="2725201">
                  <a:moveTo>
                    <a:pt x="36017" y="2725201"/>
                  </a:moveTo>
                  <a:cubicBezTo>
                    <a:pt x="-18902" y="1726363"/>
                    <a:pt x="-73821" y="727525"/>
                    <a:pt x="382006" y="278563"/>
                  </a:cubicBezTo>
                  <a:cubicBezTo>
                    <a:pt x="837833" y="-170399"/>
                    <a:pt x="2379682" y="67125"/>
                    <a:pt x="2770979" y="31428"/>
                  </a:cubicBezTo>
                </a:path>
              </a:pathLst>
            </a:cu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325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ko-KR" altLang="en-US" sz="2400" b="1" dirty="0">
                <a:latin typeface="+mn-ea"/>
              </a:rPr>
              <a:t>모델 성능평가 척도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6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■"/>
            </a:pPr>
            <a:r>
              <a:rPr lang="en-US" altLang="ko-KR" sz="2000" b="1" dirty="0" smtClean="0">
                <a:latin typeface="+mn-ea"/>
              </a:rPr>
              <a:t>Residuals 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50277" y="1377847"/>
            <a:ext cx="109024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회귀 분석 모델의 예측 값과 실제 값의 차이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즉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smtClean="0">
                <a:latin typeface="+mn-ea"/>
              </a:rPr>
              <a:t>오차</a:t>
            </a:r>
            <a:r>
              <a:rPr lang="en-US" altLang="ko-KR" sz="2000" b="1" dirty="0" smtClean="0">
                <a:latin typeface="+mn-ea"/>
              </a:rPr>
              <a:t>(error)</a:t>
            </a:r>
            <a:r>
              <a:rPr lang="ko-KR" altLang="en-US" sz="2000" b="1" dirty="0" smtClean="0">
                <a:latin typeface="+mn-ea"/>
              </a:rPr>
              <a:t>를 </a:t>
            </a:r>
            <a:r>
              <a:rPr lang="ko-KR" altLang="en-US" sz="2000" b="1" dirty="0" err="1" smtClean="0">
                <a:latin typeface="+mn-ea"/>
              </a:rPr>
              <a:t>잔차</a:t>
            </a:r>
            <a:r>
              <a:rPr lang="en-US" altLang="ko-KR" sz="2000" b="1" dirty="0" smtClean="0">
                <a:latin typeface="+mn-ea"/>
              </a:rPr>
              <a:t>(residual)</a:t>
            </a:r>
            <a:r>
              <a:rPr lang="ko-KR" altLang="en-US" sz="2000" b="1" dirty="0" smtClean="0">
                <a:latin typeface="+mn-ea"/>
              </a:rPr>
              <a:t>라고 함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latin typeface="+mn-ea"/>
              </a:rPr>
              <a:t>Residual plot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003492" y="2220188"/>
            <a:ext cx="106492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○"/>
            </a:pPr>
            <a:r>
              <a:rPr lang="en-US" altLang="ko-KR" b="1" dirty="0" smtClean="0">
                <a:latin typeface="+mn-ea"/>
              </a:rPr>
              <a:t>Residual plot</a:t>
            </a:r>
            <a:r>
              <a:rPr lang="ko-KR" altLang="en-US" b="1" dirty="0" smtClean="0">
                <a:latin typeface="+mn-ea"/>
              </a:rPr>
              <a:t>은 세로축에 </a:t>
            </a:r>
            <a:r>
              <a:rPr lang="en-US" altLang="ko-KR" b="1" dirty="0" smtClean="0">
                <a:latin typeface="+mn-ea"/>
              </a:rPr>
              <a:t>residual, </a:t>
            </a:r>
            <a:r>
              <a:rPr lang="ko-KR" altLang="en-US" b="1" dirty="0" smtClean="0">
                <a:latin typeface="+mn-ea"/>
              </a:rPr>
              <a:t>가로축에 독립변수를 나타내는 산포도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Font typeface="맑은 고딕" panose="020B0503020000020004" pitchFamily="50" charset="-127"/>
              <a:buChar char="○"/>
            </a:pPr>
            <a:r>
              <a:rPr lang="ko-KR" altLang="en-US" b="1" dirty="0" smtClean="0">
                <a:latin typeface="+mn-ea"/>
              </a:rPr>
              <a:t>산포도를 통해 어떤 선형 모델이 데이터에 적합한지 알 수 있음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Font typeface="맑은 고딕" panose="020B0503020000020004" pitchFamily="50" charset="-127"/>
              <a:buChar char="○"/>
            </a:pPr>
            <a:r>
              <a:rPr lang="ko-KR" altLang="en-US" b="1" dirty="0" smtClean="0">
                <a:latin typeface="+mn-ea"/>
              </a:rPr>
              <a:t>적합한 선형 모델 </a:t>
            </a:r>
            <a:r>
              <a:rPr lang="en-US" altLang="ko-KR" b="1" dirty="0" smtClean="0">
                <a:latin typeface="+mn-ea"/>
              </a:rPr>
              <a:t>: residual</a:t>
            </a:r>
            <a:r>
              <a:rPr lang="ko-KR" altLang="en-US" b="1" dirty="0" smtClean="0">
                <a:latin typeface="+mn-ea"/>
              </a:rPr>
              <a:t>이 </a:t>
            </a:r>
            <a:r>
              <a:rPr lang="en-US" altLang="ko-KR" b="1" dirty="0" smtClean="0">
                <a:latin typeface="+mn-ea"/>
              </a:rPr>
              <a:t>x</a:t>
            </a:r>
            <a:r>
              <a:rPr lang="ko-KR" altLang="en-US" b="1" dirty="0" smtClean="0">
                <a:latin typeface="+mn-ea"/>
              </a:rPr>
              <a:t>축을 기준으로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랜덤으로 분포하는 상태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Font typeface="맑은 고딕" panose="020B0503020000020004" pitchFamily="50" charset="-127"/>
              <a:buChar char="○"/>
            </a:pPr>
            <a:r>
              <a:rPr lang="ko-KR" altLang="en-US" b="1" dirty="0" smtClean="0">
                <a:latin typeface="+mn-ea"/>
              </a:rPr>
              <a:t>적합한 비선형 모델 </a:t>
            </a:r>
            <a:r>
              <a:rPr lang="en-US" altLang="ko-KR" b="1" dirty="0" smtClean="0">
                <a:latin typeface="+mn-ea"/>
              </a:rPr>
              <a:t>: residual</a:t>
            </a:r>
            <a:r>
              <a:rPr lang="ko-KR" altLang="en-US" b="1" dirty="0" smtClean="0">
                <a:latin typeface="+mn-ea"/>
              </a:rPr>
              <a:t>이 패턴을 보이며 분포하는 상태</a:t>
            </a:r>
            <a:endParaRPr lang="ko-KR" altLang="en-US" b="1" dirty="0">
              <a:latin typeface="+mn-ea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155649" y="3577853"/>
            <a:ext cx="1933575" cy="2515799"/>
            <a:chOff x="1143000" y="3725501"/>
            <a:chExt cx="1933575" cy="2515799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1485900" y="4794250"/>
              <a:ext cx="1590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>
              <a:off x="1485900" y="3898900"/>
              <a:ext cx="0" cy="188912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순서도: 처리 16"/>
            <p:cNvSpPr/>
            <p:nvPr/>
          </p:nvSpPr>
          <p:spPr>
            <a:xfrm>
              <a:off x="1143000" y="3725501"/>
              <a:ext cx="342899" cy="2137497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r>
                <a:rPr lang="en-US" altLang="ko-KR" sz="1100" b="1" dirty="0">
                  <a:solidFill>
                    <a:schemeClr val="tx1"/>
                  </a:solidFill>
                  <a:latin typeface="+mn-ea"/>
                </a:rPr>
                <a:t>1</a:t>
              </a:r>
              <a:endParaRPr lang="en-US" altLang="ko-KR" sz="1100" b="1" dirty="0" smtClean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100" b="1" dirty="0" smtClean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100" b="1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100" b="1" dirty="0" smtClean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100" b="1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100" b="1" dirty="0" smtClean="0">
                  <a:solidFill>
                    <a:schemeClr val="tx1"/>
                  </a:solidFill>
                  <a:latin typeface="+mn-ea"/>
                </a:rPr>
                <a:t>0</a:t>
              </a:r>
            </a:p>
            <a:p>
              <a:endParaRPr lang="en-US" altLang="ko-KR" sz="1100" b="1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100" b="1" dirty="0" smtClean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100" b="1" dirty="0" smtClean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100" b="1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100" b="1" dirty="0" smtClean="0">
                  <a:solidFill>
                    <a:schemeClr val="tx1"/>
                  </a:solidFill>
                  <a:latin typeface="+mn-ea"/>
                </a:rPr>
                <a:t>-1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386010" y="4137093"/>
              <a:ext cx="85725" cy="76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733548" y="4486275"/>
              <a:ext cx="85725" cy="76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062162" y="4332288"/>
              <a:ext cx="85725" cy="76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200274" y="4621733"/>
              <a:ext cx="85725" cy="76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305050" y="4791075"/>
              <a:ext cx="85725" cy="76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976435" y="4970463"/>
              <a:ext cx="85725" cy="76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619375" y="5111751"/>
              <a:ext cx="85725" cy="76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666996" y="4410075"/>
              <a:ext cx="85725" cy="76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처리 26"/>
            <p:cNvSpPr/>
            <p:nvPr/>
          </p:nvSpPr>
          <p:spPr>
            <a:xfrm>
              <a:off x="1307251" y="5895681"/>
              <a:ext cx="1769324" cy="345619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+mn-ea"/>
                </a:rPr>
                <a:t>Linear Appropriate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3989333" y="3577853"/>
            <a:ext cx="1933575" cy="2515799"/>
            <a:chOff x="1143000" y="3725501"/>
            <a:chExt cx="1933575" cy="2515799"/>
          </a:xfrm>
        </p:grpSpPr>
        <p:cxnSp>
          <p:nvCxnSpPr>
            <p:cNvPr id="29" name="직선 화살표 연결선 28"/>
            <p:cNvCxnSpPr/>
            <p:nvPr/>
          </p:nvCxnSpPr>
          <p:spPr>
            <a:xfrm>
              <a:off x="1485900" y="4794250"/>
              <a:ext cx="1590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1485900" y="3898900"/>
              <a:ext cx="0" cy="188912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순서도: 처리 30"/>
            <p:cNvSpPr/>
            <p:nvPr/>
          </p:nvSpPr>
          <p:spPr>
            <a:xfrm>
              <a:off x="1143000" y="3725501"/>
              <a:ext cx="342899" cy="2137497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r>
                <a:rPr lang="en-US" altLang="ko-KR" sz="1100" b="1" dirty="0">
                  <a:solidFill>
                    <a:schemeClr val="tx1"/>
                  </a:solidFill>
                  <a:latin typeface="+mn-ea"/>
                </a:rPr>
                <a:t>1</a:t>
              </a:r>
              <a:endParaRPr lang="en-US" altLang="ko-KR" sz="1100" b="1" dirty="0" smtClean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100" b="1" dirty="0" smtClean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100" b="1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100" b="1" dirty="0" smtClean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100" b="1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100" b="1" dirty="0" smtClean="0">
                  <a:solidFill>
                    <a:schemeClr val="tx1"/>
                  </a:solidFill>
                  <a:latin typeface="+mn-ea"/>
                </a:rPr>
                <a:t>0</a:t>
              </a:r>
            </a:p>
            <a:p>
              <a:endParaRPr lang="en-US" altLang="ko-KR" sz="1100" b="1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100" b="1" dirty="0" smtClean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100" b="1" dirty="0" smtClean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100" b="1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100" b="1" dirty="0" smtClean="0">
                  <a:solidFill>
                    <a:schemeClr val="tx1"/>
                  </a:solidFill>
                  <a:latin typeface="+mn-ea"/>
                </a:rPr>
                <a:t>-1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765361" y="4080780"/>
              <a:ext cx="85725" cy="76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659728" y="4313227"/>
              <a:ext cx="85725" cy="76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76588" y="4560897"/>
              <a:ext cx="85725" cy="76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106188" y="5064126"/>
              <a:ext cx="85725" cy="76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538412" y="4638655"/>
              <a:ext cx="85725" cy="76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896209" y="4767262"/>
              <a:ext cx="85725" cy="76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389130" y="5035531"/>
              <a:ext cx="85725" cy="76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651064" y="4426439"/>
              <a:ext cx="85725" cy="76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순서도: 처리 39"/>
            <p:cNvSpPr/>
            <p:nvPr/>
          </p:nvSpPr>
          <p:spPr>
            <a:xfrm>
              <a:off x="1211317" y="5895681"/>
              <a:ext cx="1865258" cy="345619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+mn-ea"/>
                </a:rPr>
                <a:t>Non-Linear Appropriate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891334" y="3569837"/>
            <a:ext cx="1933575" cy="2515799"/>
            <a:chOff x="1143000" y="3725501"/>
            <a:chExt cx="1933575" cy="2515799"/>
          </a:xfrm>
        </p:grpSpPr>
        <p:cxnSp>
          <p:nvCxnSpPr>
            <p:cNvPr id="42" name="직선 화살표 연결선 41"/>
            <p:cNvCxnSpPr/>
            <p:nvPr/>
          </p:nvCxnSpPr>
          <p:spPr>
            <a:xfrm>
              <a:off x="1485900" y="4794250"/>
              <a:ext cx="1590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>
              <a:off x="1485900" y="3898900"/>
              <a:ext cx="0" cy="188912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순서도: 처리 43"/>
            <p:cNvSpPr/>
            <p:nvPr/>
          </p:nvSpPr>
          <p:spPr>
            <a:xfrm>
              <a:off x="1143000" y="3725501"/>
              <a:ext cx="342899" cy="2137497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r>
                <a:rPr lang="en-US" altLang="ko-KR" sz="1100" b="1" dirty="0">
                  <a:solidFill>
                    <a:schemeClr val="tx1"/>
                  </a:solidFill>
                  <a:latin typeface="+mn-ea"/>
                </a:rPr>
                <a:t>1</a:t>
              </a:r>
              <a:endParaRPr lang="en-US" altLang="ko-KR" sz="1100" b="1" dirty="0" smtClean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100" b="1" dirty="0" smtClean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100" b="1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100" b="1" dirty="0" smtClean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100" b="1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100" b="1" dirty="0" smtClean="0">
                  <a:solidFill>
                    <a:schemeClr val="tx1"/>
                  </a:solidFill>
                  <a:latin typeface="+mn-ea"/>
                </a:rPr>
                <a:t>0</a:t>
              </a:r>
            </a:p>
            <a:p>
              <a:endParaRPr lang="en-US" altLang="ko-KR" sz="1100" b="1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100" b="1" dirty="0" smtClean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100" b="1" dirty="0" smtClean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100" b="1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100" b="1" dirty="0" smtClean="0">
                  <a:solidFill>
                    <a:schemeClr val="tx1"/>
                  </a:solidFill>
                  <a:latin typeface="+mn-ea"/>
                </a:rPr>
                <a:t>-1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765361" y="5230666"/>
              <a:ext cx="85725" cy="76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648190" y="5293689"/>
              <a:ext cx="85725" cy="76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753180" y="4902279"/>
              <a:ext cx="85725" cy="76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120866" y="4502639"/>
              <a:ext cx="85725" cy="76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443529" y="4694285"/>
              <a:ext cx="85725" cy="76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96209" y="4767262"/>
              <a:ext cx="85725" cy="76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343102" y="4568913"/>
              <a:ext cx="85725" cy="76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602137" y="5016579"/>
              <a:ext cx="85725" cy="76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순서도: 처리 52"/>
            <p:cNvSpPr/>
            <p:nvPr/>
          </p:nvSpPr>
          <p:spPr>
            <a:xfrm>
              <a:off x="1211317" y="5895681"/>
              <a:ext cx="1865258" cy="345619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+mn-ea"/>
                </a:rPr>
                <a:t>Non-Linear Appropriate</a:t>
              </a:r>
              <a:endParaRPr lang="ko-KR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354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ko-KR" altLang="en-US" sz="2400" b="1" dirty="0" err="1" smtClean="0">
                <a:latin typeface="+mn-ea"/>
              </a:rPr>
              <a:t>머신러닝</a:t>
            </a:r>
            <a:r>
              <a:rPr lang="ko-KR" altLang="en-US" sz="2400" b="1" dirty="0" smtClean="0">
                <a:latin typeface="+mn-ea"/>
              </a:rPr>
              <a:t> 소개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1) </a:t>
            </a:r>
            <a:r>
              <a:rPr lang="ko-KR" altLang="en-US" sz="2000" b="1" dirty="0" err="1" smtClean="0">
                <a:latin typeface="+mn-ea"/>
              </a:rPr>
              <a:t>머신러닝이란</a:t>
            </a:r>
            <a:r>
              <a:rPr lang="en-US" altLang="ko-KR" sz="2000" b="1" dirty="0" smtClean="0">
                <a:latin typeface="+mn-ea"/>
              </a:rPr>
              <a:t>?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837027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AutoNum type="arabicParenBoth"/>
            </a:pPr>
            <a:r>
              <a:rPr lang="ko-KR" altLang="en-US" sz="2000" b="1" dirty="0" smtClean="0">
                <a:latin typeface="+mn-ea"/>
              </a:rPr>
              <a:t>인공지능의 하위 분야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spcAft>
                <a:spcPts val="600"/>
              </a:spcAft>
              <a:buFontTx/>
              <a:buAutoNum type="arabicParenBoth"/>
            </a:pPr>
            <a:r>
              <a:rPr lang="ko-KR" altLang="en-US" sz="2000" b="1" dirty="0">
                <a:latin typeface="+mn-ea"/>
              </a:rPr>
              <a:t>명시적인 프로그램 없이도 </a:t>
            </a:r>
            <a:r>
              <a:rPr lang="ko-KR" altLang="en-US" sz="2000" b="1" dirty="0" smtClean="0">
                <a:latin typeface="+mn-ea"/>
              </a:rPr>
              <a:t>컴퓨터가 학습 </a:t>
            </a:r>
            <a:r>
              <a:rPr lang="ko-KR" altLang="en-US" sz="2000" b="1" dirty="0">
                <a:latin typeface="+mn-ea"/>
              </a:rPr>
              <a:t>할 수 있는 능력  </a:t>
            </a:r>
          </a:p>
          <a:p>
            <a:pPr marL="457200" indent="-457200">
              <a:spcAft>
                <a:spcPts val="600"/>
              </a:spcAft>
              <a:buAutoNum type="arabicParenBoth"/>
            </a:pPr>
            <a:r>
              <a:rPr lang="ko-KR" altLang="en-US" sz="2000" b="1" dirty="0" smtClean="0">
                <a:latin typeface="+mn-ea"/>
              </a:rPr>
              <a:t>데이터를 학습해 알고리즘을 연구하거나 구축한다는 개념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spcAft>
                <a:spcPts val="600"/>
              </a:spcAft>
              <a:buFontTx/>
              <a:buAutoNum type="arabicParenBoth"/>
            </a:pPr>
            <a:r>
              <a:rPr lang="ko-KR" altLang="en-US" sz="2000" b="1" dirty="0">
                <a:latin typeface="+mn-ea"/>
              </a:rPr>
              <a:t>컴퓨터 프로그램은 성능측정</a:t>
            </a:r>
            <a:r>
              <a:rPr lang="en-US" altLang="ko-KR" sz="2000" b="1" dirty="0">
                <a:latin typeface="+mn-ea"/>
              </a:rPr>
              <a:t>(performance measure)</a:t>
            </a:r>
            <a:r>
              <a:rPr lang="ko-KR" altLang="en-US" sz="2000" b="1" dirty="0">
                <a:latin typeface="+mn-ea"/>
              </a:rPr>
              <a:t>으로 측정한 작업</a:t>
            </a:r>
            <a:r>
              <a:rPr lang="en-US" altLang="ko-KR" sz="2000" b="1" dirty="0">
                <a:latin typeface="+mn-ea"/>
              </a:rPr>
              <a:t>(task)</a:t>
            </a:r>
            <a:r>
              <a:rPr lang="ko-KR" altLang="en-US" sz="2000" b="1" dirty="0">
                <a:latin typeface="+mn-ea"/>
              </a:rPr>
              <a:t>의 성능이 경험</a:t>
            </a:r>
            <a:r>
              <a:rPr lang="en-US" altLang="ko-KR" sz="2000" b="1" dirty="0" smtClean="0">
                <a:latin typeface="+mn-ea"/>
              </a:rPr>
              <a:t>(experience)</a:t>
            </a:r>
            <a:r>
              <a:rPr lang="ko-KR" altLang="en-US" sz="2000" b="1" dirty="0" smtClean="0">
                <a:latin typeface="+mn-ea"/>
              </a:rPr>
              <a:t>으로 </a:t>
            </a:r>
            <a:r>
              <a:rPr lang="ko-KR" altLang="en-US" sz="2000" b="1" dirty="0">
                <a:latin typeface="+mn-ea"/>
              </a:rPr>
              <a:t>향상되면 작업과 성능 측정으로 경험에서 학습</a:t>
            </a:r>
            <a:r>
              <a:rPr lang="en-US" altLang="ko-KR" sz="2000" b="1" dirty="0">
                <a:latin typeface="+mn-ea"/>
              </a:rPr>
              <a:t>(learning)</a:t>
            </a:r>
            <a:r>
              <a:rPr lang="ko-KR" altLang="en-US" sz="2000" b="1" dirty="0">
                <a:latin typeface="+mn-ea"/>
              </a:rPr>
              <a:t>하는 것으로 알려져 있음</a:t>
            </a:r>
            <a:endParaRPr lang="en-US" altLang="ko-KR" sz="2000" b="1" dirty="0">
              <a:latin typeface="+mn-ea"/>
            </a:endParaRPr>
          </a:p>
          <a:p>
            <a:pPr marL="457200" indent="-457200">
              <a:spcAft>
                <a:spcPts val="600"/>
              </a:spcAft>
              <a:buAutoNum type="arabicParenBoth"/>
            </a:pPr>
            <a:r>
              <a:rPr lang="ko-KR" altLang="en-US" sz="2000" b="1" dirty="0" smtClean="0">
                <a:latin typeface="+mn-ea"/>
              </a:rPr>
              <a:t>이론적인 개념이며 다양한 기법과 구현이 있음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3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ko-KR" altLang="en-US" sz="2400" b="1" dirty="0">
                <a:latin typeface="+mn-ea"/>
              </a:rPr>
              <a:t>모델 성능평가 척도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6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■"/>
            </a:pPr>
            <a:r>
              <a:rPr lang="en-US" altLang="ko-KR" sz="2000" b="1" dirty="0" smtClean="0">
                <a:latin typeface="+mn-ea"/>
              </a:rPr>
              <a:t>Mean squared error(MSE)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50277" y="1377847"/>
            <a:ext cx="109024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latin typeface="+mn-ea"/>
              </a:rPr>
              <a:t>MSE, </a:t>
            </a:r>
            <a:r>
              <a:rPr lang="ko-KR" altLang="en-US" sz="2000" b="1" dirty="0" smtClean="0">
                <a:latin typeface="+mn-ea"/>
              </a:rPr>
              <a:t>평균제곱오차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latin typeface="+mn-ea"/>
              </a:rPr>
              <a:t>MSE</a:t>
            </a:r>
            <a:r>
              <a:rPr lang="ko-KR" altLang="en-US" sz="2000" b="1" dirty="0" smtClean="0">
                <a:latin typeface="+mn-ea"/>
              </a:rPr>
              <a:t>는 회귀선과 모델 </a:t>
            </a:r>
            <a:r>
              <a:rPr lang="ko-KR" altLang="en-US" sz="2000" b="1" dirty="0" err="1" smtClean="0">
                <a:latin typeface="+mn-ea"/>
              </a:rPr>
              <a:t>예측값</a:t>
            </a:r>
            <a:r>
              <a:rPr lang="ko-KR" altLang="en-US" sz="2000" b="1" dirty="0" smtClean="0">
                <a:latin typeface="+mn-ea"/>
              </a:rPr>
              <a:t> 사이의 오차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ko-KR" altLang="en-US" sz="2000" b="1" dirty="0" err="1" smtClean="0">
                <a:latin typeface="+mn-ea"/>
              </a:rPr>
              <a:t>잔차</a:t>
            </a:r>
            <a:r>
              <a:rPr lang="en-US" altLang="ko-KR" sz="2000" b="1" dirty="0" smtClean="0">
                <a:latin typeface="+mn-ea"/>
              </a:rPr>
              <a:t>, residual)</a:t>
            </a:r>
            <a:r>
              <a:rPr lang="ko-KR" altLang="en-US" sz="2000" b="1" dirty="0" smtClean="0">
                <a:latin typeface="+mn-ea"/>
              </a:rPr>
              <a:t>를 사용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오차를 제곱한 값들의 평균</a:t>
            </a:r>
            <a:endParaRPr lang="en-US" altLang="ko-KR" sz="2000" b="1" dirty="0" smtClean="0">
              <a:solidFill>
                <a:srgbClr val="FF0000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68708" y="2527965"/>
                <a:ext cx="2181559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708" y="2527965"/>
                <a:ext cx="2181559" cy="5557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750277" y="3218213"/>
            <a:ext cx="10902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예제</a:t>
            </a:r>
            <a:endParaRPr lang="en-US" altLang="ko-KR" sz="2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25913" y="3752778"/>
            <a:ext cx="106492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○"/>
            </a:pPr>
            <a:r>
              <a:rPr lang="ko-KR" altLang="en-US" b="1" dirty="0" smtClean="0">
                <a:latin typeface="+mn-ea"/>
              </a:rPr>
              <a:t>오차</a:t>
            </a:r>
            <a:r>
              <a:rPr lang="en-US" altLang="ko-KR" b="1" dirty="0" smtClean="0">
                <a:latin typeface="+mn-ea"/>
              </a:rPr>
              <a:t>: 0.5, 1.3, 1.6, 0.2, 2.9</a:t>
            </a:r>
          </a:p>
          <a:p>
            <a:pPr marL="342900" indent="-342900">
              <a:buFont typeface="맑은 고딕" panose="020B0503020000020004" pitchFamily="50" charset="-127"/>
              <a:buChar char="○"/>
            </a:pPr>
            <a:r>
              <a:rPr lang="en-US" altLang="ko-KR" b="1" dirty="0">
                <a:latin typeface="+mn-ea"/>
              </a:rPr>
              <a:t> </a:t>
            </a:r>
            <a:endParaRPr lang="ko-KR" altLang="en-US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31435" y="4255635"/>
                <a:ext cx="4774449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1.3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1.6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2.9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=2.59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435" y="4255635"/>
                <a:ext cx="4774449" cy="5558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97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ko-KR" altLang="en-US" sz="2400" b="1" dirty="0">
                <a:latin typeface="+mn-ea"/>
              </a:rPr>
              <a:t>모델 성능평가 척도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0957" y="915481"/>
            <a:ext cx="10902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■"/>
            </a:pPr>
            <a:r>
              <a:rPr lang="en-US" altLang="ko-KR" sz="2000" b="1" dirty="0">
                <a:latin typeface="+mn-ea"/>
              </a:rPr>
              <a:t>Root mean squared error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0588" y="1449155"/>
            <a:ext cx="10902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>
                <a:latin typeface="+mn-ea"/>
              </a:rPr>
              <a:t>MSE</a:t>
            </a:r>
            <a:r>
              <a:rPr lang="ko-KR" altLang="en-US" sz="2000" b="1" dirty="0">
                <a:latin typeface="+mn-ea"/>
              </a:rPr>
              <a:t>에서 구한 값에 루트를 적용한 값</a:t>
            </a:r>
            <a:endParaRPr lang="en-US" altLang="ko-KR" sz="20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907884" y="2039103"/>
                <a:ext cx="2556854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884" y="2039103"/>
                <a:ext cx="2556854" cy="818366"/>
              </a:xfrm>
              <a:prstGeom prst="rect">
                <a:avLst/>
              </a:prstGeom>
              <a:blipFill rotWithShape="0">
                <a:blip r:embed="rId3"/>
                <a:stretch>
                  <a:fillRect b="-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750277" y="3218213"/>
            <a:ext cx="10902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예제</a:t>
            </a:r>
            <a:endParaRPr lang="en-US" altLang="ko-KR" sz="2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25913" y="3752778"/>
            <a:ext cx="106492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+mn-ea"/>
              </a:rPr>
              <a:t>오차</a:t>
            </a:r>
            <a:r>
              <a:rPr lang="en-US" altLang="ko-KR" b="1" dirty="0" smtClean="0">
                <a:latin typeface="+mn-ea"/>
              </a:rPr>
              <a:t>: 0.5, 1.3, 1.6, 0.2, 2.9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latin typeface="+mn-ea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b="1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b="1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latin typeface="+mn-ea"/>
              </a:rPr>
              <a:t> </a:t>
            </a:r>
            <a:endParaRPr lang="ko-KR" altLang="en-US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76400" y="4849302"/>
                <a:ext cx="2215671" cy="3152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2.59</m:t>
                          </m:r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849302"/>
                <a:ext cx="2215671" cy="315214"/>
              </a:xfrm>
              <a:prstGeom prst="rect">
                <a:avLst/>
              </a:prstGeom>
              <a:blipFill rotWithShape="0">
                <a:blip r:embed="rId4"/>
                <a:stretch>
                  <a:fillRect l="-1928" r="-2204" b="-9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76400" y="4180718"/>
                <a:ext cx="4774449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1.3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1.6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2.9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=2.59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180718"/>
                <a:ext cx="4774449" cy="55585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56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81950" y="6356354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08030" y="2996952"/>
            <a:ext cx="577594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데이터를 사용한 실습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683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데이터를 사용한 실습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6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■"/>
            </a:pPr>
            <a:r>
              <a:rPr lang="en-US" altLang="ko-KR" sz="2000" b="1" dirty="0" err="1" smtClean="0">
                <a:latin typeface="+mn-ea"/>
              </a:rPr>
              <a:t>Scikit</a:t>
            </a:r>
            <a:r>
              <a:rPr lang="en-US" altLang="ko-KR" sz="2000" b="1" dirty="0" smtClean="0">
                <a:latin typeface="+mn-ea"/>
              </a:rPr>
              <a:t> learn </a:t>
            </a:r>
            <a:r>
              <a:rPr lang="ko-KR" altLang="en-US" sz="2000" b="1" dirty="0" smtClean="0">
                <a:latin typeface="+mn-ea"/>
              </a:rPr>
              <a:t>제공 </a:t>
            </a:r>
            <a:r>
              <a:rPr lang="en-US" altLang="ko-KR" sz="2000" b="1" dirty="0" smtClean="0">
                <a:latin typeface="+mn-ea"/>
              </a:rPr>
              <a:t>toy data</a:t>
            </a:r>
            <a:r>
              <a:rPr lang="ko-KR" altLang="en-US" sz="2000" b="1" dirty="0" smtClean="0">
                <a:latin typeface="+mn-ea"/>
              </a:rPr>
              <a:t>를 사용한 실습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50277" y="4376422"/>
            <a:ext cx="109024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 err="1" smtClean="0">
                <a:latin typeface="+mn-ea"/>
              </a:rPr>
              <a:t>Scikit</a:t>
            </a:r>
            <a:r>
              <a:rPr lang="en-US" altLang="ko-KR" sz="2000" b="1" dirty="0" smtClean="0">
                <a:latin typeface="+mn-ea"/>
              </a:rPr>
              <a:t> learn</a:t>
            </a:r>
            <a:r>
              <a:rPr lang="ko-KR" altLang="en-US" sz="2000" b="1" dirty="0" smtClean="0">
                <a:latin typeface="+mn-ea"/>
              </a:rPr>
              <a:t>에서 제공하는 </a:t>
            </a:r>
            <a:r>
              <a:rPr lang="en-US" altLang="ko-KR" sz="2000" b="1" dirty="0" err="1" smtClean="0">
                <a:latin typeface="+mn-ea"/>
              </a:rPr>
              <a:t>wisconsin</a:t>
            </a:r>
            <a:r>
              <a:rPr lang="ko-KR" altLang="en-US" sz="2000" b="1" dirty="0" smtClean="0">
                <a:latin typeface="+mn-ea"/>
              </a:rPr>
              <a:t>의 유방암 데이터 셋을 사용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총 </a:t>
            </a:r>
            <a:r>
              <a:rPr lang="en-US" altLang="ko-KR" sz="2000" b="1" dirty="0" smtClean="0">
                <a:latin typeface="+mn-ea"/>
              </a:rPr>
              <a:t>569</a:t>
            </a:r>
            <a:r>
              <a:rPr lang="ko-KR" altLang="en-US" sz="2000" b="1" dirty="0" smtClean="0">
                <a:latin typeface="+mn-ea"/>
              </a:rPr>
              <a:t>건의 데이터로 악성</a:t>
            </a:r>
            <a:r>
              <a:rPr lang="en-US" altLang="ko-KR" sz="2000" b="1" dirty="0" smtClean="0">
                <a:latin typeface="+mn-ea"/>
              </a:rPr>
              <a:t>(real, 0, 212</a:t>
            </a:r>
            <a:r>
              <a:rPr lang="ko-KR" altLang="en-US" sz="2000" b="1" dirty="0" smtClean="0">
                <a:latin typeface="+mn-ea"/>
              </a:rPr>
              <a:t>건</a:t>
            </a:r>
            <a:r>
              <a:rPr lang="en-US" altLang="ko-KR" sz="2000" b="1" dirty="0" smtClean="0">
                <a:latin typeface="+mn-ea"/>
              </a:rPr>
              <a:t>), </a:t>
            </a:r>
            <a:r>
              <a:rPr lang="ko-KR" altLang="en-US" sz="2000" b="1" dirty="0" smtClean="0">
                <a:latin typeface="+mn-ea"/>
              </a:rPr>
              <a:t>양성</a:t>
            </a:r>
            <a:r>
              <a:rPr lang="en-US" altLang="ko-KR" sz="2000" b="1" dirty="0" smtClean="0">
                <a:latin typeface="+mn-ea"/>
              </a:rPr>
              <a:t>(positive, 1, 357</a:t>
            </a:r>
            <a:r>
              <a:rPr lang="ko-KR" altLang="en-US" sz="2000" b="1" dirty="0" smtClean="0">
                <a:latin typeface="+mn-ea"/>
              </a:rPr>
              <a:t>건</a:t>
            </a:r>
            <a:r>
              <a:rPr lang="en-US" altLang="ko-KR" sz="2000" b="1" dirty="0" smtClean="0">
                <a:latin typeface="+mn-ea"/>
              </a:rPr>
              <a:t>) </a:t>
            </a:r>
            <a:r>
              <a:rPr lang="ko-KR" altLang="en-US" sz="2000" b="1" dirty="0" smtClean="0">
                <a:latin typeface="+mn-ea"/>
              </a:rPr>
              <a:t>두 개의 클래스로 이루어져있음</a:t>
            </a:r>
            <a:endParaRPr lang="en-US" altLang="ko-KR" sz="2000" b="1" dirty="0" smtClean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032000" y="1361858"/>
          <a:ext cx="754860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39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146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j-ea"/>
                          <a:ea typeface="+mj-ea"/>
                        </a:rPr>
                        <a:t>Data</a:t>
                      </a:r>
                      <a:r>
                        <a:rPr lang="en-US" altLang="ko-KR" b="1" baseline="0" dirty="0" smtClean="0">
                          <a:latin typeface="+mj-ea"/>
                          <a:ea typeface="+mj-ea"/>
                        </a:rPr>
                        <a:t> Set</a:t>
                      </a:r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latin typeface="+mj-ea"/>
                          <a:ea typeface="+mj-ea"/>
                        </a:rPr>
                        <a:t>Boston</a:t>
                      </a:r>
                      <a:r>
                        <a:rPr lang="en-US" altLang="ko-KR" b="1" baseline="0" dirty="0" smtClean="0">
                          <a:latin typeface="+mj-ea"/>
                          <a:ea typeface="+mj-ea"/>
                        </a:rPr>
                        <a:t> </a:t>
                      </a:r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baseline="0" dirty="0" smtClean="0">
                          <a:latin typeface="+mj-ea"/>
                          <a:ea typeface="+mj-ea"/>
                        </a:rPr>
                        <a:t>보스턴 부동산 시세 데이터</a:t>
                      </a:r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latin typeface="+mj-ea"/>
                          <a:ea typeface="+mj-ea"/>
                        </a:rPr>
                        <a:t>Breast</a:t>
                      </a:r>
                      <a:r>
                        <a:rPr lang="en-US" altLang="ko-KR" b="1" baseline="0" dirty="0" smtClean="0">
                          <a:latin typeface="+mj-ea"/>
                          <a:ea typeface="+mj-ea"/>
                        </a:rPr>
                        <a:t> Cancer</a:t>
                      </a:r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latin typeface="+mj-ea"/>
                          <a:ea typeface="+mj-ea"/>
                        </a:rPr>
                        <a:t>유방암 진단 데이터</a:t>
                      </a:r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latin typeface="+mj-ea"/>
                          <a:ea typeface="+mj-ea"/>
                        </a:rPr>
                        <a:t>Iris </a:t>
                      </a:r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latin typeface="+mj-ea"/>
                          <a:ea typeface="+mj-ea"/>
                        </a:rPr>
                        <a:t>붓꽃 데이터</a:t>
                      </a:r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latin typeface="+mj-ea"/>
                          <a:ea typeface="+mj-ea"/>
                        </a:rPr>
                        <a:t>Diabetes </a:t>
                      </a:r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latin typeface="+mj-ea"/>
                          <a:ea typeface="+mj-ea"/>
                        </a:rPr>
                        <a:t>당뇨 환자의 건강정보 데이터</a:t>
                      </a:r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latin typeface="+mj-ea"/>
                          <a:ea typeface="+mj-ea"/>
                        </a:rPr>
                        <a:t>Digits</a:t>
                      </a:r>
                      <a:r>
                        <a:rPr lang="en-US" altLang="ko-KR" b="1" baseline="0" dirty="0" smtClean="0">
                          <a:latin typeface="+mj-ea"/>
                          <a:ea typeface="+mj-ea"/>
                        </a:rPr>
                        <a:t> </a:t>
                      </a:r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latin typeface="+mj-ea"/>
                          <a:ea typeface="+mj-ea"/>
                        </a:rPr>
                        <a:t>숫자 이미지 데이터</a:t>
                      </a:r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 smtClean="0">
                          <a:latin typeface="+mj-ea"/>
                          <a:ea typeface="+mj-ea"/>
                        </a:rPr>
                        <a:t>Linnerud</a:t>
                      </a:r>
                      <a:r>
                        <a:rPr lang="en-US" altLang="ko-KR" b="1" dirty="0" smtClean="0">
                          <a:latin typeface="+mj-ea"/>
                          <a:ea typeface="+mj-ea"/>
                        </a:rPr>
                        <a:t> </a:t>
                      </a:r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latin typeface="+mj-ea"/>
                          <a:ea typeface="+mj-ea"/>
                        </a:rPr>
                        <a:t>체력 검사 데이터</a:t>
                      </a:r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02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80645" y="888629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■"/>
            </a:pPr>
            <a:r>
              <a:rPr lang="ko-KR" altLang="en-US" sz="2000" b="1" dirty="0" smtClean="0">
                <a:latin typeface="+mn-ea"/>
              </a:rPr>
              <a:t>데이터 셋과 </a:t>
            </a:r>
            <a:r>
              <a:rPr lang="ko-KR" altLang="en-US" sz="2000" b="1" dirty="0" err="1" smtClean="0">
                <a:latin typeface="+mn-ea"/>
              </a:rPr>
              <a:t>의사결정트리</a:t>
            </a:r>
            <a:r>
              <a:rPr lang="ko-KR" altLang="en-US" sz="2000" b="1" dirty="0" smtClean="0">
                <a:latin typeface="+mn-ea"/>
              </a:rPr>
              <a:t> 기반 분류기 관련 클래스 불러오기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675" y="2064403"/>
            <a:ext cx="9010650" cy="80010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590675" y="1387076"/>
            <a:ext cx="100620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sz="1600" b="1" dirty="0" smtClean="0">
                <a:latin typeface="+mn-ea"/>
              </a:rPr>
              <a:t>Datasets : </a:t>
            </a:r>
            <a:r>
              <a:rPr lang="en-US" altLang="ko-KR" sz="1600" b="1" dirty="0" err="1" smtClean="0">
                <a:latin typeface="+mn-ea"/>
              </a:rPr>
              <a:t>scikit</a:t>
            </a:r>
            <a:r>
              <a:rPr lang="en-US" altLang="ko-KR" sz="1600" b="1" dirty="0" smtClean="0">
                <a:latin typeface="+mn-ea"/>
              </a:rPr>
              <a:t> learn </a:t>
            </a:r>
            <a:r>
              <a:rPr lang="ko-KR" altLang="en-US" sz="1600" b="1" dirty="0" smtClean="0">
                <a:latin typeface="+mn-ea"/>
              </a:rPr>
              <a:t>에서 제공하는 </a:t>
            </a:r>
            <a:r>
              <a:rPr lang="en-US" altLang="ko-KR" sz="1600" b="1" dirty="0" smtClean="0">
                <a:latin typeface="+mn-ea"/>
              </a:rPr>
              <a:t>data set</a:t>
            </a:r>
            <a:r>
              <a:rPr lang="ko-KR" altLang="en-US" sz="1600" b="1" dirty="0" smtClean="0">
                <a:latin typeface="+mn-ea"/>
              </a:rPr>
              <a:t>을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사용하기 위한 모듈</a:t>
            </a:r>
            <a:endParaRPr lang="en-US" altLang="ko-KR" sz="1600" b="1" dirty="0" smtClean="0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b="1" dirty="0" err="1" smtClean="0">
                <a:latin typeface="+mn-ea"/>
              </a:rPr>
              <a:t>DecisionTreeClassifier</a:t>
            </a:r>
            <a:r>
              <a:rPr lang="en-US" altLang="ko-KR" sz="1600" b="1" dirty="0" smtClean="0">
                <a:latin typeface="+mn-ea"/>
              </a:rPr>
              <a:t> : decision tree </a:t>
            </a:r>
            <a:r>
              <a:rPr lang="ko-KR" altLang="en-US" sz="1600" b="1" dirty="0" smtClean="0">
                <a:latin typeface="+mn-ea"/>
              </a:rPr>
              <a:t>기계학습 모델을 사용하기 위한 모듈</a:t>
            </a:r>
            <a:endParaRPr lang="en-US" altLang="ko-KR" sz="1600" b="1" dirty="0" smtClean="0"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0" y="4619307"/>
            <a:ext cx="8953500" cy="9906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590676" y="3449597"/>
            <a:ext cx="1015648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sz="1600" b="1" dirty="0" err="1" smtClean="0">
                <a:latin typeface="+mn-ea"/>
              </a:rPr>
              <a:t>Train_test_split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ko-KR" altLang="en-US" sz="1600" b="1" dirty="0">
                <a:latin typeface="+mn-ea"/>
              </a:rPr>
              <a:t>데이터 셋을 </a:t>
            </a:r>
            <a:r>
              <a:rPr lang="en-US" altLang="ko-KR" sz="1600" b="1" dirty="0">
                <a:latin typeface="+mn-ea"/>
              </a:rPr>
              <a:t>train set</a:t>
            </a:r>
            <a:r>
              <a:rPr lang="ko-KR" altLang="en-US" sz="1600" b="1" dirty="0">
                <a:latin typeface="+mn-ea"/>
              </a:rPr>
              <a:t>과 </a:t>
            </a:r>
            <a:r>
              <a:rPr lang="en-US" altLang="ko-KR" sz="1600" b="1" dirty="0">
                <a:latin typeface="+mn-ea"/>
              </a:rPr>
              <a:t>test set</a:t>
            </a:r>
            <a:r>
              <a:rPr lang="ko-KR" altLang="en-US" sz="1600" b="1" dirty="0">
                <a:latin typeface="+mn-ea"/>
              </a:rPr>
              <a:t>으로 분리할 수 있는 클래스를 제공하는 모듈</a:t>
            </a:r>
            <a:endParaRPr lang="en-US" altLang="ko-KR" sz="1600" b="1" dirty="0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b="1" dirty="0" err="1">
                <a:latin typeface="+mn-ea"/>
              </a:rPr>
              <a:t>StratifiedKFold</a:t>
            </a:r>
            <a:r>
              <a:rPr lang="en-US" altLang="ko-KR" sz="1600" b="1" dirty="0">
                <a:latin typeface="+mn-ea"/>
              </a:rPr>
              <a:t> : Stratified k fold cross validation</a:t>
            </a:r>
            <a:r>
              <a:rPr lang="ko-KR" altLang="en-US" sz="1600" b="1" dirty="0">
                <a:latin typeface="+mn-ea"/>
              </a:rPr>
              <a:t>을 사용하기 위한 </a:t>
            </a:r>
            <a:r>
              <a:rPr lang="ko-KR" altLang="en-US" sz="1600" b="1" dirty="0" smtClean="0">
                <a:latin typeface="+mn-ea"/>
              </a:rPr>
              <a:t>모듈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err="1" smtClean="0">
                <a:latin typeface="+mn-ea"/>
              </a:rPr>
              <a:t>Kfold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모듈과는 다르게 각 </a:t>
            </a:r>
            <a:r>
              <a:rPr lang="en-US" altLang="ko-KR" sz="1600" b="1" dirty="0" smtClean="0">
                <a:latin typeface="+mn-ea"/>
              </a:rPr>
              <a:t>fold</a:t>
            </a:r>
            <a:r>
              <a:rPr lang="ko-KR" altLang="en-US" sz="1600" b="1" dirty="0" smtClean="0">
                <a:latin typeface="+mn-ea"/>
              </a:rPr>
              <a:t>내 데이터의 클래스 비율을 일정하게 유지</a:t>
            </a:r>
            <a:endParaRPr lang="en-US" altLang="ko-KR" sz="1600" b="1" dirty="0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b="1" dirty="0" err="1">
                <a:latin typeface="+mn-ea"/>
              </a:rPr>
              <a:t>Cross_val_score</a:t>
            </a:r>
            <a:r>
              <a:rPr lang="en-US" altLang="ko-KR" sz="1600" b="1" dirty="0">
                <a:latin typeface="+mn-ea"/>
              </a:rPr>
              <a:t> : cross validation </a:t>
            </a:r>
            <a:r>
              <a:rPr lang="ko-KR" altLang="en-US" sz="1600" b="1" dirty="0">
                <a:latin typeface="+mn-ea"/>
              </a:rPr>
              <a:t>결과의 정확도를 측정하기 위한 모듈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47631" y="2956995"/>
            <a:ext cx="10902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/>
              <a:t>테스트를 위해 사용하는 </a:t>
            </a:r>
            <a:r>
              <a:rPr lang="ko-KR" altLang="en-US" sz="2000" b="1" dirty="0" smtClean="0"/>
              <a:t>데이터 셋의 </a:t>
            </a:r>
            <a:r>
              <a:rPr lang="ko-KR" altLang="en-US" sz="2000" b="1" dirty="0"/>
              <a:t>분리 방법 관련 모듈을 </a:t>
            </a:r>
            <a:r>
              <a:rPr lang="ko-KR" altLang="en-US" sz="2000" b="1" dirty="0" err="1" smtClean="0"/>
              <a:t>임포트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데이터를 사용한 실습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780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599690" y="1337033"/>
            <a:ext cx="109024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+mj-ea"/>
              <a:buAutoNum type="circleNumDbPlain"/>
            </a:pPr>
            <a:r>
              <a:rPr lang="en-US" altLang="ko-KR" sz="1600" b="1" dirty="0" err="1">
                <a:latin typeface="+mn-ea"/>
              </a:rPr>
              <a:t>Confusion_matrix</a:t>
            </a:r>
            <a:r>
              <a:rPr lang="en-US" altLang="ko-KR" sz="1600" b="1" dirty="0">
                <a:latin typeface="+mn-ea"/>
              </a:rPr>
              <a:t> : </a:t>
            </a:r>
            <a:r>
              <a:rPr lang="ko-KR" altLang="en-US" sz="1600" b="1" dirty="0">
                <a:latin typeface="+mn-ea"/>
              </a:rPr>
              <a:t>분석 결과의 </a:t>
            </a:r>
            <a:r>
              <a:rPr lang="en-US" altLang="ko-KR" sz="1600" b="1" dirty="0">
                <a:latin typeface="+mn-ea"/>
              </a:rPr>
              <a:t>confusion matrix</a:t>
            </a:r>
            <a:r>
              <a:rPr lang="ko-KR" altLang="en-US" sz="1600" b="1" dirty="0">
                <a:latin typeface="+mn-ea"/>
              </a:rPr>
              <a:t>를 추출하기 위한 모듈</a:t>
            </a:r>
            <a:endParaRPr lang="en-US" altLang="ko-KR" sz="1600" b="1" dirty="0">
              <a:latin typeface="+mn-ea"/>
            </a:endParaRPr>
          </a:p>
          <a:p>
            <a:pPr marL="342900" lvl="1" indent="-342900">
              <a:buFont typeface="+mj-ea"/>
              <a:buAutoNum type="circleNumDbPlain"/>
            </a:pPr>
            <a:r>
              <a:rPr lang="en-US" altLang="ko-KR" sz="1600" b="1" dirty="0" err="1">
                <a:latin typeface="+mn-ea"/>
              </a:rPr>
              <a:t>Accuracy_score</a:t>
            </a:r>
            <a:r>
              <a:rPr lang="en-US" altLang="ko-KR" sz="1600" b="1" dirty="0">
                <a:latin typeface="+mn-ea"/>
              </a:rPr>
              <a:t> : </a:t>
            </a:r>
            <a:r>
              <a:rPr lang="ko-KR" altLang="en-US" sz="1600" b="1" dirty="0">
                <a:latin typeface="+mn-ea"/>
              </a:rPr>
              <a:t>분석 결과의 </a:t>
            </a:r>
            <a:r>
              <a:rPr lang="en-US" altLang="ko-KR" sz="1600" b="1" dirty="0">
                <a:latin typeface="+mn-ea"/>
              </a:rPr>
              <a:t>accuracy</a:t>
            </a:r>
            <a:r>
              <a:rPr lang="ko-KR" altLang="en-US" sz="1600" b="1" dirty="0">
                <a:latin typeface="+mn-ea"/>
              </a:rPr>
              <a:t>를 측정하기 위한 모듈</a:t>
            </a:r>
            <a:endParaRPr lang="en-US" altLang="ko-KR" sz="1600" b="1" dirty="0">
              <a:latin typeface="+mn-ea"/>
            </a:endParaRPr>
          </a:p>
          <a:p>
            <a:pPr marL="342900" lvl="1" indent="-342900">
              <a:buFont typeface="+mj-ea"/>
              <a:buAutoNum type="circleNumDbPlain"/>
            </a:pPr>
            <a:r>
              <a:rPr lang="en-US" altLang="ko-KR" sz="1600" b="1" dirty="0" err="1">
                <a:latin typeface="+mn-ea"/>
              </a:rPr>
              <a:t>Classification_report</a:t>
            </a:r>
            <a:r>
              <a:rPr lang="en-US" altLang="ko-KR" sz="1600" b="1" dirty="0">
                <a:latin typeface="+mn-ea"/>
              </a:rPr>
              <a:t> : </a:t>
            </a:r>
            <a:r>
              <a:rPr lang="ko-KR" altLang="en-US" sz="1600" b="1" dirty="0">
                <a:latin typeface="+mn-ea"/>
              </a:rPr>
              <a:t>분석 결과의 </a:t>
            </a:r>
            <a:r>
              <a:rPr lang="en-US" altLang="ko-KR" sz="1600" b="1" dirty="0">
                <a:latin typeface="+mn-ea"/>
              </a:rPr>
              <a:t>recall, precision, f-measure</a:t>
            </a:r>
            <a:r>
              <a:rPr lang="ko-KR" altLang="en-US" sz="1600" b="1" dirty="0">
                <a:latin typeface="+mn-ea"/>
              </a:rPr>
              <a:t>를 측정하기 위한 모듈</a:t>
            </a:r>
            <a:endParaRPr lang="en-US" altLang="ko-KR" sz="1600" b="1" dirty="0">
              <a:latin typeface="+mn-ea"/>
            </a:endParaRPr>
          </a:p>
          <a:p>
            <a:pPr marL="342900" lvl="1" indent="-342900">
              <a:buFont typeface="+mj-ea"/>
              <a:buAutoNum type="circleNumDbPlain"/>
            </a:pPr>
            <a:r>
              <a:rPr lang="en-US" altLang="ko-KR" sz="1600" b="1" dirty="0" err="1">
                <a:latin typeface="+mn-ea"/>
              </a:rPr>
              <a:t>Roc_auc_score</a:t>
            </a:r>
            <a:r>
              <a:rPr lang="en-US" altLang="ko-KR" sz="1600" b="1" dirty="0">
                <a:latin typeface="+mn-ea"/>
              </a:rPr>
              <a:t> : roc </a:t>
            </a:r>
            <a:r>
              <a:rPr lang="ko-KR" altLang="en-US" sz="1600" b="1" dirty="0">
                <a:latin typeface="+mn-ea"/>
              </a:rPr>
              <a:t>곡선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아래 넓이를 구하기 위한 모듈</a:t>
            </a:r>
            <a:endParaRPr lang="en-US" altLang="ko-KR" sz="1600" b="1" dirty="0">
              <a:latin typeface="+mn-ea"/>
            </a:endParaRPr>
          </a:p>
          <a:p>
            <a:pPr marL="342900" lvl="1" indent="-342900">
              <a:buFont typeface="+mj-ea"/>
              <a:buAutoNum type="circleNumDbPlain"/>
            </a:pPr>
            <a:r>
              <a:rPr lang="en-US" altLang="ko-KR" sz="1600" b="1" dirty="0" err="1">
                <a:latin typeface="+mn-ea"/>
              </a:rPr>
              <a:t>Mean_squared_error</a:t>
            </a:r>
            <a:r>
              <a:rPr lang="en-US" altLang="ko-KR" sz="1600" b="1" dirty="0">
                <a:latin typeface="+mn-ea"/>
              </a:rPr>
              <a:t> : </a:t>
            </a:r>
            <a:r>
              <a:rPr lang="ko-KR" altLang="en-US" sz="1600" b="1" dirty="0">
                <a:latin typeface="+mn-ea"/>
              </a:rPr>
              <a:t>분석 결과의 </a:t>
            </a:r>
            <a:r>
              <a:rPr lang="en-US" altLang="ko-KR" sz="1600" b="1" dirty="0">
                <a:latin typeface="+mn-ea"/>
              </a:rPr>
              <a:t>MSE</a:t>
            </a:r>
            <a:r>
              <a:rPr lang="ko-KR" altLang="en-US" sz="1600" b="1" dirty="0">
                <a:latin typeface="+mn-ea"/>
              </a:rPr>
              <a:t>를 구하기 위한 모듈</a:t>
            </a:r>
            <a:endParaRPr lang="en-US" altLang="ko-KR" sz="1600" b="1" dirty="0">
              <a:latin typeface="+mn-ea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25" y="2724599"/>
            <a:ext cx="8972550" cy="15049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80645" y="888629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■"/>
            </a:pPr>
            <a:r>
              <a:rPr lang="ko-KR" altLang="en-US" sz="2000" b="1" dirty="0">
                <a:latin typeface="+mn-ea"/>
              </a:rPr>
              <a:t>성능평가 관련 모듈 불러오기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데이터를 사용한 실습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055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80646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■"/>
            </a:pPr>
            <a:r>
              <a:rPr lang="ko-KR" altLang="en-US" sz="2000" b="1" dirty="0" smtClean="0">
                <a:latin typeface="+mn-ea"/>
              </a:rPr>
              <a:t>데이터 셋 구성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56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2291503"/>
            <a:ext cx="8953500" cy="10001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565821" y="1309474"/>
            <a:ext cx="99012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sz="1600" b="1" dirty="0">
                <a:latin typeface="+mn-ea"/>
              </a:rPr>
              <a:t>Datasets</a:t>
            </a:r>
            <a:r>
              <a:rPr lang="ko-KR" altLang="en-US" sz="1600" b="1" dirty="0">
                <a:latin typeface="+mn-ea"/>
              </a:rPr>
              <a:t>에 있는 </a:t>
            </a:r>
            <a:r>
              <a:rPr lang="en-US" altLang="ko-KR" sz="1600" b="1" dirty="0" err="1">
                <a:latin typeface="+mn-ea"/>
              </a:rPr>
              <a:t>load_breast_cancer</a:t>
            </a:r>
            <a:r>
              <a:rPr lang="ko-KR" altLang="en-US" sz="1600" b="1" dirty="0">
                <a:latin typeface="+mn-ea"/>
              </a:rPr>
              <a:t> 함수를 사용해 유방암 데이터를 가져와 변수 </a:t>
            </a:r>
            <a:r>
              <a:rPr lang="en-US" altLang="ko-KR" sz="1600" b="1" dirty="0">
                <a:latin typeface="+mn-ea"/>
              </a:rPr>
              <a:t>data</a:t>
            </a:r>
            <a:r>
              <a:rPr lang="ko-KR" altLang="en-US" sz="1600" b="1" dirty="0">
                <a:latin typeface="+mn-ea"/>
              </a:rPr>
              <a:t>에 저장</a:t>
            </a:r>
            <a:endParaRPr lang="en-US" altLang="ko-KR" sz="1600" b="1" dirty="0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b="1" dirty="0">
                <a:latin typeface="+mn-ea"/>
              </a:rPr>
              <a:t>유방암 데이터 중 속성 데이터를 변수 </a:t>
            </a:r>
            <a:r>
              <a:rPr lang="en-US" altLang="ko-KR" sz="1600" b="1" dirty="0">
                <a:latin typeface="+mn-ea"/>
              </a:rPr>
              <a:t>X</a:t>
            </a:r>
            <a:r>
              <a:rPr lang="ko-KR" altLang="en-US" sz="1600" b="1" dirty="0">
                <a:latin typeface="+mn-ea"/>
              </a:rPr>
              <a:t>에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저장</a:t>
            </a:r>
            <a:endParaRPr lang="en-US" altLang="ko-KR" sz="1600" b="1" dirty="0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b="1" dirty="0">
                <a:latin typeface="+mn-ea"/>
              </a:rPr>
              <a:t>유방암 데이터 중 클래스 데이터를 변수 </a:t>
            </a:r>
            <a:r>
              <a:rPr lang="en-US" altLang="ko-KR" sz="1600" b="1" dirty="0">
                <a:latin typeface="+mn-ea"/>
              </a:rPr>
              <a:t>y</a:t>
            </a:r>
            <a:r>
              <a:rPr lang="ko-KR" altLang="en-US" sz="1600" b="1" dirty="0">
                <a:latin typeface="+mn-ea"/>
              </a:rPr>
              <a:t>에 저장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데이터를 사용한 실습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829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4201" y="843620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■"/>
            </a:pPr>
            <a:r>
              <a:rPr lang="en-US" altLang="ko-KR" sz="2000" b="1" dirty="0" smtClean="0">
                <a:latin typeface="+mn-ea"/>
              </a:rPr>
              <a:t>Holdout 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93831" y="1375628"/>
            <a:ext cx="10902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latin typeface="+mn-ea"/>
              </a:rPr>
              <a:t>Train, test set </a:t>
            </a:r>
            <a:r>
              <a:rPr lang="ko-KR" altLang="en-US" sz="2000" b="1" dirty="0" smtClean="0">
                <a:latin typeface="+mn-ea"/>
              </a:rPr>
              <a:t>구성</a:t>
            </a:r>
            <a:endParaRPr lang="en-US" altLang="ko-KR" sz="2000" b="1" dirty="0" smtClean="0">
              <a:latin typeface="+mn-ea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013" y="3522822"/>
            <a:ext cx="8943975" cy="53340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947047" y="1918798"/>
            <a:ext cx="109024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sz="1600" b="1" dirty="0" err="1">
                <a:latin typeface="+mn-ea"/>
              </a:rPr>
              <a:t>Train_test_split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함수를 사용해 </a:t>
            </a:r>
            <a:r>
              <a:rPr lang="en-US" altLang="ko-KR" sz="1600" b="1" dirty="0">
                <a:latin typeface="+mn-ea"/>
              </a:rPr>
              <a:t>train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set</a:t>
            </a:r>
            <a:r>
              <a:rPr lang="ko-KR" altLang="en-US" sz="1600" b="1" dirty="0">
                <a:latin typeface="+mn-ea"/>
              </a:rPr>
              <a:t>과 </a:t>
            </a:r>
            <a:r>
              <a:rPr lang="en-US" altLang="ko-KR" sz="1600" b="1" dirty="0">
                <a:latin typeface="+mn-ea"/>
              </a:rPr>
              <a:t>test </a:t>
            </a:r>
            <a:r>
              <a:rPr lang="en-US" altLang="ko-KR" sz="1600" b="1" dirty="0" smtClean="0">
                <a:latin typeface="+mn-ea"/>
              </a:rPr>
              <a:t>set</a:t>
            </a:r>
            <a:r>
              <a:rPr lang="ko-KR" altLang="en-US" sz="1600" b="1" dirty="0" smtClean="0">
                <a:latin typeface="+mn-ea"/>
              </a:rPr>
              <a:t>을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분리하고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en-US" altLang="ko-KR" sz="1600" b="1" dirty="0" err="1" smtClean="0">
                <a:latin typeface="+mn-ea"/>
              </a:rPr>
              <a:t>test_size</a:t>
            </a:r>
            <a:r>
              <a:rPr lang="ko-KR" altLang="en-US" sz="1600" b="1" dirty="0">
                <a:latin typeface="+mn-ea"/>
              </a:rPr>
              <a:t>를 전체 데이터의 </a:t>
            </a:r>
            <a:r>
              <a:rPr lang="en-US" altLang="ko-KR" sz="1600" b="1" dirty="0">
                <a:latin typeface="+mn-ea"/>
              </a:rPr>
              <a:t>20%</a:t>
            </a:r>
            <a:r>
              <a:rPr lang="ko-KR" altLang="en-US" sz="1600" b="1">
                <a:latin typeface="+mn-ea"/>
              </a:rPr>
              <a:t>로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smtClean="0">
                <a:latin typeface="+mn-ea"/>
              </a:rPr>
              <a:t>설정</a:t>
            </a:r>
            <a:endParaRPr lang="en-US" altLang="ko-KR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3148988" y="2928002"/>
            <a:ext cx="5820999" cy="347166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처리 8"/>
          <p:cNvSpPr/>
          <p:nvPr/>
        </p:nvSpPr>
        <p:spPr>
          <a:xfrm>
            <a:off x="3148987" y="2928002"/>
            <a:ext cx="4512202" cy="34716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2235807" y="2929549"/>
            <a:ext cx="935886" cy="34561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8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 : 2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5123602" y="2928002"/>
            <a:ext cx="935886" cy="34561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train set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7809469" y="2926680"/>
            <a:ext cx="964818" cy="34561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test set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데이터를 사용한 실습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780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58</a:t>
            </a:fld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964536"/>
            <a:ext cx="8991600" cy="233362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003491" y="1243392"/>
            <a:ext cx="109024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sz="1600" b="1" dirty="0" err="1">
                <a:latin typeface="+mn-ea"/>
              </a:rPr>
              <a:t>DecisionTreeClassifier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모델을 변수 </a:t>
            </a:r>
            <a:r>
              <a:rPr lang="en-US" altLang="ko-KR" sz="1600" b="1" dirty="0" err="1">
                <a:latin typeface="+mn-ea"/>
              </a:rPr>
              <a:t>clf</a:t>
            </a:r>
            <a:r>
              <a:rPr lang="ko-KR" altLang="en-US" sz="1600" b="1" dirty="0">
                <a:latin typeface="+mn-ea"/>
              </a:rPr>
              <a:t>에 할당</a:t>
            </a:r>
            <a:endParaRPr lang="en-US" altLang="ko-KR" sz="1600" b="1" dirty="0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b="1" dirty="0">
                <a:latin typeface="+mn-ea"/>
              </a:rPr>
              <a:t>Train </a:t>
            </a:r>
            <a:r>
              <a:rPr lang="ko-KR" altLang="en-US" sz="1600" b="1" dirty="0">
                <a:latin typeface="+mn-ea"/>
              </a:rPr>
              <a:t>데이터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en-US" altLang="ko-KR" sz="1600" b="1" dirty="0" err="1">
                <a:latin typeface="+mn-ea"/>
              </a:rPr>
              <a:t>X_train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en-US" altLang="ko-KR" sz="1600" b="1" dirty="0" err="1">
                <a:latin typeface="+mn-ea"/>
              </a:rPr>
              <a:t>y_train</a:t>
            </a:r>
            <a:r>
              <a:rPr lang="en-US" altLang="ko-KR" sz="1600" b="1" dirty="0">
                <a:latin typeface="+mn-ea"/>
              </a:rPr>
              <a:t>)</a:t>
            </a:r>
            <a:r>
              <a:rPr lang="ko-KR" altLang="en-US" sz="1600" b="1" dirty="0">
                <a:latin typeface="+mn-ea"/>
              </a:rPr>
              <a:t>와</a:t>
            </a:r>
            <a:r>
              <a:rPr lang="en-US" altLang="ko-KR" sz="1600" b="1" dirty="0">
                <a:latin typeface="+mn-ea"/>
              </a:rPr>
              <a:t> fit </a:t>
            </a:r>
            <a:r>
              <a:rPr lang="ko-KR" altLang="en-US" sz="1600" b="1" dirty="0">
                <a:latin typeface="+mn-ea"/>
              </a:rPr>
              <a:t>함수를 사용해 모델 훈련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50276" y="843282"/>
            <a:ext cx="10902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smtClean="0">
                <a:latin typeface="+mn-ea"/>
              </a:rPr>
              <a:t>분류 모델 생성</a:t>
            </a:r>
            <a:endParaRPr lang="en-US" altLang="ko-KR" sz="2000" b="1" dirty="0" smtClean="0">
              <a:latin typeface="+mn-ea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0" y="4948701"/>
            <a:ext cx="8953500" cy="54292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003491" y="4518479"/>
            <a:ext cx="109024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sz="1600" b="1" dirty="0">
                <a:latin typeface="+mn-ea"/>
              </a:rPr>
              <a:t>Predict </a:t>
            </a:r>
            <a:r>
              <a:rPr lang="ko-KR" altLang="en-US" sz="1600" b="1" dirty="0">
                <a:latin typeface="+mn-ea"/>
              </a:rPr>
              <a:t>함수를 사용해 </a:t>
            </a:r>
            <a:r>
              <a:rPr lang="en-US" altLang="ko-KR" sz="1600" b="1" dirty="0">
                <a:latin typeface="+mn-ea"/>
              </a:rPr>
              <a:t>test </a:t>
            </a:r>
            <a:r>
              <a:rPr lang="ko-KR" altLang="en-US" sz="1600" b="1" dirty="0">
                <a:latin typeface="+mn-ea"/>
              </a:rPr>
              <a:t>데이터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en-US" altLang="ko-KR" sz="1600" b="1" dirty="0" err="1">
                <a:latin typeface="+mn-ea"/>
              </a:rPr>
              <a:t>X_test</a:t>
            </a:r>
            <a:r>
              <a:rPr lang="en-US" altLang="ko-KR" sz="1600" b="1" dirty="0">
                <a:latin typeface="+mn-ea"/>
              </a:rPr>
              <a:t>)</a:t>
            </a:r>
            <a:r>
              <a:rPr lang="ko-KR" altLang="en-US" sz="1600" b="1" dirty="0">
                <a:latin typeface="+mn-ea"/>
              </a:rPr>
              <a:t>에 대한 예측 값을 구하고 변수 </a:t>
            </a:r>
            <a:r>
              <a:rPr lang="en-US" altLang="ko-KR" sz="1600" b="1" dirty="0" err="1">
                <a:latin typeface="+mn-ea"/>
              </a:rPr>
              <a:t>y_pred</a:t>
            </a:r>
            <a:r>
              <a:rPr lang="ko-KR" altLang="en-US" sz="1600" b="1" dirty="0">
                <a:latin typeface="+mn-ea"/>
              </a:rPr>
              <a:t>에 저장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데이터를 사용한 실습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801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50276" y="843282"/>
            <a:ext cx="10902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모델 성능 평가</a:t>
            </a:r>
            <a:endParaRPr lang="en-US" altLang="ko-KR" sz="2000" b="1" dirty="0" smtClean="0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25" y="1958144"/>
            <a:ext cx="8972550" cy="16192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003490" y="1276865"/>
            <a:ext cx="10902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○"/>
            </a:pPr>
            <a:r>
              <a:rPr lang="en-US" altLang="ko-KR" b="1" dirty="0">
                <a:latin typeface="+mn-ea"/>
              </a:rPr>
              <a:t>test </a:t>
            </a:r>
            <a:r>
              <a:rPr lang="ko-KR" altLang="en-US" b="1" dirty="0">
                <a:latin typeface="+mn-ea"/>
              </a:rPr>
              <a:t>데이터 실제 값인</a:t>
            </a: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err="1">
                <a:latin typeface="+mn-ea"/>
              </a:rPr>
              <a:t>y_test</a:t>
            </a:r>
            <a:r>
              <a:rPr lang="ko-KR" altLang="en-US" b="1" dirty="0">
                <a:latin typeface="+mn-ea"/>
              </a:rPr>
              <a:t>와 예측 결과값 </a:t>
            </a:r>
            <a:r>
              <a:rPr lang="en-US" altLang="ko-KR" b="1" dirty="0" err="1">
                <a:latin typeface="+mn-ea"/>
              </a:rPr>
              <a:t>y_pred</a:t>
            </a:r>
            <a:r>
              <a:rPr lang="ko-KR" altLang="en-US" b="1" dirty="0">
                <a:latin typeface="+mn-ea"/>
              </a:rPr>
              <a:t>를 </a:t>
            </a:r>
            <a:r>
              <a:rPr lang="en-US" altLang="ko-KR" b="1" dirty="0" err="1">
                <a:latin typeface="+mn-ea"/>
              </a:rPr>
              <a:t>confusion_matrix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함수에 입력해 </a:t>
            </a:r>
            <a:r>
              <a:rPr lang="en-US" altLang="ko-KR" b="1" dirty="0">
                <a:latin typeface="+mn-ea"/>
              </a:rPr>
              <a:t>matrix </a:t>
            </a:r>
            <a:r>
              <a:rPr lang="ko-KR" altLang="en-US" b="1" dirty="0" smtClean="0">
                <a:latin typeface="+mn-ea"/>
              </a:rPr>
              <a:t>출력</a:t>
            </a:r>
            <a:endParaRPr lang="en-US" altLang="ko-KR" b="1" dirty="0" smtClean="0"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3470978" y="3702958"/>
          <a:ext cx="5250044" cy="17959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25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25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125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1251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40874"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예측값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087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Class = 0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Class = 1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10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실제값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= 0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710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Class = 1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68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데이터를 사용한 실습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503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ko-KR" altLang="en-US" sz="2400" b="1" dirty="0" err="1" smtClean="0">
                <a:latin typeface="+mn-ea"/>
              </a:rPr>
              <a:t>머신러닝</a:t>
            </a:r>
            <a:r>
              <a:rPr lang="ko-KR" altLang="en-US" sz="2400" b="1" dirty="0" smtClean="0">
                <a:latin typeface="+mn-ea"/>
              </a:rPr>
              <a:t> 소개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2) </a:t>
            </a:r>
            <a:r>
              <a:rPr lang="ko-KR" altLang="en-US" sz="2000" b="1" dirty="0" smtClean="0">
                <a:latin typeface="+mn-ea"/>
              </a:rPr>
              <a:t>용어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1046315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AutoNum type="arabicParenBoth"/>
            </a:pPr>
            <a:r>
              <a:rPr lang="ko-KR" altLang="en-US" sz="2000" b="1" dirty="0" smtClean="0">
                <a:latin typeface="+mn-ea"/>
              </a:rPr>
              <a:t>특징</a:t>
            </a:r>
            <a:r>
              <a:rPr lang="en-US" altLang="ko-KR" sz="2000" b="1" dirty="0" smtClean="0">
                <a:latin typeface="+mn-ea"/>
              </a:rPr>
              <a:t>(feature)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n-ea"/>
              </a:rPr>
              <a:t>각각의 아이템을 설명하는데 사용하는 구분 가능한 특성 또는 특징의 개수</a:t>
            </a:r>
            <a:endParaRPr lang="en-US" altLang="ko-KR" sz="2000" b="1" dirty="0" smtClean="0">
              <a:latin typeface="+mn-ea"/>
            </a:endParaRPr>
          </a:p>
          <a:p>
            <a:pPr>
              <a:spcAft>
                <a:spcPts val="600"/>
              </a:spcAft>
            </a:pPr>
            <a:r>
              <a:rPr lang="en-US" altLang="ko-KR" sz="2000" b="1" dirty="0" smtClean="0">
                <a:latin typeface="+mn-ea"/>
              </a:rPr>
              <a:t>(2) </a:t>
            </a:r>
            <a:r>
              <a:rPr lang="ko-KR" altLang="en-US" sz="2000" b="1" dirty="0" smtClean="0">
                <a:latin typeface="+mn-ea"/>
              </a:rPr>
              <a:t>데이터</a:t>
            </a:r>
            <a:r>
              <a:rPr lang="en-US" altLang="ko-KR" sz="2000" b="1" dirty="0" smtClean="0">
                <a:latin typeface="+mn-ea"/>
              </a:rPr>
              <a:t>(data)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문서</a:t>
            </a:r>
            <a:r>
              <a:rPr lang="en-US" altLang="ko-KR" sz="20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0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사진</a:t>
            </a:r>
            <a:r>
              <a:rPr lang="en-US" altLang="ko-KR" sz="20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0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음성</a:t>
            </a:r>
            <a:r>
              <a:rPr lang="en-US" altLang="ko-KR" sz="20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0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동영상</a:t>
            </a:r>
            <a:r>
              <a:rPr lang="en-US" altLang="ko-KR" sz="20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0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데이터베이스 등</a:t>
            </a:r>
            <a:endParaRPr lang="en-US" altLang="ko-KR" sz="2000" b="1" dirty="0" smtClean="0">
              <a:latin typeface="+mn-ea"/>
            </a:endParaRPr>
          </a:p>
          <a:p>
            <a:pPr>
              <a:spcAft>
                <a:spcPts val="600"/>
              </a:spcAft>
            </a:pPr>
            <a:r>
              <a:rPr lang="en-US" altLang="ko-KR" sz="2000" b="1" dirty="0" smtClean="0">
                <a:latin typeface="+mn-ea"/>
              </a:rPr>
              <a:t>(3) </a:t>
            </a:r>
            <a:r>
              <a:rPr lang="ko-KR" altLang="en-US" sz="2000" b="1" dirty="0" smtClean="0">
                <a:latin typeface="+mn-ea"/>
              </a:rPr>
              <a:t>특징 벡터</a:t>
            </a:r>
            <a:r>
              <a:rPr lang="en-US" altLang="ko-KR" sz="2000" b="1" dirty="0" smtClean="0">
                <a:latin typeface="+mn-ea"/>
              </a:rPr>
              <a:t>(feature vector)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어떤 대상을 표현하는 특징으로 이루어진 </a:t>
            </a:r>
            <a:r>
              <a:rPr lang="en-US" altLang="ko-KR" sz="20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n</a:t>
            </a:r>
            <a:r>
              <a:rPr lang="ko-KR" altLang="en-US" sz="20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차원의 벡터</a:t>
            </a:r>
            <a:endParaRPr lang="en-US" altLang="ko-KR" sz="2000" b="1" dirty="0" smtClean="0">
              <a:latin typeface="+mn-ea"/>
            </a:endParaRPr>
          </a:p>
          <a:p>
            <a:pPr>
              <a:spcAft>
                <a:spcPts val="600"/>
              </a:spcAft>
            </a:pPr>
            <a:r>
              <a:rPr lang="en-US" altLang="ko-KR" sz="2000" b="1" dirty="0" smtClean="0">
                <a:latin typeface="+mn-ea"/>
              </a:rPr>
              <a:t>(4) </a:t>
            </a:r>
            <a:r>
              <a:rPr lang="ko-KR" altLang="en-US" sz="2000" b="1" dirty="0" smtClean="0">
                <a:latin typeface="+mn-ea"/>
              </a:rPr>
              <a:t>특징 추출</a:t>
            </a:r>
            <a:r>
              <a:rPr lang="en-US" altLang="ko-KR" sz="2000" b="1" dirty="0" smtClean="0">
                <a:latin typeface="+mn-ea"/>
              </a:rPr>
              <a:t>(feature extraction)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특징 벡터의 준비</a:t>
            </a:r>
            <a:endParaRPr lang="en-US" altLang="ko-KR" sz="2000" b="1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차원 감소 기법을 사용하기도 함</a:t>
            </a:r>
            <a:r>
              <a:rPr lang="en-US" altLang="ko-KR" sz="20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20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endParaRPr lang="en-US" altLang="ko-KR" sz="2000" b="1" dirty="0" smtClean="0">
              <a:latin typeface="+mn-ea"/>
            </a:endParaRPr>
          </a:p>
          <a:p>
            <a:pPr>
              <a:spcAft>
                <a:spcPts val="600"/>
              </a:spcAft>
            </a:pPr>
            <a:r>
              <a:rPr lang="en-US" altLang="ko-KR" sz="2000" b="1" dirty="0" smtClean="0">
                <a:latin typeface="+mn-ea"/>
              </a:rPr>
              <a:t>(5) </a:t>
            </a:r>
            <a:r>
              <a:rPr lang="ko-KR" altLang="en-US" sz="2000" b="1" dirty="0" smtClean="0">
                <a:latin typeface="+mn-ea"/>
              </a:rPr>
              <a:t>학습 셋</a:t>
            </a:r>
            <a:r>
              <a:rPr lang="en-US" altLang="ko-KR" sz="2000" b="1" dirty="0" smtClean="0">
                <a:latin typeface="+mn-ea"/>
              </a:rPr>
              <a:t>(training set)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학습에 사용하는 데이터 셋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72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60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10582" y="843282"/>
            <a:ext cx="109024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○"/>
            </a:pPr>
            <a:r>
              <a:rPr lang="en-US" altLang="ko-KR" b="1" dirty="0" err="1">
                <a:latin typeface="+mn-ea"/>
              </a:rPr>
              <a:t>Y_test</a:t>
            </a:r>
            <a:r>
              <a:rPr lang="ko-KR" altLang="en-US" b="1" dirty="0">
                <a:latin typeface="+mn-ea"/>
              </a:rPr>
              <a:t>와 </a:t>
            </a:r>
            <a:r>
              <a:rPr lang="en-US" altLang="ko-KR" b="1" dirty="0" err="1">
                <a:latin typeface="+mn-ea"/>
              </a:rPr>
              <a:t>y_pred</a:t>
            </a:r>
            <a:r>
              <a:rPr lang="ko-KR" altLang="en-US" b="1" dirty="0">
                <a:latin typeface="+mn-ea"/>
              </a:rPr>
              <a:t> 값을 비교해 정확도</a:t>
            </a:r>
            <a:r>
              <a:rPr lang="en-US" altLang="ko-KR" b="1" dirty="0">
                <a:latin typeface="+mn-ea"/>
              </a:rPr>
              <a:t>(accuracy)</a:t>
            </a:r>
            <a:r>
              <a:rPr lang="ko-KR" altLang="en-US" b="1" dirty="0">
                <a:latin typeface="+mn-ea"/>
              </a:rPr>
              <a:t>를 </a:t>
            </a:r>
            <a:r>
              <a:rPr lang="ko-KR" altLang="en-US" b="1" dirty="0" smtClean="0">
                <a:latin typeface="+mn-ea"/>
              </a:rPr>
              <a:t>출력</a:t>
            </a:r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pPr marL="342900" indent="-342900">
              <a:buFont typeface="맑은 고딕" panose="020B0503020000020004" pitchFamily="50" charset="-127"/>
              <a:buChar char="○"/>
            </a:pPr>
            <a:r>
              <a:rPr lang="en-US" altLang="ko-KR" b="1" dirty="0" smtClean="0">
                <a:latin typeface="+mn-ea"/>
              </a:rPr>
              <a:t>normalize=False : </a:t>
            </a:r>
            <a:r>
              <a:rPr lang="ko-KR" altLang="en-US" b="1" dirty="0" smtClean="0">
                <a:latin typeface="+mn-ea"/>
              </a:rPr>
              <a:t>올바르게 분류된 데이터 건수 출력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Font typeface="맑은 고딕" panose="020B0503020000020004" pitchFamily="50" charset="-127"/>
              <a:buChar char="○"/>
            </a:pPr>
            <a:r>
              <a:rPr lang="en-US" altLang="ko-KR" b="1" dirty="0" smtClean="0">
                <a:latin typeface="+mn-ea"/>
              </a:rPr>
              <a:t>normalize=True : </a:t>
            </a:r>
            <a:r>
              <a:rPr lang="ko-KR" altLang="en-US" b="1" dirty="0" smtClean="0">
                <a:latin typeface="+mn-ea"/>
              </a:rPr>
              <a:t>올바르게 분류된 데이터의 비율 출력</a:t>
            </a:r>
            <a:endParaRPr lang="en-US" altLang="ko-KR" b="1" dirty="0"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25" y="1836735"/>
            <a:ext cx="8972550" cy="1333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데이터를 사용한 실습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367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61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292" y="1699098"/>
            <a:ext cx="8963025" cy="25908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003488" y="937926"/>
            <a:ext cx="10902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○"/>
            </a:pPr>
            <a:r>
              <a:rPr lang="en-US" altLang="ko-KR" b="1" dirty="0" err="1" smtClean="0">
                <a:latin typeface="+mn-ea"/>
              </a:rPr>
              <a:t>Classification_report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함수를 사용해 각 클래스에 대한 </a:t>
            </a:r>
            <a:r>
              <a:rPr lang="en-US" altLang="ko-KR" b="1" dirty="0" smtClean="0">
                <a:latin typeface="+mn-ea"/>
              </a:rPr>
              <a:t>precision, recall </a:t>
            </a:r>
            <a:r>
              <a:rPr lang="ko-KR" altLang="en-US" b="1" dirty="0" smtClean="0">
                <a:latin typeface="+mn-ea"/>
              </a:rPr>
              <a:t>출력</a:t>
            </a:r>
            <a:endParaRPr lang="en-US" altLang="ko-KR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27870" y="3122141"/>
            <a:ext cx="4670855" cy="3130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처리 8"/>
          <p:cNvSpPr/>
          <p:nvPr/>
        </p:nvSpPr>
        <p:spPr>
          <a:xfrm>
            <a:off x="7554100" y="3106220"/>
            <a:ext cx="4415480" cy="34561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rgbClr val="C00000"/>
                </a:solidFill>
                <a:latin typeface="+mn-ea"/>
              </a:rPr>
              <a:t>클래스 </a:t>
            </a:r>
            <a:r>
              <a:rPr lang="en-US" altLang="ko-KR" sz="1100" b="1" dirty="0" smtClean="0">
                <a:solidFill>
                  <a:srgbClr val="C00000"/>
                </a:solidFill>
                <a:latin typeface="+mn-ea"/>
              </a:rPr>
              <a:t>0 </a:t>
            </a:r>
            <a:r>
              <a:rPr lang="ko-KR" altLang="en-US" sz="1100" b="1" dirty="0" smtClean="0">
                <a:solidFill>
                  <a:srgbClr val="C00000"/>
                </a:solidFill>
                <a:latin typeface="+mn-ea"/>
              </a:rPr>
              <a:t>을 기준으로 한 </a:t>
            </a:r>
            <a:r>
              <a:rPr lang="en-US" altLang="ko-KR" sz="1100" b="1" dirty="0" smtClean="0">
                <a:solidFill>
                  <a:srgbClr val="C00000"/>
                </a:solidFill>
                <a:latin typeface="+mn-ea"/>
              </a:rPr>
              <a:t>precision, recall, f-measure, </a:t>
            </a:r>
            <a:r>
              <a:rPr lang="ko-KR" altLang="en-US" sz="1100" b="1" dirty="0" smtClean="0">
                <a:solidFill>
                  <a:srgbClr val="C00000"/>
                </a:solidFill>
                <a:latin typeface="+mn-ea"/>
              </a:rPr>
              <a:t>데이터 건수</a:t>
            </a:r>
            <a:endParaRPr lang="ko-KR" altLang="en-US" sz="11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27870" y="3467760"/>
            <a:ext cx="4670855" cy="3130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7596974" y="3435178"/>
            <a:ext cx="4415480" cy="34561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rgbClr val="C00000"/>
                </a:solidFill>
                <a:latin typeface="+mn-ea"/>
              </a:rPr>
              <a:t>클래스 </a:t>
            </a:r>
            <a:r>
              <a:rPr lang="en-US" altLang="ko-KR" sz="1100" b="1" dirty="0" smtClean="0">
                <a:solidFill>
                  <a:srgbClr val="C00000"/>
                </a:solidFill>
                <a:latin typeface="+mn-ea"/>
              </a:rPr>
              <a:t>1 </a:t>
            </a:r>
            <a:r>
              <a:rPr lang="ko-KR" altLang="en-US" sz="1100" b="1" dirty="0" smtClean="0">
                <a:solidFill>
                  <a:srgbClr val="C00000"/>
                </a:solidFill>
                <a:latin typeface="+mn-ea"/>
              </a:rPr>
              <a:t>을 기준으로 한 </a:t>
            </a:r>
            <a:r>
              <a:rPr lang="en-US" altLang="ko-KR" sz="1100" b="1" dirty="0" smtClean="0">
                <a:solidFill>
                  <a:srgbClr val="C00000"/>
                </a:solidFill>
                <a:latin typeface="+mn-ea"/>
              </a:rPr>
              <a:t>precision, recall, f-measure, </a:t>
            </a:r>
            <a:r>
              <a:rPr lang="ko-KR" altLang="en-US" sz="1100" b="1" dirty="0" smtClean="0">
                <a:solidFill>
                  <a:srgbClr val="C00000"/>
                </a:solidFill>
                <a:latin typeface="+mn-ea"/>
              </a:rPr>
              <a:t>데이터 건수</a:t>
            </a:r>
            <a:endParaRPr lang="ko-KR" altLang="en-US" sz="1100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7298725" y="3278659"/>
            <a:ext cx="29824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7298724" y="3607987"/>
            <a:ext cx="29824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381633" y="3878829"/>
            <a:ext cx="2994454" cy="3130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874741" y="4200838"/>
            <a:ext cx="4119" cy="27615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처리 17"/>
          <p:cNvSpPr/>
          <p:nvPr/>
        </p:nvSpPr>
        <p:spPr>
          <a:xfrm>
            <a:off x="3952102" y="4522759"/>
            <a:ext cx="2022389" cy="34561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smtClean="0">
                <a:solidFill>
                  <a:srgbClr val="C00000"/>
                </a:solidFill>
                <a:latin typeface="+mn-ea"/>
              </a:rPr>
              <a:t>위에서 도출된 값들의 평균</a:t>
            </a:r>
            <a:endParaRPr lang="ko-KR" altLang="en-US" sz="11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17141" y="3882906"/>
            <a:ext cx="781583" cy="3130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6903813" y="4198799"/>
            <a:ext cx="4119" cy="27615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처리 20"/>
          <p:cNvSpPr/>
          <p:nvPr/>
        </p:nvSpPr>
        <p:spPr>
          <a:xfrm>
            <a:off x="6376087" y="4522276"/>
            <a:ext cx="2022389" cy="34561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rgbClr val="C00000"/>
                </a:solidFill>
                <a:latin typeface="+mn-ea"/>
              </a:rPr>
              <a:t>전체 데이터 건수</a:t>
            </a:r>
            <a:endParaRPr lang="ko-KR" altLang="en-US" sz="11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데이터를 사용한 실습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219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62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213" y="1579769"/>
            <a:ext cx="8972550" cy="134302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935756" y="820252"/>
            <a:ext cx="10902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○"/>
            </a:pPr>
            <a:r>
              <a:rPr lang="en-US" altLang="ko-KR" b="1" dirty="0" err="1" smtClean="0">
                <a:latin typeface="+mn-ea"/>
              </a:rPr>
              <a:t>Roc_auc_score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함수를 사용해 </a:t>
            </a:r>
            <a:r>
              <a:rPr lang="en-US" altLang="ko-KR" b="1" dirty="0" smtClean="0">
                <a:latin typeface="+mn-ea"/>
              </a:rPr>
              <a:t>roc </a:t>
            </a:r>
            <a:r>
              <a:rPr lang="ko-KR" altLang="en-US" b="1" dirty="0" smtClean="0">
                <a:latin typeface="+mn-ea"/>
              </a:rPr>
              <a:t>곡선 아래 면적 출력</a:t>
            </a:r>
            <a:endParaRPr lang="en-US" altLang="ko-KR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데이터를 사용한 실습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354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63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23" y="1513900"/>
            <a:ext cx="8991600" cy="13811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데이터를 사용한 실습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35756" y="814814"/>
            <a:ext cx="10902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○"/>
            </a:pPr>
            <a:r>
              <a:rPr lang="en-US" altLang="ko-KR" b="1" dirty="0" err="1" smtClean="0">
                <a:latin typeface="+mn-ea"/>
              </a:rPr>
              <a:t>Mean_squared_error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함수를 사용해 </a:t>
            </a:r>
            <a:r>
              <a:rPr lang="en-US" altLang="ko-KR" b="1" dirty="0" smtClean="0">
                <a:latin typeface="+mn-ea"/>
              </a:rPr>
              <a:t>MSE </a:t>
            </a:r>
            <a:r>
              <a:rPr lang="ko-KR" altLang="en-US" b="1" dirty="0" smtClean="0">
                <a:latin typeface="+mn-ea"/>
              </a:rPr>
              <a:t>출력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421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80646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■"/>
            </a:pPr>
            <a:r>
              <a:rPr lang="en-US" altLang="ko-KR" sz="2000" b="1" dirty="0" smtClean="0">
                <a:latin typeface="+mn-ea"/>
              </a:rPr>
              <a:t>K fold cross validation</a:t>
            </a:r>
            <a:endParaRPr lang="en-US" altLang="ko-KR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64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0275" y="1373578"/>
            <a:ext cx="10902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데이터 셋 구성</a:t>
            </a:r>
            <a:endParaRPr lang="en-US" altLang="ko-KR" sz="2000" b="1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88" y="2415129"/>
            <a:ext cx="8963025" cy="134302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003491" y="1926128"/>
            <a:ext cx="10902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○"/>
            </a:pPr>
            <a:r>
              <a:rPr lang="en-US" altLang="ko-KR" b="1" dirty="0" err="1" smtClean="0">
                <a:latin typeface="+mn-ea"/>
              </a:rPr>
              <a:t>StratifiedKFold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모듈을 사용해 </a:t>
            </a:r>
            <a:r>
              <a:rPr lang="en-US" altLang="ko-KR" b="1" dirty="0" smtClean="0">
                <a:latin typeface="+mn-ea"/>
              </a:rPr>
              <a:t>10 cross validation </a:t>
            </a:r>
            <a:r>
              <a:rPr lang="ko-KR" altLang="en-US" b="1" dirty="0" smtClean="0">
                <a:latin typeface="+mn-ea"/>
              </a:rPr>
              <a:t>모듈을 </a:t>
            </a:r>
            <a:r>
              <a:rPr lang="en-US" altLang="ko-KR" b="1" dirty="0" err="1" smtClean="0">
                <a:latin typeface="+mn-ea"/>
              </a:rPr>
              <a:t>skf</a:t>
            </a:r>
            <a:r>
              <a:rPr lang="ko-KR" altLang="en-US" b="1" dirty="0" smtClean="0">
                <a:latin typeface="+mn-ea"/>
              </a:rPr>
              <a:t>로 생성</a:t>
            </a:r>
            <a:endParaRPr lang="en-US" altLang="ko-KR" b="1" dirty="0" smtClean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488" y="4617905"/>
            <a:ext cx="8963025" cy="100012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003490" y="4127142"/>
            <a:ext cx="10902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○"/>
            </a:pPr>
            <a:r>
              <a:rPr lang="en-US" altLang="ko-KR" b="1" dirty="0" smtClean="0">
                <a:latin typeface="+mn-ea"/>
              </a:rPr>
              <a:t>10</a:t>
            </a:r>
            <a:r>
              <a:rPr lang="ko-KR" altLang="en-US" b="1" dirty="0" smtClean="0">
                <a:latin typeface="+mn-ea"/>
              </a:rPr>
              <a:t>번의 실험을 위한 데이터 셋 구성을 살펴봄</a:t>
            </a:r>
            <a:endParaRPr lang="en-US" altLang="ko-KR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데이터를 사용한 실습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755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65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03491" y="1205346"/>
            <a:ext cx="109024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○"/>
            </a:pPr>
            <a:r>
              <a:rPr lang="en-US" altLang="ko-KR" b="1" dirty="0" err="1" smtClean="0">
                <a:latin typeface="+mn-ea"/>
              </a:rPr>
              <a:t>DecisionTreeClassifier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모델을 </a:t>
            </a:r>
            <a:r>
              <a:rPr lang="en-US" altLang="ko-KR" b="1" dirty="0" err="1" smtClean="0">
                <a:latin typeface="+mn-ea"/>
              </a:rPr>
              <a:t>clf</a:t>
            </a:r>
            <a:r>
              <a:rPr lang="ko-KR" altLang="en-US" b="1" dirty="0" smtClean="0">
                <a:latin typeface="+mn-ea"/>
              </a:rPr>
              <a:t>에 생성</a:t>
            </a:r>
            <a:endParaRPr lang="en-US" altLang="ko-KR" b="1" dirty="0">
              <a:latin typeface="+mn-ea"/>
            </a:endParaRPr>
          </a:p>
          <a:p>
            <a:pPr marL="342900" indent="-342900">
              <a:buFont typeface="맑은 고딕" panose="020B0503020000020004" pitchFamily="50" charset="-127"/>
              <a:buChar char="○"/>
            </a:pPr>
            <a:r>
              <a:rPr lang="en-US" altLang="ko-KR" b="1" dirty="0" err="1" smtClean="0">
                <a:latin typeface="+mn-ea"/>
              </a:rPr>
              <a:t>Cross_val_score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함수를 사용해 </a:t>
            </a:r>
            <a:r>
              <a:rPr lang="en-US" altLang="ko-KR" b="1" dirty="0" smtClean="0">
                <a:latin typeface="+mn-ea"/>
              </a:rPr>
              <a:t>X, y </a:t>
            </a:r>
            <a:r>
              <a:rPr lang="ko-KR" altLang="en-US" b="1" dirty="0" smtClean="0">
                <a:latin typeface="+mn-ea"/>
              </a:rPr>
              <a:t>데이터에 대해 </a:t>
            </a:r>
            <a:r>
              <a:rPr lang="en-US" altLang="ko-KR" b="1" dirty="0" smtClean="0">
                <a:latin typeface="+mn-ea"/>
              </a:rPr>
              <a:t>10 fold cross validation </a:t>
            </a:r>
            <a:r>
              <a:rPr lang="ko-KR" altLang="en-US" b="1" dirty="0" smtClean="0">
                <a:latin typeface="+mn-ea"/>
              </a:rPr>
              <a:t>진행한 </a:t>
            </a:r>
            <a:r>
              <a:rPr lang="en-US" altLang="ko-KR" b="1" dirty="0" smtClean="0">
                <a:latin typeface="+mn-ea"/>
              </a:rPr>
              <a:t>accuracy </a:t>
            </a:r>
            <a:r>
              <a:rPr lang="ko-KR" altLang="en-US" b="1" dirty="0" smtClean="0">
                <a:latin typeface="+mn-ea"/>
              </a:rPr>
              <a:t>출력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Font typeface="맑은 고딕" panose="020B0503020000020004" pitchFamily="50" charset="-127"/>
              <a:buChar char="○"/>
            </a:pPr>
            <a:r>
              <a:rPr lang="en-US" altLang="ko-KR" b="1" dirty="0" smtClean="0">
                <a:latin typeface="+mn-ea"/>
              </a:rPr>
              <a:t>10</a:t>
            </a:r>
            <a:r>
              <a:rPr lang="ko-KR" altLang="en-US" b="1" dirty="0" smtClean="0">
                <a:latin typeface="+mn-ea"/>
              </a:rPr>
              <a:t>개 </a:t>
            </a:r>
            <a:r>
              <a:rPr lang="en-US" altLang="ko-KR" b="1" dirty="0" smtClean="0">
                <a:latin typeface="+mn-ea"/>
              </a:rPr>
              <a:t>accuracy</a:t>
            </a:r>
            <a:r>
              <a:rPr lang="ko-KR" altLang="en-US" b="1" dirty="0" smtClean="0">
                <a:latin typeface="+mn-ea"/>
              </a:rPr>
              <a:t>의 평균 출력</a:t>
            </a:r>
            <a:endParaRPr lang="en-US" altLang="ko-KR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4" y="837548"/>
            <a:ext cx="10902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기계학습 모델 성능평가</a:t>
            </a:r>
            <a:endParaRPr lang="en-US" altLang="ko-KR" sz="2000" b="1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228" y="2386971"/>
            <a:ext cx="8972550" cy="30194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데이터를 사용한 실습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208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80646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■"/>
            </a:pPr>
            <a:r>
              <a:rPr lang="en-US" altLang="ko-KR" sz="2000" b="1" dirty="0" smtClean="0">
                <a:latin typeface="+mn-ea"/>
              </a:rPr>
              <a:t>K fold cross validation - shuffle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66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0275" y="1373578"/>
            <a:ext cx="10902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데이터 셋 구성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03489" y="1816257"/>
            <a:ext cx="109024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○"/>
            </a:pPr>
            <a:r>
              <a:rPr lang="en-US" altLang="ko-KR" b="1" dirty="0" err="1" smtClean="0">
                <a:latin typeface="+mn-ea"/>
              </a:rPr>
              <a:t>StratifiedKFold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모듈을 사용해 </a:t>
            </a:r>
            <a:r>
              <a:rPr lang="en-US" altLang="ko-KR" b="1" dirty="0" smtClean="0">
                <a:latin typeface="+mn-ea"/>
              </a:rPr>
              <a:t>10 cross validation </a:t>
            </a:r>
            <a:r>
              <a:rPr lang="ko-KR" altLang="en-US" b="1" dirty="0" smtClean="0">
                <a:latin typeface="+mn-ea"/>
              </a:rPr>
              <a:t>모듈을 </a:t>
            </a:r>
            <a:r>
              <a:rPr lang="en-US" altLang="ko-KR" b="1" dirty="0" err="1" smtClean="0">
                <a:latin typeface="+mn-ea"/>
              </a:rPr>
              <a:t>skf</a:t>
            </a:r>
            <a:r>
              <a:rPr lang="ko-KR" altLang="en-US" b="1" dirty="0" smtClean="0">
                <a:latin typeface="+mn-ea"/>
              </a:rPr>
              <a:t>로 생성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Font typeface="맑은 고딕" panose="020B0503020000020004" pitchFamily="50" charset="-127"/>
              <a:buChar char="○"/>
            </a:pPr>
            <a:r>
              <a:rPr lang="en-US" altLang="ko-KR" b="1" dirty="0" smtClean="0">
                <a:latin typeface="+mn-ea"/>
              </a:rPr>
              <a:t>Shuffle</a:t>
            </a:r>
            <a:r>
              <a:rPr lang="ko-KR" altLang="en-US" b="1" dirty="0" smtClean="0">
                <a:latin typeface="+mn-ea"/>
              </a:rPr>
              <a:t>을 </a:t>
            </a:r>
            <a:r>
              <a:rPr lang="en-US" altLang="ko-KR" b="1" dirty="0" smtClean="0">
                <a:latin typeface="+mn-ea"/>
              </a:rPr>
              <a:t>True</a:t>
            </a:r>
            <a:r>
              <a:rPr lang="ko-KR" altLang="en-US" b="1" dirty="0" smtClean="0">
                <a:latin typeface="+mn-ea"/>
              </a:rPr>
              <a:t>로 설정하여 데이터를 섞은 후 데이터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셋 </a:t>
            </a:r>
            <a:r>
              <a:rPr lang="ko-KR" altLang="en-US" b="1" dirty="0" err="1" smtClean="0">
                <a:latin typeface="+mn-ea"/>
              </a:rPr>
              <a:t>구성하도록함</a:t>
            </a:r>
            <a:endParaRPr lang="en-US" altLang="ko-KR" b="1" dirty="0" smtClean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03488" y="3931057"/>
            <a:ext cx="109024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○"/>
            </a:pPr>
            <a:r>
              <a:rPr lang="en-US" altLang="ko-KR" b="1" dirty="0" smtClean="0">
                <a:latin typeface="+mn-ea"/>
              </a:rPr>
              <a:t>10</a:t>
            </a:r>
            <a:r>
              <a:rPr lang="ko-KR" altLang="en-US" b="1" dirty="0" smtClean="0">
                <a:latin typeface="+mn-ea"/>
              </a:rPr>
              <a:t>번의 실험을 위한 데이터 셋 구성을 살펴봄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Font typeface="맑은 고딕" panose="020B0503020000020004" pitchFamily="50" charset="-127"/>
              <a:buChar char="○"/>
            </a:pPr>
            <a:r>
              <a:rPr lang="ko-KR" altLang="en-US" b="1" dirty="0" smtClean="0">
                <a:latin typeface="+mn-ea"/>
              </a:rPr>
              <a:t>앞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실험과 다르게 데이터 인덱스가 섞여 있음을 확인 할 수 있음</a:t>
            </a:r>
            <a:endParaRPr lang="en-US" altLang="ko-KR" b="1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975" y="2539950"/>
            <a:ext cx="8963025" cy="1323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975" y="4644520"/>
            <a:ext cx="8963025" cy="10191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데이터를 사용한 실습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096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67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0274" y="837548"/>
            <a:ext cx="10902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latin typeface="+mn-ea"/>
              </a:rPr>
              <a:t>기계학습 모델 성능평가</a:t>
            </a:r>
            <a:endParaRPr lang="en-US" altLang="ko-KR" sz="2000" b="1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465" y="2547056"/>
            <a:ext cx="8982075" cy="30384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58334" y="1498425"/>
            <a:ext cx="109024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○"/>
            </a:pPr>
            <a:r>
              <a:rPr lang="en-US" altLang="ko-KR" b="1" dirty="0" err="1" smtClean="0">
                <a:latin typeface="+mn-ea"/>
              </a:rPr>
              <a:t>DecisionTreeClassifier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모델을 </a:t>
            </a:r>
            <a:r>
              <a:rPr lang="en-US" altLang="ko-KR" b="1" dirty="0" err="1" smtClean="0">
                <a:latin typeface="+mn-ea"/>
              </a:rPr>
              <a:t>clf</a:t>
            </a:r>
            <a:r>
              <a:rPr lang="ko-KR" altLang="en-US" b="1" dirty="0" smtClean="0">
                <a:latin typeface="+mn-ea"/>
              </a:rPr>
              <a:t>에 생성</a:t>
            </a:r>
            <a:endParaRPr lang="en-US" altLang="ko-KR" b="1" dirty="0">
              <a:latin typeface="+mn-ea"/>
            </a:endParaRPr>
          </a:p>
          <a:p>
            <a:pPr marL="342900" indent="-342900">
              <a:buFont typeface="맑은 고딕" panose="020B0503020000020004" pitchFamily="50" charset="-127"/>
              <a:buChar char="○"/>
            </a:pPr>
            <a:r>
              <a:rPr lang="en-US" altLang="ko-KR" b="1" dirty="0" err="1" smtClean="0">
                <a:latin typeface="+mn-ea"/>
              </a:rPr>
              <a:t>Cross_val_score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함수를 사용해 </a:t>
            </a:r>
            <a:r>
              <a:rPr lang="en-US" altLang="ko-KR" b="1" dirty="0" smtClean="0">
                <a:latin typeface="+mn-ea"/>
              </a:rPr>
              <a:t>X, y </a:t>
            </a:r>
            <a:r>
              <a:rPr lang="ko-KR" altLang="en-US" b="1" dirty="0" smtClean="0">
                <a:latin typeface="+mn-ea"/>
              </a:rPr>
              <a:t>데이터에 대해 </a:t>
            </a:r>
            <a:r>
              <a:rPr lang="en-US" altLang="ko-KR" b="1" dirty="0" smtClean="0">
                <a:latin typeface="+mn-ea"/>
              </a:rPr>
              <a:t>10 fold cross validation </a:t>
            </a:r>
            <a:r>
              <a:rPr lang="ko-KR" altLang="en-US" b="1" dirty="0" smtClean="0">
                <a:latin typeface="+mn-ea"/>
              </a:rPr>
              <a:t>진행한 </a:t>
            </a:r>
            <a:r>
              <a:rPr lang="en-US" altLang="ko-KR" b="1" dirty="0" smtClean="0">
                <a:latin typeface="+mn-ea"/>
              </a:rPr>
              <a:t>accuracy </a:t>
            </a:r>
            <a:r>
              <a:rPr lang="ko-KR" altLang="en-US" b="1" dirty="0" smtClean="0">
                <a:latin typeface="+mn-ea"/>
              </a:rPr>
              <a:t>출력</a:t>
            </a:r>
            <a:endParaRPr lang="en-US" altLang="ko-KR" b="1" dirty="0" smtClean="0">
              <a:latin typeface="+mn-ea"/>
            </a:endParaRPr>
          </a:p>
          <a:p>
            <a:pPr marL="342900" indent="-342900">
              <a:buFont typeface="맑은 고딕" panose="020B0503020000020004" pitchFamily="50" charset="-127"/>
              <a:buChar char="○"/>
            </a:pPr>
            <a:r>
              <a:rPr lang="en-US" altLang="ko-KR" b="1" dirty="0" smtClean="0">
                <a:latin typeface="+mn-ea"/>
              </a:rPr>
              <a:t>10</a:t>
            </a:r>
            <a:r>
              <a:rPr lang="ko-KR" altLang="en-US" b="1" dirty="0" smtClean="0">
                <a:latin typeface="+mn-ea"/>
              </a:rPr>
              <a:t>개 </a:t>
            </a:r>
            <a:r>
              <a:rPr lang="en-US" altLang="ko-KR" b="1" dirty="0" smtClean="0">
                <a:latin typeface="+mn-ea"/>
              </a:rPr>
              <a:t>accuracy</a:t>
            </a:r>
            <a:r>
              <a:rPr lang="ko-KR" altLang="en-US" b="1" dirty="0" smtClean="0">
                <a:latin typeface="+mn-ea"/>
              </a:rPr>
              <a:t>의 평균 출력</a:t>
            </a:r>
            <a:endParaRPr lang="en-US" altLang="ko-KR" b="1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5846" y="221961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데이터를 사용한 실습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296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ko-KR" altLang="en-US" sz="2400" b="1" dirty="0" err="1" smtClean="0">
                <a:latin typeface="+mn-ea"/>
              </a:rPr>
              <a:t>머신러닝</a:t>
            </a:r>
            <a:r>
              <a:rPr lang="ko-KR" altLang="en-US" sz="2400" b="1" dirty="0" smtClean="0">
                <a:latin typeface="+mn-ea"/>
              </a:rPr>
              <a:t> 소개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3) </a:t>
            </a:r>
            <a:r>
              <a:rPr lang="ko-KR" altLang="en-US" sz="2000" b="1" dirty="0" smtClean="0">
                <a:latin typeface="+mn-ea"/>
              </a:rPr>
              <a:t>학습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444" y="1699148"/>
            <a:ext cx="4314110" cy="28653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296" y="1699148"/>
            <a:ext cx="4287252" cy="28510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64297" y="4669262"/>
            <a:ext cx="28288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특징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 </a:t>
            </a:r>
            <a:r>
              <a:rPr lang="ko-KR" altLang="en-US" dirty="0" smtClean="0"/>
              <a:t>색상</a:t>
            </a:r>
            <a:r>
              <a:rPr lang="en-US" dirty="0" smtClean="0"/>
              <a:t>: </a:t>
            </a:r>
            <a:r>
              <a:rPr lang="ko-KR" altLang="en-US" dirty="0" smtClean="0"/>
              <a:t>회색</a:t>
            </a:r>
            <a:r>
              <a:rPr lang="en-US" dirty="0" smtClean="0"/>
              <a:t>/</a:t>
            </a:r>
            <a:r>
              <a:rPr lang="ko-KR" altLang="en-US" dirty="0" smtClean="0"/>
              <a:t>흰색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ko-KR" altLang="en-US" dirty="0" smtClean="0"/>
              <a:t>무게</a:t>
            </a:r>
            <a:r>
              <a:rPr lang="en-US" dirty="0" smtClean="0"/>
              <a:t>: 4KG</a:t>
            </a:r>
            <a:endParaRPr lang="en-US" b="1" dirty="0" smtClean="0"/>
          </a:p>
          <a:p>
            <a:r>
              <a:rPr lang="en-US" dirty="0" smtClean="0"/>
              <a:t>3. </a:t>
            </a:r>
            <a:r>
              <a:rPr lang="ko-KR" altLang="en-US" dirty="0" smtClean="0"/>
              <a:t>형태</a:t>
            </a:r>
            <a:r>
              <a:rPr lang="en-US" dirty="0" smtClean="0"/>
              <a:t> </a:t>
            </a:r>
          </a:p>
          <a:p>
            <a:r>
              <a:rPr lang="en-US" dirty="0"/>
              <a:t>e</a:t>
            </a:r>
            <a:r>
              <a:rPr lang="en-US" dirty="0" smtClean="0"/>
              <a:t>tc…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05799" y="4669262"/>
            <a:ext cx="21135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특징</a:t>
            </a:r>
            <a:r>
              <a:rPr lang="en-US" dirty="0" smtClean="0"/>
              <a:t>:</a:t>
            </a:r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색상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갈색</a:t>
            </a:r>
            <a:endParaRPr lang="en-US" altLang="ko-KR" dirty="0" smtClean="0"/>
          </a:p>
          <a:p>
            <a:r>
              <a:rPr lang="en-US" dirty="0" smtClean="0"/>
              <a:t>2. </a:t>
            </a:r>
            <a:r>
              <a:rPr lang="ko-KR" altLang="en-US" dirty="0" smtClean="0"/>
              <a:t>무게</a:t>
            </a:r>
            <a:r>
              <a:rPr lang="en-US" altLang="ko-KR" dirty="0" smtClean="0"/>
              <a:t>: 15KG</a:t>
            </a:r>
            <a:endParaRPr lang="en-US" b="1" dirty="0" smtClean="0"/>
          </a:p>
          <a:p>
            <a:r>
              <a:rPr lang="en-US" dirty="0" smtClean="0"/>
              <a:t>3. </a:t>
            </a:r>
            <a:r>
              <a:rPr lang="ko-KR" altLang="en-US" dirty="0" smtClean="0"/>
              <a:t>형태</a:t>
            </a:r>
            <a:r>
              <a:rPr lang="en-US" dirty="0" smtClean="0"/>
              <a:t> </a:t>
            </a:r>
          </a:p>
          <a:p>
            <a:r>
              <a:rPr lang="en-US" dirty="0"/>
              <a:t>e</a:t>
            </a:r>
            <a:r>
              <a:rPr lang="en-US" dirty="0" smtClean="0"/>
              <a:t>tc…</a:t>
            </a:r>
          </a:p>
        </p:txBody>
      </p:sp>
    </p:spTree>
    <p:extLst>
      <p:ext uri="{BB962C8B-B14F-4D97-AF65-F5344CB8AC3E}">
        <p14:creationId xmlns:p14="http://schemas.microsoft.com/office/powerpoint/2010/main" val="389841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ko-KR" altLang="en-US" sz="2400" b="1" dirty="0" err="1" smtClean="0">
                <a:latin typeface="+mn-ea"/>
              </a:rPr>
              <a:t>머신러닝</a:t>
            </a:r>
            <a:r>
              <a:rPr lang="ko-KR" altLang="en-US" sz="2400" b="1" dirty="0" smtClean="0">
                <a:latin typeface="+mn-ea"/>
              </a:rPr>
              <a:t> 소개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4) </a:t>
            </a:r>
            <a:r>
              <a:rPr lang="ko-KR" altLang="en-US" sz="2000" b="1" dirty="0" err="1" smtClean="0">
                <a:latin typeface="+mn-ea"/>
              </a:rPr>
              <a:t>머신러닝</a:t>
            </a:r>
            <a:r>
              <a:rPr lang="ko-KR" altLang="en-US" sz="2000" b="1" dirty="0" smtClean="0">
                <a:latin typeface="+mn-ea"/>
              </a:rPr>
              <a:t> 흐름도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622604" y="1676560"/>
            <a:ext cx="8946792" cy="4583534"/>
            <a:chOff x="1455441" y="1772816"/>
            <a:chExt cx="7536284" cy="3860916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578100" y="1960638"/>
              <a:ext cx="6372226" cy="1818424"/>
            </a:xfrm>
            <a:prstGeom prst="roundRect">
              <a:avLst>
                <a:gd name="adj" fmla="val 6322"/>
              </a:avLst>
            </a:prstGeom>
            <a:solidFill>
              <a:srgbClr val="EEECE1">
                <a:lumMod val="9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5000"/>
                </a:lnSpc>
                <a:spcBef>
                  <a:spcPct val="20000"/>
                </a:spcBef>
                <a:spcAft>
                  <a:spcPct val="20000"/>
                </a:spcAft>
                <a:buClr>
                  <a:prstClr val="black"/>
                </a:buClr>
                <a:buSzPct val="80000"/>
                <a:buFontTx/>
                <a:buChar char="•"/>
                <a:tabLst/>
                <a:defRPr/>
              </a:pPr>
              <a:endPara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/>
              </a:endParaRPr>
            </a:p>
          </p:txBody>
        </p:sp>
        <p:sp>
          <p:nvSpPr>
            <p:cNvPr id="9" name="모서리가 접힌 도형 8"/>
            <p:cNvSpPr/>
            <p:nvPr/>
          </p:nvSpPr>
          <p:spPr>
            <a:xfrm rot="10800000" flipH="1">
              <a:off x="1904328" y="2854323"/>
              <a:ext cx="445297" cy="622355"/>
            </a:xfrm>
            <a:prstGeom prst="foldedCorner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5000"/>
                </a:lnSpc>
                <a:spcBef>
                  <a:spcPct val="20000"/>
                </a:spcBef>
                <a:spcAft>
                  <a:spcPct val="20000"/>
                </a:spcAft>
                <a:buClr>
                  <a:prstClr val="black"/>
                </a:buClr>
                <a:buSzPct val="80000"/>
                <a:buFontTx/>
                <a:buChar char="•"/>
                <a:tabLst/>
                <a:defRPr/>
              </a:pPr>
              <a:endPara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713162" y="2926781"/>
              <a:ext cx="1198563" cy="47744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5000"/>
                </a:lnSpc>
                <a:spcBef>
                  <a:spcPct val="20000"/>
                </a:spcBef>
                <a:spcAft>
                  <a:spcPct val="20000"/>
                </a:spcAft>
                <a:buClr>
                  <a:prstClr val="black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/>
                </a:rPr>
                <a:t>특징 추출</a:t>
              </a:r>
            </a:p>
          </p:txBody>
        </p:sp>
        <p:cxnSp>
          <p:nvCxnSpPr>
            <p:cNvPr id="12" name="직선 화살표 연결선 11"/>
            <p:cNvCxnSpPr>
              <a:stCxn id="9" idx="3"/>
              <a:endCxn id="11" idx="1"/>
            </p:cNvCxnSpPr>
            <p:nvPr/>
          </p:nvCxnSpPr>
          <p:spPr>
            <a:xfrm>
              <a:off x="2349625" y="3165500"/>
              <a:ext cx="363537" cy="1"/>
            </a:xfrm>
            <a:prstGeom prst="straightConnector1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1896632" y="3464736"/>
              <a:ext cx="626272" cy="268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 latinLnBrk="0">
                <a:lnSpc>
                  <a:spcPct val="105000"/>
                </a:lnSpc>
                <a:spcBef>
                  <a:spcPct val="20000"/>
                </a:spcBef>
                <a:spcAft>
                  <a:spcPct val="20000"/>
                </a:spcAft>
                <a:buClr>
                  <a:prstClr val="black"/>
                </a:buClr>
                <a:buSzPct val="80000"/>
              </a:pPr>
              <a:r>
                <a:rPr lang="ko-KR" altLang="en-US" sz="1400" dirty="0" smtClean="0">
                  <a:solidFill>
                    <a:prstClr val="black"/>
                  </a:solidFill>
                  <a:latin typeface="+mn-ea"/>
                  <a:cs typeface="Arial"/>
                </a:rPr>
                <a:t>입력</a:t>
              </a:r>
              <a:endParaRPr lang="ko-KR" altLang="en-US" sz="1400" dirty="0">
                <a:solidFill>
                  <a:prstClr val="black"/>
                </a:solidFill>
                <a:latin typeface="+mn-ea"/>
                <a:cs typeface="Arial"/>
              </a:endParaRPr>
            </a:p>
          </p:txBody>
        </p:sp>
        <p:cxnSp>
          <p:nvCxnSpPr>
            <p:cNvPr id="14" name="직선 화살표 연결선 13"/>
            <p:cNvCxnSpPr>
              <a:stCxn id="11" idx="3"/>
              <a:endCxn id="38" idx="1"/>
            </p:cNvCxnSpPr>
            <p:nvPr/>
          </p:nvCxnSpPr>
          <p:spPr>
            <a:xfrm flipV="1">
              <a:off x="3911725" y="3164071"/>
              <a:ext cx="287336" cy="1430"/>
            </a:xfrm>
            <a:prstGeom prst="straightConnector1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5" name="직선 화살표 연결선 14"/>
            <p:cNvCxnSpPr/>
            <p:nvPr/>
          </p:nvCxnSpPr>
          <p:spPr>
            <a:xfrm flipV="1">
              <a:off x="5021254" y="3155976"/>
              <a:ext cx="477836" cy="1430"/>
            </a:xfrm>
            <a:prstGeom prst="straightConnector1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6" name="직사각형 15"/>
            <p:cNvSpPr/>
            <p:nvPr/>
          </p:nvSpPr>
          <p:spPr>
            <a:xfrm>
              <a:off x="5499090" y="2359836"/>
              <a:ext cx="1198563" cy="1044385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  <a:buClr>
                  <a:prstClr val="black"/>
                </a:buClr>
                <a:buSzPct val="80000"/>
                <a:buFontTx/>
                <a:buNone/>
                <a:tabLst/>
                <a:defRPr/>
              </a:pPr>
              <a:r>
                <a:rPr lang="ko-KR" altLang="en-US" sz="1400" kern="0" dirty="0" err="1" smtClean="0">
                  <a:solidFill>
                    <a:prstClr val="black"/>
                  </a:solidFill>
                  <a:latin typeface="+mn-ea"/>
                  <a:cs typeface="Arial"/>
                </a:rPr>
                <a:t>머신러닝</a:t>
              </a:r>
              <a:endParaRPr lang="en-US" altLang="ko-KR" sz="1400" kern="0" dirty="0" smtClean="0">
                <a:solidFill>
                  <a:prstClr val="black"/>
                </a:solidFill>
                <a:latin typeface="+mn-ea"/>
                <a:cs typeface="Arial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  <a:buClr>
                  <a:prstClr val="black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/>
                </a:rPr>
                <a:t>알고리즘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99062" y="3236071"/>
              <a:ext cx="1002374" cy="268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 latinLnBrk="0">
                <a:lnSpc>
                  <a:spcPct val="105000"/>
                </a:lnSpc>
                <a:spcBef>
                  <a:spcPct val="20000"/>
                </a:spcBef>
                <a:spcAft>
                  <a:spcPct val="20000"/>
                </a:spcAft>
                <a:buClr>
                  <a:prstClr val="black"/>
                </a:buClr>
                <a:buSzPct val="80000"/>
              </a:pPr>
              <a:r>
                <a:rPr lang="ko-KR" altLang="en-US" sz="1400" dirty="0" smtClean="0">
                  <a:solidFill>
                    <a:prstClr val="black"/>
                  </a:solidFill>
                  <a:latin typeface="+mn-ea"/>
                  <a:cs typeface="Arial"/>
                </a:rPr>
                <a:t>특징</a:t>
              </a:r>
              <a:endParaRPr lang="ko-KR" altLang="en-US" sz="1400" dirty="0">
                <a:solidFill>
                  <a:prstClr val="black"/>
                </a:solidFill>
                <a:latin typeface="+mn-ea"/>
                <a:cs typeface="Arial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1835274" y="2526098"/>
              <a:ext cx="3654291" cy="0"/>
            </a:xfrm>
            <a:prstGeom prst="straightConnector1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9" name="모서리가 둥근 직사각형 18"/>
            <p:cNvSpPr/>
            <p:nvPr/>
          </p:nvSpPr>
          <p:spPr>
            <a:xfrm>
              <a:off x="1578100" y="4252944"/>
              <a:ext cx="6372226" cy="1380788"/>
            </a:xfrm>
            <a:prstGeom prst="roundRect">
              <a:avLst>
                <a:gd name="adj" fmla="val 9971"/>
              </a:avLst>
            </a:prstGeom>
            <a:solidFill>
              <a:srgbClr val="EEECE1">
                <a:lumMod val="9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5000"/>
                </a:lnSpc>
                <a:spcBef>
                  <a:spcPct val="20000"/>
                </a:spcBef>
                <a:spcAft>
                  <a:spcPct val="20000"/>
                </a:spcAft>
                <a:buClr>
                  <a:prstClr val="black"/>
                </a:buClr>
                <a:buSzPct val="80000"/>
                <a:buFontTx/>
                <a:buChar char="•"/>
                <a:tabLst/>
                <a:defRPr/>
              </a:pPr>
              <a:endPara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/>
              </a:endParaRPr>
            </a:p>
          </p:txBody>
        </p:sp>
        <p:sp>
          <p:nvSpPr>
            <p:cNvPr id="20" name="모서리가 접힌 도형 19"/>
            <p:cNvSpPr/>
            <p:nvPr/>
          </p:nvSpPr>
          <p:spPr>
            <a:xfrm rot="10800000" flipH="1">
              <a:off x="1904328" y="4665079"/>
              <a:ext cx="445297" cy="622355"/>
            </a:xfrm>
            <a:prstGeom prst="foldedCorner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5000"/>
                </a:lnSpc>
                <a:spcBef>
                  <a:spcPct val="20000"/>
                </a:spcBef>
                <a:spcAft>
                  <a:spcPct val="20000"/>
                </a:spcAft>
                <a:buClr>
                  <a:prstClr val="black"/>
                </a:buClr>
                <a:buSzPct val="80000"/>
                <a:buFontTx/>
                <a:buChar char="•"/>
                <a:tabLst/>
                <a:defRPr/>
              </a:pPr>
              <a:endPara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713162" y="4737537"/>
              <a:ext cx="1198563" cy="47744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5000"/>
                </a:lnSpc>
                <a:spcBef>
                  <a:spcPct val="20000"/>
                </a:spcBef>
                <a:spcAft>
                  <a:spcPct val="20000"/>
                </a:spcAft>
                <a:buClr>
                  <a:prstClr val="black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/>
                </a:rPr>
                <a:t>특징 추출</a:t>
              </a:r>
            </a:p>
          </p:txBody>
        </p:sp>
        <p:cxnSp>
          <p:nvCxnSpPr>
            <p:cNvPr id="22" name="직선 화살표 연결선 21"/>
            <p:cNvCxnSpPr>
              <a:stCxn id="20" idx="3"/>
              <a:endCxn id="21" idx="1"/>
            </p:cNvCxnSpPr>
            <p:nvPr/>
          </p:nvCxnSpPr>
          <p:spPr>
            <a:xfrm>
              <a:off x="2349625" y="4976256"/>
              <a:ext cx="363537" cy="1"/>
            </a:xfrm>
            <a:prstGeom prst="straightConnector1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1906767" y="5275492"/>
              <a:ext cx="626272" cy="268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 latinLnBrk="0">
                <a:lnSpc>
                  <a:spcPct val="105000"/>
                </a:lnSpc>
                <a:spcBef>
                  <a:spcPct val="20000"/>
                </a:spcBef>
                <a:spcAft>
                  <a:spcPct val="20000"/>
                </a:spcAft>
                <a:buClr>
                  <a:prstClr val="black"/>
                </a:buClr>
                <a:buSzPct val="80000"/>
              </a:pPr>
              <a:r>
                <a:rPr lang="ko-KR" altLang="en-US" sz="1400" dirty="0" smtClean="0">
                  <a:solidFill>
                    <a:prstClr val="black"/>
                  </a:solidFill>
                  <a:latin typeface="+mn-ea"/>
                  <a:cs typeface="Arial"/>
                </a:rPr>
                <a:t>입력</a:t>
              </a:r>
              <a:endParaRPr lang="ko-KR" altLang="en-US" sz="1400" dirty="0">
                <a:solidFill>
                  <a:prstClr val="black"/>
                </a:solidFill>
                <a:latin typeface="+mn-ea"/>
                <a:cs typeface="Arial"/>
              </a:endParaRPr>
            </a:p>
          </p:txBody>
        </p:sp>
        <p:cxnSp>
          <p:nvCxnSpPr>
            <p:cNvPr id="24" name="직선 화살표 연결선 23"/>
            <p:cNvCxnSpPr>
              <a:stCxn id="21" idx="3"/>
              <a:endCxn id="31" idx="1"/>
            </p:cNvCxnSpPr>
            <p:nvPr/>
          </p:nvCxnSpPr>
          <p:spPr>
            <a:xfrm flipV="1">
              <a:off x="3911725" y="4974827"/>
              <a:ext cx="287336" cy="1430"/>
            </a:xfrm>
            <a:prstGeom prst="straightConnector1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5" name="직선 화살표 연결선 24"/>
            <p:cNvCxnSpPr/>
            <p:nvPr/>
          </p:nvCxnSpPr>
          <p:spPr>
            <a:xfrm flipV="1">
              <a:off x="5021254" y="4966732"/>
              <a:ext cx="477836" cy="1430"/>
            </a:xfrm>
            <a:prstGeom prst="straightConnector1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26" name="직사각형 25"/>
            <p:cNvSpPr/>
            <p:nvPr/>
          </p:nvSpPr>
          <p:spPr>
            <a:xfrm>
              <a:off x="5499090" y="4737537"/>
              <a:ext cx="1198563" cy="47744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  <a:buClr>
                  <a:prstClr val="black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/>
                </a:rPr>
                <a:t>분류 모델</a:t>
              </a:r>
              <a:endPara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99062" y="5046827"/>
              <a:ext cx="1002374" cy="268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 latinLnBrk="0">
                <a:lnSpc>
                  <a:spcPct val="105000"/>
                </a:lnSpc>
                <a:spcBef>
                  <a:spcPct val="20000"/>
                </a:spcBef>
                <a:spcAft>
                  <a:spcPct val="20000"/>
                </a:spcAft>
                <a:buClr>
                  <a:prstClr val="black"/>
                </a:buClr>
                <a:buSzPct val="80000"/>
              </a:pPr>
              <a:r>
                <a:rPr lang="ko-KR" altLang="en-US" sz="1400" dirty="0" smtClean="0">
                  <a:solidFill>
                    <a:prstClr val="black"/>
                  </a:solidFill>
                  <a:latin typeface="+mn-ea"/>
                  <a:cs typeface="Arial"/>
                </a:rPr>
                <a:t>특징</a:t>
              </a:r>
              <a:endParaRPr lang="ko-KR" altLang="en-US" sz="1400" dirty="0">
                <a:solidFill>
                  <a:prstClr val="black"/>
                </a:solidFill>
                <a:latin typeface="+mn-ea"/>
                <a:cs typeface="Arial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992916" y="4811849"/>
              <a:ext cx="809625" cy="332524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5000"/>
                </a:lnSpc>
                <a:spcBef>
                  <a:spcPct val="20000"/>
                </a:spcBef>
                <a:spcAft>
                  <a:spcPct val="20000"/>
                </a:spcAft>
                <a:buClr>
                  <a:prstClr val="black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/>
                </a:rPr>
                <a:t>라벨</a:t>
              </a:r>
            </a:p>
          </p:txBody>
        </p:sp>
        <p:cxnSp>
          <p:nvCxnSpPr>
            <p:cNvPr id="29" name="직선 화살표 연결선 28"/>
            <p:cNvCxnSpPr>
              <a:stCxn id="26" idx="3"/>
              <a:endCxn id="28" idx="1"/>
            </p:cNvCxnSpPr>
            <p:nvPr/>
          </p:nvCxnSpPr>
          <p:spPr>
            <a:xfrm>
              <a:off x="6697653" y="4976257"/>
              <a:ext cx="295263" cy="1854"/>
            </a:xfrm>
            <a:prstGeom prst="straightConnector1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30" name="직사각형 29"/>
            <p:cNvSpPr/>
            <p:nvPr/>
          </p:nvSpPr>
          <p:spPr>
            <a:xfrm>
              <a:off x="1720974" y="2359836"/>
              <a:ext cx="809625" cy="332524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5000"/>
                </a:lnSpc>
                <a:spcBef>
                  <a:spcPct val="20000"/>
                </a:spcBef>
                <a:spcAft>
                  <a:spcPct val="20000"/>
                </a:spcAft>
                <a:buClr>
                  <a:prstClr val="black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/>
                </a:rPr>
                <a:t>라벨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199061" y="4902827"/>
              <a:ext cx="144000" cy="144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5000"/>
                </a:lnSpc>
                <a:spcBef>
                  <a:spcPct val="20000"/>
                </a:spcBef>
                <a:spcAft>
                  <a:spcPct val="20000"/>
                </a:spcAft>
                <a:buClr>
                  <a:prstClr val="black"/>
                </a:buClr>
                <a:buSzPct val="80000"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341936" y="4902827"/>
              <a:ext cx="144000" cy="144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5000"/>
                </a:lnSpc>
                <a:spcBef>
                  <a:spcPct val="20000"/>
                </a:spcBef>
                <a:spcAft>
                  <a:spcPct val="20000"/>
                </a:spcAft>
                <a:buClr>
                  <a:prstClr val="black"/>
                </a:buClr>
                <a:buSzPct val="80000"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484811" y="4902827"/>
              <a:ext cx="144000" cy="144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5000"/>
                </a:lnSpc>
                <a:spcBef>
                  <a:spcPct val="20000"/>
                </a:spcBef>
                <a:spcAft>
                  <a:spcPct val="20000"/>
                </a:spcAft>
                <a:buClr>
                  <a:prstClr val="black"/>
                </a:buClr>
                <a:buSzPct val="80000"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27686" y="4902827"/>
              <a:ext cx="144000" cy="144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5000"/>
                </a:lnSpc>
                <a:spcBef>
                  <a:spcPct val="20000"/>
                </a:spcBef>
                <a:spcAft>
                  <a:spcPct val="20000"/>
                </a:spcAft>
                <a:buClr>
                  <a:prstClr val="black"/>
                </a:buClr>
                <a:buSzPct val="80000"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771686" y="4901702"/>
              <a:ext cx="144000" cy="144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5000"/>
                </a:lnSpc>
                <a:spcBef>
                  <a:spcPct val="20000"/>
                </a:spcBef>
                <a:spcAft>
                  <a:spcPct val="20000"/>
                </a:spcAft>
                <a:buClr>
                  <a:prstClr val="black"/>
                </a:buClr>
                <a:buSzPct val="80000"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914561" y="4901702"/>
              <a:ext cx="144000" cy="144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5000"/>
                </a:lnSpc>
                <a:spcBef>
                  <a:spcPct val="20000"/>
                </a:spcBef>
                <a:spcAft>
                  <a:spcPct val="20000"/>
                </a:spcAft>
                <a:buClr>
                  <a:prstClr val="black"/>
                </a:buClr>
                <a:buSzPct val="80000"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057436" y="4901702"/>
              <a:ext cx="144000" cy="144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5000"/>
                </a:lnSpc>
                <a:spcBef>
                  <a:spcPct val="20000"/>
                </a:spcBef>
                <a:spcAft>
                  <a:spcPct val="20000"/>
                </a:spcAft>
                <a:buClr>
                  <a:prstClr val="black"/>
                </a:buClr>
                <a:buSzPct val="80000"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199061" y="3092071"/>
              <a:ext cx="144000" cy="144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5000"/>
                </a:lnSpc>
                <a:spcBef>
                  <a:spcPct val="20000"/>
                </a:spcBef>
                <a:spcAft>
                  <a:spcPct val="20000"/>
                </a:spcAft>
                <a:buClr>
                  <a:prstClr val="black"/>
                </a:buClr>
                <a:buSzPct val="80000"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341936" y="3092071"/>
              <a:ext cx="144000" cy="144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5000"/>
                </a:lnSpc>
                <a:spcBef>
                  <a:spcPct val="20000"/>
                </a:spcBef>
                <a:spcAft>
                  <a:spcPct val="20000"/>
                </a:spcAft>
                <a:buClr>
                  <a:prstClr val="black"/>
                </a:buClr>
                <a:buSzPct val="80000"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484811" y="3092071"/>
              <a:ext cx="144000" cy="144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5000"/>
                </a:lnSpc>
                <a:spcBef>
                  <a:spcPct val="20000"/>
                </a:spcBef>
                <a:spcAft>
                  <a:spcPct val="20000"/>
                </a:spcAft>
                <a:buClr>
                  <a:prstClr val="black"/>
                </a:buClr>
                <a:buSzPct val="80000"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627686" y="3092071"/>
              <a:ext cx="144000" cy="144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5000"/>
                </a:lnSpc>
                <a:spcBef>
                  <a:spcPct val="20000"/>
                </a:spcBef>
                <a:spcAft>
                  <a:spcPct val="20000"/>
                </a:spcAft>
                <a:buClr>
                  <a:prstClr val="black"/>
                </a:buClr>
                <a:buSzPct val="80000"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771686" y="3090946"/>
              <a:ext cx="144000" cy="144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5000"/>
                </a:lnSpc>
                <a:spcBef>
                  <a:spcPct val="20000"/>
                </a:spcBef>
                <a:spcAft>
                  <a:spcPct val="20000"/>
                </a:spcAft>
                <a:buClr>
                  <a:prstClr val="black"/>
                </a:buClr>
                <a:buSzPct val="80000"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914561" y="3090946"/>
              <a:ext cx="144000" cy="144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5000"/>
                </a:lnSpc>
                <a:spcBef>
                  <a:spcPct val="20000"/>
                </a:spcBef>
                <a:spcAft>
                  <a:spcPct val="20000"/>
                </a:spcAft>
                <a:buClr>
                  <a:prstClr val="black"/>
                </a:buClr>
                <a:buSzPct val="80000"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057436" y="3090946"/>
              <a:ext cx="144000" cy="144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5000"/>
                </a:lnSpc>
                <a:spcBef>
                  <a:spcPct val="20000"/>
                </a:spcBef>
                <a:spcAft>
                  <a:spcPct val="20000"/>
                </a:spcAft>
                <a:buClr>
                  <a:prstClr val="black"/>
                </a:buClr>
                <a:buSzPct val="80000"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/>
              </a:endParaRPr>
            </a:p>
          </p:txBody>
        </p:sp>
        <p:cxnSp>
          <p:nvCxnSpPr>
            <p:cNvPr id="45" name="직선 화살표 연결선 44"/>
            <p:cNvCxnSpPr>
              <a:stCxn id="16" idx="2"/>
              <a:endCxn id="26" idx="0"/>
            </p:cNvCxnSpPr>
            <p:nvPr/>
          </p:nvCxnSpPr>
          <p:spPr>
            <a:xfrm>
              <a:off x="6098372" y="3404221"/>
              <a:ext cx="0" cy="1333316"/>
            </a:xfrm>
            <a:prstGeom prst="straightConnector1">
              <a:avLst/>
            </a:prstGeom>
            <a:noFill/>
            <a:ln w="38100" cap="flat" cmpd="sng" algn="ctr">
              <a:solidFill>
                <a:srgbClr val="0033CC"/>
              </a:solidFill>
              <a:prstDash val="solid"/>
              <a:tailEnd type="triangle"/>
            </a:ln>
            <a:effectLst/>
          </p:spPr>
        </p:cxnSp>
        <p:sp>
          <p:nvSpPr>
            <p:cNvPr id="46" name="직사각형 45"/>
            <p:cNvSpPr/>
            <p:nvPr/>
          </p:nvSpPr>
          <p:spPr>
            <a:xfrm>
              <a:off x="8132290" y="3432305"/>
              <a:ext cx="859435" cy="404387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5000"/>
                </a:lnSpc>
                <a:spcBef>
                  <a:spcPct val="20000"/>
                </a:spcBef>
                <a:spcAft>
                  <a:spcPct val="20000"/>
                </a:spcAft>
                <a:buClr>
                  <a:prstClr val="black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/>
                </a:rPr>
                <a:t>평가</a:t>
              </a:r>
            </a:p>
          </p:txBody>
        </p:sp>
        <p:cxnSp>
          <p:nvCxnSpPr>
            <p:cNvPr id="47" name="꺾인 연결선 46"/>
            <p:cNvCxnSpPr>
              <a:stCxn id="28" idx="3"/>
              <a:endCxn id="46" idx="2"/>
            </p:cNvCxnSpPr>
            <p:nvPr/>
          </p:nvCxnSpPr>
          <p:spPr>
            <a:xfrm flipV="1">
              <a:off x="7802541" y="3836692"/>
              <a:ext cx="759467" cy="1141419"/>
            </a:xfrm>
            <a:prstGeom prst="bentConnector2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48" name="직사각형 47"/>
            <p:cNvSpPr/>
            <p:nvPr/>
          </p:nvSpPr>
          <p:spPr>
            <a:xfrm>
              <a:off x="6992915" y="2712894"/>
              <a:ext cx="809625" cy="332524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5000"/>
                </a:lnSpc>
                <a:spcBef>
                  <a:spcPct val="20000"/>
                </a:spcBef>
                <a:spcAft>
                  <a:spcPct val="20000"/>
                </a:spcAft>
                <a:buClr>
                  <a:prstClr val="black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/>
                </a:rPr>
                <a:t>최적화</a:t>
              </a:r>
            </a:p>
          </p:txBody>
        </p:sp>
        <p:cxnSp>
          <p:nvCxnSpPr>
            <p:cNvPr id="49" name="꺾인 연결선 48"/>
            <p:cNvCxnSpPr>
              <a:stCxn id="46" idx="0"/>
              <a:endCxn id="48" idx="3"/>
            </p:cNvCxnSpPr>
            <p:nvPr/>
          </p:nvCxnSpPr>
          <p:spPr>
            <a:xfrm rot="16200000" flipV="1">
              <a:off x="7905700" y="2775997"/>
              <a:ext cx="553149" cy="759468"/>
            </a:xfrm>
            <a:prstGeom prst="bentConnector2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50" name="직선 화살표 연결선 49"/>
            <p:cNvCxnSpPr>
              <a:stCxn id="48" idx="1"/>
              <a:endCxn id="16" idx="3"/>
            </p:cNvCxnSpPr>
            <p:nvPr/>
          </p:nvCxnSpPr>
          <p:spPr>
            <a:xfrm flipH="1">
              <a:off x="6697653" y="2879156"/>
              <a:ext cx="295262" cy="2873"/>
            </a:xfrm>
            <a:prstGeom prst="straightConnector1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52" name="직사각형 51"/>
            <p:cNvSpPr/>
            <p:nvPr/>
          </p:nvSpPr>
          <p:spPr>
            <a:xfrm>
              <a:off x="1455441" y="1772816"/>
              <a:ext cx="1676400" cy="332524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5000"/>
                </a:lnSpc>
                <a:spcBef>
                  <a:spcPct val="20000"/>
                </a:spcBef>
                <a:spcAft>
                  <a:spcPct val="20000"/>
                </a:spcAft>
                <a:buClr>
                  <a:prstClr val="black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Arial"/>
                </a:rPr>
                <a:t>학습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455441" y="4077072"/>
              <a:ext cx="1676400" cy="332524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5000"/>
                </a:lnSpc>
                <a:spcBef>
                  <a:spcPct val="20000"/>
                </a:spcBef>
                <a:spcAft>
                  <a:spcPct val="20000"/>
                </a:spcAft>
                <a:buClr>
                  <a:prstClr val="black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Arial"/>
                </a:rPr>
                <a:t>예측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827941" y="3888854"/>
              <a:ext cx="2357285" cy="268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 latinLnBrk="0">
                <a:lnSpc>
                  <a:spcPct val="105000"/>
                </a:lnSpc>
                <a:spcBef>
                  <a:spcPct val="20000"/>
                </a:spcBef>
                <a:spcAft>
                  <a:spcPct val="20000"/>
                </a:spcAft>
                <a:buClr>
                  <a:prstClr val="black"/>
                </a:buClr>
                <a:buSzPct val="80000"/>
              </a:pPr>
              <a:r>
                <a:rPr lang="ko-KR" altLang="en-US" sz="1400" b="1" dirty="0" smtClean="0">
                  <a:solidFill>
                    <a:srgbClr val="FF0000"/>
                  </a:solidFill>
                  <a:latin typeface="+mn-ea"/>
                  <a:cs typeface="Arial"/>
                </a:rPr>
                <a:t>주기적인 모델 업데이트</a:t>
              </a:r>
              <a:endParaRPr lang="ko-KR" altLang="en-US" sz="1400" b="1" dirty="0">
                <a:solidFill>
                  <a:srgbClr val="FF0000"/>
                </a:solidFill>
                <a:latin typeface="+mn-ea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43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ko-KR" altLang="en-US" sz="2400" b="1" dirty="0" err="1" smtClean="0">
                <a:latin typeface="+mn-ea"/>
              </a:rPr>
              <a:t>머신러닝</a:t>
            </a:r>
            <a:r>
              <a:rPr lang="ko-KR" altLang="en-US" sz="2400" b="1" dirty="0" smtClean="0">
                <a:latin typeface="+mn-ea"/>
              </a:rPr>
              <a:t> 소개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5) </a:t>
            </a:r>
            <a:r>
              <a:rPr lang="ko-KR" altLang="en-US" sz="2000" b="1" dirty="0" smtClean="0">
                <a:latin typeface="+mn-ea"/>
              </a:rPr>
              <a:t>카테고리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0276" y="1347375"/>
            <a:ext cx="8370277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AutoNum type="arabicParenBoth"/>
            </a:pPr>
            <a:r>
              <a:rPr lang="ko-KR" altLang="en-US" sz="2000" b="1" dirty="0" smtClean="0">
                <a:latin typeface="+mn-ea"/>
              </a:rPr>
              <a:t>교사</a:t>
            </a:r>
            <a:r>
              <a:rPr lang="en-US" altLang="ko-KR" sz="2000" b="1" dirty="0" smtClean="0">
                <a:latin typeface="+mn-ea"/>
              </a:rPr>
              <a:t>(supervised)</a:t>
            </a:r>
            <a:r>
              <a:rPr lang="ko-KR" altLang="en-US" sz="2000" b="1" dirty="0" smtClean="0">
                <a:latin typeface="+mn-ea"/>
              </a:rPr>
              <a:t> 학습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spcAft>
                <a:spcPts val="600"/>
              </a:spcAft>
              <a:buAutoNum type="arabicParenBoth"/>
            </a:pPr>
            <a:r>
              <a:rPr lang="ko-KR" altLang="en-US" sz="2000" b="1" dirty="0" err="1" smtClean="0">
                <a:latin typeface="+mn-ea"/>
              </a:rPr>
              <a:t>비교사</a:t>
            </a:r>
            <a:r>
              <a:rPr lang="en-US" altLang="ko-KR" sz="2000" b="1" dirty="0" smtClean="0">
                <a:latin typeface="+mn-ea"/>
              </a:rPr>
              <a:t>(unsupervised)</a:t>
            </a:r>
            <a:r>
              <a:rPr lang="ko-KR" altLang="en-US" sz="2000" b="1" dirty="0" smtClean="0">
                <a:latin typeface="+mn-ea"/>
              </a:rPr>
              <a:t> 학습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spcAft>
                <a:spcPts val="600"/>
              </a:spcAft>
              <a:buAutoNum type="arabicParenBoth"/>
            </a:pPr>
            <a:r>
              <a:rPr lang="ko-KR" altLang="en-US" sz="2000" b="1" dirty="0" err="1" smtClean="0">
                <a:latin typeface="+mn-ea"/>
              </a:rPr>
              <a:t>반교사</a:t>
            </a:r>
            <a:r>
              <a:rPr lang="en-US" altLang="ko-KR" sz="2000" b="1" dirty="0" smtClean="0">
                <a:latin typeface="+mn-ea"/>
              </a:rPr>
              <a:t>(semi-supervised)</a:t>
            </a:r>
            <a:r>
              <a:rPr lang="ko-KR" altLang="en-US" sz="2000" b="1" dirty="0" smtClean="0">
                <a:latin typeface="+mn-ea"/>
              </a:rPr>
              <a:t> 학습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spcAft>
                <a:spcPts val="600"/>
              </a:spcAft>
              <a:buAutoNum type="arabicParenBoth"/>
            </a:pPr>
            <a:r>
              <a:rPr lang="ko-KR" altLang="en-US" sz="2000" b="1" dirty="0" smtClean="0">
                <a:latin typeface="+mn-ea"/>
              </a:rPr>
              <a:t>강화</a:t>
            </a:r>
            <a:r>
              <a:rPr lang="en-US" altLang="ko-KR" sz="2000" b="1" dirty="0" smtClean="0">
                <a:latin typeface="+mn-ea"/>
              </a:rPr>
              <a:t>(reinforcement)</a:t>
            </a:r>
            <a:r>
              <a:rPr lang="ko-KR" altLang="en-US" sz="2000" b="1" dirty="0" smtClean="0">
                <a:latin typeface="+mn-ea"/>
              </a:rPr>
              <a:t> 학습</a:t>
            </a:r>
            <a:endParaRPr lang="en-US" altLang="ko-KR" sz="20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82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11279</TotalTime>
  <Words>3123</Words>
  <Application>Microsoft Office PowerPoint</Application>
  <PresentationFormat>와이드스크린</PresentationFormat>
  <Paragraphs>729</Paragraphs>
  <Slides>67</Slides>
  <Notes>63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5" baseType="lpstr">
      <vt:lpstr>맑은 고딕</vt:lpstr>
      <vt:lpstr>함초롬바탕</vt:lpstr>
      <vt:lpstr>Arial</vt:lpstr>
      <vt:lpstr>Calibri</vt:lpstr>
      <vt:lpstr>Cambria Math</vt:lpstr>
      <vt:lpstr>Wingdings</vt:lpstr>
      <vt:lpstr>Office 테마</vt:lpstr>
      <vt:lpstr>수식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sj-mooc</dc:creator>
  <cp:lastModifiedBy>leekeonhoon</cp:lastModifiedBy>
  <cp:revision>154</cp:revision>
  <cp:lastPrinted>2017-02-14T01:06:07Z</cp:lastPrinted>
  <dcterms:created xsi:type="dcterms:W3CDTF">2016-12-05T02:51:06Z</dcterms:created>
  <dcterms:modified xsi:type="dcterms:W3CDTF">2017-09-01T00:38:46Z</dcterms:modified>
</cp:coreProperties>
</file>