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sldIdLst>
    <p:sldId id="383" r:id="rId2"/>
    <p:sldId id="384" r:id="rId3"/>
    <p:sldId id="259" r:id="rId4"/>
    <p:sldId id="385" r:id="rId5"/>
    <p:sldId id="282" r:id="rId6"/>
    <p:sldId id="341" r:id="rId7"/>
    <p:sldId id="342" r:id="rId8"/>
    <p:sldId id="343" r:id="rId9"/>
    <p:sldId id="346" r:id="rId10"/>
    <p:sldId id="347" r:id="rId11"/>
    <p:sldId id="344" r:id="rId12"/>
    <p:sldId id="345" r:id="rId13"/>
    <p:sldId id="386" r:id="rId14"/>
    <p:sldId id="349" r:id="rId15"/>
    <p:sldId id="352" r:id="rId16"/>
    <p:sldId id="353" r:id="rId17"/>
    <p:sldId id="354" r:id="rId18"/>
    <p:sldId id="355" r:id="rId19"/>
    <p:sldId id="356" r:id="rId20"/>
    <p:sldId id="357" r:id="rId21"/>
    <p:sldId id="351" r:id="rId22"/>
    <p:sldId id="358" r:id="rId23"/>
    <p:sldId id="359" r:id="rId24"/>
    <p:sldId id="360" r:id="rId25"/>
    <p:sldId id="361" r:id="rId26"/>
    <p:sldId id="387" r:id="rId27"/>
    <p:sldId id="362" r:id="rId28"/>
    <p:sldId id="363" r:id="rId29"/>
    <p:sldId id="378" r:id="rId30"/>
    <p:sldId id="379" r:id="rId31"/>
    <p:sldId id="380" r:id="rId32"/>
    <p:sldId id="381" r:id="rId33"/>
    <p:sldId id="382" r:id="rId34"/>
    <p:sldId id="410" r:id="rId35"/>
    <p:sldId id="389" r:id="rId36"/>
    <p:sldId id="390" r:id="rId37"/>
    <p:sldId id="391" r:id="rId38"/>
    <p:sldId id="392" r:id="rId39"/>
    <p:sldId id="393" r:id="rId40"/>
    <p:sldId id="394" r:id="rId41"/>
    <p:sldId id="395" r:id="rId42"/>
    <p:sldId id="396" r:id="rId43"/>
    <p:sldId id="411" r:id="rId44"/>
    <p:sldId id="398" r:id="rId45"/>
    <p:sldId id="399" r:id="rId46"/>
    <p:sldId id="400" r:id="rId47"/>
    <p:sldId id="401" r:id="rId48"/>
    <p:sldId id="412" r:id="rId49"/>
    <p:sldId id="403" r:id="rId50"/>
    <p:sldId id="404" r:id="rId51"/>
    <p:sldId id="405" r:id="rId52"/>
    <p:sldId id="406" r:id="rId53"/>
    <p:sldId id="407" r:id="rId54"/>
    <p:sldId id="408" r:id="rId55"/>
    <p:sldId id="409" r:id="rId56"/>
    <p:sldId id="430" r:id="rId57"/>
    <p:sldId id="414" r:id="rId58"/>
    <p:sldId id="415" r:id="rId59"/>
    <p:sldId id="416" r:id="rId60"/>
    <p:sldId id="417" r:id="rId61"/>
    <p:sldId id="418" r:id="rId62"/>
    <p:sldId id="419" r:id="rId63"/>
    <p:sldId id="420" r:id="rId64"/>
    <p:sldId id="431" r:id="rId65"/>
    <p:sldId id="422" r:id="rId66"/>
    <p:sldId id="448" r:id="rId67"/>
    <p:sldId id="423" r:id="rId68"/>
    <p:sldId id="424" r:id="rId69"/>
    <p:sldId id="447" r:id="rId70"/>
    <p:sldId id="425" r:id="rId71"/>
    <p:sldId id="426" r:id="rId72"/>
    <p:sldId id="427" r:id="rId73"/>
    <p:sldId id="434" r:id="rId74"/>
    <p:sldId id="435" r:id="rId75"/>
    <p:sldId id="436" r:id="rId76"/>
    <p:sldId id="437" r:id="rId77"/>
    <p:sldId id="438" r:id="rId78"/>
    <p:sldId id="439" r:id="rId79"/>
    <p:sldId id="440" r:id="rId80"/>
    <p:sldId id="441" r:id="rId81"/>
    <p:sldId id="442" r:id="rId82"/>
    <p:sldId id="443" r:id="rId83"/>
    <p:sldId id="444" r:id="rId84"/>
    <p:sldId id="445" r:id="rId85"/>
    <p:sldId id="446" r:id="rId86"/>
    <p:sldId id="432" r:id="rId87"/>
    <p:sldId id="258" r:id="rId88"/>
    <p:sldId id="433" r:id="rId89"/>
    <p:sldId id="429" r:id="rId90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8600" autoAdjust="0"/>
    <p:restoredTop sz="83875" autoAdjust="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484" y="6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AA7B2-46E6-4330-871E-75E408914415}" type="datetimeFigureOut">
              <a:rPr lang="ko-KR" altLang="en-US" smtClean="0"/>
              <a:pPr/>
              <a:t>2017-09-01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ADA56-0DCE-408A-9F7D-B293BEDBDB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243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ADA56-0DCE-408A-9F7D-B293BEDBDB6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1392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마지막으로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튜플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안의 데이터를 반복해서 출력을 해 보는 예제 코드를 실습을 해보도록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포도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토마토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딸기 다섯 개의 항목으로 이루어진 데이터 변수를 선언을 한 다음에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#3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곱셈 연산자를 이용해서 데이터 곱하기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프린트 함수 안에 넣어주면 기존의 다섯 개의 항목이 각각 두 개씩 중복이 돼서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#4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총 열 개의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과일명이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튜플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형태로 출력되는 것을 확인할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14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이번에 실습해볼 자료 구조는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세트입니다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세트는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우리가 흔히 아는 집합의 개념입니다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세트는 앞에서 배웠던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튜플과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달리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항목의 순서가 없고 중복을 허용하지 않는 자료 구조입니다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세트는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#4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중괄호와 함께 항목들을 쉼표로 구분하여 선언을 할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#4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다음의 예제를 보면 데이터 변수는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100, 200, 300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항목으로 갖는 세트형 변수입니다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#5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타입 변수를 사용해서 데이터의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자료형을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얻고 프린트 함수에 넣어 출력하면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#6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세트형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클래스가 출력되는 것을 확인을 할 수가 있죠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14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세트는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튜플과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달리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한번 값을 할당한 후에도 다른 값을 추가하거나 변경이 가능한 함수입니다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하지만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리스트나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튜플과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달리 세트의 항목에는 순서가 없기 때문에 각 항목에 접근할 수 있는 인덱스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즉 번호가 없습니다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따라서 데이터의 인덱싱이나 일부분을 자르는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슬라이싱은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불가능하다는 거죠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다음의 예제에서 데이터 변수는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부터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700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까지 일곱 개의 정수를 항목으로 갖는 세트형 변수입니다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만약 데이터의 일부분을 자르기 위해서 아래와 같이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#4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인덱스로 세트에 접근을 한다면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#5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출력된 결과와 같이 타입 에러가 발생하게 되죠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14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이번에는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세트형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변수의 네 가지 기본 함수에 대해서 다뤄 보겠습니다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세트형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변수에 하나의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데이터를 추가하고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여러 개의 데이터를 업데이트하고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#4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삭제 및 초기화하는 방법을 실습을 해보도록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14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세트형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변수에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라는 변수를 추가하기 위해서는 세트 클래스의 애드라고 하는 함수를 사용하게 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예제 코드의 데이터라는 변수는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부터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600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까지 여섯 개의 정수로 이루어진 세트형 변수인데요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b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프린트 함수 안에 데이터 변수를 넣어 출력하면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#3-1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데이터가 출력되는 것을 확인할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#4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 변수 점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애드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함수를 호출하게 되면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파라미터로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들어간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700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데이터 변수에 추가되게 되죠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출력해보면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#4-1 700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추가되어서 일곱 개의 항목이 있는 것을 확인할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14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이때 데이터라는 변수에는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이라는 값만 들어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두 번째 줄에는 여러 개의 데이터를 추가하기 전이라는 문구를 출력하는 것을 보여주고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코드 세 번째 줄에는 첫 번째 줄에서 정의한 데이터라는 변수의 값을 출력을 하게 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#4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다섯 번째 줄에는 프린트 함수를 사용했는데요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이와 같이 프린트 함수를 사용할 때 괄호 안에 아무것도 안 넣어주면 빈 줄을 출력해서 다음 줄로 넘어가게 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 이제 업데이트 함수를 사용해서 변수에 값을 추가해 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#4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코드 일곱 번째 줄이 보여주는 것처럼 업데이트 함수를 사용해서 앞에서 데이터란 이름으로 정의한 변수에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200, 300, 400, 500, 600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다섯 개의 값을 넣어줍니다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#5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여덟 번째 줄에는 여러 개의 데이터를 추가한 후라는 문구를 출력을 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마지막으로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#6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아홉 번째 줄에 데이터라는 변수의 값을 출력을 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앞에서 업데이트 함수를 사용해서 데이터를 추가했기 때문에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#7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 변수의 원래 값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100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이라는 값과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#7-1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업데이트 함수로 추가하는 값이 출력되는 것을 확인을 할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14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앞에서 값을 추가하는 방법에 대해 배웠죠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그래서 이제는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세트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자료형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변수에서 값을 삭제하는 방법을 배워보도록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우선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코드 첫 번째 줄에서 보여준 것과 같이 데이터라는 변수를 만들고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100, 200, 300, 400, 500, 600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여섯 개 값을 넣어줍니다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‘데이터를 삭제하기 전’ 이라고 하는 문구를 출력을 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#4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세 번째 줄과 같이 데이터라는 변수의 값을 출력해서 값이 뭐가 있는지를 확인할 수 있죠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다음에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#5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다섯 번째 줄과 같이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프린트문을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사용을 하되 괄호 안에 아무 값도 넣어주지 않습니다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이렇게 하게 되면 앞서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말씀드리다시피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새로운 라인을 출력하기 위함인데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이것은 기억하시기 바랍니다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#5-1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여기까지는 데이터라는 변수의 값이 변하지가 않습니다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이제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리무브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함수를 사용해서 값을 삭제하는 방법을 배워보도록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#6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코드 일곱 번째 줄과 같이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리무브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함수를 사용해서 삭제하려고 하는 값을 지울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괄호 안에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600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이라는 값을 넣어서 이를 삭제하도록 리무브 함수를 사용합니다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다음에는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#7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데이터를 삭제한 후라는 문구를 출력합니다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마지막으로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#8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프린트라는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함수를 사용해서 데이터라는 변수의 값을 출력해 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#9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데이터라는 변수의 값에서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600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삭제되어가지고 출력되는 것을 확인할 수가 있겠습니다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14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다음에는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자료형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변수를 초기화하는 방법을 배워보도록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먼저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데이터라는 세트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자료형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변수를 정의를 하되 여섯 개의 값을 넣어줍니다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데이터를 삭제하기 전이라는 문구를 출력하고 데이터라는 변수의 값을 출력합니다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이때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#3-1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데이터란 변수에서 여섯 개의 값이 출력되는 것을 확인을 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#4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코드 다섯 번째 줄에서 프린트라는 함수를 사용을 하는데 빈 줄을 하나 출력합니다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#5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엔터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같은 역할을 하게 되죠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코드 일곱 번째 줄에서 보여 준 것처럼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클리어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함수를 사용을 하게 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데이터라는 변수의 값을 출력합니다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#6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이때 데이터라는 변수에 앞에서 넣어 주었던 값이 다 없어진 것을 확인할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이와 같이 클리어 함수를 사용하면 세트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자료형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변수의 값을 초기화할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145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앞서서 세트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자료형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변수의 값을 편집하는 방법을 배웠죠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이제는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여러 개의 세트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자료형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변수를 사용한 집합 연산에 대해서 배워보도록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여기서 사용되는 집합 연산에는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교집합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#3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차집합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#4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합집합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#5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합집합에서 교집합을 뺀 집합 연산이 포함되죠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145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먼저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교집합이라는 사안에 대해서 배워 보겠습니다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#2 A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라는 변수에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100, 200, 300, 400, 500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이렇게 다섯 개의 값을 넣어주게 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#3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라는 변수에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100, 150, 200, 250, 300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이렇게 역시 다섯 개 값을 넣어줍니다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#4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코드 세 번째 줄에서는 변수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값을 출력하고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#5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코드 다섯 번째 줄에서는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라는 변수의 값을 출력하고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이때 변수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방금 전 해당 변수를 정의할 때 넣어 준 초기 데이터가 들어가 있는 것을 확인을 해 볼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#6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네 번째 줄에는 변수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자료형 형태를 출력하고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#7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여섯 번째 줄에는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라는 변수의 자료형 형태를 출력합니다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이와 같이 타입이라고 하는 함수를 사용해서 변수의 자료 형태를 확인을 해 볼 수가 있죠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 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#8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아홉 번째 줄의 코드처럼 프린트 함수를 사용해서 빈 줄을 출력하게 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이제부터는 교집합에 대해서 살펴보도록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#9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코드 열한 번째 줄에서 보여주는 것처럼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인터섹션이라고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하는 함수를 사용해서 교집합을 구할 수 있어요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출력하면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#10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라는 변수의 값 중에서 서로 중복되는 값을 출력하는 것을 확인할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인터섹션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함수를 사용할 때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순서를 바꿔도 결과는 마찬가지라는 것을 알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14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이번 강의에서는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파이썬의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자료 구조인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튜플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세트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딕셔너리에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대한 개념에 대해서 배우고 실습하여 보겠습니다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5422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이번에는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세트의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차집합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연산을 해보겠습니다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#2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앞과 동일하게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A, B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변수를 사용합니다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마찬가지로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#3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A, 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세트와 그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자료형을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타입이라고 하는 함수와 프린트라고 하는 함수를 이용해 출력하면 그 타입을 확인을 해볼 수 있어요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세트의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차집합을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위해서는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#4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세트 클래스의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디퍼런스라고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하는 함수를 이용하면 되는데 빼려는 변수를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파라미터로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넣어주면 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#5  A.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디퍼런스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괄호 열고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괄호 닫고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이렇게 쓰게 되면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#6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세트에서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중복된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항목이 제거된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400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500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출력되는 것을 확인할 수가 있지요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마찬가지로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#7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디퍼런스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괄호 열고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괄호 닫고를 하게 되면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세트에서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중복된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항목이 제외된 값이 출력되고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#8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 출력된 값과 다른 값이 출력되게 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145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세 번째로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세트의 합집합을 구해보는 실습을 해 보겠습니다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앞에서와 마찬가지로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#2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A, 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같은 변수를 선언하고 합집합을 구하기 위해서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#2-1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세트형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클래스의 유니온 함수를 사용을 해봅니다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세트와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세트의 합집합을 구하기 위해서는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유니온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괄호 열고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괄호 닫고’와 같이 쓰게 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이렇게 되면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#4 A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세트와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세트를 모두 합한 열 개 항목에서 중복된 값인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200, 300,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#5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나머지 일곱 개 항목이 출력되게 되죠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앞에서 배웠던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인터섹션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함수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디퍼런스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함수와는 다르게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유니온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함수는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순서가 변해도 합집합이기 때문에 출력되는 결과가 달라지지 않습니다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145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마지막으로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합집합에서 교집합을 빼는 연산 함수를 실습해 보겠습니다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역시 동일한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A, B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변수를 사용하고요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합집합에서 교집합을 뺀 집합을 구하는 함수는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세트형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클래스의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시메트릭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디퍼런스라고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하는 함수입니다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세트의 합집합에서 이 둘의 교집합을 빼기 위해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#4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‘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시메트릭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디퍼런스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B’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같이 쓰고요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이렇게 쓰고 나면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#5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합집합으로 나온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개의 항목에서 교집합인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200, 300, 100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이렇게 세 개의 값이 제외된 나머지 네 개의 값만 출력이 되게 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145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마지막으로 다룰 자료 구조는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딕셔너리라고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하는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자료형입니다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딕셔너리는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한글로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사전이라고 하는 의미가 있지요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그런 것처럼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딕셔너리의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형태는 사전의 형태를 띱니다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사전에는 어떤 단어와 그 단어에 대한 설명들이 나열되어 있는 것처럼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딕셔너리형은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키 값과 키 값에 대한 정보가 들어 있는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밸류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값의 집합으로 이루어집니다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#4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딕셔너리는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중괄호 안에 키 값과 콜론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 다음에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밸류값을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하나의 항목으로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쉼표로 분류시켜서 정의를 하게 되죠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아래의 예에서 보면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#5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딕셔너리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변수에는 네임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이메일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주소 이렇게 세 개의 키 값이 있는 걸 볼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그에 대한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밸류값은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#6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각각 이름은 홍길동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이메일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주소는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GD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홍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주소는 서울시 광진구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같이 밸류값이 주어지게 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#7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딕셔너리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변수의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자료형을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타입 함수에 넣어 출력하면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#7-1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라고 하는 것이 찍히는 것을 볼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145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딕셔너리의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기본 구조에 대해서 알아보겠습니다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#2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 변수는 각 과일에 대한 수량 데이터를 담고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사과라는 키 값에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300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이라는 밸류를 넣어주고 배는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포도는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500,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딸기는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700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이라고 하는 키 값과 밸류 값을 각각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매칭을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시켜줍니다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#4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세 번째 줄에서 프린트 함수 안에 데이터 변수를 넣어서 출력하면 데이터 변수 안의 키 값과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밸류값들이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잘 추적되는 것을 볼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#5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타입 함수로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자료형을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프린트 함수 안에 넣어서 출력하면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#6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역시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라고 하는 클래스가 추적되는 것을 볼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145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딕셔너리의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연산에 대해서 공부를 해보겠는데요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딕셔너리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안에서 먼저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항목을 검색해보고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다음에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삭제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정렬하는 방법입니다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ADA56-0DCE-408A-9F7D-B293BEDBDB6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29522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딕셔너리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안의 항목을 검색하는 방법입니다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#2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앞과 동일하게 데이터 변수를 먼저 선언합니다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변수 안에서 사과의 수량을 알고 싶으면 데이터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오른쪽의 중괄호와 그 안에 키 값인 사과를 넣고 출력하면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정확하게 출력되는 것을 확인할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이와 같이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대괄호를 사용해도 되지만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딕셔너리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클래스의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겟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함수를 사용해서도 특정 키 값의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밸류값을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찾을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#6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아홉 번째 줄을 보면 데이터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겟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함수를 호출하고 안에 키 값과 사과를 넣어서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프린트문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안에 넣어 출력해도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#7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위와 동일하게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출력되는 것을 확인할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ADA56-0DCE-408A-9F7D-B293BEDBDB6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20795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 번째로 다룰 연산은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딕셔너리의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항목을 추가하는 연산입니다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동일하게 데이터 변수를 선언을 하고 추가하기 전후를 비교하기 위해서 추가하기 전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딕셔너리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전의 데이터라는 문구를 출력하고 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변수를 프린트 함수 안에 넣어 출력합니다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한 줄을 띄우기 위해서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프린트문을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없이 수행을 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이번에는 이제 새로운 과일인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메론의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수량을 항목으로 추가시켜 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위해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#6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왼쪽에는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딕셔너리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키 값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오른쪽에는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밸류값을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적어줍니다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#7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왼쪽에는 데이터 변수의 중괄호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그 안에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메론을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적어주고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오른쪽에 수량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1000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적어서 키 값에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밸류값을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대입 연산자로 추가시켜 줍니다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데이터 변수에 새로운 과일을 추가했으니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#8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 전의 데이터 변수와 비교를 해보겠습니다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#9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함수 안에 추가한 후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딕셔너리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전체 데이터 문자열을 넣고 출력하고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#10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변수를 또 출력합니다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출력된 결과를 보면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#11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딕셔너리에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추가하기 전 데이터는 포도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딸기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배와 같이 기존 네 개의 과일에 대한 정보만 있고 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추가한 후에는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#12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여기에 멜론이 추가가 된 다섯 개의 과일이 출력된 것을 확인할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ADA56-0DCE-408A-9F7D-B293BEDBDB6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6785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 번째로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딕셔너리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안의 항목을 삭제를 해보겠습니다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#2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동일하게 데이터 변수를 선언하고 마찬가지로 전과 후를 비교를 해 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프린트 함수로 삭제하기 전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딕셔너리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전체 데이터 문자열을 출력하고 데이터 변수를 출력합니다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프린트 함수를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없이 수행을 하고 이후 문장을 하나 더 집어넣습니다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문장은 삭제한 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딕셔너리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데이터라고 하는 문장을 넣어서 출력을 하게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딕셔너리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안의 항목 삭제를 위해서는 팝이라고 하는 함수를 사용하게 되는데요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팝 함수 안에 삭제하고자 하는 항목인 키 값을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넣어주게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열 번째 줄에서 사과에 대한 수량 항목을 삭제하기 위해서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#6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팝 괄호 열고 사과 괄호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닫고’라고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하는 함수를 수행을 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#7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변수를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프린트문에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넣어서 출력을 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출력된 결과를 보면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#8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삭제하기 전 데이터는 포도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딸기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배에 대한 수량 데이터가 출력되었는데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삭제 후에는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#9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배의 수량 데이터가 빠진 나머지 세 개의 항목만 출력된 것을 확인할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ADA56-0DCE-408A-9F7D-B293BEDBDB6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892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딕셔너리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항목을 정렬해 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앞과 동일하게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딸기 이렇게 네 개 과일의 수량을 담고 있는 데이터 변수를 선언합니다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마찬가지로 정렬 전후를 비교하기 위해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정렬하기 전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딕셔너리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전체 데이터라고 하는 문자열과 데이터 변수를 각각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프린트문을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이용해서 출력합니다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다섯 번째 줄에서 공백을 출력하게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파이썬에서는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정렬을 위해서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솔티드라는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함수를 제공하는데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솔티드라는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함수 안에 정렬하고자 하는 변수를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넣어주게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#6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일곱 번째 줄처럼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솔티드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함수 안에 데이터 변수를 넣고 프린트 함수를 이용해서 출력을 해봅니다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출력된 결과를 보면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#7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딕셔너리의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키 값이 백과사전 순으로 정렬되어 출력된 것을 볼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키 값이 아닌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밸류값을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정렬시키고 싶으면 어떻게 해야 할까요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#8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딕셔너리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클래스의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밸류즈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함수를 이용해서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솔티드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함수 안에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밸류값들을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넣어주면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열한 번째 줄을 보시게 되면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#9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솔티드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함수 안에 데이터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밸류즈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함수로 호출된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밸류값들을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넣어 출력한 것을 보실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결과를 보면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#10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밸류값들이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오름차순으로 출력한 것을 볼 수가 있죠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ADA56-0DCE-408A-9F7D-B293BEDBDB6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2696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먼저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튜플은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이전에 배운 리스트와 비슷한 자료 구조라고 생각하시면 되는데요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단지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튜플은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한번 값이 할당이 되면 그 후에는 변경될 수가 없습니다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이게 리스트와는 다른 점이라고 할 수 있겠죠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145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제어문과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반복문에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대해서 알아보겠습니다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대표적인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제어문인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문과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반복문인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While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문을 차례대로 살펴보겠습니다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ADA56-0DCE-408A-9F7D-B293BEDBDB6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1310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번째로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문을 살펴보겠습니다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IF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데이터가 조건에 일치하는 경우 프로그램이 실행이 되고 조건에 일치하지 않을 경우에는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문이 실행이 되는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제어문입니다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 구조를 통해서 자세히 살펴보겠습니다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번째 줄에서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 뒤에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조건문이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주어졌을 때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조건이 맞으면 들여쓰기를 통해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문에 속하는 명령문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실행이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조건에 부합하지 않을 경우에는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문에 해당되는 명령문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수행이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#5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조건이 만족할 때 수행되는 명령문은 들여쓰기를 통해 소속이 결정됩니다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#6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 같은 경우에는 들여쓰기에 매우 주의를 해야 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4056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 예제를 실습해 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번째 예제를 살펴보겠습니다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#3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번째 줄에서 변수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초기값으로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저장합니다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네 번째 줄에서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문을 사용해서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확인을 해봅니다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일치하는지를 확인을 해보는 거죠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조건이 만약에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맞다면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다섯 번째 줄에서 프린트 함수를 사용해서 일치라는 단어를 출력합니다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반면에 그렇지 않을 경우에는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#6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여섯 번째 줄의 엘스 문에 해당하게 되며 프린트 함수를 사용해서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불일치라는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단어를 출력하게 되죠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결과적으로 변수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값과 조건이 일치하면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#7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일치라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출력된 것을 확인할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#8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아래의 두 번째 예제를 살펴보겠습니다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#9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여기에서는 첫 번째 줄에서 변수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먼저 저장하였습니다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#10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 번째 줄에서 위와 동일하게 위의 값이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일치하는지를 확인을 하고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이번에는 위의 예제와 달리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저장되어 있기 때문에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#11 IF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문의 조건에 맞지가 않습니다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#12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엘스 문에 해당하는 불일치가 출력되는 것을 확인할 수가 있죠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5141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 While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반복문에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대해서 살펴보겠습니다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While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주어진 조건에 부합하는 동안 명령문들을 반복 수행합니다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아래에 있는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 구조를 통해서 기능을 자세히 살펴보겠습니다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#3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 번째 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문이 시작하며 조건에 명시되어 있는 부분을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반복문의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헤더라고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부릅니다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헤더의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조건문에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데이터가 부합하는 동안에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문에 속하는 명령문 네 번째 줄이 반복해서 수행이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#5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수행되는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 내부를 몸통이라고 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#6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문과 마찬가지로 명령문의 소속은 들여쓰기로 결정되니까 명령문을 입력할 때 들여쓰기에 주의를 꼭 기울여야 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4082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이와 같이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문의 조건에 부합하는 동안 내부의 명령어가 반복 수행이 되는데 특정 작업이 수행된 후나 조건에 따라서 실행하던 작업을 중단해야 할 경우가 발생을 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 While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 내에서 명령을 반복 수행하던 작업을 중단하기 위해서 브레이크 문을 사용할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#2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브레이크 문을 사용하면 반복하던 작업을 중단하고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문을 탈출할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예제 코드를 통해서 한번 살펴보도록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 번째 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문의 조건에 데이터가 부합하는 동안 들여쓰기로 입력한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다섯 번째 줄의 명령문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#6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여섯 번째 줄의 명령문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반복적으로 수행이 되는 거죠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일곱 번째 줄의 브레이크 문을 만나면 명령문들을 반복 수행하지 않고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 작업을 갖다가 중단을 하게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#6 While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 내부에서 특정 작업이나 조건을 제시하고 브레이크 문을 통해 중단을 실행할 수가 있는 거죠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293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 While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문을 실습 코드를 통해 한번 살펴보겠습니다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번째 줄에서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변수에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저장을 해보겠습니다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 번째 줄에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문에서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이하인지 확인하는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조건문을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수행을 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조건에 변수의 값이 부합하는 동안 들여쓰기로 입력된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 번째 줄과 다섯 번째 줄에 명령문이 실행이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 번째 줄에서는 프린트 함수를 사용해 가지고 변수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출력하고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#6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다섯 번째 줄에서는 변수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더하게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두 작업을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문의 조건에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값이 부합하는 동안 계속 반복을 하게 되죠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#7 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값을 출력을 하고 값을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증가시킨 뒤에 그 값이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이하인지 확인하는 작업이 반복이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그렇게 반복적으로 진행을 하다가 계속 증가하던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초과하게 되면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문의 조건에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부합하지가 않으므로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문을 종료를 하게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#7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씩 증가하면서 차례로 출력이 되고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되는 지점에서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문을 종료하는 것을 확인할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1070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반복문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중 하나인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문을 학습하겠습니다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For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리스트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튜플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문자열 등의 값들을 변수로 사용해서 명령문 반복 수행이 가능합니다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앞에서 살펴본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 While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반복문과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비슷한 작업을 수행하지만 다양한 자료 구조를 갖다가 변수로 설정한 뒤에 명령문 실행이 가능한 구조입니다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 구조를 통해서 다양한 자료 구조를 변수로 사용하는 방법을 한 번 살펴보도록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 번째 줄의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 선언 부분을 먼저 살펴보겠습니다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명령어를 통해서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#6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리스트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튜플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또는 문자열을 이루고 있는 각 요소에 대해 명령문을 실행합니다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0476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다양한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자료형을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사용해서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반복문을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수행하는 구조를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예제 코드를 통해서 살펴보겠습니다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 코드를 보면 우선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번째 줄에서 리스트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구조변수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리스트에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1, 2, 3, 4, 5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저장을 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 번째 줄에서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문을 이용해서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리스트에 있는 값을 하나씩 변수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입력을 하고 프린트 함수를 이용해서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출력을 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결과적으로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리스트에 저장되어 있는 다섯 개의 값을 한 개씩 추출해서 출력을 하게 되죠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결과는 아래와 같습니다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6301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함수에 대해서 알아보겠습니다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객체를 이루기 위한 요소 중 하나인데요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재사용이 가능한 프로그램을 만드는 데 함수가 사용이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#4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아래에 있는 함수의 구조를 먼저 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번째 줄과 같이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하는 키워드를 사용해서 정의를 하게 되는데요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괄호 안에는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#6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함수가 받아들일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입력값을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 변수를 지정을 하게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함수가 호출이 되면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#7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입력값을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사용해서 함수 내부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#8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번째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 번째 줄에 명령문들이 실행이 되는 거죠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 마지막 부분인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#9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 번째 줄의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미턴이라고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하는 명령어는 함수가 다 실행이 되고 최종적으로 반환할 값을 명시하는 명령어입니다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5855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간단한 함수 예제를 통해서 살펴보겠습니다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첫 번째 줄에서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명령어를 사용해서 정의를 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괄호 안에서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값을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입력값으로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지정을 하게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 번째 줄에서 리턴 문을 사용해서 함수의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반환값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X+10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설정을 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실행했을 때 최종적으로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더해진 값이 반환이 되는 거죠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#6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다섯 번째 줄에서 함수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입력값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주고 호출하면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더한 값인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결과값으로 반환이 되는 것을 확인할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000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다섯 개의 과일을 하나의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튜플로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묶어서 저장하는 예제를 살펴보겠습니다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다섯 개의 과일을 쉼표로 구분해서 데이터라고 하는 변수에 대입하는 것을 보실 수 있죠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 변수를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프린트물을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이용해 출력해 보면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#3-1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소괄호와 함께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튜플의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형태로 다섯 개의 과일이 출력되는 것을 확인할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여기서 중요한 것은 소괄호로 표시한다는 것입니다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또한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#4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타입 함수를 이용해서 데이터 변수의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자료형을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출력하면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#4-1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튜플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클래스가 추적되는 것을 볼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145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앞과 같이 함수를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명령어와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미턴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문을 사용해서 정의를 하고 사용하는 방법이 있는데 그거 외에도 익명으로 만들어 간단하게 사용하는 방법도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 예제를 한번 살펴보겠습니다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#3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번째 줄에서는 앞에서 사용한 함수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함수를 선언하고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결과적으로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여섯 번째 줄에서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입력값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주고 함수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호출하고 그 결과값을 출력을 하면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더해진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출력이 되는데요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#5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결과에서 이것을 확인할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#6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함수는 해당 함수를 반복해서 사용하고자 할 때 유용한데 어떤 연산을 한 번만 수행을 하고 더 이상 다른 곳에서 이용을 하지 않을 경우에는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#7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람다라고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하는 함수를 통해서 일회성 함수를 구현해서 사용을 할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예제 코드의 마지막 아홉 번째 줄을 살펴보겠습니다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#8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람다 명령어를 사용해서 함수를 선언하고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#9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 변수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연산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X+10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지정을 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입력 변수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제시합니다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 연산의 결과값을 프린트 함수로 출력하면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#10 20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얻을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2900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함수는 유용한 기능을 가지고 있지만 다음과 같은 에러를 주의를 하셔야 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#1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예제를 통해 살펴보겠습니다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번째 줄에서 선언한 함수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입력 변수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값을 받아서 처리합니다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미턴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문에서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아닌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더한 값을 반환하고 있죠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사용했을 때 변수가 없는 값인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사용하기 때문에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다음과 같은 에러가 발생하는 거죠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6187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지금부터는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패키지와 라이브러리에 대하여 살펴보겠습니다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강의에서는 패키지와 라이브러리를 같은 의미로 사용하겠습니다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서브루틴이나 함수들의 집합으로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라이브러리는 크게 정적 라이브러리와 동적 라이브러리로 나눌 수가 있겠습니다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일반적으로 라이브러리는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내부에 있는 정적 라이브러리를 의미하는데요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패키지의 코드를 가져올 수 있는 라이브러리를 동적 라이브러리라고 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내장 라이브러리는 외부 패키지를 호출하지 않고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자체에 포함되어 있는 라이브러리입니다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반면에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#6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외장 라이브러리는 외부 패키지를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내부에 설치해 사용할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#7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아래에 있는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패키지 호출 구조를 살펴보겠습니다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#8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번째 줄과 같이 패키지 전체는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임포트를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사용해서 호출이 가능합니다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패키지 중 일부 함수만 호출하는 경우에는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#9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번째 줄과 같이 크롬과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임포트를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사용하는 것이 더 편리합니다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7739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내장 함수를 자세히 살펴보도록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내장이란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파이썬이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기본적으로 해당 함수를 포함하고 있다는 것을 의미합니다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내장함수는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앞에서와 같이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임포트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부분을 이용해서 불러오지 않아도 사용이 가능합니다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내장함수들은 아래 표와 같으며 대표적으로 파일을 열 수 있는 오픈 함수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코드를 출력하는 프린트 함수와 같은 것들이 여기에 속하죠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2774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앞에서 살펴본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내장함수를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사용하는 방법에 대해서 알아보도록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다양한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내장함수들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중에서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인풋과 프린트 함수를 예제로 살펴보겠습니다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인풋 함수는 값을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입력받는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함수이며 프린트 함수는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입력받은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값을 출력하는 함수이죠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번째 줄에 텍스트 변수에 인풋 함수를 사용해서 문장 또는 단어를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입력받습니다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 번째 줄에서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입력받은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텍스트 변수에 저장된 데이터를 프린트 함수를 사용해서 출력을 해볼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아래와 같이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텍스트라는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단어를 입력하면 입력한 단어 텍스트가 아래에 출력되는 것을 확인할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3561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내장 패키지와는 다르게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외장 패키지는 아나콘다를 사용해서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설치를 할 경우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아나콘다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내부에 설치되어 있는 패키지들을 예로 들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대표적인 외장 패키지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넘파이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판다스와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같은 데이터를 다루는 패키지들을 예로 들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밖에도 다양한 외장 패키지들이 있는데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아나콘다 내부에 설치된 패키지 또는 설치 가능한 패키지들을 다음의 사이트에서 확인이 가능합니다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6407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아나콘다는 기본적으로 많은 패키지들을 제공하고 있지만 그 밖에 포함되지 않는 패키지도 많이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아나콘다가 포함하고 있지 않은 패키지의 경우에도 패키지 관리 라이브러리를 사용해서 설치를 한 후에 아나콘다 내부에서 사용이 가능합니다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그럴 경우에는 다음과 같이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외장 패키지를 설치할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외장 패키지를 설치할 때는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 pip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하는 패키지 관리 라이브러리를 사용해서 설치를 할 수가 있죠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사용하는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 pip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외장 패키지를 설치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삭제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수정이 가능합니다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6087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운영체제에서의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사용법은 다음과 같습니다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 pip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사용해서 외장 패키지를 설치하는 명령문은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 install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패키지는 각각의 목적에 따라 쓰임이 다릅니다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학적 연산이 필요할 때는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scipy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등의 라이브러리를 사용합니다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컴퓨터의 로그를 분석할 때에는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등의 라이브러리를 사용할 수 있죠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이와 같이 쓰임에 따라 사용하는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패키지가 다를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78038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앞에서 설명한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패키지의 쓰임새는 다음과 같이 구분할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프로그래밍 분야에서 사용되는 패키지는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Flask, Django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등이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이와 같은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라이브러리를 사용해서 웹 프로그래밍이 가능합니다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#4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 분야에는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SQLAlchemy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pymysql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sql3,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pymongo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 가지 라이브러리가 대표적입니다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#6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수학 분야의 라이브러리는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scipy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등이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#7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앞에서 설명한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라이브러리 외에도 라이브러리들은 다양합니다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이와 같이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#8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다양한 패키지들을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사용해서 동적으로 설치해서 사용할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파이썬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패키지들을 분석 또는 개발 목적에 적합하게 사용할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7643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알아보겠는데요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Numerical Python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약자로서 배열을 비롯한 다양한 자료구조를 다룰 수 있는 클래스들을 포함하고 있는 패키지입니다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번째로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자료형을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이용한 배열에 대해 설명을 드리겠습니다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List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자료형을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이용한 배열에서는 먼저 다차원 리스트에 대해 학습을 해보겠습니다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예제 코드를 먼저 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np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변수에 리스트를 넣기 위해서 대괄호를 적고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1.0, 10.4, 3.2, 5.1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등과 같은 값을 콤마로 구분해서 넣습니다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flotV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하는 변수에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개를 리스트 형식으로 넣어 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대괄호를 열고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 3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개를 콤마로 구분해서 넣습니다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되면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flotV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출력하면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x 6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리스트가 출력되는 것을 볼 수가 있죠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앞에서 우리는 변수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이용해서 리스트를 만들어 보았습니다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29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다음 코드는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데이터베이스의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번째 항목을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이라는 값으로 변경하는 코드입니다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출력된 결과와 같이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튜플은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한번 값이 할당되면 변경할 수 없기 때문에 에러가 나는 것을 확인할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145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이번에는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flotV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할당된 숫자들을 문자열로 변환을 한번 해보겠습니다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예제 코드 중에 위에 있는 코드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flotV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[0]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리스트의 첫 번째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요소값을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의미합니다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flotV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[0]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저장되어 있는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1.0, 10.4, 3.2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등과 같은 값이 할당되어 있는 것을 알 수 있는데요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그럼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flotV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[0]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데이터를 바꿔보도록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아래의 코드는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flotV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[0],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flotV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방의 숫자를 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Python’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값으로 변경하게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flotV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변수의 대괄호 사이에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입력한 뒤 문자열 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Python’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입력한 후 다시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flotV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출력하면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값이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변환되는 것을 볼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724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이번에는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라이브러리의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ndarray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모듈에 대해서 알아보도록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라이브러리에는 다양한 모듈이 있는데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그중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ndarray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하는 모듈이 가장 많이 사용되는 모듈 중 하나입니다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Numpy.ndarray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배열을 쉽고 효율적으로 다루기 위한 목적으로 사용합니다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다음의 코드는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Numpy.ndarray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이용해서 나타낸 예시 코드가 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첫 번째 줄에서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라이브러리를 불러들이기 위해서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명령어를 사용하죠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다음에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라이브러리의 별명을 붙이기 위해서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키워드를 또 사용하게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그러므로 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np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라이브러리를 불러들이고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축약어로 사용하겠다”라고 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코드의 세 번째 줄에는 위에서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라이브러리를 이용해서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함수에 값을 입력하는 부분입니다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다음의 코드와 같이 입력했을 경우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np.array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입력한 값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1, 2.5, 4.0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등과 같은 값을 콤마로 구분해서 배열 형태로 저장하게 되죠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 번째 줄의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a[3:]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표현은 변수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저장된 값 중 네 번째 자리부터 끝까지 배열의 데이터를 출력을 하라고 하는 코드입니다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이 경우에서는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5.5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출력이 되죠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array([5.5, 7.])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형태로 출력이 되게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통해 해당 주소로 접근하지만 리스트의 경우에는 데이터까지의 연결통로인 링크를 통해 접근하는 차이점이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배열의 경우 데이터 처리 시에 리스트보다는 빠른 장점을 갖고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03624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NumPy.ndarray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모듈은 다음과 같이 내장함수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cumsum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등과 같은 것을 사용해 연산작업을 할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제일 위에 있는 코드는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이용해서 변수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입력된 데이터들의 합을 출력하는 부분입니다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a.sum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하면 변수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안에 속해 있는 모든 데이터들을 더해서 그 합을 출력하라고 하는 의미입니다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함수에 대해 알아보겠습니다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deviation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약자로서 데이터의 표준편차를 나타내는 함수가 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이용해서 변수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표준편차를 한번 출력을 해보겠습니다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하고 괄호를 한 후에 출력하시면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표준편차를 출력을 하는 것을 볼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cumsum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하는 함수가 있는데요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Cumsum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누적합을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나타내는 함수가 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Cumsum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사용하여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변수에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cumsum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하고 괄호를 하시게 되면 변수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있는 데이터들의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누적합을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출력을 하는 것을 보실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1470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이용하면 다양한 산술 연산도 실행을 해볼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몇 가지 산술 연산을 좀 해보겠는데요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앞에 이야기했던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연산을 하는 사례를 살펴보겠습니다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첫째 줄에 있는 코드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하는 함수를 이용해서 변수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한번 출력을 해보겠습니다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print(a*2)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하면 변수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두 배 값을 출력하게 되겠죠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 번째 줄의 코드는 별표가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나옵니다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변수를 제곱을 해보라는 의미가 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 번째 줄에는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변수에 제곱근 연산을 적용을 한 예입니다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라이브러리의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sqrt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내장 함수를 이용을 하게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이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sqrt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사용했을 때 변수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안에 있는 각각의 데이터의 제곱근 값이 출력이 되는 것이죠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79415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대해서 알아보겠습니다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axis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가로나 세로 중에서 하나를 선택하는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axis=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세로이면 세로축으로 연산을 하라는 의미입니다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반대로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Axis=1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선언하면 가로축으로 연산을 수행하라는 의미가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코드를 통해서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활용법에 대해 한번 알아보도록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활용 예시를 들기 위해서 먼저 데이터를 구성해 볼게요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 =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np.array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([a, a**2])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하면 변수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제곱한 데이터를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변수에 저장하게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위에서 우리는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1, 2.5, 4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등과 같은 값을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변수에 넣었었죠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결과적으로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1, 2.5, 4, 5.5, 7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같은 리스트가 만들어지고 이들을 제곱한 값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1, 6.25, 16, 30.25, 49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구성된 리스트로 이루어진 배열 형태가 만들어집니다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여기에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b.sum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(axis = 0)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하면 어떻게 될까요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axis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하면 세로축으로 연산을 하라는 의미이니까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안에 있는 각 열의 값끼리 더하게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더한 값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2, 2.5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6.25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더한 값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8.75…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등과 같은 값들이 콤마로 구분되어서 들어간 것을 볼 수가 있게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b.sum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(axis =1)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하면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값이 합해집니다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array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내에 있는 첫 행의 값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1, 2.5, 4, 5.5, 7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다 더해서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결과값을 결과적으로 갖게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다른 행의 값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1, 6. 25, 16, 30.25, 49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더해서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102.5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값을 출력하게 되죠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9860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다음에는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이용해 데이터를 다양하게 표현하는 부분에 대해서 알아보도록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np.array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([[0, 0, 0], [0, 0, 0]])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같은 리스트를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개를 집어넣습니다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데이터에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집어넣는 거죠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여기에 결과적으로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array([[0, 0, 0], [0, 0, 0]])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처럼 위에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개가 출력이 되는데요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np.zeros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(2, 3)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같이 표현을 하면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zeros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하는 함수를 이용한 코드가 실행이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열로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입력하게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결과적으로 아까 보았던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array([[0, 0, 0 [0, 0, 0]])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처럼 위에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개가 되는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리스트가 만들어지는 것이죠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위와 아래의 코드는 동일한 결과를 가져오지만 라이브러리 사용방법에 따라 코드를 다르게 표현할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여기까지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알아보았는데요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다음에는 데이터분석에서 가장 중요한 것 중 하나인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라이브러리에 대해서 한번 알아보도록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5530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CSV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데이터베이스에서 데이터를 읽고 쓸 수 있는 장점이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아울러 데이터를 쉽게 조작해서 새로운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컬럼을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추가할 수도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Pandas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대표적인 자료구조로는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DataFrame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있죠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대해서 알아보겠습니다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Series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컬럼이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개인 경우이며 데이터 프레임은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컬럼이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다수인 데이터를 저장합니다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78379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자료구조에 대해서 알아보겠습니다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Series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차원으로 되어 있으며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형태로 나타낼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코드는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pd.series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하는 명령어를 사 용해서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할당하는 예제입니다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코드를 보시면 먼저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짧은 단어로 축약해서 라이브러리를 불러오게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pandas_series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변수에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Pd.Series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([3000, 3200, 2700],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index= [‘2016-11-10’, ‘2016-11-11’, ‘2016-11-12’])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같이 입력합니다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3000, 3200, 2700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데이터가 되고 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2016-11-10’, ‘2016-11-11’, ‘2016-11-12’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들은 각각 인덱스가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인덱스 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2016-11-10’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하는 값이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2016-11-11’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3200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 값이 할당이 되죠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Pandas_series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이용할 때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pandas.core.Series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모듈 타입이라고 출력되는 것을 알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자료구조 형태 타입이라는 뜻입니다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결과적으로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2016-11-10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값이 할당되고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다음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2016-11-11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3200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값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2016-11-12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2700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하는 값이 할당이 되는 것이죠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0130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Slicing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방법에 대해서 알아보도록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데이터를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슬라이싱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변수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pandas_series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자리부터 값을 출력을 해본다고 할 때는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pandas_series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[1:]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같이 작성을 해봅니다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이럴 때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Pandas_series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자리부터 시리즈 제일 마지막까지의 값을 순차적으로 출력하게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우리의 예에서는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pandas_series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자리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2016-11-11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3200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하는 값이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자리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2016-11-12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2700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값이 들어 있기 때문에 이 값을 출력하게 되는 거죠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3750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데이터 프레임에 대해 한번 알아보겠습니다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프레임은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하는 것으로 구성이 되어 있어요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행을 가리키고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열을 가리키는 용어입니다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Pandas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데이터프레임은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Value, Column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이용해서 구성을 할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Value, Column,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초기에 넣어서 데이터 프레임을 구성할 수가 있는데요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아까 이야기한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해당이 되는 것이고 이제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테이블에 들어가는 값이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198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튜플의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가지 기본 연산에 대해서 이제 알아보도록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먼저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튜플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안에 들어 있는 특정 항목의 개수를 검색하는 방법과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튜플의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일부분을 자르는 방법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#4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두 개의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튜플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데이터를 병합하는 방법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마지막으로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#5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튜플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데이터 전체를 반복하여 출력하는 연산에 대해서 알아보도록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1452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예제 코드를 한번 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라이브러리를 각각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읽어 들입니다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변수에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pd.DataFrame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([100, 150, 200, 250, 300]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하는 값을 집어넣고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columns=[‘numbers’], index = [‘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a’,’b’,’c’,’d’,’e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’])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문자를 할당하게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되면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100, 150, 200, 250, 300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데이터를 말하게 되고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 b, c, d, 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되고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100, b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150, c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등과 같이 할당이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데이터프레임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컬럼의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이름을 말합니다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예제 코드에서는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하는 이름을 붙였습니다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73392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이번에는 데이터프레임 객체를 사용하는 예제에 대해서 한번 알아보도록 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df.index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이용해서 데이터 프레임의 인덱스 값이 무엇인지 확인을 해볼 수가 있어요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결과적으로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 b, c, d, 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인덱스 값으로 들어가 있는 것이 출력됩니다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df.columns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하면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컬럼의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이름을 출력을 하게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컬럼명에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값을 넣었기 때문에 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하는 값이 출력이 되는 것이죠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df.ix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해당하는 값을 한번 출력을 해보겠습니다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df.ix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[‘c’]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해당하는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컬럼값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출력이 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87999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1016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04230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23774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02442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55273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54810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33077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239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튜플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안에 들어 있는 특정 항목의 개수는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튜플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클래스의 카운트라는 함수를 이용해서 검색을 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먼저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데이터라는 변수에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100, 200,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100, 300, 100, 500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이렇게 여섯 개의 수를 넣어서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튜플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형태로 저장을 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#4 100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데이터 튜플 안에 몇 개가 들어 있는지 카운트 함수에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넣어서 프린트 모드로 출력을 해봅니다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결과적으로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#4 3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출력이 되는데요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즉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이란 숫자가 세 번이 나온다는 거죠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1452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08049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73343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30526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57239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039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이번에는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같은 데이터 변수의 일부분만 출력을 해보겠습니다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튜플의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항목은 순서가 있으며 데이터 변수의 항목은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왼쪽부터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0 1 2 3 4 5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라는 인덱스를 가지고 접근할 수가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아래와 같이 데이터 변수의 두 번째 항목부터 네 번째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전인 세 번째 항목까지 프린트 안에 넣어서 출력하면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#4 100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300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튜플 형태로 출력이 되는 것을 볼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14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#1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두 개 이상의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튜플을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병합해서 하나로 만들기 위해서는 덧셈 연산자를 사용하게 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#2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예제 코드와 같이 데이터 원과 데이터 투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두 개의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튜플을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하나로 합쳐 보겠습니다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먼저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#3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 원과 데이터 투의 각각 다섯 개의 항목을 넣어서 새로운 데이터 변수의 데이터 원과 데이터 투를 덧셈 연산자로 연산해서 대입을 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결과적으로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#4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프린트 모드로 데이터 변수를 출력하게 되면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#4-1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총 열 개의 항목으로 이루어진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튜플이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출력되는 것을 볼 수가 있죠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14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20E1-E7B4-4D7C-BF4D-FB2EE6BCBAD4}" type="datetime1">
              <a:rPr lang="ko-KR" altLang="en-US" smtClean="0"/>
              <a:pPr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57908" y="683624"/>
            <a:ext cx="11594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063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F9487-ED2C-4FDB-820F-66089A5842AF}" type="datetime1">
              <a:rPr lang="ko-KR" altLang="en-US" smtClean="0"/>
              <a:pPr/>
              <a:t>2017-09-01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9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4B44-D4E0-4A4E-93F2-E412EE81FA7A}" type="datetime1">
              <a:rPr lang="ko-KR" altLang="en-US" smtClean="0"/>
              <a:pPr/>
              <a:t>2017-09-01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210" y="6260124"/>
            <a:ext cx="2264996" cy="461351"/>
          </a:xfrm>
          <a:prstGeom prst="rect">
            <a:avLst/>
          </a:prstGeom>
        </p:spPr>
      </p:pic>
      <p:sp>
        <p:nvSpPr>
          <p:cNvPr id="7" name="직사각형 6"/>
          <p:cNvSpPr/>
          <p:nvPr userDrawn="1"/>
        </p:nvSpPr>
        <p:spPr>
          <a:xfrm>
            <a:off x="0" y="1899920"/>
            <a:ext cx="12192000" cy="29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2"/>
          <p:cNvSpPr/>
          <p:nvPr userDrawn="1"/>
        </p:nvSpPr>
        <p:spPr>
          <a:xfrm>
            <a:off x="0" y="0"/>
            <a:ext cx="12192000" cy="6858000"/>
          </a:xfrm>
          <a:prstGeom prst="roundRect">
            <a:avLst>
              <a:gd name="adj" fmla="val 10915"/>
            </a:avLst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0000" anchor="ctr">
            <a:scene3d>
              <a:camera prst="orthographicFront"/>
              <a:lightRig rig="threePt" dir="t"/>
            </a:scene3d>
            <a:sp3d contourW="38100">
              <a:bevelT w="127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5613" indent="-41275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2813" indent="-82550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68425" indent="-125413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213" indent="-1666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3314700" algn="l"/>
              </a:tabLst>
              <a:defRPr/>
            </a:pPr>
            <a:endParaRPr kumimoji="0" lang="en-US" altLang="ko-KR" sz="20000" b="1" kern="0" dirty="0">
              <a:solidFill>
                <a:schemeClr val="tx2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579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94B44-D4E0-4A4E-93F2-E412EE81FA7A}" type="datetime1">
              <a:rPr lang="ko-KR" altLang="en-US" smtClean="0"/>
              <a:pPr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B979-F945-4E6D-A38D-6D15DB8770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00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tinuum.io/anaconda/pkg-docs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5997" y="1473115"/>
            <a:ext cx="7396577" cy="4770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파이썬을</a:t>
            </a:r>
            <a:r>
              <a:rPr kumimoji="0" lang="ko-KR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이용한 빅데이터 분석</a:t>
            </a:r>
            <a:endParaRPr kumimoji="0" lang="en-US" altLang="ko-KR" sz="4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2017</a:t>
            </a: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endParaRPr lang="en-US" altLang="ko-KR" b="1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유성준</a:t>
            </a:r>
            <a:endParaRPr kumimoji="0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sjyoo@sejong.ac.kr</a:t>
            </a:r>
            <a:endParaRPr kumimoji="0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세종대학교 컴퓨터공학과 교수</a:t>
            </a:r>
            <a:endParaRPr lang="en-US" altLang="ko-KR" b="1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빅데이터연구센터 센터장</a:t>
            </a:r>
            <a:endParaRPr kumimoji="0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 defTabSz="914400" fontAlgn="base">
              <a:lnSpc>
                <a:spcPct val="160000"/>
              </a:lnSpc>
              <a:defRPr/>
            </a:pPr>
            <a:r>
              <a:rPr lang="en-US" altLang="ko-KR" sz="1600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http://abrc.or.kr/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2B979-F945-4E6D-A38D-6D15DB8770D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916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04333" y="1346200"/>
            <a:ext cx="1019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튜플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슬라이싱</a:t>
            </a:r>
            <a:r>
              <a:rPr lang="en-US" altLang="ko-KR" b="1" dirty="0" smtClean="0"/>
              <a:t>(Slicing)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39800" y="1718733"/>
            <a:ext cx="1004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튜플은</a:t>
            </a:r>
            <a:r>
              <a:rPr lang="ko-KR" altLang="en-US" dirty="0" smtClean="0"/>
              <a:t> 리스트와 같이 데이터의 </a:t>
            </a:r>
            <a:r>
              <a:rPr lang="ko-KR" altLang="en-US" dirty="0" err="1" smtClean="0"/>
              <a:t>슬라이싱이</a:t>
            </a:r>
            <a:r>
              <a:rPr lang="ko-KR" altLang="en-US" dirty="0" smtClean="0"/>
              <a:t> 가능 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96409"/>
            <a:ext cx="10684936" cy="2468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1. </a:t>
            </a:r>
            <a:r>
              <a:rPr lang="ko-KR" altLang="en-US" sz="2400" b="1" dirty="0" err="1" smtClean="0">
                <a:latin typeface="+mn-ea"/>
              </a:rPr>
              <a:t>튜플</a:t>
            </a:r>
            <a:r>
              <a:rPr lang="en-US" altLang="ko-KR" sz="2400" b="1" dirty="0">
                <a:latin typeface="+mn-ea"/>
              </a:rPr>
              <a:t>(Tuple</a:t>
            </a:r>
            <a:r>
              <a:rPr lang="en-US" altLang="ko-KR" sz="2400" b="1" dirty="0" smtClean="0">
                <a:latin typeface="+mn-ea"/>
              </a:rPr>
              <a:t>)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2625" y="889085"/>
            <a:ext cx="2388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(2)</a:t>
            </a:r>
            <a:r>
              <a:rPr lang="en-US" altLang="ko-KR" sz="1400" b="1" dirty="0" smtClean="0">
                <a:latin typeface="+mn-ea"/>
              </a:rPr>
              <a:t>  </a:t>
            </a:r>
            <a:r>
              <a:rPr lang="ko-KR" altLang="en-US" b="1" dirty="0" err="1" smtClean="0"/>
              <a:t>튜플의</a:t>
            </a:r>
            <a:r>
              <a:rPr lang="ko-KR" altLang="en-US" b="1" dirty="0" smtClean="0"/>
              <a:t> </a:t>
            </a:r>
            <a:r>
              <a:rPr lang="ko-KR" altLang="en-US" b="1" dirty="0"/>
              <a:t>기본 </a:t>
            </a:r>
            <a:r>
              <a:rPr lang="ko-KR" altLang="en-US" b="1" dirty="0" smtClean="0"/>
              <a:t>연산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666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04333" y="1346200"/>
            <a:ext cx="1019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두 개의 </a:t>
            </a:r>
            <a:r>
              <a:rPr lang="ko-KR" altLang="en-US" b="1" dirty="0" err="1" smtClean="0"/>
              <a:t>튜플</a:t>
            </a:r>
            <a:r>
              <a:rPr lang="ko-KR" altLang="en-US" b="1" dirty="0" smtClean="0"/>
              <a:t> 데이터 병합</a:t>
            </a:r>
            <a:endParaRPr lang="ko-KR" altLang="en-US" b="1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66" y="2466496"/>
            <a:ext cx="10634134" cy="2416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39800" y="1718733"/>
            <a:ext cx="1004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튜플은</a:t>
            </a:r>
            <a:r>
              <a:rPr lang="ko-KR" altLang="en-US" dirty="0" smtClean="0"/>
              <a:t> 덧셈연산자를 이용해 두 개의 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데이터를 한 개로 병합할 수 있음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1. </a:t>
            </a:r>
            <a:r>
              <a:rPr lang="ko-KR" altLang="en-US" sz="2400" b="1" dirty="0" err="1" smtClean="0">
                <a:latin typeface="+mn-ea"/>
              </a:rPr>
              <a:t>튜플</a:t>
            </a:r>
            <a:r>
              <a:rPr lang="en-US" altLang="ko-KR" sz="2400" b="1" dirty="0">
                <a:latin typeface="+mn-ea"/>
              </a:rPr>
              <a:t>(Tuple</a:t>
            </a:r>
            <a:r>
              <a:rPr lang="en-US" altLang="ko-KR" sz="2400" b="1" dirty="0" smtClean="0">
                <a:latin typeface="+mn-ea"/>
              </a:rPr>
              <a:t>)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2625" y="889085"/>
            <a:ext cx="2388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(2)</a:t>
            </a:r>
            <a:r>
              <a:rPr lang="en-US" altLang="ko-KR" sz="1400" b="1" dirty="0" smtClean="0">
                <a:latin typeface="+mn-ea"/>
              </a:rPr>
              <a:t>  </a:t>
            </a:r>
            <a:r>
              <a:rPr lang="ko-KR" altLang="en-US" b="1" dirty="0" err="1" smtClean="0"/>
              <a:t>튜플의</a:t>
            </a:r>
            <a:r>
              <a:rPr lang="ko-KR" altLang="en-US" b="1" dirty="0" smtClean="0"/>
              <a:t> </a:t>
            </a:r>
            <a:r>
              <a:rPr lang="ko-KR" altLang="en-US" b="1" dirty="0"/>
              <a:t>기본 </a:t>
            </a:r>
            <a:r>
              <a:rPr lang="ko-KR" altLang="en-US" b="1" dirty="0" smtClean="0"/>
              <a:t>연산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801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04333" y="1346200"/>
            <a:ext cx="1019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튜플</a:t>
            </a:r>
            <a:r>
              <a:rPr lang="ko-KR" altLang="en-US" b="1" dirty="0" smtClean="0"/>
              <a:t> 데이터 반복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39800" y="1718733"/>
            <a:ext cx="1004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튜플은</a:t>
            </a:r>
            <a:r>
              <a:rPr lang="ko-KR" altLang="en-US" dirty="0" smtClean="0"/>
              <a:t> 곱셈연산자를 이용해 데이터를 반복해 나타낼 수 있음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7" y="2578277"/>
            <a:ext cx="10985500" cy="1921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1. </a:t>
            </a:r>
            <a:r>
              <a:rPr lang="ko-KR" altLang="en-US" sz="2400" b="1" dirty="0" err="1" smtClean="0">
                <a:latin typeface="+mn-ea"/>
              </a:rPr>
              <a:t>튜플</a:t>
            </a:r>
            <a:r>
              <a:rPr lang="en-US" altLang="ko-KR" sz="2400" b="1" dirty="0">
                <a:latin typeface="+mn-ea"/>
              </a:rPr>
              <a:t>(Tuple</a:t>
            </a:r>
            <a:r>
              <a:rPr lang="en-US" altLang="ko-KR" sz="2400" b="1" dirty="0" smtClean="0">
                <a:latin typeface="+mn-ea"/>
              </a:rPr>
              <a:t>)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2625" y="889085"/>
            <a:ext cx="2388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(2)</a:t>
            </a:r>
            <a:r>
              <a:rPr lang="en-US" altLang="ko-KR" sz="1400" b="1" dirty="0" smtClean="0">
                <a:latin typeface="+mn-ea"/>
              </a:rPr>
              <a:t>  </a:t>
            </a:r>
            <a:r>
              <a:rPr lang="ko-KR" altLang="en-US" b="1" dirty="0" err="1" smtClean="0"/>
              <a:t>튜플의</a:t>
            </a:r>
            <a:r>
              <a:rPr lang="ko-KR" altLang="en-US" b="1" dirty="0" smtClean="0"/>
              <a:t> </a:t>
            </a:r>
            <a:r>
              <a:rPr lang="ko-KR" altLang="en-US" b="1" dirty="0"/>
              <a:t>기본 </a:t>
            </a:r>
            <a:r>
              <a:rPr lang="ko-KR" altLang="en-US" b="1" dirty="0" smtClean="0"/>
              <a:t>연산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346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81950" y="6356354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184528" y="2996952"/>
            <a:ext cx="182293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세트</a:t>
            </a: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108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097" y="1463878"/>
            <a:ext cx="101854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수학에서 배웠던 집합을 세트</a:t>
            </a:r>
            <a:r>
              <a:rPr lang="en-US" altLang="ko-KR" dirty="0" smtClean="0"/>
              <a:t>(set)</a:t>
            </a:r>
            <a:r>
              <a:rPr lang="ko-KR" altLang="en-US" dirty="0" smtClean="0"/>
              <a:t>라고 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세트는 순서에 상관없고 중복을 허용하지 않는 자료구조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세트는 중괄호 기호 안에 항목들을 쉼표로 분리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2466419" y="3104855"/>
            <a:ext cx="7090756" cy="6151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세트 </a:t>
            </a:r>
            <a:r>
              <a:rPr lang="en-US" altLang="ko-KR" dirty="0" smtClean="0">
                <a:solidFill>
                  <a:schemeClr val="tx1"/>
                </a:solidFill>
              </a:rPr>
              <a:t>= {</a:t>
            </a:r>
            <a:r>
              <a:rPr lang="ko-KR" altLang="en-US" dirty="0" smtClean="0">
                <a:solidFill>
                  <a:schemeClr val="tx1"/>
                </a:solidFill>
              </a:rPr>
              <a:t>항목 </a:t>
            </a:r>
            <a:r>
              <a:rPr lang="en-US" altLang="ko-KR" dirty="0" smtClean="0">
                <a:solidFill>
                  <a:schemeClr val="tx1"/>
                </a:solidFill>
              </a:rPr>
              <a:t>1, </a:t>
            </a:r>
            <a:r>
              <a:rPr lang="ko-KR" altLang="en-US" dirty="0" smtClean="0">
                <a:solidFill>
                  <a:schemeClr val="tx1"/>
                </a:solidFill>
              </a:rPr>
              <a:t>항목 </a:t>
            </a:r>
            <a:r>
              <a:rPr lang="en-US" altLang="ko-KR" dirty="0" smtClean="0">
                <a:solidFill>
                  <a:schemeClr val="tx1"/>
                </a:solidFill>
              </a:rPr>
              <a:t>2, </a:t>
            </a:r>
            <a:r>
              <a:rPr lang="ko-KR" altLang="en-US" dirty="0" smtClean="0">
                <a:solidFill>
                  <a:schemeClr val="tx1"/>
                </a:solidFill>
              </a:rPr>
              <a:t>항목 </a:t>
            </a:r>
            <a:r>
              <a:rPr lang="en-US" altLang="ko-KR" dirty="0" smtClean="0">
                <a:solidFill>
                  <a:schemeClr val="tx1"/>
                </a:solidFill>
              </a:rPr>
              <a:t>3, …. </a:t>
            </a:r>
            <a:r>
              <a:rPr lang="ko-KR" altLang="en-US" dirty="0" smtClean="0">
                <a:solidFill>
                  <a:schemeClr val="tx1"/>
                </a:solidFill>
              </a:rPr>
              <a:t>항목 </a:t>
            </a:r>
            <a:r>
              <a:rPr lang="en-US" altLang="ko-KR" dirty="0" smtClean="0">
                <a:solidFill>
                  <a:schemeClr val="tx1"/>
                </a:solidFill>
              </a:rPr>
              <a:t>n}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66" y="4122188"/>
            <a:ext cx="10547352" cy="1847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세트</a:t>
            </a:r>
            <a:r>
              <a:rPr lang="en-US" altLang="ko-KR" sz="2400" b="1" dirty="0" smtClean="0">
                <a:latin typeface="+mn-ea"/>
              </a:rPr>
              <a:t>(Set)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2625" y="889085"/>
            <a:ext cx="140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(1)</a:t>
            </a:r>
            <a:r>
              <a:rPr lang="en-US" altLang="ko-KR" sz="1400" b="1" dirty="0" smtClean="0">
                <a:latin typeface="+mn-ea"/>
              </a:rPr>
              <a:t>  </a:t>
            </a:r>
            <a:r>
              <a:rPr lang="ko-KR" altLang="en-US" b="1" dirty="0" err="1" smtClean="0">
                <a:latin typeface="+mn-ea"/>
              </a:rPr>
              <a:t>세트란</a:t>
            </a:r>
            <a:r>
              <a:rPr lang="en-US" altLang="ko-KR" b="1" dirty="0" smtClean="0">
                <a:latin typeface="+mn-ea"/>
              </a:rPr>
              <a:t>?</a:t>
            </a:r>
            <a:endParaRPr lang="en-US" altLang="ko-KR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783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세트</a:t>
            </a:r>
            <a:r>
              <a:rPr lang="en-US" altLang="ko-KR" sz="2400" b="1" dirty="0" smtClean="0">
                <a:latin typeface="+mn-ea"/>
              </a:rPr>
              <a:t>(Set)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12800" y="1363133"/>
            <a:ext cx="10380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변경 가능한 객체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데이터를 추가하거나 삭제 가능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하지만 리스트와 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같이 세트 데이터에는 인덱스가 없으므로 인덱싱이나 연산은 불가능</a:t>
            </a:r>
            <a:endParaRPr lang="en-US" altLang="ko-KR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494" y="2396035"/>
            <a:ext cx="7624796" cy="37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552625" y="889085"/>
            <a:ext cx="140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(1)</a:t>
            </a:r>
            <a:r>
              <a:rPr lang="en-US" altLang="ko-KR" sz="1400" b="1" dirty="0" smtClean="0">
                <a:latin typeface="+mn-ea"/>
              </a:rPr>
              <a:t>  </a:t>
            </a:r>
            <a:r>
              <a:rPr lang="ko-KR" altLang="en-US" b="1" dirty="0" err="1" smtClean="0">
                <a:latin typeface="+mn-ea"/>
              </a:rPr>
              <a:t>세트란</a:t>
            </a:r>
            <a:r>
              <a:rPr lang="en-US" altLang="ko-KR" b="1" dirty="0" smtClean="0">
                <a:latin typeface="+mn-ea"/>
              </a:rPr>
              <a:t>?</a:t>
            </a:r>
            <a:endParaRPr lang="en-US" altLang="ko-KR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433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12800" y="1363133"/>
            <a:ext cx="103801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추가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업데이트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삭제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세트 데이터 초기화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세트</a:t>
            </a:r>
            <a:r>
              <a:rPr lang="en-US" altLang="ko-KR" sz="2400" b="1" dirty="0" smtClean="0">
                <a:latin typeface="+mn-ea"/>
              </a:rPr>
              <a:t>(Set)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2625" y="889085"/>
            <a:ext cx="1532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(2)</a:t>
            </a:r>
            <a:r>
              <a:rPr lang="en-US" altLang="ko-KR" sz="1400" b="1" dirty="0" smtClean="0">
                <a:latin typeface="+mn-ea"/>
              </a:rPr>
              <a:t>  </a:t>
            </a:r>
            <a:r>
              <a:rPr lang="ko-KR" altLang="en-US" b="1" dirty="0" err="1" smtClean="0">
                <a:latin typeface="+mn-ea"/>
              </a:rPr>
              <a:t>기본연산</a:t>
            </a:r>
            <a:endParaRPr lang="en-US" altLang="ko-KR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944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12800" y="1363133"/>
            <a:ext cx="1038013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데이터 추가</a:t>
            </a:r>
            <a:endParaRPr lang="en-US" altLang="ko-KR" b="1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8" y="1954122"/>
            <a:ext cx="10724090" cy="3017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세트</a:t>
            </a:r>
            <a:r>
              <a:rPr lang="en-US" altLang="ko-KR" sz="2400" b="1" dirty="0" smtClean="0">
                <a:latin typeface="+mn-ea"/>
              </a:rPr>
              <a:t>(Set)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2625" y="889085"/>
            <a:ext cx="1532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(2)</a:t>
            </a:r>
            <a:r>
              <a:rPr lang="en-US" altLang="ko-KR" sz="1400" b="1" dirty="0" smtClean="0">
                <a:latin typeface="+mn-ea"/>
              </a:rPr>
              <a:t>  </a:t>
            </a:r>
            <a:r>
              <a:rPr lang="ko-KR" altLang="en-US" b="1" dirty="0" err="1" smtClean="0">
                <a:latin typeface="+mn-ea"/>
              </a:rPr>
              <a:t>기본연산</a:t>
            </a:r>
            <a:endParaRPr lang="en-US" altLang="ko-KR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87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12800" y="1363133"/>
            <a:ext cx="1038013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데이터 업데이트</a:t>
            </a:r>
            <a:endParaRPr lang="en-US" altLang="ko-KR" b="1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67" y="1914845"/>
            <a:ext cx="9456212" cy="3959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세트</a:t>
            </a:r>
            <a:r>
              <a:rPr lang="en-US" altLang="ko-KR" sz="2400" b="1" dirty="0" smtClean="0">
                <a:latin typeface="+mn-ea"/>
              </a:rPr>
              <a:t>(Set)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2625" y="889085"/>
            <a:ext cx="1532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(2)</a:t>
            </a:r>
            <a:r>
              <a:rPr lang="en-US" altLang="ko-KR" sz="1400" b="1" dirty="0" smtClean="0">
                <a:latin typeface="+mn-ea"/>
              </a:rPr>
              <a:t>  </a:t>
            </a:r>
            <a:r>
              <a:rPr lang="ko-KR" altLang="en-US" b="1" dirty="0" err="1" smtClean="0">
                <a:latin typeface="+mn-ea"/>
              </a:rPr>
              <a:t>기본연산</a:t>
            </a:r>
            <a:endParaRPr lang="en-US" altLang="ko-KR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41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12800" y="1363133"/>
            <a:ext cx="1038013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데이터 삭제</a:t>
            </a:r>
            <a:endParaRPr lang="en-US" altLang="ko-KR" b="1" dirty="0" smtClean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68" y="1846477"/>
            <a:ext cx="9320742" cy="416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세트</a:t>
            </a:r>
            <a:r>
              <a:rPr lang="en-US" altLang="ko-KR" sz="2400" b="1" dirty="0" smtClean="0">
                <a:latin typeface="+mn-ea"/>
              </a:rPr>
              <a:t>(Set)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2625" y="889085"/>
            <a:ext cx="1532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(2)</a:t>
            </a:r>
            <a:r>
              <a:rPr lang="en-US" altLang="ko-KR" sz="1400" b="1" dirty="0" smtClean="0">
                <a:latin typeface="+mn-ea"/>
              </a:rPr>
              <a:t>  </a:t>
            </a:r>
            <a:r>
              <a:rPr lang="ko-KR" altLang="en-US" b="1" dirty="0" err="1" smtClean="0">
                <a:latin typeface="+mn-ea"/>
              </a:rPr>
              <a:t>기본연산</a:t>
            </a:r>
            <a:endParaRPr lang="en-US" altLang="ko-KR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64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81950" y="6356354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17731" y="2996952"/>
            <a:ext cx="39565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기초문법</a:t>
            </a: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575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12800" y="1363133"/>
            <a:ext cx="1038013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세트 데이터 초기화</a:t>
            </a:r>
            <a:endParaRPr lang="en-US" altLang="ko-KR" b="1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08527"/>
            <a:ext cx="10612966" cy="3856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세트</a:t>
            </a:r>
            <a:r>
              <a:rPr lang="en-US" altLang="ko-KR" sz="2400" b="1" dirty="0" smtClean="0">
                <a:latin typeface="+mn-ea"/>
              </a:rPr>
              <a:t>(Set)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2625" y="889085"/>
            <a:ext cx="1532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(2)</a:t>
            </a:r>
            <a:r>
              <a:rPr lang="en-US" altLang="ko-KR" sz="1400" b="1" dirty="0" smtClean="0">
                <a:latin typeface="+mn-ea"/>
              </a:rPr>
              <a:t>  </a:t>
            </a:r>
            <a:r>
              <a:rPr lang="ko-KR" altLang="en-US" b="1" dirty="0" err="1" smtClean="0">
                <a:latin typeface="+mn-ea"/>
              </a:rPr>
              <a:t>기본연산</a:t>
            </a:r>
            <a:endParaRPr lang="en-US" altLang="ko-KR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01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12800" y="1363133"/>
            <a:ext cx="103801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교집합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차집합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합집합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합집합에서 교집합을 뺀 집합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세트</a:t>
            </a:r>
            <a:r>
              <a:rPr lang="en-US" altLang="ko-KR" sz="2400" b="1" dirty="0" smtClean="0">
                <a:latin typeface="+mn-ea"/>
              </a:rPr>
              <a:t>(Set)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2625" y="889085"/>
            <a:ext cx="1532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(3)</a:t>
            </a:r>
            <a:r>
              <a:rPr lang="en-US" altLang="ko-KR" sz="1400" b="1" dirty="0" smtClean="0">
                <a:latin typeface="+mn-ea"/>
              </a:rPr>
              <a:t>  </a:t>
            </a:r>
            <a:r>
              <a:rPr lang="ko-KR" altLang="en-US" b="1" dirty="0" err="1" smtClean="0">
                <a:latin typeface="+mn-ea"/>
              </a:rPr>
              <a:t>집합연산</a:t>
            </a:r>
            <a:endParaRPr lang="en-US" altLang="ko-KR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415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931" y="1769160"/>
            <a:ext cx="8365070" cy="438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세트</a:t>
            </a:r>
            <a:r>
              <a:rPr lang="en-US" altLang="ko-KR" sz="2400" b="1" dirty="0" smtClean="0">
                <a:latin typeface="+mn-ea"/>
              </a:rPr>
              <a:t>(Set)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2625" y="889085"/>
            <a:ext cx="1532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(3)</a:t>
            </a:r>
            <a:r>
              <a:rPr lang="en-US" altLang="ko-KR" sz="1400" b="1" dirty="0" smtClean="0">
                <a:latin typeface="+mn-ea"/>
              </a:rPr>
              <a:t>  </a:t>
            </a:r>
            <a:r>
              <a:rPr lang="ko-KR" altLang="en-US" b="1" dirty="0" err="1" smtClean="0">
                <a:latin typeface="+mn-ea"/>
              </a:rPr>
              <a:t>집합연산</a:t>
            </a:r>
            <a:endParaRPr lang="en-US" altLang="ko-KR" b="1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2800" y="1363133"/>
            <a:ext cx="1038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교</a:t>
            </a:r>
            <a:r>
              <a:rPr lang="ko-KR" altLang="en-US" b="1" dirty="0" smtClean="0"/>
              <a:t>집합 연산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566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934" y="1734979"/>
            <a:ext cx="8430684" cy="443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세트</a:t>
            </a:r>
            <a:r>
              <a:rPr lang="en-US" altLang="ko-KR" sz="2400" b="1" dirty="0" smtClean="0">
                <a:latin typeface="+mn-ea"/>
              </a:rPr>
              <a:t>(Set)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2625" y="889085"/>
            <a:ext cx="1532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(3)</a:t>
            </a:r>
            <a:r>
              <a:rPr lang="en-US" altLang="ko-KR" sz="1400" b="1" dirty="0" smtClean="0">
                <a:latin typeface="+mn-ea"/>
              </a:rPr>
              <a:t>  </a:t>
            </a:r>
            <a:r>
              <a:rPr lang="ko-KR" altLang="en-US" b="1" dirty="0" err="1" smtClean="0">
                <a:latin typeface="+mn-ea"/>
              </a:rPr>
              <a:t>집합연산</a:t>
            </a:r>
            <a:endParaRPr lang="en-US" altLang="ko-KR" b="1" dirty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2800" y="1363133"/>
            <a:ext cx="1038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차</a:t>
            </a:r>
            <a:r>
              <a:rPr lang="ko-KR" altLang="en-US" b="1" dirty="0" err="1" smtClean="0"/>
              <a:t>집합</a:t>
            </a:r>
            <a:r>
              <a:rPr lang="ko-KR" altLang="en-US" b="1" dirty="0" smtClean="0"/>
              <a:t> 연산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336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933" y="1723787"/>
            <a:ext cx="8505826" cy="446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세트</a:t>
            </a:r>
            <a:r>
              <a:rPr lang="en-US" altLang="ko-KR" sz="2400" b="1" dirty="0" smtClean="0">
                <a:latin typeface="+mn-ea"/>
              </a:rPr>
              <a:t>(Set)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2625" y="889085"/>
            <a:ext cx="1532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(3)</a:t>
            </a:r>
            <a:r>
              <a:rPr lang="en-US" altLang="ko-KR" sz="1400" b="1" dirty="0" smtClean="0">
                <a:latin typeface="+mn-ea"/>
              </a:rPr>
              <a:t>  </a:t>
            </a:r>
            <a:r>
              <a:rPr lang="ko-KR" altLang="en-US" b="1" dirty="0" err="1" smtClean="0">
                <a:latin typeface="+mn-ea"/>
              </a:rPr>
              <a:t>집합연산</a:t>
            </a:r>
            <a:endParaRPr lang="en-US" altLang="ko-KR" b="1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2800" y="1363133"/>
            <a:ext cx="1038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합집합 연산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336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12800" y="1363133"/>
            <a:ext cx="1038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합집합에서 교집합을 뺀 집합</a:t>
            </a:r>
            <a:endParaRPr lang="ko-KR" altLang="en-US" b="1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15" y="1910625"/>
            <a:ext cx="10871538" cy="3533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세트</a:t>
            </a:r>
            <a:r>
              <a:rPr lang="en-US" altLang="ko-KR" sz="2400" b="1" dirty="0" smtClean="0">
                <a:latin typeface="+mn-ea"/>
              </a:rPr>
              <a:t>(Set)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2625" y="889085"/>
            <a:ext cx="1532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(3)</a:t>
            </a:r>
            <a:r>
              <a:rPr lang="en-US" altLang="ko-KR" sz="1400" b="1" dirty="0" smtClean="0">
                <a:latin typeface="+mn-ea"/>
              </a:rPr>
              <a:t>  </a:t>
            </a:r>
            <a:r>
              <a:rPr lang="ko-KR" altLang="en-US" b="1" dirty="0" err="1" smtClean="0">
                <a:latin typeface="+mn-ea"/>
              </a:rPr>
              <a:t>집합연산</a:t>
            </a:r>
            <a:endParaRPr lang="en-US" altLang="ko-KR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336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81950" y="6356354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1566" y="2996952"/>
            <a:ext cx="284885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4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딕셔너리</a:t>
            </a: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802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err="1" smtClean="0">
                <a:latin typeface="+mn-ea"/>
              </a:rPr>
              <a:t>딕셔너리</a:t>
            </a:r>
            <a:r>
              <a:rPr lang="en-US" altLang="ko-KR" sz="2400" b="1" dirty="0">
                <a:latin typeface="+mn-ea"/>
              </a:rPr>
              <a:t>(Dictionary</a:t>
            </a:r>
            <a:r>
              <a:rPr lang="en-US" altLang="ko-KR" sz="2400" b="1" dirty="0" smtClean="0">
                <a:latin typeface="+mn-ea"/>
              </a:rPr>
              <a:t>)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52625" y="1227752"/>
            <a:ext cx="1906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(1)  </a:t>
            </a:r>
            <a:r>
              <a:rPr lang="ko-KR" altLang="en-US" b="1" dirty="0" err="1" smtClean="0">
                <a:latin typeface="+mn-ea"/>
              </a:rPr>
              <a:t>딕셔너리란</a:t>
            </a:r>
            <a:r>
              <a:rPr lang="en-US" altLang="ko-KR" b="1" dirty="0" smtClean="0">
                <a:latin typeface="+mn-ea"/>
              </a:rPr>
              <a:t>?</a:t>
            </a:r>
            <a:endParaRPr lang="en-US" altLang="ko-KR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2867" y="1667933"/>
            <a:ext cx="101854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사전이라는 의미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사전에는 단어와 설명이 있는데 </a:t>
            </a:r>
            <a:r>
              <a:rPr lang="ko-KR" altLang="en-US" dirty="0" err="1" smtClean="0"/>
              <a:t>파이썬의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딕셔너리에서는</a:t>
            </a:r>
            <a:r>
              <a:rPr lang="ko-KR" altLang="en-US" dirty="0" smtClean="0"/>
              <a:t> 이를 키</a:t>
            </a:r>
            <a:r>
              <a:rPr lang="en-US" altLang="ko-KR" dirty="0" smtClean="0"/>
              <a:t>(Key)</a:t>
            </a:r>
            <a:r>
              <a:rPr lang="ko-KR" altLang="en-US" dirty="0" smtClean="0"/>
              <a:t>와 값</a:t>
            </a:r>
            <a:r>
              <a:rPr lang="en-US" altLang="ko-KR" dirty="0" smtClean="0"/>
              <a:t>(Value)</a:t>
            </a:r>
            <a:r>
              <a:rPr lang="ko-KR" altLang="en-US" dirty="0" smtClean="0"/>
              <a:t>로 표현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딕셔너리는</a:t>
            </a:r>
            <a:r>
              <a:rPr lang="ko-KR" altLang="en-US" dirty="0" smtClean="0"/>
              <a:t> 중괄호 안에 항목을 쉼표로 분리시켜 나열</a:t>
            </a:r>
            <a:endParaRPr lang="en-US" altLang="ko-KR" dirty="0" smtClean="0"/>
          </a:p>
        </p:txBody>
      </p:sp>
      <p:pic>
        <p:nvPicPr>
          <p:cNvPr id="14" name="_x287560600" descr="EMB000024d8134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12" y="3521826"/>
            <a:ext cx="3155950" cy="125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720" y="3376358"/>
            <a:ext cx="7410450" cy="16478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74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4" y="1846330"/>
            <a:ext cx="10905066" cy="220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err="1" smtClean="0">
                <a:latin typeface="+mn-ea"/>
              </a:rPr>
              <a:t>딕셔너리</a:t>
            </a:r>
            <a:r>
              <a:rPr lang="en-US" altLang="ko-KR" sz="2400" b="1" dirty="0">
                <a:latin typeface="+mn-ea"/>
              </a:rPr>
              <a:t>(Dictionary</a:t>
            </a:r>
            <a:r>
              <a:rPr lang="en-US" altLang="ko-KR" sz="2400" b="1" dirty="0" smtClean="0">
                <a:latin typeface="+mn-ea"/>
              </a:rPr>
              <a:t>)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2625" y="1227752"/>
            <a:ext cx="157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(2)  </a:t>
            </a:r>
            <a:r>
              <a:rPr lang="ko-KR" altLang="en-US" b="1" dirty="0" smtClean="0">
                <a:latin typeface="+mn-ea"/>
              </a:rPr>
              <a:t>기본구조</a:t>
            </a:r>
            <a:endParaRPr lang="en-US" altLang="ko-KR" b="1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435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2B979-F945-4E6D-A38D-6D15DB8770D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9104" y="1015564"/>
            <a:ext cx="106595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항목 검색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항목 추가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항목 삭제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항목 정렬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1262" y="905583"/>
            <a:ext cx="3499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(1)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딕셔너리를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이용해 연산하기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err="1" smtClean="0">
                <a:latin typeface="+mn-ea"/>
              </a:rPr>
              <a:t>딕셔너리</a:t>
            </a:r>
            <a:r>
              <a:rPr lang="en-US" altLang="ko-KR" sz="2400" b="1" dirty="0">
                <a:latin typeface="+mn-ea"/>
              </a:rPr>
              <a:t>(Dictionary</a:t>
            </a:r>
            <a:r>
              <a:rPr lang="en-US" altLang="ko-KR" sz="2400" b="1" dirty="0" smtClean="0">
                <a:latin typeface="+mn-ea"/>
              </a:rPr>
              <a:t>)</a:t>
            </a:r>
            <a:endParaRPr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684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A2B979-F945-4E6D-A38D-6D15DB8770D2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97877" y="808892"/>
            <a:ext cx="16858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◆ </a:t>
            </a:r>
            <a:r>
              <a:rPr lang="ko-KR" altLang="en-US" dirty="0" err="1" smtClean="0"/>
              <a:t>학습목차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 smtClean="0"/>
              <a:t>튜플</a:t>
            </a:r>
            <a:r>
              <a:rPr lang="en-US" altLang="ko-KR" dirty="0"/>
              <a:t>(Tuple</a:t>
            </a:r>
            <a:r>
              <a:rPr lang="en-US" altLang="ko-KR" dirty="0" smtClean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세트</a:t>
            </a:r>
            <a:r>
              <a:rPr lang="en-US" altLang="ko-KR" dirty="0" smtClean="0"/>
              <a:t>(Set)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 smtClean="0"/>
              <a:t>딕셔너리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97877" y="2907322"/>
            <a:ext cx="1123070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◆ 학습목표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 smtClean="0"/>
              <a:t>튜플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딕셔너리에</a:t>
            </a:r>
            <a:r>
              <a:rPr lang="ko-KR" altLang="en-US" dirty="0" smtClean="0"/>
              <a:t> 대한 개념과 사용 방법을 실습을 통해 활용할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60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2B979-F945-4E6D-A38D-6D15DB8770D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2800" y="1648883"/>
            <a:ext cx="1038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항목 검색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68" y="2089240"/>
            <a:ext cx="10244668" cy="3420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552625" y="1227752"/>
            <a:ext cx="3499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(3)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딕셔너리를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이용해 연산하기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err="1" smtClean="0">
                <a:latin typeface="+mn-ea"/>
              </a:rPr>
              <a:t>딕셔너리</a:t>
            </a:r>
            <a:r>
              <a:rPr lang="en-US" altLang="ko-KR" sz="2400" b="1" dirty="0">
                <a:latin typeface="+mn-ea"/>
              </a:rPr>
              <a:t>(Dictionary</a:t>
            </a:r>
            <a:r>
              <a:rPr lang="en-US" altLang="ko-KR" sz="2400" b="1" dirty="0" smtClean="0">
                <a:latin typeface="+mn-ea"/>
              </a:rPr>
              <a:t>)</a:t>
            </a:r>
            <a:endParaRPr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244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2B979-F945-4E6D-A38D-6D15DB8770D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2625" y="1227752"/>
            <a:ext cx="3499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(3)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딕셔너리를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이용해 연산하기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9735" y="1648883"/>
            <a:ext cx="1038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항목 추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가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571" y="1639358"/>
            <a:ext cx="8313575" cy="445950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err="1" smtClean="0">
                <a:latin typeface="+mn-ea"/>
              </a:rPr>
              <a:t>딕셔너리</a:t>
            </a:r>
            <a:r>
              <a:rPr lang="en-US" altLang="ko-KR" sz="2400" b="1" dirty="0">
                <a:latin typeface="+mn-ea"/>
              </a:rPr>
              <a:t>(Dictionary</a:t>
            </a:r>
            <a:r>
              <a:rPr lang="en-US" altLang="ko-KR" sz="2400" b="1" dirty="0" smtClean="0">
                <a:latin typeface="+mn-ea"/>
              </a:rPr>
              <a:t>)</a:t>
            </a:r>
            <a:endParaRPr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466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2B979-F945-4E6D-A38D-6D15DB8770D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571" y="1639358"/>
            <a:ext cx="8237578" cy="44864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9735" y="1648883"/>
            <a:ext cx="1038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항목 삭제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2625" y="1227752"/>
            <a:ext cx="3499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(3)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딕셔너리를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이용해 연산하기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err="1" smtClean="0">
                <a:latin typeface="+mn-ea"/>
              </a:rPr>
              <a:t>딕셔너리</a:t>
            </a:r>
            <a:r>
              <a:rPr lang="en-US" altLang="ko-KR" sz="2400" b="1" dirty="0">
                <a:latin typeface="+mn-ea"/>
              </a:rPr>
              <a:t>(Dictionary</a:t>
            </a:r>
            <a:r>
              <a:rPr lang="en-US" altLang="ko-KR" sz="2400" b="1" dirty="0" smtClean="0">
                <a:latin typeface="+mn-ea"/>
              </a:rPr>
              <a:t>)</a:t>
            </a:r>
            <a:endParaRPr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83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2B979-F945-4E6D-A38D-6D15DB8770D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2625" y="1227752"/>
            <a:ext cx="3499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(3)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딕셔너리를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이용해 연산하기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329" y="1685111"/>
            <a:ext cx="6397271" cy="41620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9735" y="1648883"/>
            <a:ext cx="1038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항목 정렬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err="1" smtClean="0">
                <a:latin typeface="+mn-ea"/>
              </a:rPr>
              <a:t>딕셔너리</a:t>
            </a:r>
            <a:r>
              <a:rPr lang="en-US" altLang="ko-KR" sz="2400" b="1" dirty="0">
                <a:latin typeface="+mn-ea"/>
              </a:rPr>
              <a:t>(Dictionary</a:t>
            </a:r>
            <a:r>
              <a:rPr lang="en-US" altLang="ko-KR" sz="2400" b="1" dirty="0" smtClean="0">
                <a:latin typeface="+mn-ea"/>
              </a:rPr>
              <a:t>)</a:t>
            </a:r>
            <a:endParaRPr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867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81950" y="6356354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53661" y="2996952"/>
            <a:ext cx="488467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4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제어문</a:t>
            </a:r>
            <a:r>
              <a:rPr lang="ko-KR" altLang="en-US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ko-KR" altLang="en-US" sz="4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470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2B979-F945-4E6D-A38D-6D15DB8770D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9104" y="1015564"/>
            <a:ext cx="1065953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IF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문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For</a:t>
            </a:r>
            <a:r>
              <a:rPr lang="ko-KR" altLang="en-US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문</a:t>
            </a:r>
            <a:endParaRPr lang="en-US" altLang="ko-KR" noProof="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While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문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1262" y="905583"/>
            <a:ext cx="3268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(1) </a:t>
            </a: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파이썬의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제어문과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반복문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4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>
                <a:latin typeface="+mn-ea"/>
              </a:rPr>
              <a:t>제어 및 </a:t>
            </a:r>
            <a:r>
              <a:rPr lang="ko-KR" altLang="en-US" sz="2400" b="1" dirty="0" err="1" smtClean="0">
                <a:latin typeface="+mn-ea"/>
              </a:rPr>
              <a:t>반복문</a:t>
            </a:r>
            <a:endParaRPr lang="en-US" altLang="ko-KR" sz="2400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56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4. </a:t>
            </a:r>
            <a:r>
              <a:rPr lang="ko-KR" altLang="en-US" sz="2400" b="1" dirty="0">
                <a:latin typeface="+mn-ea"/>
              </a:rPr>
              <a:t>제어 및 </a:t>
            </a:r>
            <a:r>
              <a:rPr lang="ko-KR" altLang="en-US" sz="2400" b="1" dirty="0" err="1" smtClean="0">
                <a:latin typeface="+mn-ea"/>
              </a:rPr>
              <a:t>반복문</a:t>
            </a:r>
            <a:endParaRPr lang="en-US" altLang="ko-KR" sz="2400" dirty="0">
              <a:latin typeface="+mn-ea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26525" y="1310827"/>
            <a:ext cx="1146547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n-ea"/>
              </a:rPr>
              <a:t>if</a:t>
            </a:r>
            <a:r>
              <a:rPr lang="ko-KR" altLang="en-US" sz="2000" dirty="0" smtClean="0">
                <a:latin typeface="+mn-ea"/>
              </a:rPr>
              <a:t>문은 데이터에서 조건이 일치하는 경우 실행되고 일치하지 않을 시 </a:t>
            </a:r>
            <a:r>
              <a:rPr lang="en-US" altLang="ko-KR" sz="2000" dirty="0" smtClean="0">
                <a:latin typeface="+mn-ea"/>
              </a:rPr>
              <a:t>else</a:t>
            </a:r>
            <a:r>
              <a:rPr lang="ko-KR" altLang="en-US" sz="2000" dirty="0" smtClean="0">
                <a:latin typeface="+mn-ea"/>
              </a:rPr>
              <a:t>문이 실행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n-ea"/>
              </a:rPr>
              <a:t>if</a:t>
            </a:r>
            <a:r>
              <a:rPr lang="ko-KR" altLang="en-US" sz="2000" dirty="0" smtClean="0">
                <a:latin typeface="+mn-ea"/>
              </a:rPr>
              <a:t>문을 실행하기 위해서는 아래 그림과 같이 블록을 생성함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해당 조건이 맞을 때 </a:t>
            </a:r>
            <a:r>
              <a:rPr lang="ko-KR" altLang="en-US" sz="2000" dirty="0" err="1" smtClean="0">
                <a:latin typeface="+mn-ea"/>
              </a:rPr>
              <a:t>첫번째</a:t>
            </a:r>
            <a:r>
              <a:rPr lang="ko-KR" altLang="en-US" sz="2000" dirty="0" smtClean="0">
                <a:latin typeface="+mn-ea"/>
              </a:rPr>
              <a:t> 블록 </a:t>
            </a:r>
            <a:r>
              <a:rPr lang="en-US" altLang="ko-KR" sz="2000" dirty="0" smtClean="0">
                <a:latin typeface="+mn-ea"/>
              </a:rPr>
              <a:t>“</a:t>
            </a:r>
            <a:r>
              <a:rPr lang="ko-KR" altLang="en-US" sz="2000" dirty="0" err="1" smtClean="0">
                <a:latin typeface="+mn-ea"/>
              </a:rPr>
              <a:t>들여쓰기한</a:t>
            </a:r>
            <a:r>
              <a:rPr lang="ko-KR" altLang="en-US" sz="2000" dirty="0" smtClean="0">
                <a:latin typeface="+mn-ea"/>
              </a:rPr>
              <a:t> 명령문</a:t>
            </a:r>
            <a:r>
              <a:rPr lang="en-US" altLang="ko-KR" sz="2000" dirty="0" smtClean="0">
                <a:latin typeface="+mn-ea"/>
              </a:rPr>
              <a:t>1”</a:t>
            </a:r>
            <a:r>
              <a:rPr lang="ko-KR" altLang="en-US" sz="2000" dirty="0" smtClean="0">
                <a:latin typeface="+mn-ea"/>
              </a:rPr>
              <a:t>을 실행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맞지 않을 때 </a:t>
            </a:r>
            <a:r>
              <a:rPr lang="ko-KR" altLang="en-US" sz="2000" dirty="0" err="1" smtClean="0">
                <a:latin typeface="+mn-ea"/>
              </a:rPr>
              <a:t>두번째</a:t>
            </a:r>
            <a:r>
              <a:rPr lang="ko-KR" altLang="en-US" sz="2000" dirty="0" smtClean="0">
                <a:latin typeface="+mn-ea"/>
              </a:rPr>
              <a:t> 블록 </a:t>
            </a:r>
            <a:r>
              <a:rPr lang="en-US" altLang="ko-KR" sz="2000" dirty="0" smtClean="0">
                <a:latin typeface="+mn-ea"/>
              </a:rPr>
              <a:t>“</a:t>
            </a:r>
            <a:r>
              <a:rPr lang="ko-KR" altLang="en-US" sz="2000" dirty="0" err="1" smtClean="0">
                <a:latin typeface="+mn-ea"/>
              </a:rPr>
              <a:t>들여쓰기한</a:t>
            </a:r>
            <a:r>
              <a:rPr lang="ko-KR" altLang="en-US" sz="2000" dirty="0" smtClean="0">
                <a:latin typeface="+mn-ea"/>
              </a:rPr>
              <a:t> 명령문</a:t>
            </a:r>
            <a:r>
              <a:rPr lang="en-US" altLang="ko-KR" sz="2000" dirty="0" smtClean="0">
                <a:latin typeface="+mn-ea"/>
              </a:rPr>
              <a:t>2”</a:t>
            </a:r>
            <a:r>
              <a:rPr lang="ko-KR" altLang="en-US" sz="2000" dirty="0" smtClean="0">
                <a:latin typeface="+mn-ea"/>
              </a:rPr>
              <a:t>를 실행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n-ea"/>
              </a:rPr>
              <a:t>if</a:t>
            </a:r>
            <a:r>
              <a:rPr lang="ko-KR" altLang="en-US" sz="2000" dirty="0" smtClean="0">
                <a:latin typeface="+mn-ea"/>
              </a:rPr>
              <a:t>문을  구성할 때는 항상 </a:t>
            </a:r>
            <a:r>
              <a:rPr lang="en-US" altLang="ko-KR" sz="2000" dirty="0" smtClean="0">
                <a:latin typeface="+mn-ea"/>
              </a:rPr>
              <a:t>4</a:t>
            </a:r>
            <a:r>
              <a:rPr lang="ko-KR" altLang="en-US" sz="2000" dirty="0" smtClean="0">
                <a:latin typeface="+mn-ea"/>
              </a:rPr>
              <a:t>개의 공백 후 </a:t>
            </a:r>
            <a:r>
              <a:rPr lang="ko-KR" altLang="en-US" sz="2000" dirty="0" err="1" smtClean="0">
                <a:latin typeface="+mn-ea"/>
              </a:rPr>
              <a:t>블록문을</a:t>
            </a:r>
            <a:r>
              <a:rPr lang="ko-KR" altLang="en-US" sz="2000" dirty="0" smtClean="0">
                <a:latin typeface="+mn-ea"/>
              </a:rPr>
              <a:t> 들여쓰기 함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4" y="4077403"/>
            <a:ext cx="10515600" cy="175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)</a:t>
            </a:r>
            <a:r>
              <a:rPr lang="en-US" altLang="ko-KR" sz="1500" b="1" dirty="0" smtClean="0">
                <a:latin typeface="+mn-ea"/>
              </a:rPr>
              <a:t>   </a:t>
            </a:r>
            <a:r>
              <a:rPr lang="en-US" altLang="ko-KR" sz="2000" b="1" dirty="0" smtClean="0">
                <a:latin typeface="+mn-ea"/>
              </a:rPr>
              <a:t>If </a:t>
            </a:r>
            <a:r>
              <a:rPr lang="ko-KR" altLang="en-US" sz="2000" b="1" dirty="0">
                <a:latin typeface="+mn-ea"/>
              </a:rPr>
              <a:t>문 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803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26526" y="1370107"/>
            <a:ext cx="114654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If </a:t>
            </a:r>
            <a:r>
              <a:rPr lang="ko-KR" altLang="en-US" sz="2000" b="1" dirty="0" smtClean="0">
                <a:latin typeface="+mn-ea"/>
              </a:rPr>
              <a:t>문 예제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883" y="1902167"/>
            <a:ext cx="7419975" cy="18764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883" y="3834342"/>
            <a:ext cx="7410450" cy="184785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)</a:t>
            </a:r>
            <a:r>
              <a:rPr lang="en-US" altLang="ko-KR" sz="1500" b="1" dirty="0" smtClean="0">
                <a:latin typeface="+mn-ea"/>
              </a:rPr>
              <a:t>   </a:t>
            </a:r>
            <a:r>
              <a:rPr lang="en-US" altLang="ko-KR" sz="2000" b="1" dirty="0" smtClean="0">
                <a:latin typeface="+mn-ea"/>
              </a:rPr>
              <a:t>If </a:t>
            </a:r>
            <a:r>
              <a:rPr lang="ko-KR" altLang="en-US" sz="2000" b="1" dirty="0">
                <a:latin typeface="+mn-ea"/>
              </a:rPr>
              <a:t>문 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4. </a:t>
            </a:r>
            <a:r>
              <a:rPr lang="ko-KR" altLang="en-US" sz="2400" b="1" dirty="0">
                <a:latin typeface="+mn-ea"/>
              </a:rPr>
              <a:t>제어 및 </a:t>
            </a:r>
            <a:r>
              <a:rPr lang="ko-KR" altLang="en-US" sz="2400" b="1" dirty="0" err="1" smtClean="0">
                <a:latin typeface="+mn-ea"/>
              </a:rPr>
              <a:t>반복문</a:t>
            </a:r>
            <a:endParaRPr lang="en-US" altLang="ko-KR" sz="240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730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26526" y="1302376"/>
            <a:ext cx="1146547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n-ea"/>
              </a:rPr>
              <a:t>While</a:t>
            </a:r>
            <a:r>
              <a:rPr lang="ko-KR" altLang="en-US" sz="2000" dirty="0" smtClean="0">
                <a:latin typeface="+mn-ea"/>
              </a:rPr>
              <a:t>문은 조건에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만족하는 값이 나올 때 까지 명령문들을 반복 수행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n-ea"/>
              </a:rPr>
              <a:t>While</a:t>
            </a:r>
            <a:r>
              <a:rPr lang="ko-KR" altLang="en-US" sz="2000" dirty="0" smtClean="0">
                <a:latin typeface="+mn-ea"/>
              </a:rPr>
              <a:t>문이 시작한 행은 반복문의 헤더라 칭함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헤더의 조건을 비교해 </a:t>
            </a:r>
            <a:r>
              <a:rPr lang="en-US" altLang="ko-KR" sz="2000" dirty="0" err="1" smtClean="0">
                <a:latin typeface="+mn-ea"/>
              </a:rPr>
              <a:t>whlie</a:t>
            </a:r>
            <a:r>
              <a:rPr lang="ko-KR" altLang="en-US" sz="2000" dirty="0" smtClean="0">
                <a:latin typeface="+mn-ea"/>
              </a:rPr>
              <a:t>문의 몸통부분에 대해 코드를 조건에 만족하는 값이 </a:t>
            </a:r>
            <a:r>
              <a:rPr lang="ko-KR" altLang="en-US" sz="2000" dirty="0" err="1" smtClean="0">
                <a:latin typeface="+mn-ea"/>
              </a:rPr>
              <a:t>나올때까지</a:t>
            </a:r>
            <a:endParaRPr lang="en-US" altLang="ko-KR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</a:t>
            </a:r>
            <a:r>
              <a:rPr lang="ko-KR" altLang="en-US" sz="2000" dirty="0" smtClean="0">
                <a:latin typeface="+mn-ea"/>
              </a:rPr>
              <a:t>반복적으로 수행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코드의 </a:t>
            </a:r>
            <a:r>
              <a:rPr lang="en-US" altLang="ko-KR" sz="2000" dirty="0" smtClean="0">
                <a:latin typeface="+mn-ea"/>
              </a:rPr>
              <a:t>“</a:t>
            </a:r>
            <a:r>
              <a:rPr lang="ko-KR" altLang="en-US" sz="2000" dirty="0" err="1" smtClean="0">
                <a:latin typeface="+mn-ea"/>
              </a:rPr>
              <a:t>들여쓰기한</a:t>
            </a:r>
            <a:r>
              <a:rPr lang="ko-KR" altLang="en-US" sz="2000" dirty="0" smtClean="0">
                <a:latin typeface="+mn-ea"/>
              </a:rPr>
              <a:t> 명령문</a:t>
            </a:r>
            <a:r>
              <a:rPr lang="en-US" altLang="ko-KR" sz="2000" dirty="0" smtClean="0">
                <a:latin typeface="+mn-ea"/>
              </a:rPr>
              <a:t>1”</a:t>
            </a:r>
            <a:r>
              <a:rPr lang="ko-KR" altLang="en-US" sz="2000" dirty="0" smtClean="0">
                <a:latin typeface="+mn-ea"/>
              </a:rPr>
              <a:t>블록을 몸통이라고 함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+mn-ea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34" y="4204867"/>
            <a:ext cx="10735734" cy="14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2</a:t>
            </a:r>
            <a:r>
              <a:rPr lang="en-US" altLang="ko-KR" sz="2000" b="1" dirty="0" smtClean="0">
                <a:latin typeface="+mn-ea"/>
              </a:rPr>
              <a:t>)</a:t>
            </a:r>
            <a:r>
              <a:rPr lang="en-US" altLang="ko-KR" sz="1500" b="1" dirty="0" smtClean="0">
                <a:latin typeface="+mn-ea"/>
              </a:rPr>
              <a:t>   </a:t>
            </a:r>
            <a:r>
              <a:rPr lang="en-US" altLang="ko-KR" sz="2000" b="1" dirty="0" smtClean="0">
                <a:latin typeface="+mn-ea"/>
              </a:rPr>
              <a:t>While </a:t>
            </a:r>
            <a:r>
              <a:rPr lang="ko-KR" altLang="en-US" sz="2000" b="1" dirty="0" smtClean="0">
                <a:latin typeface="+mn-ea"/>
              </a:rPr>
              <a:t>문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4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>
                <a:latin typeface="+mn-ea"/>
              </a:rPr>
              <a:t>제어 및 </a:t>
            </a:r>
            <a:r>
              <a:rPr lang="ko-KR" altLang="en-US" sz="2400" b="1" dirty="0" err="1" smtClean="0">
                <a:latin typeface="+mn-ea"/>
              </a:rPr>
              <a:t>반복문</a:t>
            </a:r>
            <a:endParaRPr lang="en-US" altLang="ko-KR" sz="2400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175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26526" y="1302376"/>
            <a:ext cx="1146547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중간에 명령을 그만둘 때 </a:t>
            </a:r>
            <a:r>
              <a:rPr lang="en-US" altLang="ko-KR" sz="2000" dirty="0" smtClean="0">
                <a:latin typeface="+mn-ea"/>
              </a:rPr>
              <a:t>break</a:t>
            </a:r>
            <a:r>
              <a:rPr lang="ko-KR" altLang="en-US" sz="2000" dirty="0" smtClean="0">
                <a:latin typeface="+mn-ea"/>
              </a:rPr>
              <a:t>문을 사용해 </a:t>
            </a:r>
            <a:r>
              <a:rPr lang="ko-KR" altLang="en-US" sz="2000" dirty="0" err="1" smtClean="0">
                <a:latin typeface="+mn-ea"/>
              </a:rPr>
              <a:t>반복문을</a:t>
            </a:r>
            <a:r>
              <a:rPr lang="ko-KR" altLang="en-US" sz="2000" dirty="0" smtClean="0">
                <a:latin typeface="+mn-ea"/>
              </a:rPr>
              <a:t> 종료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1" y="2094508"/>
            <a:ext cx="9499598" cy="207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2</a:t>
            </a:r>
            <a:r>
              <a:rPr lang="en-US" altLang="ko-KR" sz="2000" b="1" dirty="0" smtClean="0">
                <a:latin typeface="+mn-ea"/>
              </a:rPr>
              <a:t>)</a:t>
            </a:r>
            <a:r>
              <a:rPr lang="en-US" altLang="ko-KR" sz="1500" b="1" dirty="0" smtClean="0">
                <a:latin typeface="+mn-ea"/>
              </a:rPr>
              <a:t>   </a:t>
            </a:r>
            <a:r>
              <a:rPr lang="en-US" altLang="ko-KR" sz="2000" b="1" dirty="0" smtClean="0">
                <a:latin typeface="+mn-ea"/>
              </a:rPr>
              <a:t>While </a:t>
            </a:r>
            <a:r>
              <a:rPr lang="ko-KR" altLang="en-US" sz="2000" b="1" dirty="0" smtClean="0">
                <a:latin typeface="+mn-ea"/>
              </a:rPr>
              <a:t>문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4. </a:t>
            </a:r>
            <a:r>
              <a:rPr lang="ko-KR" altLang="en-US" sz="2400" b="1" dirty="0">
                <a:latin typeface="+mn-ea"/>
              </a:rPr>
              <a:t>제어 및 </a:t>
            </a:r>
            <a:r>
              <a:rPr lang="ko-KR" altLang="en-US" sz="2400" b="1" dirty="0" err="1" smtClean="0">
                <a:latin typeface="+mn-ea"/>
              </a:rPr>
              <a:t>반복문</a:t>
            </a:r>
            <a:endParaRPr lang="en-US" altLang="ko-KR" sz="2400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09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81950" y="6356354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184527" y="2996952"/>
            <a:ext cx="182293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4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</a:t>
            </a: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55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80645" y="1403050"/>
            <a:ext cx="114654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  </a:t>
            </a:r>
            <a:r>
              <a:rPr lang="en-US" altLang="ko-KR" sz="1500" b="1" dirty="0" smtClean="0">
                <a:latin typeface="+mn-ea"/>
              </a:rPr>
              <a:t>    </a:t>
            </a:r>
            <a:r>
              <a:rPr lang="en-US" altLang="ko-KR" sz="2000" b="1" dirty="0" smtClean="0">
                <a:latin typeface="+mn-ea"/>
              </a:rPr>
              <a:t>While </a:t>
            </a:r>
            <a:r>
              <a:rPr lang="ko-KR" altLang="en-US" sz="2000" b="1" dirty="0" smtClean="0">
                <a:latin typeface="+mn-ea"/>
              </a:rPr>
              <a:t>문 예제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41" y="1882100"/>
            <a:ext cx="7400925" cy="22098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2</a:t>
            </a:r>
            <a:r>
              <a:rPr lang="en-US" altLang="ko-KR" sz="2000" b="1" dirty="0" smtClean="0">
                <a:latin typeface="+mn-ea"/>
              </a:rPr>
              <a:t>)</a:t>
            </a:r>
            <a:r>
              <a:rPr lang="en-US" altLang="ko-KR" sz="1500" b="1" dirty="0" smtClean="0">
                <a:latin typeface="+mn-ea"/>
              </a:rPr>
              <a:t>   </a:t>
            </a:r>
            <a:r>
              <a:rPr lang="en-US" altLang="ko-KR" sz="2000" b="1" dirty="0" smtClean="0">
                <a:latin typeface="+mn-ea"/>
              </a:rPr>
              <a:t>While </a:t>
            </a:r>
            <a:r>
              <a:rPr lang="ko-KR" altLang="en-US" sz="2000" b="1" dirty="0" smtClean="0">
                <a:latin typeface="+mn-ea"/>
              </a:rPr>
              <a:t>문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4. </a:t>
            </a:r>
            <a:r>
              <a:rPr lang="ko-KR" altLang="en-US" sz="2400" b="1" dirty="0">
                <a:latin typeface="+mn-ea"/>
              </a:rPr>
              <a:t>제어 및 </a:t>
            </a:r>
            <a:r>
              <a:rPr lang="ko-KR" altLang="en-US" sz="2400" b="1" dirty="0" err="1" smtClean="0">
                <a:latin typeface="+mn-ea"/>
              </a:rPr>
              <a:t>반복문</a:t>
            </a:r>
            <a:endParaRPr lang="en-US" altLang="ko-KR" sz="2400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497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26526" y="1330472"/>
            <a:ext cx="114654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n-ea"/>
              </a:rPr>
              <a:t>for</a:t>
            </a:r>
            <a:r>
              <a:rPr lang="ko-KR" altLang="en-US" sz="2000" dirty="0" smtClean="0">
                <a:latin typeface="+mn-ea"/>
              </a:rPr>
              <a:t>문은 리스트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err="1" smtClean="0">
                <a:latin typeface="+mn-ea"/>
              </a:rPr>
              <a:t>튜플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문자열 등을 사용해 </a:t>
            </a:r>
            <a:r>
              <a:rPr lang="ko-KR" altLang="en-US" sz="2000" dirty="0" err="1" smtClean="0">
                <a:latin typeface="+mn-ea"/>
              </a:rPr>
              <a:t>반복문</a:t>
            </a:r>
            <a:r>
              <a:rPr lang="ko-KR" altLang="en-US" sz="2000" dirty="0" smtClean="0">
                <a:latin typeface="+mn-ea"/>
              </a:rPr>
              <a:t> 수행 가능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n-ea"/>
              </a:rPr>
              <a:t>While</a:t>
            </a:r>
            <a:r>
              <a:rPr lang="ko-KR" altLang="en-US" sz="2000" dirty="0" smtClean="0">
                <a:latin typeface="+mn-ea"/>
              </a:rPr>
              <a:t>문과 비슷하지만 다양한 자료구조를 설정 후 명령문 블록이 실행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69" y="2791811"/>
            <a:ext cx="10634134" cy="1753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3)</a:t>
            </a:r>
            <a:r>
              <a:rPr lang="en-US" altLang="ko-KR" sz="1500" b="1" dirty="0" smtClean="0">
                <a:latin typeface="+mn-ea"/>
              </a:rPr>
              <a:t>   </a:t>
            </a:r>
            <a:r>
              <a:rPr lang="en-US" altLang="ko-KR" sz="2000" b="1" dirty="0" smtClean="0">
                <a:latin typeface="+mn-ea"/>
              </a:rPr>
              <a:t>For </a:t>
            </a:r>
            <a:r>
              <a:rPr lang="ko-KR" altLang="en-US" sz="2000" b="1" dirty="0" smtClean="0">
                <a:latin typeface="+mn-ea"/>
              </a:rPr>
              <a:t>문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4. </a:t>
            </a:r>
            <a:r>
              <a:rPr lang="ko-KR" altLang="en-US" sz="2400" b="1" dirty="0">
                <a:latin typeface="+mn-ea"/>
              </a:rPr>
              <a:t>제어 및 </a:t>
            </a:r>
            <a:r>
              <a:rPr lang="ko-KR" altLang="en-US" sz="2400" b="1" dirty="0" err="1" smtClean="0">
                <a:latin typeface="+mn-ea"/>
              </a:rPr>
              <a:t>반복문</a:t>
            </a:r>
            <a:endParaRPr lang="en-US" altLang="ko-KR" sz="2400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530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83483" y="1432263"/>
            <a:ext cx="114654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+mn-ea"/>
              </a:rPr>
              <a:t>자료형을</a:t>
            </a:r>
            <a:r>
              <a:rPr lang="ko-KR" altLang="en-US" sz="2000" dirty="0" smtClean="0">
                <a:latin typeface="+mn-ea"/>
              </a:rPr>
              <a:t> 사용해 </a:t>
            </a:r>
            <a:r>
              <a:rPr lang="ko-KR" altLang="en-US" sz="2000" dirty="0" err="1" smtClean="0">
                <a:latin typeface="+mn-ea"/>
              </a:rPr>
              <a:t>반복문을</a:t>
            </a:r>
            <a:r>
              <a:rPr lang="ko-KR" altLang="en-US" sz="2000" dirty="0" smtClean="0">
                <a:latin typeface="+mn-ea"/>
              </a:rPr>
              <a:t> 수행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41" y="2511069"/>
            <a:ext cx="7429500" cy="204787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3)</a:t>
            </a:r>
            <a:r>
              <a:rPr lang="en-US" altLang="ko-KR" sz="1500" b="1" dirty="0" smtClean="0">
                <a:latin typeface="+mn-ea"/>
              </a:rPr>
              <a:t>   </a:t>
            </a:r>
            <a:r>
              <a:rPr lang="en-US" altLang="ko-KR" sz="2000" b="1" dirty="0" smtClean="0">
                <a:latin typeface="+mn-ea"/>
              </a:rPr>
              <a:t>For </a:t>
            </a:r>
            <a:r>
              <a:rPr lang="ko-KR" altLang="en-US" sz="2000" b="1" dirty="0" smtClean="0">
                <a:latin typeface="+mn-ea"/>
              </a:rPr>
              <a:t>문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4. </a:t>
            </a:r>
            <a:r>
              <a:rPr lang="ko-KR" altLang="en-US" sz="2400" b="1" dirty="0">
                <a:latin typeface="+mn-ea"/>
              </a:rPr>
              <a:t>제어 및 </a:t>
            </a:r>
            <a:r>
              <a:rPr lang="ko-KR" altLang="en-US" sz="2400" b="1" dirty="0" err="1" smtClean="0">
                <a:latin typeface="+mn-ea"/>
              </a:rPr>
              <a:t>반복문</a:t>
            </a:r>
            <a:endParaRPr lang="en-US" altLang="ko-KR" sz="2400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15641" y="1977176"/>
            <a:ext cx="15279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+mn-ea"/>
              </a:rPr>
              <a:t>For </a:t>
            </a:r>
            <a:r>
              <a:rPr lang="ko-KR" altLang="en-US" sz="2000" b="1" dirty="0">
                <a:latin typeface="+mn-ea"/>
              </a:rPr>
              <a:t>문 예제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213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81950" y="6356354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184525" y="2996952"/>
            <a:ext cx="182293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53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)</a:t>
            </a:r>
            <a:r>
              <a:rPr lang="en-US" altLang="ko-KR" sz="1500" b="1" dirty="0" smtClean="0">
                <a:latin typeface="+mn-ea"/>
              </a:rPr>
              <a:t>   </a:t>
            </a:r>
            <a:r>
              <a:rPr lang="ko-KR" altLang="en-US" sz="2000" b="1" dirty="0" smtClean="0">
                <a:latin typeface="+mn-ea"/>
              </a:rPr>
              <a:t>함수란</a:t>
            </a:r>
            <a:r>
              <a:rPr lang="en-US" altLang="ko-KR" sz="2000" b="1" dirty="0" smtClean="0">
                <a:latin typeface="+mn-ea"/>
              </a:rPr>
              <a:t>?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26526" y="1413534"/>
            <a:ext cx="1146547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함수는 재사용 가능한 프로그램을 의미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n-ea"/>
              </a:rPr>
              <a:t>d</a:t>
            </a:r>
            <a:r>
              <a:rPr lang="en-US" altLang="ko-KR" sz="2000" dirty="0" err="1" smtClean="0">
                <a:latin typeface="+mn-ea"/>
              </a:rPr>
              <a:t>ef</a:t>
            </a:r>
            <a:r>
              <a:rPr lang="ko-KR" altLang="en-US" sz="2000" dirty="0" smtClean="0">
                <a:latin typeface="+mn-ea"/>
              </a:rPr>
              <a:t>를 통해 함수를 정의할 수 있음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n-ea"/>
              </a:rPr>
              <a:t>Return</a:t>
            </a:r>
            <a:r>
              <a:rPr lang="ko-KR" altLang="en-US" sz="2000" dirty="0" smtClean="0">
                <a:latin typeface="+mn-ea"/>
              </a:rPr>
              <a:t>을 사용해 </a:t>
            </a:r>
            <a:r>
              <a:rPr lang="ko-KR" altLang="en-US" sz="2000" dirty="0">
                <a:latin typeface="+mn-ea"/>
              </a:rPr>
              <a:t>최종적으로 </a:t>
            </a:r>
            <a:r>
              <a:rPr lang="ko-KR" altLang="en-US" sz="2000" dirty="0" smtClean="0">
                <a:latin typeface="+mn-ea"/>
              </a:rPr>
              <a:t>사용할 값을 반환</a:t>
            </a:r>
            <a:endParaRPr lang="en-US" altLang="ko-KR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함수도 이전의 조건문과 같이 들여쓰기 </a:t>
            </a:r>
            <a:r>
              <a:rPr lang="en-US" altLang="ko-KR" sz="2000" dirty="0" smtClean="0">
                <a:latin typeface="+mn-ea"/>
              </a:rPr>
              <a:t>4</a:t>
            </a:r>
            <a:r>
              <a:rPr lang="ko-KR" altLang="en-US" sz="2000" dirty="0" smtClean="0">
                <a:latin typeface="+mn-ea"/>
              </a:rPr>
              <a:t>칸을 이용해 함수 블록을 생성 후 안에서 작업이 가능 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26526" y="3013743"/>
            <a:ext cx="40656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n-ea"/>
              </a:rPr>
              <a:t>함수구조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671" y="3623224"/>
            <a:ext cx="7410450" cy="9906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5. </a:t>
            </a:r>
            <a:r>
              <a:rPr lang="ko-KR" altLang="en-US" sz="2400" b="1" dirty="0" smtClean="0">
                <a:latin typeface="+mn-ea"/>
              </a:rPr>
              <a:t>함수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238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)</a:t>
            </a:r>
            <a:r>
              <a:rPr lang="en-US" altLang="ko-KR" sz="1500" b="1" dirty="0" smtClean="0">
                <a:latin typeface="+mn-ea"/>
              </a:rPr>
              <a:t>   </a:t>
            </a:r>
            <a:r>
              <a:rPr lang="ko-KR" altLang="en-US" sz="2000" b="1" dirty="0" smtClean="0">
                <a:latin typeface="+mn-ea"/>
              </a:rPr>
              <a:t>함수란</a:t>
            </a:r>
            <a:r>
              <a:rPr lang="en-US" altLang="ko-KR" sz="2000" b="1" dirty="0" smtClean="0">
                <a:latin typeface="+mn-ea"/>
              </a:rPr>
              <a:t>?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6526" y="1413534"/>
            <a:ext cx="114654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n-ea"/>
              </a:rPr>
              <a:t>함수 예제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472" y="1885340"/>
            <a:ext cx="7400925" cy="145732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5. </a:t>
            </a:r>
            <a:r>
              <a:rPr lang="ko-KR" altLang="en-US" sz="2400" b="1" dirty="0" smtClean="0">
                <a:latin typeface="+mn-ea"/>
              </a:rPr>
              <a:t>함수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63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2)</a:t>
            </a:r>
            <a:r>
              <a:rPr lang="en-US" altLang="ko-KR" sz="1500" b="1" dirty="0" smtClean="0">
                <a:latin typeface="+mn-ea"/>
              </a:rPr>
              <a:t>   </a:t>
            </a:r>
            <a:r>
              <a:rPr lang="ko-KR" altLang="en-US" sz="2000" b="1" dirty="0" smtClean="0">
                <a:latin typeface="+mn-ea"/>
              </a:rPr>
              <a:t>람다</a:t>
            </a:r>
            <a:r>
              <a:rPr lang="en-US" altLang="ko-KR" sz="2000" b="1" dirty="0">
                <a:latin typeface="+mn-ea"/>
              </a:rPr>
              <a:t>(Lambda</a:t>
            </a:r>
            <a:r>
              <a:rPr lang="en-US" altLang="ko-KR" sz="2000" b="1" dirty="0" smtClean="0">
                <a:latin typeface="+mn-ea"/>
              </a:rPr>
              <a:t>)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6526" y="1403050"/>
            <a:ext cx="1054946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함수를 만들되 익명으로 만드는 함수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복잡한 함수의 기능을 쓰지 않고 한 줄로 만들 수 있는 함수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복잡하게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을 사용하지 않고 간단하게 구현이 가능</a:t>
            </a:r>
            <a:endParaRPr lang="ko-KR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260" y="2786295"/>
            <a:ext cx="8873072" cy="2990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5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함수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884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5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smtClean="0">
                <a:latin typeface="+mn-ea"/>
              </a:rPr>
              <a:t>함수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26526" y="1344706"/>
            <a:ext cx="114654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+mn-ea"/>
              </a:rPr>
              <a:t>함수 예제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916" y="1871651"/>
            <a:ext cx="7962084" cy="4123952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2)</a:t>
            </a:r>
            <a:r>
              <a:rPr lang="en-US" altLang="ko-KR" sz="1500" b="1" dirty="0" smtClean="0">
                <a:latin typeface="+mn-ea"/>
              </a:rPr>
              <a:t>   </a:t>
            </a:r>
            <a:r>
              <a:rPr lang="ko-KR" altLang="en-US" sz="2000" b="1" dirty="0" smtClean="0">
                <a:latin typeface="+mn-ea"/>
              </a:rPr>
              <a:t>람다</a:t>
            </a:r>
            <a:r>
              <a:rPr lang="en-US" altLang="ko-KR" sz="2000" b="1" dirty="0">
                <a:latin typeface="+mn-ea"/>
              </a:rPr>
              <a:t>(Lambda</a:t>
            </a:r>
            <a:r>
              <a:rPr lang="en-US" altLang="ko-KR" sz="2000" b="1" dirty="0" smtClean="0">
                <a:latin typeface="+mn-ea"/>
              </a:rPr>
              <a:t>)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571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81950" y="6356354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98592" y="2996952"/>
            <a:ext cx="559480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패키지와 라이브러리</a:t>
            </a: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394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6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err="1">
                <a:latin typeface="+mn-ea"/>
              </a:rPr>
              <a:t>파이썬</a:t>
            </a:r>
            <a:r>
              <a:rPr lang="ko-KR" altLang="en-US" sz="2400" b="1" dirty="0">
                <a:latin typeface="+mn-ea"/>
              </a:rPr>
              <a:t> 패키지와 라이브러리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_x287685632"/>
          <p:cNvSpPr>
            <a:spLocks noChangeArrowheads="1"/>
          </p:cNvSpPr>
          <p:nvPr/>
        </p:nvSpPr>
        <p:spPr bwMode="auto">
          <a:xfrm>
            <a:off x="2390158" y="4190638"/>
            <a:ext cx="7411683" cy="930728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import [package] ━ </a:t>
            </a:r>
            <a:r>
              <a:rPr kumimoji="0" lang="ko-KR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패키지 전체를 호출하는 경우 </a:t>
            </a:r>
            <a:endParaRPr kumimoji="0" lang="en-US" altLang="ko-KR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from [package] import [function] ━ </a:t>
            </a:r>
            <a:r>
              <a:rPr kumimoji="0" lang="ko-KR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패키지 중 일부 함수만 호출하는 경우</a:t>
            </a:r>
            <a:endParaRPr kumimoji="0" lang="ko-KR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0645" y="1331838"/>
            <a:ext cx="117113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/>
            <a:r>
              <a:rPr lang="ko-KR" altLang="en-US" sz="2000" dirty="0" smtClean="0">
                <a:latin typeface="+mn-ea"/>
              </a:rPr>
              <a:t>서브루틴이나 </a:t>
            </a:r>
            <a:r>
              <a:rPr lang="ko-KR" altLang="en-US" sz="2000" dirty="0">
                <a:latin typeface="+mn-ea"/>
              </a:rPr>
              <a:t>함수들의 집합</a:t>
            </a:r>
          </a:p>
          <a:p>
            <a:r>
              <a:rPr lang="ko-KR" altLang="en-US" sz="2000" dirty="0">
                <a:latin typeface="+mn-ea"/>
              </a:rPr>
              <a:t>     일반적으로 라이브러리는 </a:t>
            </a:r>
            <a:r>
              <a:rPr lang="ko-KR" altLang="en-US" sz="2000" dirty="0" err="1">
                <a:latin typeface="+mn-ea"/>
              </a:rPr>
              <a:t>파이썬</a:t>
            </a:r>
            <a:r>
              <a:rPr lang="ko-KR" altLang="en-US" sz="2000" dirty="0">
                <a:latin typeface="+mn-ea"/>
              </a:rPr>
              <a:t> 내부에 있는 정적 라이브러리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내장 라이브러리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를 가리킴</a:t>
            </a:r>
          </a:p>
          <a:p>
            <a:r>
              <a:rPr lang="ko-KR" altLang="en-US" sz="2000" dirty="0">
                <a:latin typeface="+mn-ea"/>
              </a:rPr>
              <a:t>     다른 패키지의 코드를 가져 올 수 있는 동적 라이브러리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외장 라이브러리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등을 패키지라 함</a:t>
            </a:r>
          </a:p>
          <a:p>
            <a:endParaRPr lang="ko-KR" altLang="en-US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     내장 라이브러리는 외부에서 패키지를 호출하지 않고 내부적으로 </a:t>
            </a:r>
            <a:r>
              <a:rPr lang="ko-KR" altLang="en-US" sz="2000" dirty="0" err="1">
                <a:latin typeface="+mn-ea"/>
              </a:rPr>
              <a:t>파이썬</a:t>
            </a:r>
            <a:r>
              <a:rPr lang="ko-KR" altLang="en-US" sz="2000" dirty="0">
                <a:latin typeface="+mn-ea"/>
              </a:rPr>
              <a:t> 자체에 포함되어 있는</a:t>
            </a:r>
          </a:p>
          <a:p>
            <a:r>
              <a:rPr lang="ko-KR" altLang="en-US" sz="2000" dirty="0">
                <a:latin typeface="+mn-ea"/>
              </a:rPr>
              <a:t>     라이브러리</a:t>
            </a:r>
          </a:p>
          <a:p>
            <a:r>
              <a:rPr lang="ko-KR" altLang="en-US" sz="2000" dirty="0">
                <a:latin typeface="+mn-ea"/>
              </a:rPr>
              <a:t>     </a:t>
            </a:r>
          </a:p>
          <a:p>
            <a:r>
              <a:rPr lang="ko-KR" altLang="en-US" sz="2000" dirty="0">
                <a:latin typeface="+mn-ea"/>
              </a:rPr>
              <a:t>     외장 라이브러리는 외부의 패키지를 </a:t>
            </a:r>
            <a:r>
              <a:rPr lang="ko-KR" altLang="en-US" sz="2000" dirty="0" err="1">
                <a:latin typeface="+mn-ea"/>
              </a:rPr>
              <a:t>파이썬</a:t>
            </a:r>
            <a:r>
              <a:rPr lang="ko-KR" altLang="en-US" sz="2000" dirty="0">
                <a:latin typeface="+mn-ea"/>
              </a:rPr>
              <a:t> 내부에서 설치해 사용할 수 있도록 하는 것을 </a:t>
            </a:r>
            <a:r>
              <a:rPr lang="ko-KR" altLang="en-US" sz="2000" dirty="0" smtClean="0">
                <a:latin typeface="+mn-ea"/>
              </a:rPr>
              <a:t>뜻함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1)</a:t>
            </a:r>
            <a:r>
              <a:rPr lang="en-US" altLang="ko-KR" sz="1500" b="1" dirty="0" smtClean="0">
                <a:latin typeface="+mn-ea"/>
              </a:rPr>
              <a:t>   </a:t>
            </a:r>
            <a:r>
              <a:rPr lang="ko-KR" altLang="en-US" sz="2000" b="1" dirty="0" smtClean="0">
                <a:latin typeface="+mn-ea"/>
              </a:rPr>
              <a:t>라이브러리란</a:t>
            </a:r>
            <a:r>
              <a:rPr lang="en-US" altLang="ko-KR" sz="2000" b="1" dirty="0" smtClean="0">
                <a:latin typeface="+mn-ea"/>
              </a:rPr>
              <a:t>?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029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1. </a:t>
            </a:r>
            <a:r>
              <a:rPr lang="ko-KR" altLang="en-US" sz="2400" b="1" dirty="0" err="1" smtClean="0">
                <a:latin typeface="+mn-ea"/>
              </a:rPr>
              <a:t>튜플</a:t>
            </a:r>
            <a:r>
              <a:rPr lang="en-US" altLang="ko-KR" sz="2400" b="1" dirty="0">
                <a:latin typeface="+mn-ea"/>
              </a:rPr>
              <a:t>(Tuple</a:t>
            </a:r>
            <a:r>
              <a:rPr lang="en-US" altLang="ko-KR" sz="2400" b="1" dirty="0" smtClean="0">
                <a:latin typeface="+mn-ea"/>
              </a:rPr>
              <a:t>)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26526" y="1200774"/>
            <a:ext cx="114654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리스트와 유사한 구조를 가진 자료구조</a:t>
            </a:r>
            <a:endParaRPr lang="en-US" altLang="ko-KR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+mn-ea"/>
              </a:rPr>
              <a:t>튜플은</a:t>
            </a:r>
            <a:r>
              <a:rPr lang="ko-KR" altLang="en-US" sz="2000" dirty="0" smtClean="0">
                <a:latin typeface="+mn-ea"/>
              </a:rPr>
              <a:t> 리스트에 비해 접근 속도가 빠름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하지만 </a:t>
            </a:r>
            <a:r>
              <a:rPr lang="ko-KR" altLang="en-US" sz="2000" dirty="0" err="1" smtClean="0">
                <a:latin typeface="+mn-ea"/>
              </a:rPr>
              <a:t>튜플은</a:t>
            </a:r>
            <a:r>
              <a:rPr lang="ko-KR" altLang="en-US" sz="2000" dirty="0" smtClean="0">
                <a:latin typeface="+mn-ea"/>
              </a:rPr>
              <a:t> 직접 변경할 수 없으며 리스트와 같이 </a:t>
            </a:r>
            <a:r>
              <a:rPr lang="en-US" altLang="ko-KR" sz="2000" dirty="0" smtClean="0">
                <a:latin typeface="+mn-ea"/>
              </a:rPr>
              <a:t>append, insert</a:t>
            </a:r>
            <a:r>
              <a:rPr lang="ko-KR" altLang="en-US" sz="2000" dirty="0" smtClean="0">
                <a:latin typeface="+mn-ea"/>
              </a:rPr>
              <a:t>등의 함수를 사용 불가능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28319" y="2960927"/>
            <a:ext cx="7090756" cy="6151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튜플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= ( </a:t>
            </a:r>
            <a:r>
              <a:rPr lang="ko-KR" altLang="en-US" dirty="0" smtClean="0">
                <a:solidFill>
                  <a:schemeClr val="tx1"/>
                </a:solidFill>
              </a:rPr>
              <a:t>항목</a:t>
            </a:r>
            <a:r>
              <a:rPr lang="en-US" altLang="ko-KR" dirty="0" smtClean="0">
                <a:solidFill>
                  <a:schemeClr val="tx1"/>
                </a:solidFill>
              </a:rPr>
              <a:t>1, </a:t>
            </a:r>
            <a:r>
              <a:rPr lang="ko-KR" altLang="en-US" dirty="0" smtClean="0">
                <a:solidFill>
                  <a:schemeClr val="tx1"/>
                </a:solidFill>
              </a:rPr>
              <a:t>항목</a:t>
            </a:r>
            <a:r>
              <a:rPr lang="en-US" altLang="ko-KR" dirty="0" smtClean="0">
                <a:solidFill>
                  <a:schemeClr val="tx1"/>
                </a:solidFill>
              </a:rPr>
              <a:t>2, … </a:t>
            </a:r>
            <a:r>
              <a:rPr lang="ko-KR" altLang="en-US" dirty="0" smtClean="0">
                <a:solidFill>
                  <a:schemeClr val="tx1"/>
                </a:solidFill>
              </a:rPr>
              <a:t>항목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n 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2625" y="889085"/>
            <a:ext cx="1636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(1)</a:t>
            </a:r>
            <a:r>
              <a:rPr lang="en-US" altLang="ko-KR" sz="1400" b="1" dirty="0" smtClean="0">
                <a:latin typeface="+mn-ea"/>
              </a:rPr>
              <a:t>  </a:t>
            </a:r>
            <a:r>
              <a:rPr lang="ko-KR" altLang="en-US" b="1" dirty="0" err="1" smtClean="0">
                <a:latin typeface="+mn-ea"/>
              </a:rPr>
              <a:t>튜플이란</a:t>
            </a:r>
            <a:r>
              <a:rPr lang="en-US" altLang="ko-KR" b="1" dirty="0" smtClean="0">
                <a:latin typeface="+mn-ea"/>
              </a:rPr>
              <a:t>?</a:t>
            </a:r>
            <a:endParaRPr lang="en-US" altLang="ko-KR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562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0645" y="1356883"/>
            <a:ext cx="114654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2925"/>
            <a:r>
              <a:rPr lang="ko-KR" altLang="en-US" sz="2000" dirty="0" smtClean="0">
                <a:latin typeface="+mn-ea"/>
              </a:rPr>
              <a:t>내장</a:t>
            </a:r>
            <a:r>
              <a:rPr lang="en-US" altLang="ko-KR" sz="2000" dirty="0" smtClean="0">
                <a:latin typeface="+mn-ea"/>
              </a:rPr>
              <a:t>(Built-in)</a:t>
            </a:r>
            <a:r>
              <a:rPr lang="ko-KR" altLang="en-US" sz="2000" dirty="0" smtClean="0">
                <a:latin typeface="+mn-ea"/>
              </a:rPr>
              <a:t>이란 </a:t>
            </a:r>
            <a:r>
              <a:rPr lang="ko-KR" altLang="en-US" sz="2000" dirty="0" err="1" smtClean="0">
                <a:latin typeface="+mn-ea"/>
              </a:rPr>
              <a:t>파이썬이</a:t>
            </a:r>
            <a:r>
              <a:rPr lang="ko-KR" altLang="en-US" sz="2000" dirty="0" smtClean="0">
                <a:latin typeface="+mn-ea"/>
              </a:rPr>
              <a:t> 기본적으로 해당 함수를 포함하고 있다는 의미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 import </a:t>
            </a:r>
            <a:r>
              <a:rPr lang="ko-KR" altLang="en-US" sz="2000" dirty="0" smtClean="0">
                <a:latin typeface="+mn-ea"/>
              </a:rPr>
              <a:t>구문을 이용해 </a:t>
            </a:r>
            <a:r>
              <a:rPr lang="en-US" altLang="ko-KR" sz="2000" dirty="0" smtClean="0">
                <a:latin typeface="+mn-ea"/>
              </a:rPr>
              <a:t>load </a:t>
            </a:r>
            <a:r>
              <a:rPr lang="ko-KR" altLang="en-US" sz="2000" dirty="0" smtClean="0">
                <a:latin typeface="+mn-ea"/>
              </a:rPr>
              <a:t>하지 않아도 사용 가능한 것들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27651" name="_x287483528" descr="EMB000024d813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62" y="2435226"/>
            <a:ext cx="5248275" cy="289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2)</a:t>
            </a:r>
            <a:r>
              <a:rPr lang="en-US" altLang="ko-KR" sz="1500" b="1" dirty="0" smtClean="0">
                <a:latin typeface="+mn-ea"/>
              </a:rPr>
              <a:t>   </a:t>
            </a:r>
            <a:r>
              <a:rPr lang="ko-KR" altLang="en-US" sz="2000" b="1" dirty="0" smtClean="0">
                <a:latin typeface="+mn-ea"/>
              </a:rPr>
              <a:t>내장 함수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6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err="1">
                <a:latin typeface="+mn-ea"/>
              </a:rPr>
              <a:t>파이썬</a:t>
            </a:r>
            <a:r>
              <a:rPr lang="ko-KR" altLang="en-US" sz="2400" b="1" dirty="0">
                <a:latin typeface="+mn-ea"/>
              </a:rPr>
              <a:t> 패키지와 라이브러리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956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02676" y="1433482"/>
            <a:ext cx="114654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   </a:t>
            </a:r>
            <a:r>
              <a:rPr lang="en-US" altLang="ko-KR" sz="1500" b="1" dirty="0" smtClean="0">
                <a:latin typeface="+mn-ea"/>
              </a:rPr>
              <a:t>   </a:t>
            </a:r>
            <a:r>
              <a:rPr lang="ko-KR" altLang="en-US" sz="2000" b="1" dirty="0" smtClean="0">
                <a:latin typeface="+mn-ea"/>
              </a:rPr>
              <a:t>내장함수 적용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858" y="1943149"/>
            <a:ext cx="7410450" cy="10858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858" y="3837048"/>
            <a:ext cx="7410450" cy="120967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3" name="아래쪽 화살표 2"/>
          <p:cNvSpPr/>
          <p:nvPr/>
        </p:nvSpPr>
        <p:spPr>
          <a:xfrm>
            <a:off x="4540078" y="3258632"/>
            <a:ext cx="358010" cy="3718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2)</a:t>
            </a:r>
            <a:r>
              <a:rPr lang="en-US" altLang="ko-KR" sz="1500" b="1" dirty="0" smtClean="0">
                <a:latin typeface="+mn-ea"/>
              </a:rPr>
              <a:t>   </a:t>
            </a:r>
            <a:r>
              <a:rPr lang="ko-KR" altLang="en-US" sz="2000" b="1" dirty="0" smtClean="0">
                <a:latin typeface="+mn-ea"/>
              </a:rPr>
              <a:t>내장 함수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6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err="1">
                <a:latin typeface="+mn-ea"/>
              </a:rPr>
              <a:t>파이썬</a:t>
            </a:r>
            <a:r>
              <a:rPr lang="ko-KR" altLang="en-US" sz="2400" b="1" dirty="0">
                <a:latin typeface="+mn-ea"/>
              </a:rPr>
              <a:t> 패키지와 라이브러리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118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0645" y="1301111"/>
            <a:ext cx="114654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2925"/>
            <a:r>
              <a:rPr lang="ko-KR" altLang="en-US" sz="2000" dirty="0" smtClean="0">
                <a:latin typeface="+mn-ea"/>
              </a:rPr>
              <a:t>아나콘다를 설치했을 때 아나콘다 파이선 내부에 설치되어 있는 패키지들이 있음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      </a:t>
            </a:r>
            <a:r>
              <a:rPr lang="ko-KR" altLang="en-US" sz="2000" dirty="0" smtClean="0">
                <a:latin typeface="+mn-ea"/>
              </a:rPr>
              <a:t>대표적인 패키지는 </a:t>
            </a:r>
            <a:r>
              <a:rPr lang="en-US" altLang="ko-KR" sz="2000" dirty="0" err="1" smtClean="0">
                <a:latin typeface="+mn-ea"/>
              </a:rPr>
              <a:t>numpy</a:t>
            </a:r>
            <a:r>
              <a:rPr lang="en-US" altLang="ko-KR" sz="2000" dirty="0" smtClean="0">
                <a:latin typeface="+mn-ea"/>
              </a:rPr>
              <a:t>, pandas </a:t>
            </a:r>
            <a:r>
              <a:rPr lang="ko-KR" altLang="en-US" sz="2000" dirty="0" smtClean="0">
                <a:latin typeface="+mn-ea"/>
              </a:rPr>
              <a:t>등과 같은 데이터를 다루는 패키지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 </a:t>
            </a: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 </a:t>
            </a:r>
            <a:r>
              <a:rPr lang="ko-KR" altLang="en-US" sz="2000" dirty="0" smtClean="0">
                <a:latin typeface="+mn-ea"/>
              </a:rPr>
              <a:t>아나콘다 내부의 설치된 패키지 또는 설치 가능한 패키지들은 아래의 사이트에서 확인 가능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 </a:t>
            </a:r>
            <a:r>
              <a:rPr lang="en-US" altLang="ko-KR" sz="2000" dirty="0" smtClean="0">
                <a:latin typeface="+mn-ea"/>
                <a:hlinkClick r:id="rId3"/>
              </a:rPr>
              <a:t>https://docs.continuum.io/anaconda/pkg-docs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2)</a:t>
            </a:r>
            <a:r>
              <a:rPr lang="en-US" altLang="ko-KR" sz="1500" b="1" dirty="0" smtClean="0">
                <a:latin typeface="+mn-ea"/>
              </a:rPr>
              <a:t>   </a:t>
            </a:r>
            <a:r>
              <a:rPr lang="ko-KR" altLang="en-US" sz="2000" b="1" dirty="0" smtClean="0">
                <a:latin typeface="+mn-ea"/>
              </a:rPr>
              <a:t>외장 패키지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6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err="1">
                <a:latin typeface="+mn-ea"/>
              </a:rPr>
              <a:t>파이썬</a:t>
            </a:r>
            <a:r>
              <a:rPr lang="ko-KR" altLang="en-US" sz="2400" b="1" dirty="0">
                <a:latin typeface="+mn-ea"/>
              </a:rPr>
              <a:t> 패키지와 라이브러리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738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0645" y="1395377"/>
            <a:ext cx="1146547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2925"/>
            <a:r>
              <a:rPr lang="ko-KR" altLang="en-US" sz="2000" dirty="0" smtClean="0">
                <a:latin typeface="+mn-ea"/>
              </a:rPr>
              <a:t>아나콘다가 포함하지 않는 패키지의 경우 외장 패키지를 설치해 아나콘다 내부에서 사용 가능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 </a:t>
            </a:r>
            <a:br>
              <a:rPr lang="en-US" altLang="ko-KR" sz="2000" dirty="0" smtClean="0">
                <a:latin typeface="+mn-ea"/>
              </a:rPr>
            </a:br>
            <a:r>
              <a:rPr lang="en-US" altLang="ko-KR" sz="2000" dirty="0" smtClean="0">
                <a:latin typeface="+mn-ea"/>
              </a:rPr>
              <a:t>      </a:t>
            </a:r>
            <a:r>
              <a:rPr lang="ko-KR" altLang="en-US" sz="2000" dirty="0" smtClean="0">
                <a:latin typeface="+mn-ea"/>
              </a:rPr>
              <a:t>아나콘다는 기본적으로 많은 패키지들을 보유하고 있지만 그 외의 패키지들이 필요한 경우가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      있는데 그 때 다음과 같이 진행하면 됨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      </a:t>
            </a:r>
            <a:r>
              <a:rPr lang="ko-KR" altLang="en-US" sz="2000" dirty="0" smtClean="0">
                <a:latin typeface="+mn-ea"/>
              </a:rPr>
              <a:t>외장 패키지를 설치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 </a:t>
            </a:r>
            <a:r>
              <a:rPr lang="ko-KR" altLang="en-US" sz="2000" dirty="0" smtClean="0">
                <a:latin typeface="+mn-ea"/>
              </a:rPr>
              <a:t>기본적으로 </a:t>
            </a:r>
            <a:r>
              <a:rPr lang="en-US" altLang="ko-KR" sz="2000" dirty="0" smtClean="0">
                <a:latin typeface="+mn-ea"/>
              </a:rPr>
              <a:t>pip</a:t>
            </a:r>
            <a:r>
              <a:rPr lang="ko-KR" altLang="en-US" sz="2000" dirty="0" smtClean="0">
                <a:latin typeface="+mn-ea"/>
              </a:rPr>
              <a:t>라는 패키지 관리 라이브러리를 사용해 외장 패키지들을 설치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삭제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수정 가능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      Linux, </a:t>
            </a:r>
            <a:r>
              <a:rPr lang="en-US" altLang="ko-KR" sz="2000" dirty="0" err="1" smtClean="0">
                <a:latin typeface="+mn-ea"/>
              </a:rPr>
              <a:t>MacOS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 $ pip install [</a:t>
            </a:r>
            <a:r>
              <a:rPr lang="ko-KR" altLang="en-US" sz="2000" dirty="0" smtClean="0">
                <a:latin typeface="+mn-ea"/>
              </a:rPr>
              <a:t>라이브러리</a:t>
            </a:r>
            <a:r>
              <a:rPr lang="en-US" altLang="ko-KR" sz="2000" dirty="0" smtClean="0">
                <a:latin typeface="+mn-ea"/>
              </a:rPr>
              <a:t>]</a:t>
            </a:r>
          </a:p>
          <a:p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 Windows</a:t>
            </a: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 C:\Anaconda&gt; pip install [</a:t>
            </a:r>
            <a:r>
              <a:rPr lang="ko-KR" altLang="en-US" sz="2000" dirty="0" smtClean="0">
                <a:latin typeface="+mn-ea"/>
              </a:rPr>
              <a:t>라이브러리</a:t>
            </a:r>
            <a:r>
              <a:rPr lang="en-US" altLang="ko-KR" sz="2000" dirty="0" smtClean="0">
                <a:latin typeface="+mn-ea"/>
              </a:rPr>
              <a:t>]</a:t>
            </a: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 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      ex) pip install </a:t>
            </a:r>
            <a:r>
              <a:rPr lang="en-US" altLang="ko-KR" sz="2000" dirty="0" err="1" smtClean="0">
                <a:latin typeface="+mn-ea"/>
              </a:rPr>
              <a:t>numpy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2)</a:t>
            </a:r>
            <a:r>
              <a:rPr lang="en-US" altLang="ko-KR" sz="1500" b="1" dirty="0" smtClean="0">
                <a:latin typeface="+mn-ea"/>
              </a:rPr>
              <a:t>   </a:t>
            </a:r>
            <a:r>
              <a:rPr lang="ko-KR" altLang="en-US" sz="2000" b="1" dirty="0" smtClean="0">
                <a:latin typeface="+mn-ea"/>
              </a:rPr>
              <a:t>이외의 패키지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6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err="1">
                <a:latin typeface="+mn-ea"/>
              </a:rPr>
              <a:t>파이썬</a:t>
            </a:r>
            <a:r>
              <a:rPr lang="ko-KR" altLang="en-US" sz="2400" b="1" dirty="0">
                <a:latin typeface="+mn-ea"/>
              </a:rPr>
              <a:t> 패키지와 라이브러리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342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0645" y="1866694"/>
            <a:ext cx="1146547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2925"/>
            <a:r>
              <a:rPr lang="en-US" altLang="ko-KR" sz="2000" dirty="0" smtClean="0">
                <a:latin typeface="+mn-ea"/>
              </a:rPr>
              <a:t>Pip</a:t>
            </a:r>
            <a:r>
              <a:rPr lang="ko-KR" altLang="en-US" sz="2000" dirty="0" smtClean="0">
                <a:latin typeface="+mn-ea"/>
              </a:rPr>
              <a:t>를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사용해서 외장 패키지를 설치하는 명령문은 </a:t>
            </a:r>
            <a:r>
              <a:rPr lang="en-US" altLang="ko-KR" sz="2000" dirty="0" smtClean="0">
                <a:latin typeface="+mn-ea"/>
              </a:rPr>
              <a:t>pip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install </a:t>
            </a:r>
            <a:r>
              <a:rPr lang="en-US" altLang="ko-KR" sz="2000" dirty="0" err="1" smtClean="0">
                <a:latin typeface="+mn-ea"/>
              </a:rPr>
              <a:t>numpy</a:t>
            </a:r>
            <a:r>
              <a:rPr lang="ko-KR" altLang="en-US" sz="2000" dirty="0" smtClean="0">
                <a:latin typeface="+mn-ea"/>
              </a:rPr>
              <a:t>와 같음</a:t>
            </a:r>
            <a:endParaRPr lang="en-US" altLang="ko-KR" sz="2000" dirty="0" smtClean="0">
              <a:latin typeface="+mn-ea"/>
            </a:endParaRPr>
          </a:p>
          <a:p>
            <a:pPr indent="542925"/>
            <a:r>
              <a:rPr lang="ko-KR" altLang="en-US" sz="2000" dirty="0" smtClean="0">
                <a:latin typeface="+mn-ea"/>
              </a:rPr>
              <a:t>패키지는 각각의 목적에 따라 쓰임이 다름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 </a:t>
            </a:r>
            <a:r>
              <a:rPr lang="ko-KR" altLang="en-US" sz="2000" dirty="0" smtClean="0">
                <a:latin typeface="+mn-ea"/>
              </a:rPr>
              <a:t>수학적인 면에서는 </a:t>
            </a:r>
            <a:r>
              <a:rPr lang="en-US" altLang="ko-KR" sz="2000" dirty="0" smtClean="0">
                <a:latin typeface="+mn-ea"/>
              </a:rPr>
              <a:t>math, </a:t>
            </a:r>
            <a:r>
              <a:rPr lang="en-US" altLang="ko-KR" sz="2000" dirty="0" err="1" smtClean="0">
                <a:latin typeface="+mn-ea"/>
              </a:rPr>
              <a:t>scipy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등을 많이 사용하며 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 </a:t>
            </a:r>
            <a:r>
              <a:rPr lang="ko-KR" altLang="en-US" sz="2000" dirty="0" smtClean="0">
                <a:latin typeface="+mn-ea"/>
              </a:rPr>
              <a:t>컴퓨터의 로그를 분석할 시에는 </a:t>
            </a:r>
            <a:r>
              <a:rPr lang="en-US" altLang="ko-KR" sz="2000" dirty="0" smtClean="0">
                <a:latin typeface="+mn-ea"/>
              </a:rPr>
              <a:t>logging</a:t>
            </a:r>
            <a:r>
              <a:rPr lang="ko-KR" altLang="en-US" sz="2000" dirty="0" smtClean="0">
                <a:latin typeface="+mn-ea"/>
              </a:rPr>
              <a:t>등의 라이브러리를 사용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3</a:t>
            </a:r>
            <a:r>
              <a:rPr lang="en-US" altLang="ko-KR" sz="2000" b="1" dirty="0" smtClean="0">
                <a:latin typeface="+mn-ea"/>
              </a:rPr>
              <a:t>)</a:t>
            </a:r>
            <a:r>
              <a:rPr lang="en-US" altLang="ko-KR" sz="1500" b="1" dirty="0" smtClean="0">
                <a:latin typeface="+mn-ea"/>
              </a:rPr>
              <a:t>   </a:t>
            </a:r>
            <a:r>
              <a:rPr lang="ko-KR" altLang="en-US" sz="2000" b="1" dirty="0" smtClean="0">
                <a:latin typeface="+mn-ea"/>
              </a:rPr>
              <a:t>패키지 쓰임새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6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err="1">
                <a:latin typeface="+mn-ea"/>
              </a:rPr>
              <a:t>파이썬</a:t>
            </a:r>
            <a:r>
              <a:rPr lang="ko-KR" altLang="en-US" sz="2400" b="1" dirty="0">
                <a:latin typeface="+mn-ea"/>
              </a:rPr>
              <a:t> 패키지와 라이브러리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02676" y="1433482"/>
            <a:ext cx="114654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    </a:t>
            </a:r>
            <a:r>
              <a:rPr lang="en-US" altLang="ko-KR" sz="1500" b="1" dirty="0" smtClean="0">
                <a:latin typeface="+mn-ea"/>
              </a:rPr>
              <a:t>   </a:t>
            </a:r>
            <a:r>
              <a:rPr lang="ko-KR" altLang="en-US" sz="2000" b="1" dirty="0" smtClean="0">
                <a:latin typeface="+mn-ea"/>
              </a:rPr>
              <a:t>각 운영체제에서의 </a:t>
            </a:r>
            <a:r>
              <a:rPr lang="en-US" altLang="ko-KR" sz="2000" b="1" dirty="0" smtClean="0">
                <a:latin typeface="+mn-ea"/>
              </a:rPr>
              <a:t>pip </a:t>
            </a:r>
            <a:r>
              <a:rPr lang="ko-KR" altLang="en-US" sz="2000" b="1" dirty="0" smtClean="0">
                <a:latin typeface="+mn-ea"/>
              </a:rPr>
              <a:t>사용법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798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63055" y="1501165"/>
            <a:ext cx="1085747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ko-KR" altLang="en-US" sz="2000" b="1" dirty="0" err="1" smtClean="0">
                <a:latin typeface="+mn-ea"/>
              </a:rPr>
              <a:t>웹프로그래밍</a:t>
            </a:r>
            <a:r>
              <a:rPr lang="ko-KR" altLang="en-US" sz="2000" b="1" dirty="0" smtClean="0">
                <a:latin typeface="+mn-ea"/>
              </a:rPr>
              <a:t> 분야 </a:t>
            </a:r>
            <a:r>
              <a:rPr lang="en-US" altLang="ko-KR" sz="2000" b="1" dirty="0" smtClean="0">
                <a:latin typeface="+mn-ea"/>
              </a:rPr>
              <a:t>(Flask, </a:t>
            </a:r>
            <a:r>
              <a:rPr lang="en-US" altLang="ko-KR" sz="2000" b="1" dirty="0" err="1" smtClean="0">
                <a:latin typeface="+mn-ea"/>
              </a:rPr>
              <a:t>Django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등</a:t>
            </a:r>
            <a:r>
              <a:rPr lang="en-US" altLang="ko-KR" sz="2000" b="1" dirty="0" smtClean="0">
                <a:latin typeface="+mn-ea"/>
              </a:rPr>
              <a:t>)</a:t>
            </a:r>
            <a:endParaRPr lang="en-US" altLang="ko-KR" sz="2000" b="1" dirty="0">
              <a:latin typeface="+mn-ea"/>
            </a:endParaRPr>
          </a:p>
          <a:p>
            <a:r>
              <a:rPr lang="en-US" altLang="ko-KR" sz="2000" b="1" dirty="0">
                <a:latin typeface="+mn-ea"/>
              </a:rPr>
              <a:t>     </a:t>
            </a:r>
            <a:r>
              <a:rPr lang="ko-KR" altLang="en-US" sz="2000" dirty="0" err="1">
                <a:latin typeface="+mn-ea"/>
              </a:rPr>
              <a:t>파이썬에서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Flask, </a:t>
            </a:r>
            <a:r>
              <a:rPr lang="en-US" altLang="ko-KR" sz="2000" dirty="0" err="1">
                <a:latin typeface="+mn-ea"/>
              </a:rPr>
              <a:t>Django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등의 라이브러리를 사용해 웹 프로그래밍이 가능</a:t>
            </a:r>
            <a:endParaRPr lang="en-US" altLang="ko-KR" sz="2000" dirty="0">
              <a:latin typeface="+mn-ea"/>
            </a:endParaRPr>
          </a:p>
          <a:p>
            <a:endParaRPr lang="en-US" altLang="ko-KR" sz="2000" b="1" dirty="0" smtClean="0">
              <a:latin typeface="+mn-ea"/>
            </a:endParaRPr>
          </a:p>
          <a:p>
            <a:r>
              <a:rPr lang="en-US" altLang="ko-KR" sz="2000" b="1" dirty="0" smtClean="0">
                <a:latin typeface="+mn-ea"/>
              </a:rPr>
              <a:t>B.</a:t>
            </a:r>
            <a:r>
              <a:rPr lang="en-US" altLang="ko-KR" sz="1500" b="1" dirty="0" smtClean="0">
                <a:latin typeface="+mn-ea"/>
              </a:rPr>
              <a:t>   </a:t>
            </a:r>
            <a:r>
              <a:rPr lang="ko-KR" altLang="en-US" sz="2000" b="1" dirty="0" smtClean="0">
                <a:latin typeface="+mn-ea"/>
              </a:rPr>
              <a:t>데이터베이스 분야 </a:t>
            </a:r>
            <a:r>
              <a:rPr lang="en-US" altLang="ko-KR" sz="2000" b="1" dirty="0" smtClean="0">
                <a:latin typeface="+mn-ea"/>
              </a:rPr>
              <a:t>(</a:t>
            </a:r>
            <a:r>
              <a:rPr lang="en-US" altLang="ko-KR" sz="2000" b="1" dirty="0" err="1" smtClean="0">
                <a:latin typeface="+mn-ea"/>
              </a:rPr>
              <a:t>SQLAlchemy</a:t>
            </a:r>
            <a:r>
              <a:rPr lang="en-US" altLang="ko-KR" sz="2000" b="1" dirty="0" smtClean="0">
                <a:latin typeface="+mn-ea"/>
              </a:rPr>
              <a:t>, </a:t>
            </a:r>
            <a:r>
              <a:rPr lang="en-US" altLang="ko-KR" sz="2000" b="1" dirty="0" err="1" smtClean="0">
                <a:latin typeface="+mn-ea"/>
              </a:rPr>
              <a:t>PyMySQL</a:t>
            </a:r>
            <a:r>
              <a:rPr lang="en-US" altLang="ko-KR" sz="2000" b="1" dirty="0" smtClean="0">
                <a:latin typeface="+mn-ea"/>
              </a:rPr>
              <a:t>, SQL3, </a:t>
            </a:r>
            <a:r>
              <a:rPr lang="en-US" altLang="ko-KR" sz="2000" b="1" dirty="0" err="1" smtClean="0">
                <a:latin typeface="+mn-ea"/>
              </a:rPr>
              <a:t>PyMongo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등</a:t>
            </a:r>
            <a:r>
              <a:rPr lang="en-US" altLang="ko-KR" sz="2000" b="1" dirty="0" smtClean="0">
                <a:latin typeface="+mn-ea"/>
              </a:rPr>
              <a:t>)</a:t>
            </a:r>
          </a:p>
          <a:p>
            <a:r>
              <a:rPr lang="en-US" altLang="ko-KR" sz="2000" b="1" dirty="0" smtClean="0">
                <a:latin typeface="+mn-ea"/>
              </a:rPr>
              <a:t>     </a:t>
            </a:r>
            <a:r>
              <a:rPr lang="ko-KR" altLang="en-US" sz="2000" dirty="0" err="1" smtClean="0">
                <a:latin typeface="+mn-ea"/>
              </a:rPr>
              <a:t>파이썬에서</a:t>
            </a:r>
            <a:r>
              <a:rPr lang="ko-KR" altLang="en-US" sz="2000" b="1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데이터베이스를 연결하는 라이브러리는 이 네 가지가 대표적으로 사용</a:t>
            </a:r>
            <a:endParaRPr lang="en-US" altLang="ko-KR" sz="2000" b="1" dirty="0">
              <a:latin typeface="+mn-ea"/>
            </a:endParaRPr>
          </a:p>
          <a:p>
            <a:endParaRPr lang="en-US" altLang="ko-KR" sz="2000" b="1" dirty="0" smtClean="0">
              <a:latin typeface="+mn-ea"/>
            </a:endParaRPr>
          </a:p>
          <a:p>
            <a:pPr marL="457200" indent="-457200">
              <a:buAutoNum type="alphaUcPeriod" startAt="3"/>
            </a:pPr>
            <a:r>
              <a:rPr lang="ko-KR" altLang="en-US" sz="2000" b="1" dirty="0" smtClean="0">
                <a:latin typeface="+mn-ea"/>
              </a:rPr>
              <a:t>수학적 분야 </a:t>
            </a:r>
            <a:r>
              <a:rPr lang="en-US" altLang="ko-KR" sz="2000" b="1" dirty="0" smtClean="0">
                <a:latin typeface="+mn-ea"/>
              </a:rPr>
              <a:t>(Math, </a:t>
            </a:r>
            <a:r>
              <a:rPr lang="en-US" altLang="ko-KR" sz="2000" b="1" dirty="0" err="1" smtClean="0">
                <a:latin typeface="+mn-ea"/>
              </a:rPr>
              <a:t>SciPy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등</a:t>
            </a:r>
            <a:r>
              <a:rPr lang="en-US" altLang="ko-KR" sz="2000" b="1" dirty="0" smtClean="0">
                <a:latin typeface="+mn-ea"/>
              </a:rPr>
              <a:t>)</a:t>
            </a:r>
          </a:p>
          <a:p>
            <a:r>
              <a:rPr lang="ko-KR" altLang="en-US" sz="2000" dirty="0" smtClean="0">
                <a:latin typeface="+mn-ea"/>
              </a:rPr>
              <a:t>     </a:t>
            </a:r>
            <a:r>
              <a:rPr lang="ko-KR" altLang="en-US" sz="2000" dirty="0" err="1" smtClean="0">
                <a:latin typeface="+mn-ea"/>
              </a:rPr>
              <a:t>파이썬에서</a:t>
            </a:r>
            <a:r>
              <a:rPr lang="ko-KR" altLang="en-US" sz="2000" dirty="0" smtClean="0">
                <a:latin typeface="+mn-ea"/>
              </a:rPr>
              <a:t> 수학적 수식 및 계산하는 방법의 라이브러리가 포함되어진 내용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위에 설명한 것 이외에도 </a:t>
            </a:r>
            <a:r>
              <a:rPr lang="ko-KR" altLang="en-US" sz="2000" dirty="0" err="1" smtClean="0">
                <a:latin typeface="+mn-ea"/>
              </a:rPr>
              <a:t>파이썬</a:t>
            </a:r>
            <a:r>
              <a:rPr lang="ko-KR" altLang="en-US" sz="2000" dirty="0" smtClean="0">
                <a:latin typeface="+mn-ea"/>
              </a:rPr>
              <a:t> 라이브러리들은 다양하게 사용되어지고 있으며 동적으로 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pip</a:t>
            </a:r>
            <a:r>
              <a:rPr lang="ko-KR" altLang="en-US" sz="2000" dirty="0" smtClean="0">
                <a:latin typeface="+mn-ea"/>
              </a:rPr>
              <a:t>를 통해 패키지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ko-KR" altLang="en-US" sz="2000" dirty="0" smtClean="0">
                <a:latin typeface="+mn-ea"/>
              </a:rPr>
              <a:t>라이브러리</a:t>
            </a:r>
            <a:r>
              <a:rPr lang="en-US" altLang="ko-KR" sz="2000" dirty="0" smtClean="0">
                <a:latin typeface="+mn-ea"/>
              </a:rPr>
              <a:t>)</a:t>
            </a:r>
            <a:r>
              <a:rPr lang="ko-KR" altLang="en-US" sz="2000" dirty="0" smtClean="0">
                <a:latin typeface="+mn-ea"/>
              </a:rPr>
              <a:t>들을 설치해 사용 가능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3</a:t>
            </a:r>
            <a:r>
              <a:rPr lang="en-US" altLang="ko-KR" sz="2000" b="1" dirty="0" smtClean="0">
                <a:latin typeface="+mn-ea"/>
              </a:rPr>
              <a:t>)</a:t>
            </a:r>
            <a:r>
              <a:rPr lang="en-US" altLang="ko-KR" sz="1500" b="1" dirty="0" smtClean="0">
                <a:latin typeface="+mn-ea"/>
              </a:rPr>
              <a:t>   </a:t>
            </a:r>
            <a:r>
              <a:rPr lang="ko-KR" altLang="en-US" sz="2000" b="1" dirty="0" smtClean="0">
                <a:latin typeface="+mn-ea"/>
              </a:rPr>
              <a:t>패키지 쓰임새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6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ko-KR" altLang="en-US" sz="2400" b="1" dirty="0" err="1">
                <a:latin typeface="+mn-ea"/>
              </a:rPr>
              <a:t>파이썬</a:t>
            </a:r>
            <a:r>
              <a:rPr lang="ko-KR" altLang="en-US" sz="2400" b="1" dirty="0">
                <a:latin typeface="+mn-ea"/>
              </a:rPr>
              <a:t> 패키지와 라이브러리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117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81950" y="6356354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05413" y="2996952"/>
            <a:ext cx="258115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4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NumPy</a:t>
            </a: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212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0645" y="1790608"/>
            <a:ext cx="85991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(1)</a:t>
            </a:r>
            <a:r>
              <a:rPr lang="en-US" altLang="ko-KR" sz="1500" b="1" dirty="0">
                <a:latin typeface="+mn-ea"/>
              </a:rPr>
              <a:t>   </a:t>
            </a:r>
            <a:r>
              <a:rPr lang="en-US" altLang="ko-KR" sz="2000" b="1" dirty="0">
                <a:latin typeface="+mn-ea"/>
              </a:rPr>
              <a:t>List</a:t>
            </a:r>
            <a:r>
              <a:rPr lang="ko-KR" altLang="en-US" sz="2000" b="1" dirty="0">
                <a:latin typeface="+mn-ea"/>
              </a:rPr>
              <a:t>를 사용한 배열</a:t>
            </a:r>
            <a:endParaRPr lang="en-US" altLang="ko-KR" sz="20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다수의 </a:t>
            </a:r>
            <a:r>
              <a:rPr lang="en-US" altLang="ko-KR" sz="2000" dirty="0">
                <a:latin typeface="+mn-ea"/>
              </a:rPr>
              <a:t>List</a:t>
            </a:r>
            <a:r>
              <a:rPr lang="ko-KR" altLang="en-US" sz="2000" dirty="0">
                <a:latin typeface="+mn-ea"/>
              </a:rPr>
              <a:t>를 이용해 다차원의 배열을 쉽게 생성</a:t>
            </a:r>
            <a:endParaRPr lang="en-US" altLang="ko-KR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다차원 배열은 다수의 </a:t>
            </a:r>
            <a:r>
              <a:rPr lang="en-US" altLang="ko-KR" sz="2000" dirty="0">
                <a:latin typeface="+mn-ea"/>
              </a:rPr>
              <a:t>List</a:t>
            </a:r>
            <a:r>
              <a:rPr lang="ko-KR" altLang="en-US" sz="2000" dirty="0">
                <a:latin typeface="+mn-ea"/>
              </a:rPr>
              <a:t>를 하나로 묶은 배열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0645" y="3604954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List </a:t>
            </a:r>
            <a:r>
              <a:rPr lang="ko-KR" altLang="en-US" sz="2000" b="1" dirty="0" err="1">
                <a:latin typeface="+mn-ea"/>
              </a:rPr>
              <a:t>자료형을</a:t>
            </a:r>
            <a:r>
              <a:rPr lang="ko-KR" altLang="en-US" sz="2000" b="1" dirty="0">
                <a:latin typeface="+mn-ea"/>
              </a:rPr>
              <a:t> 이용한 다차원 배열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1019" y="4221598"/>
            <a:ext cx="5564981" cy="16383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7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en-US" altLang="ko-KR" sz="2400" b="1" dirty="0" err="1" smtClean="0">
                <a:latin typeface="+mn-ea"/>
              </a:rPr>
              <a:t>NumPy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0645" y="843282"/>
            <a:ext cx="83702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>
                <a:latin typeface="+mn-ea"/>
              </a:rPr>
              <a:t>NumPy</a:t>
            </a:r>
            <a:r>
              <a:rPr lang="ko-KR" altLang="en-US" sz="2000" dirty="0">
                <a:latin typeface="+mn-ea"/>
              </a:rPr>
              <a:t>는 </a:t>
            </a:r>
            <a:r>
              <a:rPr lang="en-US" altLang="ko-KR" sz="2000" dirty="0">
                <a:latin typeface="+mn-ea"/>
              </a:rPr>
              <a:t>Numerical Python</a:t>
            </a:r>
            <a:r>
              <a:rPr lang="ko-KR" altLang="en-US" sz="2000" dirty="0">
                <a:latin typeface="+mn-ea"/>
              </a:rPr>
              <a:t>의 약자로 배열 또는 다양한 자료구조를 다룰 수 있는 클래스들을 포함하고 있는 패키지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133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0645" y="957545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</a:t>
            </a:r>
            <a:r>
              <a:rPr lang="ko-KR" altLang="en-US" sz="2000" b="1" dirty="0">
                <a:latin typeface="+mn-ea"/>
              </a:rPr>
              <a:t>차원 배열 값 추출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0645" y="2782861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</a:t>
            </a:r>
            <a:r>
              <a:rPr lang="ko-KR" altLang="en-US" sz="2000" b="1" dirty="0">
                <a:latin typeface="+mn-ea"/>
              </a:rPr>
              <a:t>차원 값을 변환해 다른 값을 대입했을 때 다차원 배열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645" y="1472581"/>
            <a:ext cx="5557838" cy="10572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7073" y="3360812"/>
            <a:ext cx="5564981" cy="8763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7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en-US" altLang="ko-KR" sz="2400" b="1" dirty="0" err="1" smtClean="0">
                <a:latin typeface="+mn-ea"/>
              </a:rPr>
              <a:t>NumPy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388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0645" y="951946"/>
            <a:ext cx="859910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(2)</a:t>
            </a:r>
            <a:r>
              <a:rPr lang="en-US" altLang="ko-KR" sz="1500" b="1" dirty="0">
                <a:latin typeface="+mn-ea"/>
              </a:rPr>
              <a:t>   </a:t>
            </a:r>
            <a:r>
              <a:rPr lang="en-US" altLang="ko-KR" sz="2000" b="1" dirty="0" err="1">
                <a:latin typeface="+mn-ea"/>
              </a:rPr>
              <a:t>NumPy</a:t>
            </a:r>
            <a:r>
              <a:rPr lang="ko-KR" altLang="en-US" sz="2000" b="1" dirty="0">
                <a:latin typeface="+mn-ea"/>
              </a:rPr>
              <a:t> 배열</a:t>
            </a:r>
            <a:endParaRPr lang="en-US" altLang="ko-KR" sz="20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n-ea"/>
              </a:rPr>
              <a:t>NumPy</a:t>
            </a:r>
            <a:r>
              <a:rPr lang="ko-KR" altLang="en-US" sz="2000" dirty="0">
                <a:latin typeface="+mn-ea"/>
              </a:rPr>
              <a:t>에서 배열 타입을 다루기 위한 클래스는 </a:t>
            </a:r>
            <a:r>
              <a:rPr lang="en-US" altLang="ko-KR" sz="2000" dirty="0" err="1">
                <a:latin typeface="+mn-ea"/>
              </a:rPr>
              <a:t>NumPy.ndarray</a:t>
            </a:r>
            <a:endParaRPr lang="en-US" altLang="ko-KR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n-ea"/>
              </a:rPr>
              <a:t>NumPy.ndarray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클래스는 </a:t>
            </a:r>
            <a:r>
              <a:rPr lang="en-US" altLang="ko-KR" sz="2000" dirty="0">
                <a:latin typeface="+mn-ea"/>
              </a:rPr>
              <a:t>n-</a:t>
            </a:r>
            <a:r>
              <a:rPr lang="ko-KR" altLang="en-US" sz="2000" dirty="0">
                <a:latin typeface="+mn-ea"/>
              </a:rPr>
              <a:t>차원 배열을 쉽고 효율적으로 다루기 위한 목적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0645" y="3005372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err="1">
                <a:latin typeface="+mn-ea"/>
              </a:rPr>
              <a:t>NumPy.ndarray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이용한 </a:t>
            </a:r>
            <a:r>
              <a:rPr lang="en-US" altLang="ko-KR" sz="2000" b="1" dirty="0">
                <a:latin typeface="+mn-ea"/>
              </a:rPr>
              <a:t>Code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5306" y="3512976"/>
            <a:ext cx="5550694" cy="12573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59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7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en-US" altLang="ko-KR" sz="2400" b="1" dirty="0" err="1" smtClean="0">
                <a:latin typeface="+mn-ea"/>
              </a:rPr>
              <a:t>NumPy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53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531116"/>
            <a:ext cx="10820400" cy="247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1. </a:t>
            </a:r>
            <a:r>
              <a:rPr lang="ko-KR" altLang="en-US" sz="2400" b="1" dirty="0" err="1" smtClean="0">
                <a:latin typeface="+mn-ea"/>
              </a:rPr>
              <a:t>튜플</a:t>
            </a:r>
            <a:r>
              <a:rPr lang="en-US" altLang="ko-KR" sz="2400" b="1" dirty="0">
                <a:latin typeface="+mn-ea"/>
              </a:rPr>
              <a:t>(Tuple</a:t>
            </a:r>
            <a:r>
              <a:rPr lang="en-US" altLang="ko-KR" sz="2400" b="1" dirty="0" smtClean="0">
                <a:latin typeface="+mn-ea"/>
              </a:rPr>
              <a:t>)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2625" y="889085"/>
            <a:ext cx="1636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(1)</a:t>
            </a:r>
            <a:r>
              <a:rPr lang="en-US" altLang="ko-KR" sz="1400" b="1" dirty="0" smtClean="0">
                <a:latin typeface="+mn-ea"/>
              </a:rPr>
              <a:t>  </a:t>
            </a:r>
            <a:r>
              <a:rPr lang="ko-KR" altLang="en-US" b="1" dirty="0" err="1" smtClean="0">
                <a:latin typeface="+mn-ea"/>
              </a:rPr>
              <a:t>튜플이란</a:t>
            </a:r>
            <a:r>
              <a:rPr lang="en-US" altLang="ko-KR" b="1" dirty="0" smtClean="0">
                <a:latin typeface="+mn-ea"/>
              </a:rPr>
              <a:t>?</a:t>
            </a:r>
            <a:endParaRPr lang="en-US" altLang="ko-KR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267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0645" y="973512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다양한 함수를 이용한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b="1" dirty="0" err="1">
                <a:latin typeface="+mn-ea"/>
              </a:rPr>
              <a:t>NumPy.ndarray</a:t>
            </a:r>
            <a:r>
              <a:rPr lang="ko-KR" altLang="en-US" sz="2000" b="1" dirty="0">
                <a:latin typeface="+mn-ea"/>
              </a:rPr>
              <a:t> 배열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645" y="1681674"/>
            <a:ext cx="5564981" cy="6667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3501" y="2646810"/>
            <a:ext cx="5572125" cy="6381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3500" y="3673435"/>
            <a:ext cx="5572125" cy="63817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60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7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en-US" altLang="ko-KR" sz="2400" b="1" dirty="0" err="1" smtClean="0">
                <a:latin typeface="+mn-ea"/>
              </a:rPr>
              <a:t>NumPy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703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645" y="1878284"/>
            <a:ext cx="5557838" cy="18669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61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7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en-US" altLang="ko-KR" sz="2400" b="1" dirty="0" err="1" smtClean="0">
                <a:latin typeface="+mn-ea"/>
              </a:rPr>
              <a:t>NumPy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0645" y="927011"/>
            <a:ext cx="85991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다양한 수학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연산을 적용했을 때의 결과</a:t>
            </a:r>
            <a:endParaRPr lang="en-US" altLang="ko-KR" sz="2000" b="1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- </a:t>
            </a:r>
            <a:r>
              <a:rPr lang="en-US" altLang="ko-KR" sz="2000" dirty="0" err="1">
                <a:latin typeface="+mn-ea"/>
              </a:rPr>
              <a:t>ndarray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객체는 벡터화 된 형식의 수학 연산이 가능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799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645" y="2221409"/>
            <a:ext cx="5550694" cy="14478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0645" y="3868755"/>
            <a:ext cx="5543550" cy="6286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0645" y="4696951"/>
            <a:ext cx="5557838" cy="67627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62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7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en-US" altLang="ko-KR" sz="2400" b="1" dirty="0" err="1" smtClean="0">
                <a:latin typeface="+mn-ea"/>
              </a:rPr>
              <a:t>NumPy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0645" y="994148"/>
            <a:ext cx="85991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+mn-ea"/>
              </a:rPr>
              <a:t>axis </a:t>
            </a:r>
            <a:r>
              <a:rPr lang="ko-KR" altLang="en-US" sz="2000" b="1" dirty="0">
                <a:latin typeface="+mn-ea"/>
              </a:rPr>
              <a:t>축을 기준으로 합계 표현</a:t>
            </a:r>
            <a:endParaRPr lang="en-US" altLang="ko-KR" sz="2000" b="1" dirty="0">
              <a:latin typeface="+mn-ea"/>
            </a:endParaRPr>
          </a:p>
          <a:p>
            <a:r>
              <a:rPr lang="en-US" altLang="ko-KR" sz="2000" b="1" dirty="0">
                <a:latin typeface="+mn-ea"/>
              </a:rPr>
              <a:t>  - </a:t>
            </a:r>
            <a:r>
              <a:rPr lang="en-US" altLang="ko-KR" sz="2000" dirty="0" err="1">
                <a:latin typeface="+mn-ea"/>
              </a:rPr>
              <a:t>NumPy.ndarray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클래스를 사용하면 각 차원의 축을 명시적으로 참조 가능하며 쉽게 특정한 열을 선택 가능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901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72553" y="2643168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n-ea"/>
              </a:rPr>
              <a:t>NumPy.zeros</a:t>
            </a:r>
            <a:r>
              <a:rPr lang="ko-KR" altLang="en-US" sz="2000" b="1" dirty="0">
                <a:latin typeface="+mn-ea"/>
              </a:rPr>
              <a:t>를 사용해 나타낸 </a:t>
            </a:r>
            <a:r>
              <a:rPr lang="en-US" altLang="ko-KR" sz="2000" b="1" dirty="0">
                <a:latin typeface="+mn-ea"/>
              </a:rPr>
              <a:t>Code</a:t>
            </a:r>
            <a:endParaRPr lang="en-US" altLang="ko-KR" sz="20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63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53" y="1492203"/>
            <a:ext cx="7845226" cy="968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39" y="3157152"/>
            <a:ext cx="7778288" cy="176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7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en-US" altLang="ko-KR" sz="2400" b="1" dirty="0" err="1" smtClean="0">
                <a:latin typeface="+mn-ea"/>
              </a:rPr>
              <a:t>NumPy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2553" y="988147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n-ea"/>
              </a:rPr>
              <a:t>NumPy.array</a:t>
            </a:r>
            <a:r>
              <a:rPr lang="ko-KR" altLang="en-US" sz="2000" b="1" dirty="0">
                <a:latin typeface="+mn-ea"/>
              </a:rPr>
              <a:t>를 사용해 나타낸 </a:t>
            </a:r>
            <a:r>
              <a:rPr lang="en-US" altLang="ko-KR" sz="2000" b="1" dirty="0">
                <a:latin typeface="+mn-ea"/>
              </a:rPr>
              <a:t>Code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503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81950" y="6356354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25452" y="2996952"/>
            <a:ext cx="2541080" cy="942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8. Pandas</a:t>
            </a: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63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65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8</a:t>
            </a:r>
            <a:r>
              <a:rPr lang="en-US" altLang="ko-KR" sz="2400" b="1" dirty="0" smtClean="0">
                <a:latin typeface="+mn-ea"/>
              </a:rPr>
              <a:t>. Pandas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2553" y="988146"/>
            <a:ext cx="878351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Pandas</a:t>
            </a:r>
            <a:r>
              <a:rPr lang="ko-KR" altLang="en-US" sz="2000" dirty="0">
                <a:latin typeface="+mn-ea"/>
              </a:rPr>
              <a:t>는 </a:t>
            </a:r>
            <a:r>
              <a:rPr lang="en-US" altLang="ko-KR" sz="2000" dirty="0" err="1">
                <a:latin typeface="+mn-ea"/>
              </a:rPr>
              <a:t>NumPy</a:t>
            </a:r>
            <a:r>
              <a:rPr lang="ko-KR" altLang="en-US" sz="2000" dirty="0">
                <a:latin typeface="+mn-ea"/>
              </a:rPr>
              <a:t>와 같이 데이터를 다루는데 있어 많이 사용되는 패키지</a:t>
            </a:r>
            <a:endParaRPr lang="en-US" altLang="ko-KR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빠른 속도로 데이터 분석 가능</a:t>
            </a:r>
            <a:endParaRPr lang="en-US" altLang="ko-KR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CSV </a:t>
            </a:r>
            <a:r>
              <a:rPr lang="ko-KR" altLang="en-US" sz="2000" dirty="0">
                <a:latin typeface="+mn-ea"/>
              </a:rPr>
              <a:t>파일 또는 데이터베이스로부터 데이터를 쉽게 읽고 쓸 수 있음</a:t>
            </a:r>
            <a:endParaRPr lang="en-US" altLang="ko-KR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Column</a:t>
            </a:r>
            <a:r>
              <a:rPr lang="ko-KR" altLang="en-US" sz="2000" dirty="0">
                <a:latin typeface="+mn-ea"/>
              </a:rPr>
              <a:t>을 통해 데이터를 조작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새로운 </a:t>
            </a:r>
            <a:r>
              <a:rPr lang="en-US" altLang="ko-KR" sz="2000" dirty="0">
                <a:latin typeface="+mn-ea"/>
              </a:rPr>
              <a:t>Column</a:t>
            </a:r>
            <a:r>
              <a:rPr lang="ko-KR" altLang="en-US" sz="2000" dirty="0">
                <a:latin typeface="+mn-ea"/>
              </a:rPr>
              <a:t>을 생성 가능</a:t>
            </a:r>
            <a:endParaRPr lang="en-US" altLang="ko-KR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Pandas</a:t>
            </a:r>
            <a:r>
              <a:rPr lang="ko-KR" altLang="en-US" sz="2000" dirty="0">
                <a:latin typeface="+mn-ea"/>
              </a:rPr>
              <a:t>의 자료구조로는 </a:t>
            </a:r>
            <a:r>
              <a:rPr lang="en-US" altLang="ko-KR" sz="2000" dirty="0">
                <a:latin typeface="+mn-ea"/>
              </a:rPr>
              <a:t>Series</a:t>
            </a:r>
            <a:r>
              <a:rPr lang="ko-KR" altLang="en-US" sz="2000" dirty="0">
                <a:latin typeface="+mn-ea"/>
              </a:rPr>
              <a:t>와 </a:t>
            </a:r>
            <a:r>
              <a:rPr lang="en-US" altLang="ko-KR" sz="2000" dirty="0" err="1">
                <a:latin typeface="+mn-ea"/>
              </a:rPr>
              <a:t>DataFrame</a:t>
            </a:r>
            <a:r>
              <a:rPr lang="ko-KR" altLang="en-US" sz="2000" dirty="0">
                <a:latin typeface="+mn-ea"/>
              </a:rPr>
              <a:t>이 있음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979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81950" y="6356354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64540" y="2996952"/>
            <a:ext cx="26629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8.1. Series</a:t>
            </a: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61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553" y="2863490"/>
            <a:ext cx="5572125" cy="31527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72553" y="2336197"/>
            <a:ext cx="80950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Series</a:t>
            </a:r>
            <a:r>
              <a:rPr lang="ko-KR" altLang="en-US" sz="2000" b="1" dirty="0">
                <a:latin typeface="+mn-ea"/>
              </a:rPr>
              <a:t>의 </a:t>
            </a:r>
            <a:r>
              <a:rPr lang="en-US" altLang="ko-KR" sz="2000" b="1" dirty="0">
                <a:latin typeface="+mn-ea"/>
              </a:rPr>
              <a:t>Index</a:t>
            </a:r>
            <a:r>
              <a:rPr lang="ko-KR" altLang="en-US" sz="2000" b="1" dirty="0">
                <a:latin typeface="+mn-ea"/>
              </a:rPr>
              <a:t>와 </a:t>
            </a:r>
            <a:r>
              <a:rPr lang="en-US" altLang="ko-KR" sz="2000" b="1" dirty="0">
                <a:latin typeface="+mn-ea"/>
              </a:rPr>
              <a:t>Value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81667" y="5288474"/>
            <a:ext cx="1443839" cy="72779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881666" y="5288474"/>
            <a:ext cx="829496" cy="727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943125" y="5288474"/>
            <a:ext cx="382381" cy="727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813338" y="4965309"/>
            <a:ext cx="827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Index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4721263" y="4965308"/>
            <a:ext cx="8202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Value</a:t>
            </a:r>
            <a:endParaRPr lang="ko-KR" altLang="en-US" sz="15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67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8.1 Series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2553" y="988999"/>
            <a:ext cx="85991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(1)</a:t>
            </a:r>
            <a:r>
              <a:rPr lang="en-US" altLang="ko-KR" sz="1500" b="1" dirty="0">
                <a:latin typeface="+mn-ea"/>
              </a:rPr>
              <a:t>   </a:t>
            </a:r>
            <a:r>
              <a:rPr lang="en-US" altLang="ko-KR" sz="2000" b="1" dirty="0">
                <a:latin typeface="+mn-ea"/>
              </a:rPr>
              <a:t>Series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Series</a:t>
            </a:r>
            <a:r>
              <a:rPr lang="ko-KR" altLang="en-US" sz="2000" dirty="0">
                <a:latin typeface="+mn-ea"/>
              </a:rPr>
              <a:t>는 </a:t>
            </a:r>
            <a:r>
              <a:rPr lang="en-US" altLang="ko-KR" sz="2000" dirty="0">
                <a:latin typeface="+mn-ea"/>
              </a:rPr>
              <a:t>1</a:t>
            </a:r>
            <a:r>
              <a:rPr lang="ko-KR" altLang="en-US" sz="2000" dirty="0">
                <a:latin typeface="+mn-ea"/>
              </a:rPr>
              <a:t>차원으로 되어 있으며 </a:t>
            </a:r>
            <a:r>
              <a:rPr lang="en-US" altLang="ko-KR" sz="2000" dirty="0">
                <a:latin typeface="+mn-ea"/>
              </a:rPr>
              <a:t>value</a:t>
            </a:r>
            <a:r>
              <a:rPr lang="ko-KR" altLang="en-US" sz="2000" dirty="0">
                <a:latin typeface="+mn-ea"/>
              </a:rPr>
              <a:t>와 </a:t>
            </a:r>
            <a:r>
              <a:rPr lang="en-US" altLang="ko-KR" sz="2000" dirty="0">
                <a:latin typeface="+mn-ea"/>
              </a:rPr>
              <a:t>index </a:t>
            </a:r>
            <a:r>
              <a:rPr lang="ko-KR" altLang="en-US" sz="2000" dirty="0">
                <a:latin typeface="+mn-ea"/>
              </a:rPr>
              <a:t>형태를 갖는 </a:t>
            </a:r>
            <a:r>
              <a:rPr lang="en-US" altLang="ko-KR" sz="2000" dirty="0">
                <a:latin typeface="+mn-ea"/>
              </a:rPr>
              <a:t>Pandas </a:t>
            </a:r>
            <a:r>
              <a:rPr lang="ko-KR" altLang="en-US" sz="2000" dirty="0">
                <a:latin typeface="+mn-ea"/>
              </a:rPr>
              <a:t>내 자료구조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787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68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53" y="1694484"/>
            <a:ext cx="5579269" cy="8572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8.1 Series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2553" y="988999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Series</a:t>
            </a:r>
            <a:r>
              <a:rPr lang="ko-KR" altLang="en-US" sz="2000" dirty="0">
                <a:latin typeface="+mn-ea"/>
              </a:rPr>
              <a:t>를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통해 원하는 위치의 값 출력</a:t>
            </a:r>
            <a:r>
              <a:rPr lang="en-US" altLang="ko-KR" sz="2000" dirty="0">
                <a:latin typeface="+mn-ea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68710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81950" y="6356354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60204" y="2996952"/>
            <a:ext cx="387157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8.2. </a:t>
            </a:r>
            <a:r>
              <a:rPr lang="en-US" altLang="ko-KR" sz="4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DataFrame</a:t>
            </a: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157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04333" y="1346200"/>
            <a:ext cx="1019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튜플은</a:t>
            </a:r>
            <a:r>
              <a:rPr lang="ko-KR" altLang="en-US" dirty="0" smtClean="0"/>
              <a:t> 변경될 수 없는 객체이므로 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내 데이터는 변경이 불가능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860012"/>
            <a:ext cx="10397068" cy="2392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1. </a:t>
            </a:r>
            <a:r>
              <a:rPr lang="ko-KR" altLang="en-US" sz="2400" b="1" dirty="0" err="1" smtClean="0">
                <a:latin typeface="+mn-ea"/>
              </a:rPr>
              <a:t>튜플</a:t>
            </a:r>
            <a:r>
              <a:rPr lang="en-US" altLang="ko-KR" sz="2400" b="1" dirty="0">
                <a:latin typeface="+mn-ea"/>
              </a:rPr>
              <a:t>(Tuple</a:t>
            </a:r>
            <a:r>
              <a:rPr lang="en-US" altLang="ko-KR" sz="2400" b="1" dirty="0" smtClean="0">
                <a:latin typeface="+mn-ea"/>
              </a:rPr>
              <a:t>)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2625" y="889085"/>
            <a:ext cx="1636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(1)</a:t>
            </a:r>
            <a:r>
              <a:rPr lang="en-US" altLang="ko-KR" sz="1400" b="1" dirty="0" smtClean="0">
                <a:latin typeface="+mn-ea"/>
              </a:rPr>
              <a:t>  </a:t>
            </a:r>
            <a:r>
              <a:rPr lang="ko-KR" altLang="en-US" b="1" dirty="0" err="1" smtClean="0">
                <a:latin typeface="+mn-ea"/>
              </a:rPr>
              <a:t>튜플이란</a:t>
            </a:r>
            <a:r>
              <a:rPr lang="en-US" altLang="ko-KR" b="1" dirty="0" smtClean="0">
                <a:latin typeface="+mn-ea"/>
              </a:rPr>
              <a:t>?</a:t>
            </a:r>
            <a:endParaRPr lang="en-US" altLang="ko-KR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15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820726"/>
              </p:ext>
            </p:extLst>
          </p:nvPr>
        </p:nvGraphicFramePr>
        <p:xfrm>
          <a:off x="1398962" y="2486334"/>
          <a:ext cx="4805598" cy="1102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3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09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983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Label</a:t>
                      </a:r>
                      <a:r>
                        <a:rPr lang="ko-KR" altLang="en-US" dirty="0" smtClean="0"/>
                        <a:t>명 </a:t>
                      </a:r>
                      <a:r>
                        <a:rPr lang="en-US" altLang="ko-KR" dirty="0" smtClean="0"/>
                        <a:t>#0</a:t>
                      </a:r>
                      <a:endParaRPr lang="ko-KR" altLang="en-US" dirty="0"/>
                    </a:p>
                  </a:txBody>
                  <a:tcPr marL="68580" marR="685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Label</a:t>
                      </a:r>
                      <a:r>
                        <a:rPr lang="ko-KR" altLang="en-US" dirty="0" smtClean="0"/>
                        <a:t>명 </a:t>
                      </a:r>
                      <a:r>
                        <a:rPr lang="en-US" altLang="ko-KR" dirty="0" smtClean="0"/>
                        <a:t>#1</a:t>
                      </a:r>
                      <a:endParaRPr lang="ko-KR" altLang="en-US" dirty="0"/>
                    </a:p>
                  </a:txBody>
                  <a:tcPr marL="68580" marR="685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명 </a:t>
                      </a:r>
                      <a:r>
                        <a:rPr lang="en-US" altLang="ko-KR" dirty="0" smtClean="0"/>
                        <a:t>#0</a:t>
                      </a:r>
                      <a:endParaRPr lang="ko-KR" altLang="en-US" dirty="0"/>
                    </a:p>
                  </a:txBody>
                  <a:tcPr marL="68580" marR="685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Data[0, 0]</a:t>
                      </a:r>
                      <a:endParaRPr lang="ko-KR" altLang="en-US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Data[0,</a:t>
                      </a:r>
                      <a:r>
                        <a:rPr lang="en-US" altLang="ko-KR" baseline="0" dirty="0" smtClean="0"/>
                        <a:t> 1]</a:t>
                      </a:r>
                      <a:endParaRPr lang="ko-KR" altLang="en-US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Index</a:t>
                      </a:r>
                      <a:r>
                        <a:rPr lang="ko-KR" altLang="en-US" dirty="0" smtClean="0"/>
                        <a:t>명 </a:t>
                      </a:r>
                      <a:r>
                        <a:rPr lang="en-US" altLang="ko-KR" dirty="0" smtClean="0"/>
                        <a:t>#1</a:t>
                      </a:r>
                      <a:endParaRPr lang="ko-KR" altLang="en-US" dirty="0"/>
                    </a:p>
                  </a:txBody>
                  <a:tcPr marL="68580" marR="685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Data[0, 1]</a:t>
                      </a:r>
                      <a:endParaRPr lang="ko-KR" altLang="en-US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Data[1, 1]</a:t>
                      </a:r>
                      <a:endParaRPr lang="ko-KR" altLang="en-US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1276632" y="2878144"/>
            <a:ext cx="0" cy="69924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2585704" y="2351017"/>
            <a:ext cx="243055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1913" y="3084057"/>
            <a:ext cx="10487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Index</a:t>
            </a:r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3468256" y="2003937"/>
            <a:ext cx="8655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Label</a:t>
            </a:r>
            <a:endParaRPr lang="ko-KR" altLang="en-US" sz="15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70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8.2 </a:t>
            </a:r>
            <a:r>
              <a:rPr lang="en-US" altLang="ko-KR" sz="2400" b="1" dirty="0" err="1" smtClean="0">
                <a:latin typeface="+mn-ea"/>
              </a:rPr>
              <a:t>DataFrame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2553" y="902092"/>
            <a:ext cx="85991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(2)</a:t>
            </a:r>
            <a:r>
              <a:rPr lang="en-US" altLang="ko-KR" sz="1500" b="1" dirty="0">
                <a:latin typeface="+mn-ea"/>
              </a:rPr>
              <a:t>   </a:t>
            </a:r>
            <a:r>
              <a:rPr lang="en-US" altLang="ko-KR" sz="2000" b="1" dirty="0" err="1">
                <a:latin typeface="+mn-ea"/>
              </a:rPr>
              <a:t>DataFrame</a:t>
            </a:r>
            <a:endParaRPr lang="en-US" altLang="ko-KR" sz="2000" b="1" dirty="0">
              <a:latin typeface="+mn-ea"/>
            </a:endParaRPr>
          </a:p>
          <a:p>
            <a:r>
              <a:rPr lang="en-US" altLang="ko-KR" sz="2000" b="1" dirty="0">
                <a:latin typeface="+mn-ea"/>
              </a:rPr>
              <a:t>      </a:t>
            </a:r>
            <a:r>
              <a:rPr lang="en-US" altLang="ko-KR" sz="2000" dirty="0" err="1">
                <a:latin typeface="+mn-ea"/>
              </a:rPr>
              <a:t>DataFrame</a:t>
            </a:r>
            <a:r>
              <a:rPr lang="ko-KR" altLang="en-US" sz="2000" dirty="0">
                <a:latin typeface="+mn-ea"/>
              </a:rPr>
              <a:t>은 </a:t>
            </a:r>
            <a:r>
              <a:rPr lang="en-US" altLang="ko-KR" sz="2000" dirty="0">
                <a:latin typeface="+mn-ea"/>
              </a:rPr>
              <a:t>Index(</a:t>
            </a:r>
            <a:r>
              <a:rPr lang="ko-KR" altLang="en-US" sz="2000" dirty="0">
                <a:latin typeface="+mn-ea"/>
              </a:rPr>
              <a:t>행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와 </a:t>
            </a:r>
            <a:r>
              <a:rPr lang="en-US" altLang="ko-KR" sz="2000" dirty="0">
                <a:latin typeface="+mn-ea"/>
              </a:rPr>
              <a:t>Label(</a:t>
            </a:r>
            <a:r>
              <a:rPr lang="ko-KR" altLang="en-US" sz="2000" dirty="0">
                <a:latin typeface="+mn-ea"/>
              </a:rPr>
              <a:t>열</a:t>
            </a:r>
            <a:r>
              <a:rPr lang="en-US" altLang="ko-KR" sz="2000" dirty="0">
                <a:latin typeface="+mn-ea"/>
              </a:rPr>
              <a:t>, column)</a:t>
            </a:r>
            <a:r>
              <a:rPr lang="ko-KR" altLang="en-US" sz="2000" dirty="0">
                <a:latin typeface="+mn-ea"/>
              </a:rPr>
              <a:t>으로 구분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19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553" y="1548700"/>
            <a:ext cx="6336704" cy="424073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71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8.2 </a:t>
            </a:r>
            <a:r>
              <a:rPr lang="en-US" altLang="ko-KR" sz="2400" b="1" dirty="0" err="1" smtClean="0">
                <a:latin typeface="+mn-ea"/>
              </a:rPr>
              <a:t>DataFrame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2553" y="988999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n-ea"/>
              </a:rPr>
              <a:t>DataFrame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예제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985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553" y="1517294"/>
            <a:ext cx="5579269" cy="6381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553" y="2401139"/>
            <a:ext cx="5564981" cy="638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2553" y="3284984"/>
            <a:ext cx="5564981" cy="8382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72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8.2 </a:t>
            </a:r>
            <a:r>
              <a:rPr lang="en-US" altLang="ko-KR" sz="2400" b="1" dirty="0" err="1" smtClean="0">
                <a:latin typeface="+mn-ea"/>
              </a:rPr>
              <a:t>DataFrame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2553" y="994239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n-ea"/>
              </a:rPr>
              <a:t>DataFrame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객체를 사용하는 예제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460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553" y="1646625"/>
            <a:ext cx="5550694" cy="828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553" y="2719080"/>
            <a:ext cx="5557838" cy="16383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73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8.2 </a:t>
            </a:r>
            <a:r>
              <a:rPr lang="en-US" altLang="ko-KR" sz="2400" b="1" dirty="0" err="1" smtClean="0">
                <a:latin typeface="+mn-ea"/>
              </a:rPr>
              <a:t>DataFrame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2553" y="1002735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n-ea"/>
              </a:rPr>
              <a:t>DataFrame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연산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319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74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8.2 </a:t>
            </a:r>
            <a:r>
              <a:rPr lang="en-US" altLang="ko-KR" sz="2400" b="1" dirty="0" err="1" smtClean="0">
                <a:latin typeface="+mn-ea"/>
              </a:rPr>
              <a:t>DataFrame</a:t>
            </a:r>
            <a:endParaRPr lang="ko-KR" altLang="en-US" sz="2400" b="1" dirty="0"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553" y="1556792"/>
            <a:ext cx="5557838" cy="29337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72553" y="1004403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n-ea"/>
              </a:rPr>
              <a:t>DataFrame</a:t>
            </a:r>
            <a:r>
              <a:rPr lang="ko-KR" altLang="en-US" sz="2000" b="1" dirty="0">
                <a:latin typeface="+mn-ea"/>
              </a:rPr>
              <a:t>의</a:t>
            </a:r>
            <a:r>
              <a:rPr lang="en-US" altLang="ko-KR" sz="2000" b="1" dirty="0">
                <a:latin typeface="+mn-ea"/>
              </a:rPr>
              <a:t> Column </a:t>
            </a:r>
            <a:r>
              <a:rPr lang="ko-KR" altLang="en-US" sz="2000" b="1" dirty="0">
                <a:latin typeface="+mn-ea"/>
              </a:rPr>
              <a:t>추가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220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553" y="1597959"/>
            <a:ext cx="5572125" cy="310515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75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8.2 </a:t>
            </a:r>
            <a:r>
              <a:rPr lang="en-US" altLang="ko-KR" sz="2400" b="1" dirty="0" err="1" smtClean="0">
                <a:latin typeface="+mn-ea"/>
              </a:rPr>
              <a:t>DataFrame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2553" y="1022419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n-ea"/>
              </a:rPr>
              <a:t>DataFrame</a:t>
            </a:r>
            <a:r>
              <a:rPr lang="ko-KR" altLang="en-US" sz="2000" b="1" dirty="0">
                <a:latin typeface="+mn-ea"/>
              </a:rPr>
              <a:t>에서 </a:t>
            </a:r>
            <a:r>
              <a:rPr lang="en-US" altLang="ko-KR" sz="2000" b="1" dirty="0">
                <a:latin typeface="+mn-ea"/>
              </a:rPr>
              <a:t>Column</a:t>
            </a:r>
            <a:r>
              <a:rPr lang="ko-KR" altLang="en-US" sz="2000" b="1" dirty="0">
                <a:latin typeface="+mn-ea"/>
              </a:rPr>
              <a:t>을 추가하는 방법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854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553" y="1598387"/>
            <a:ext cx="5572125" cy="29337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76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8.2 </a:t>
            </a:r>
            <a:r>
              <a:rPr lang="en-US" altLang="ko-KR" sz="2400" b="1" dirty="0" err="1" smtClean="0">
                <a:latin typeface="+mn-ea"/>
              </a:rPr>
              <a:t>DataFrame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2553" y="1013321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n-ea"/>
              </a:rPr>
              <a:t>DataFrame</a:t>
            </a:r>
            <a:r>
              <a:rPr lang="ko-KR" altLang="en-US" sz="2000" b="1" dirty="0">
                <a:latin typeface="+mn-ea"/>
              </a:rPr>
              <a:t>의</a:t>
            </a:r>
            <a:r>
              <a:rPr lang="en-US" altLang="ko-KR" sz="2000" b="1" dirty="0">
                <a:latin typeface="+mn-ea"/>
              </a:rPr>
              <a:t> Column </a:t>
            </a:r>
            <a:r>
              <a:rPr lang="ko-KR" altLang="en-US" sz="2000" b="1" dirty="0">
                <a:latin typeface="+mn-ea"/>
              </a:rPr>
              <a:t>삭제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31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_x475410248" descr="EMB000024d813a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53" y="1541429"/>
            <a:ext cx="5572125" cy="381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77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8.2 </a:t>
            </a:r>
            <a:r>
              <a:rPr lang="en-US" altLang="ko-KR" sz="2400" b="1" dirty="0" err="1" smtClean="0">
                <a:latin typeface="+mn-ea"/>
              </a:rPr>
              <a:t>DataFrame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2553" y="1018146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n-ea"/>
              </a:rPr>
              <a:t>DataFrame</a:t>
            </a:r>
            <a:r>
              <a:rPr lang="ko-KR" altLang="en-US" sz="2000" b="1" dirty="0">
                <a:latin typeface="+mn-ea"/>
              </a:rPr>
              <a:t>에서 </a:t>
            </a:r>
            <a:r>
              <a:rPr lang="en-US" altLang="ko-KR" sz="2000" b="1" dirty="0">
                <a:latin typeface="+mn-ea"/>
              </a:rPr>
              <a:t>Index</a:t>
            </a:r>
            <a:r>
              <a:rPr lang="ko-KR" altLang="en-US" sz="2000" b="1" dirty="0">
                <a:latin typeface="+mn-ea"/>
              </a:rPr>
              <a:t>를 맞추지 않았을 때 발생하는 </a:t>
            </a:r>
            <a:r>
              <a:rPr lang="ko-KR" altLang="en-US" sz="2000" b="1" dirty="0" smtClean="0">
                <a:latin typeface="+mn-ea"/>
              </a:rPr>
              <a:t>오류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908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985" y="1596431"/>
            <a:ext cx="5557838" cy="35814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78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8.2 </a:t>
            </a:r>
            <a:r>
              <a:rPr lang="en-US" altLang="ko-KR" sz="2400" b="1" dirty="0" err="1" smtClean="0">
                <a:latin typeface="+mn-ea"/>
              </a:rPr>
              <a:t>DataFrame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6985" y="1019738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n-ea"/>
              </a:rPr>
              <a:t>DataFrame</a:t>
            </a:r>
            <a:r>
              <a:rPr lang="ko-KR" altLang="en-US" sz="2000" b="1" dirty="0">
                <a:latin typeface="+mn-ea"/>
              </a:rPr>
              <a:t>에서 </a:t>
            </a:r>
            <a:r>
              <a:rPr lang="en-US" altLang="ko-KR" sz="2000" b="1" dirty="0">
                <a:latin typeface="+mn-ea"/>
              </a:rPr>
              <a:t>Join </a:t>
            </a:r>
            <a:r>
              <a:rPr lang="ko-KR" altLang="en-US" sz="2000" b="1" dirty="0">
                <a:latin typeface="+mn-ea"/>
              </a:rPr>
              <a:t>사용방법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884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79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85" y="1542532"/>
            <a:ext cx="8354501" cy="338042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8.2 </a:t>
            </a:r>
            <a:r>
              <a:rPr lang="en-US" altLang="ko-KR" sz="2400" b="1" dirty="0" err="1" smtClean="0">
                <a:latin typeface="+mn-ea"/>
              </a:rPr>
              <a:t>DataFrame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6985" y="1019738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n-ea"/>
              </a:rPr>
              <a:t>DataFrame</a:t>
            </a:r>
            <a:r>
              <a:rPr lang="ko-KR" altLang="en-US" sz="2000" b="1" dirty="0">
                <a:latin typeface="+mn-ea"/>
              </a:rPr>
              <a:t>에 </a:t>
            </a:r>
            <a:r>
              <a:rPr lang="ko-KR" altLang="en-US" sz="2000" b="1" dirty="0" err="1">
                <a:latin typeface="+mn-ea"/>
              </a:rPr>
              <a:t>난수를</a:t>
            </a:r>
            <a:r>
              <a:rPr lang="ko-KR" altLang="en-US" sz="2000" b="1" dirty="0">
                <a:latin typeface="+mn-ea"/>
              </a:rPr>
              <a:t> 이용한 임의의 값 생성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874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65200" y="1353608"/>
            <a:ext cx="98128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튜플</a:t>
            </a:r>
            <a:r>
              <a:rPr lang="ko-KR" altLang="en-US" dirty="0"/>
              <a:t> </a:t>
            </a:r>
            <a:r>
              <a:rPr lang="ko-KR" altLang="en-US" dirty="0" smtClean="0"/>
              <a:t>전체 데이터 수 검색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튜플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두 개의 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데이터 병합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튜플</a:t>
            </a:r>
            <a:r>
              <a:rPr lang="ko-KR" altLang="en-US" dirty="0" smtClean="0"/>
              <a:t> 데이터 반복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1. </a:t>
            </a:r>
            <a:r>
              <a:rPr lang="ko-KR" altLang="en-US" sz="2400" b="1" dirty="0" err="1" smtClean="0">
                <a:latin typeface="+mn-ea"/>
              </a:rPr>
              <a:t>튜플</a:t>
            </a:r>
            <a:r>
              <a:rPr lang="en-US" altLang="ko-KR" sz="2400" b="1" dirty="0">
                <a:latin typeface="+mn-ea"/>
              </a:rPr>
              <a:t>(Tuple</a:t>
            </a:r>
            <a:r>
              <a:rPr lang="en-US" altLang="ko-KR" sz="2400" b="1" dirty="0" smtClean="0">
                <a:latin typeface="+mn-ea"/>
              </a:rPr>
              <a:t>)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2625" y="889085"/>
            <a:ext cx="2388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(2)</a:t>
            </a:r>
            <a:r>
              <a:rPr lang="en-US" altLang="ko-KR" sz="1400" b="1" dirty="0" smtClean="0">
                <a:latin typeface="+mn-ea"/>
              </a:rPr>
              <a:t>  </a:t>
            </a:r>
            <a:r>
              <a:rPr lang="ko-KR" altLang="en-US" b="1" dirty="0" err="1" smtClean="0"/>
              <a:t>튜플의</a:t>
            </a:r>
            <a:r>
              <a:rPr lang="ko-KR" altLang="en-US" b="1" dirty="0" smtClean="0"/>
              <a:t> </a:t>
            </a:r>
            <a:r>
              <a:rPr lang="ko-KR" altLang="en-US" b="1" dirty="0"/>
              <a:t>기본 </a:t>
            </a:r>
            <a:r>
              <a:rPr lang="ko-KR" altLang="en-US" b="1" dirty="0" smtClean="0"/>
              <a:t>연산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71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80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6985" y="3707209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n-ea"/>
              </a:rPr>
              <a:t>DataFrame</a:t>
            </a:r>
            <a:r>
              <a:rPr lang="ko-KR" altLang="en-US" sz="2000" b="1" dirty="0">
                <a:latin typeface="+mn-ea"/>
              </a:rPr>
              <a:t>을 이용한 연산 </a:t>
            </a:r>
            <a:r>
              <a:rPr lang="en-US" altLang="ko-KR" sz="2000" b="1" dirty="0">
                <a:latin typeface="+mn-ea"/>
              </a:rPr>
              <a:t>- </a:t>
            </a:r>
            <a:r>
              <a:rPr lang="ko-KR" altLang="en-US" sz="2000" b="1" dirty="0">
                <a:latin typeface="+mn-ea"/>
              </a:rPr>
              <a:t>최솟값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85" y="1507456"/>
            <a:ext cx="7191822" cy="188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85" y="4191181"/>
            <a:ext cx="7152876" cy="1838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8.2 </a:t>
            </a:r>
            <a:r>
              <a:rPr lang="en-US" altLang="ko-KR" sz="2400" b="1" dirty="0" err="1" smtClean="0">
                <a:latin typeface="+mn-ea"/>
              </a:rPr>
              <a:t>DataFrame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6985" y="1019738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n-ea"/>
              </a:rPr>
              <a:t>DataFrame</a:t>
            </a:r>
            <a:r>
              <a:rPr lang="ko-KR" altLang="en-US" sz="2000" b="1" dirty="0">
                <a:latin typeface="+mn-ea"/>
              </a:rPr>
              <a:t>을 이용한 연산 </a:t>
            </a:r>
            <a:r>
              <a:rPr lang="en-US" altLang="ko-KR" sz="2000" b="1" dirty="0">
                <a:latin typeface="+mn-ea"/>
              </a:rPr>
              <a:t>- </a:t>
            </a:r>
            <a:r>
              <a:rPr lang="ko-KR" altLang="en-US" sz="2000" b="1" dirty="0">
                <a:latin typeface="+mn-ea"/>
              </a:rPr>
              <a:t>최댓값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325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81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6985" y="3750706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n-ea"/>
              </a:rPr>
              <a:t>DataFrame</a:t>
            </a:r>
            <a:r>
              <a:rPr lang="ko-KR" altLang="en-US" sz="2000" b="1" dirty="0">
                <a:latin typeface="+mn-ea"/>
              </a:rPr>
              <a:t>을 이용한 연산 </a:t>
            </a:r>
            <a:r>
              <a:rPr lang="en-US" altLang="ko-KR" sz="2000" b="1" dirty="0">
                <a:latin typeface="+mn-ea"/>
              </a:rPr>
              <a:t>- </a:t>
            </a:r>
            <a:r>
              <a:rPr lang="ko-KR" altLang="en-US" sz="2000" b="1" dirty="0">
                <a:latin typeface="+mn-ea"/>
              </a:rPr>
              <a:t>표준편차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85" y="1493273"/>
            <a:ext cx="7892852" cy="2017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85" y="4150816"/>
            <a:ext cx="7872714" cy="203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8.2 </a:t>
            </a:r>
            <a:r>
              <a:rPr lang="en-US" altLang="ko-KR" sz="2400" b="1" dirty="0" err="1" smtClean="0">
                <a:latin typeface="+mn-ea"/>
              </a:rPr>
              <a:t>DataFrame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6985" y="1019738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n-ea"/>
              </a:rPr>
              <a:t>DataFrame</a:t>
            </a:r>
            <a:r>
              <a:rPr lang="ko-KR" altLang="en-US" sz="2000" b="1" dirty="0">
                <a:latin typeface="+mn-ea"/>
              </a:rPr>
              <a:t>을 이용한 연산 </a:t>
            </a:r>
            <a:r>
              <a:rPr lang="en-US" altLang="ko-KR" sz="2000" b="1" dirty="0">
                <a:latin typeface="+mn-ea"/>
              </a:rPr>
              <a:t>- </a:t>
            </a:r>
            <a:r>
              <a:rPr lang="ko-KR" altLang="en-US" sz="2000" b="1" dirty="0">
                <a:latin typeface="+mn-ea"/>
              </a:rPr>
              <a:t>평균값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625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82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85" y="1541428"/>
            <a:ext cx="7710736" cy="2879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8.2 </a:t>
            </a:r>
            <a:r>
              <a:rPr lang="en-US" altLang="ko-KR" sz="2400" b="1" dirty="0" err="1" smtClean="0">
                <a:latin typeface="+mn-ea"/>
              </a:rPr>
              <a:t>DataFrame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6985" y="1019738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latin typeface="+mn-ea"/>
              </a:rPr>
              <a:t>DataFrame</a:t>
            </a:r>
            <a:r>
              <a:rPr lang="ko-KR" altLang="en-US" sz="2000" b="1" dirty="0">
                <a:latin typeface="+mn-ea"/>
              </a:rPr>
              <a:t>을 이용한 연산 </a:t>
            </a:r>
            <a:r>
              <a:rPr lang="en-US" altLang="ko-KR" sz="2000" b="1" dirty="0">
                <a:latin typeface="+mn-ea"/>
              </a:rPr>
              <a:t>– </a:t>
            </a:r>
            <a:r>
              <a:rPr lang="ko-KR" altLang="en-US" sz="2000" b="1" dirty="0" err="1">
                <a:latin typeface="+mn-ea"/>
              </a:rPr>
              <a:t>누적합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853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83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85" y="1505714"/>
            <a:ext cx="8311716" cy="429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8.2 </a:t>
            </a:r>
            <a:r>
              <a:rPr lang="en-US" altLang="ko-KR" sz="2400" b="1" dirty="0" err="1" smtClean="0">
                <a:latin typeface="+mn-ea"/>
              </a:rPr>
              <a:t>DataFrame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6985" y="1019738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+mn-ea"/>
              </a:rPr>
              <a:t>Describe</a:t>
            </a:r>
            <a:r>
              <a:rPr lang="ko-KR" altLang="en-US" sz="2000" b="1" dirty="0">
                <a:latin typeface="+mn-ea"/>
              </a:rPr>
              <a:t>함수를 이용한 </a:t>
            </a:r>
            <a:r>
              <a:rPr lang="en-US" altLang="ko-KR" sz="2000" b="1" dirty="0" err="1">
                <a:latin typeface="+mn-ea"/>
              </a:rPr>
              <a:t>DataFrame</a:t>
            </a:r>
            <a:r>
              <a:rPr lang="ko-KR" altLang="en-US" sz="2000" b="1" dirty="0">
                <a:latin typeface="+mn-ea"/>
              </a:rPr>
              <a:t>의 통계적 분포 확인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409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84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85" y="1513389"/>
            <a:ext cx="8449866" cy="342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8.2 </a:t>
            </a:r>
            <a:r>
              <a:rPr lang="en-US" altLang="ko-KR" sz="2400" b="1" dirty="0" err="1" smtClean="0">
                <a:latin typeface="+mn-ea"/>
              </a:rPr>
              <a:t>DataFrame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6985" y="1019738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+mn-ea"/>
              </a:rPr>
              <a:t>Group by</a:t>
            </a:r>
            <a:r>
              <a:rPr lang="ko-KR" altLang="en-US" sz="2000" b="1" dirty="0">
                <a:latin typeface="+mn-ea"/>
              </a:rPr>
              <a:t>를 이용해 </a:t>
            </a:r>
            <a:r>
              <a:rPr lang="en-US" altLang="ko-KR" sz="2000" b="1" dirty="0" err="1">
                <a:latin typeface="+mn-ea"/>
              </a:rPr>
              <a:t>DataFrame</a:t>
            </a:r>
            <a:r>
              <a:rPr lang="ko-KR" altLang="en-US" sz="2000" b="1" dirty="0">
                <a:latin typeface="+mn-ea"/>
              </a:rPr>
              <a:t>의 그룹화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873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85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85" y="1508240"/>
            <a:ext cx="8239626" cy="2711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8.2 </a:t>
            </a:r>
            <a:r>
              <a:rPr lang="en-US" altLang="ko-KR" sz="2400" b="1" dirty="0" err="1" smtClean="0">
                <a:latin typeface="+mn-ea"/>
              </a:rPr>
              <a:t>DataFrame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6985" y="1019738"/>
            <a:ext cx="8599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+mn-ea"/>
              </a:rPr>
              <a:t>Group by</a:t>
            </a:r>
            <a:r>
              <a:rPr lang="ko-KR" altLang="en-US" sz="2000" b="1" dirty="0">
                <a:latin typeface="+mn-ea"/>
              </a:rPr>
              <a:t>를 이용해 </a:t>
            </a:r>
            <a:r>
              <a:rPr lang="en-US" altLang="ko-KR" sz="2000" b="1" dirty="0" err="1">
                <a:latin typeface="+mn-ea"/>
              </a:rPr>
              <a:t>DataFrame</a:t>
            </a:r>
            <a:r>
              <a:rPr lang="ko-KR" altLang="en-US" sz="2000" b="1" dirty="0">
                <a:latin typeface="+mn-ea"/>
              </a:rPr>
              <a:t>의 그룹화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2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81950" y="6356354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37338" y="2996952"/>
            <a:ext cx="3517309" cy="942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학습활동 </a:t>
            </a: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Quiz</a:t>
            </a: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247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latin typeface="+mn-ea"/>
              </a:rPr>
              <a:t>★</a:t>
            </a:r>
            <a:r>
              <a:rPr lang="en-US" altLang="ko-KR" sz="2400" b="1" dirty="0" smtClean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학습활동 </a:t>
            </a:r>
            <a:r>
              <a:rPr lang="en-US" altLang="ko-KR" sz="2400" b="1" dirty="0" smtClean="0">
                <a:latin typeface="+mn-ea"/>
              </a:rPr>
              <a:t>- </a:t>
            </a:r>
            <a:r>
              <a:rPr lang="ko-KR" altLang="en-US" sz="2400" b="1" dirty="0" smtClean="0">
                <a:latin typeface="+mn-ea"/>
              </a:rPr>
              <a:t>퀴즈</a:t>
            </a:r>
            <a:r>
              <a:rPr lang="en-US" altLang="ko-KR" sz="2400" b="1" dirty="0" smtClean="0">
                <a:latin typeface="+mn-ea"/>
              </a:rPr>
              <a:t>(</a:t>
            </a:r>
            <a:r>
              <a:rPr lang="ko-KR" altLang="en-US" sz="2400" b="1" dirty="0" smtClean="0">
                <a:latin typeface="+mn-ea"/>
              </a:rPr>
              <a:t>선다형</a:t>
            </a:r>
            <a:r>
              <a:rPr lang="en-US" altLang="ko-KR" sz="2400" b="1" dirty="0" smtClean="0">
                <a:latin typeface="+mn-ea"/>
              </a:rPr>
              <a:t>, </a:t>
            </a:r>
            <a:r>
              <a:rPr lang="ko-KR" altLang="en-US" sz="2400" b="1" dirty="0" smtClean="0">
                <a:latin typeface="+mn-ea"/>
              </a:rPr>
              <a:t>단답형</a:t>
            </a:r>
            <a:r>
              <a:rPr lang="en-US" altLang="ko-KR" sz="2400" b="1" dirty="0" smtClean="0">
                <a:latin typeface="+mn-ea"/>
              </a:rPr>
              <a:t>)</a:t>
            </a:r>
            <a:endParaRPr lang="ko-KR" altLang="en-US" sz="1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8922" y="1148080"/>
            <a:ext cx="8370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err="1" smtClean="0">
                <a:latin typeface="+mn-ea"/>
              </a:rPr>
              <a:t>튜플과</a:t>
            </a:r>
            <a:r>
              <a:rPr lang="ko-KR" altLang="en-US" dirty="0" smtClean="0">
                <a:latin typeface="+mn-ea"/>
              </a:rPr>
              <a:t> 유사한 구조를 갖는 자료구조는</a:t>
            </a:r>
            <a:r>
              <a:rPr lang="en-US" altLang="ko-KR" dirty="0" smtClean="0">
                <a:latin typeface="+mn-ea"/>
              </a:rPr>
              <a:t>?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58648" y="1590380"/>
            <a:ext cx="8370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+mn-ea"/>
              </a:rPr>
              <a:t>2)  </a:t>
            </a:r>
            <a:r>
              <a:rPr lang="ko-KR" altLang="en-US" dirty="0" err="1" smtClean="0">
                <a:latin typeface="+mn-ea"/>
              </a:rPr>
              <a:t>딕셔너리는</a:t>
            </a:r>
            <a:r>
              <a:rPr lang="ko-KR" altLang="en-US" dirty="0" smtClean="0">
                <a:latin typeface="+mn-ea"/>
              </a:rPr>
              <a:t>             와               로 표현할 수 있다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무엇일까요</a:t>
            </a:r>
            <a:r>
              <a:rPr lang="en-US" altLang="ko-KR" dirty="0" smtClean="0">
                <a:latin typeface="+mn-ea"/>
              </a:rPr>
              <a:t>?</a:t>
            </a:r>
            <a:r>
              <a:rPr lang="ko-KR" altLang="en-US" dirty="0" smtClean="0">
                <a:latin typeface="+mn-ea"/>
              </a:rPr>
              <a:t> </a:t>
            </a:r>
            <a:endParaRPr lang="ko-KR" altLang="en-US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87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54831" y="1592494"/>
            <a:ext cx="904126" cy="369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470933" y="1601058"/>
            <a:ext cx="904126" cy="369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67211" y="2019673"/>
            <a:ext cx="8954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+mn-ea"/>
              </a:rPr>
              <a:t>3)  </a:t>
            </a:r>
            <a:r>
              <a:rPr lang="ko-KR" altLang="en-US" dirty="0" smtClean="0">
                <a:latin typeface="+mn-ea"/>
              </a:rPr>
              <a:t>세트에 데이터를 한번에 여러 개를 넣고 싶습니다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어떤 함수를 사용해야 할까요</a:t>
            </a:r>
            <a:r>
              <a:rPr lang="en-US" altLang="ko-KR" dirty="0" smtClean="0">
                <a:latin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381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latin typeface="+mn-ea"/>
              </a:rPr>
              <a:t>★</a:t>
            </a:r>
            <a:r>
              <a:rPr lang="en-US" altLang="ko-KR" sz="2400" b="1" dirty="0" smtClean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학습활동 </a:t>
            </a:r>
            <a:r>
              <a:rPr lang="en-US" altLang="ko-KR" sz="2400" b="1" dirty="0" smtClean="0">
                <a:latin typeface="+mn-ea"/>
              </a:rPr>
              <a:t>- </a:t>
            </a:r>
            <a:r>
              <a:rPr lang="ko-KR" altLang="en-US" sz="2400" b="1" dirty="0" smtClean="0">
                <a:latin typeface="+mn-ea"/>
              </a:rPr>
              <a:t>퀴즈</a:t>
            </a:r>
            <a:r>
              <a:rPr lang="en-US" altLang="ko-KR" sz="2400" b="1" dirty="0" smtClean="0">
                <a:latin typeface="+mn-ea"/>
              </a:rPr>
              <a:t>(</a:t>
            </a:r>
            <a:r>
              <a:rPr lang="ko-KR" altLang="en-US" sz="2400" b="1" dirty="0" smtClean="0">
                <a:latin typeface="+mn-ea"/>
              </a:rPr>
              <a:t>선다형</a:t>
            </a:r>
            <a:r>
              <a:rPr lang="en-US" altLang="ko-KR" sz="2400" b="1" dirty="0" smtClean="0">
                <a:latin typeface="+mn-ea"/>
              </a:rPr>
              <a:t>, </a:t>
            </a:r>
            <a:r>
              <a:rPr lang="ko-KR" altLang="en-US" sz="2400" b="1" dirty="0" smtClean="0">
                <a:latin typeface="+mn-ea"/>
              </a:rPr>
              <a:t>단답형</a:t>
            </a:r>
            <a:r>
              <a:rPr lang="en-US" altLang="ko-KR" sz="2400" b="1" dirty="0" smtClean="0">
                <a:latin typeface="+mn-ea"/>
              </a:rPr>
              <a:t>)</a:t>
            </a:r>
            <a:endParaRPr lang="ko-KR" altLang="en-US" sz="1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8922" y="1148080"/>
            <a:ext cx="8370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+mn-ea"/>
              </a:rPr>
              <a:t>1) </a:t>
            </a:r>
            <a:r>
              <a:rPr lang="ko-KR" altLang="en-US" dirty="0" smtClean="0">
                <a:latin typeface="+mn-ea"/>
              </a:rPr>
              <a:t>라이브러리에 대해 설명하시오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8922" y="1734234"/>
            <a:ext cx="8370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+mn-ea"/>
              </a:rPr>
              <a:t>2) Lambda</a:t>
            </a:r>
            <a:r>
              <a:rPr lang="ko-KR" altLang="en-US" dirty="0" smtClean="0">
                <a:latin typeface="+mn-ea"/>
              </a:rPr>
              <a:t>에 대해 설명하시오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88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74567" y="2315615"/>
            <a:ext cx="8370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3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외장패키지를 설치하는 명령문을 쓰시오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160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468922" y="1893496"/>
            <a:ext cx="76046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indent="-268288"/>
            <a:r>
              <a:rPr lang="en-US" altLang="ko-KR" dirty="0">
                <a:latin typeface="+mn-ea"/>
              </a:rPr>
              <a:t>2) Pandas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 err="1">
                <a:latin typeface="+mn-ea"/>
              </a:rPr>
              <a:t>DataFrame</a:t>
            </a:r>
            <a:r>
              <a:rPr lang="ko-KR" altLang="en-US" dirty="0">
                <a:latin typeface="+mn-ea"/>
              </a:rPr>
              <a:t>은                 와                 로 구성됩니다</a:t>
            </a:r>
            <a:r>
              <a:rPr lang="en-US" altLang="ko-KR" dirty="0">
                <a:latin typeface="+mn-ea"/>
              </a:rPr>
              <a:t>.   </a:t>
            </a:r>
          </a:p>
          <a:p>
            <a:pPr marL="268288" indent="-268288"/>
            <a:endParaRPr lang="en-US" altLang="ko-KR" dirty="0">
              <a:latin typeface="+mn-ea"/>
            </a:endParaRPr>
          </a:p>
          <a:p>
            <a:pPr marL="268288" indent="-268288"/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다음에 들어갈 단어는 무엇일까요</a:t>
            </a:r>
            <a:r>
              <a:rPr lang="en-US" altLang="ko-KR" dirty="0">
                <a:latin typeface="+mn-ea"/>
              </a:rPr>
              <a:t>?</a:t>
            </a:r>
            <a:endParaRPr lang="ko-KR" altLang="en-US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89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367566" y="1881450"/>
            <a:ext cx="1080120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07565" y="1893496"/>
            <a:ext cx="1080120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8922" y="2897619"/>
            <a:ext cx="76328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3) Pandas</a:t>
            </a:r>
            <a:r>
              <a:rPr lang="ko-KR" altLang="en-US" dirty="0">
                <a:latin typeface="+mn-ea"/>
              </a:rPr>
              <a:t>에서 요약 값을 </a:t>
            </a:r>
            <a:r>
              <a:rPr lang="ko-KR" altLang="en-US" dirty="0" smtClean="0">
                <a:latin typeface="+mn-ea"/>
              </a:rPr>
              <a:t>표시하기 위해 </a:t>
            </a:r>
            <a:r>
              <a:rPr lang="ko-KR" altLang="en-US" dirty="0">
                <a:latin typeface="+mn-ea"/>
              </a:rPr>
              <a:t>사용하는 함수는 무엇일까요</a:t>
            </a:r>
            <a:r>
              <a:rPr lang="en-US" altLang="ko-KR" dirty="0">
                <a:latin typeface="+mn-ea"/>
              </a:rPr>
              <a:t>??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 ① sum</a:t>
            </a:r>
            <a:r>
              <a:rPr lang="ko-KR" altLang="en-US" dirty="0">
                <a:latin typeface="+mn-ea"/>
              </a:rPr>
              <a:t>함수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 ② mean</a:t>
            </a:r>
            <a:r>
              <a:rPr lang="ko-KR" altLang="en-US" dirty="0">
                <a:latin typeface="+mn-ea"/>
              </a:rPr>
              <a:t>함수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 ③ describe</a:t>
            </a:r>
            <a:r>
              <a:rPr lang="ko-KR" altLang="en-US" dirty="0">
                <a:latin typeface="+mn-ea"/>
              </a:rPr>
              <a:t>함수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 ④ </a:t>
            </a:r>
            <a:r>
              <a:rPr lang="en-US" altLang="ko-KR" dirty="0" err="1">
                <a:latin typeface="+mn-ea"/>
              </a:rPr>
              <a:t>std</a:t>
            </a:r>
            <a:r>
              <a:rPr lang="ko-KR" altLang="en-US" dirty="0">
                <a:latin typeface="+mn-ea"/>
              </a:rPr>
              <a:t>함수</a:t>
            </a:r>
            <a:r>
              <a:rPr lang="en-US" altLang="ko-KR" dirty="0">
                <a:latin typeface="+mn-ea"/>
              </a:rPr>
              <a:t> </a:t>
            </a:r>
            <a:endParaRPr lang="ko-KR" altLang="en-US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latin typeface="+mn-ea"/>
              </a:rPr>
              <a:t>★</a:t>
            </a:r>
            <a:r>
              <a:rPr lang="en-US" altLang="ko-KR" sz="2400" b="1" dirty="0" smtClean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학습활동 </a:t>
            </a:r>
            <a:r>
              <a:rPr lang="en-US" altLang="ko-KR" sz="2400" b="1" dirty="0" smtClean="0">
                <a:latin typeface="+mn-ea"/>
              </a:rPr>
              <a:t>- </a:t>
            </a:r>
            <a:r>
              <a:rPr lang="ko-KR" altLang="en-US" sz="2400" b="1" dirty="0" smtClean="0">
                <a:latin typeface="+mn-ea"/>
              </a:rPr>
              <a:t>퀴즈</a:t>
            </a:r>
            <a:r>
              <a:rPr lang="en-US" altLang="ko-KR" sz="2400" b="1" dirty="0" smtClean="0">
                <a:latin typeface="+mn-ea"/>
              </a:rPr>
              <a:t>(</a:t>
            </a:r>
            <a:r>
              <a:rPr lang="ko-KR" altLang="en-US" sz="2400" b="1" dirty="0" smtClean="0">
                <a:latin typeface="+mn-ea"/>
              </a:rPr>
              <a:t>선다형</a:t>
            </a:r>
            <a:r>
              <a:rPr lang="en-US" altLang="ko-KR" sz="2400" b="1" dirty="0" smtClean="0">
                <a:latin typeface="+mn-ea"/>
              </a:rPr>
              <a:t>, </a:t>
            </a:r>
            <a:r>
              <a:rPr lang="ko-KR" altLang="en-US" sz="2400" b="1" dirty="0" smtClean="0">
                <a:latin typeface="+mn-ea"/>
              </a:rPr>
              <a:t>단답형</a:t>
            </a:r>
            <a:r>
              <a:rPr lang="en-US" altLang="ko-KR" sz="2400" b="1" dirty="0" smtClean="0">
                <a:latin typeface="+mn-ea"/>
              </a:rPr>
              <a:t>)</a:t>
            </a:r>
            <a:endParaRPr lang="ko-KR" altLang="en-US" sz="1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8922" y="1148080"/>
            <a:ext cx="6277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1) </a:t>
            </a:r>
            <a:r>
              <a:rPr lang="en-US" altLang="ko-KR" dirty="0" err="1" smtClean="0">
                <a:latin typeface="+mn-ea"/>
              </a:rPr>
              <a:t>NumPy</a:t>
            </a:r>
            <a:r>
              <a:rPr lang="ko-KR" altLang="en-US" dirty="0">
                <a:latin typeface="+mn-ea"/>
              </a:rPr>
              <a:t>는 무엇의 약자일까요</a:t>
            </a:r>
            <a:r>
              <a:rPr lang="en-US" altLang="ko-KR" dirty="0">
                <a:latin typeface="+mn-ea"/>
              </a:rPr>
              <a:t>?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555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04333" y="1346200"/>
            <a:ext cx="1019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튜플</a:t>
            </a:r>
            <a:r>
              <a:rPr lang="ko-KR" altLang="en-US" b="1" dirty="0" smtClean="0"/>
              <a:t> 전체 데이터 수 검색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39800" y="1718733"/>
            <a:ext cx="1004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튜플은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라는 함수를 이용해 해당하는 데이터의 수를 찾을 수 있음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35" y="2425863"/>
            <a:ext cx="10673290" cy="2175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1. </a:t>
            </a:r>
            <a:r>
              <a:rPr lang="ko-KR" altLang="en-US" sz="2400" b="1" dirty="0" err="1" smtClean="0">
                <a:latin typeface="+mn-ea"/>
              </a:rPr>
              <a:t>튜플</a:t>
            </a:r>
            <a:r>
              <a:rPr lang="en-US" altLang="ko-KR" sz="2400" b="1" dirty="0">
                <a:latin typeface="+mn-ea"/>
              </a:rPr>
              <a:t>(Tuple</a:t>
            </a:r>
            <a:r>
              <a:rPr lang="en-US" altLang="ko-KR" sz="2400" b="1" dirty="0" smtClean="0">
                <a:latin typeface="+mn-ea"/>
              </a:rPr>
              <a:t>)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2625" y="889085"/>
            <a:ext cx="2388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(2)</a:t>
            </a:r>
            <a:r>
              <a:rPr lang="en-US" altLang="ko-KR" sz="1400" b="1" dirty="0" smtClean="0">
                <a:latin typeface="+mn-ea"/>
              </a:rPr>
              <a:t>  </a:t>
            </a:r>
            <a:r>
              <a:rPr lang="ko-KR" altLang="en-US" b="1" dirty="0" err="1" smtClean="0"/>
              <a:t>튜플의</a:t>
            </a:r>
            <a:r>
              <a:rPr lang="ko-KR" altLang="en-US" b="1" dirty="0" smtClean="0"/>
              <a:t> </a:t>
            </a:r>
            <a:r>
              <a:rPr lang="ko-KR" altLang="en-US" b="1" dirty="0"/>
              <a:t>기본 </a:t>
            </a:r>
            <a:r>
              <a:rPr lang="ko-KR" altLang="en-US" b="1" dirty="0" smtClean="0"/>
              <a:t>연산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12426957" y="4591285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#1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426956" y="5045923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#2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2426955" y="5500561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#3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2426955" y="594560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#4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2426955" y="6354454"/>
            <a:ext cx="323845" cy="227297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>
                <a:solidFill>
                  <a:srgbClr val="FFFF00"/>
                </a:solidFill>
                <a:latin typeface="나눔고딕 ExtraBold" pitchFamily="50" charset="-127"/>
                <a:ea typeface="나눔고딕 ExtraBold" pitchFamily="50" charset="-127"/>
              </a:rPr>
              <a:t>#5</a:t>
            </a:r>
            <a:endParaRPr lang="ko-KR" altLang="en-US" sz="1050" dirty="0">
              <a:solidFill>
                <a:srgbClr val="FFFF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727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11755</TotalTime>
  <Words>7101</Words>
  <Application>Microsoft Office PowerPoint</Application>
  <PresentationFormat>와이드스크린</PresentationFormat>
  <Paragraphs>987</Paragraphs>
  <Slides>89</Slides>
  <Notes>74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89</vt:i4>
      </vt:variant>
    </vt:vector>
  </HeadingPairs>
  <TitlesOfParts>
    <vt:vector size="95" baseType="lpstr">
      <vt:lpstr>나눔고딕 ExtraBold</vt:lpstr>
      <vt:lpstr>맑은 고딕</vt:lpstr>
      <vt:lpstr>함초롬바탕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sj-mooc</dc:creator>
  <cp:lastModifiedBy>leekeonhoon</cp:lastModifiedBy>
  <cp:revision>230</cp:revision>
  <cp:lastPrinted>2017-02-14T01:06:07Z</cp:lastPrinted>
  <dcterms:created xsi:type="dcterms:W3CDTF">2016-12-05T02:51:06Z</dcterms:created>
  <dcterms:modified xsi:type="dcterms:W3CDTF">2017-09-01T00:27:55Z</dcterms:modified>
</cp:coreProperties>
</file>