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8" d="100"/>
          <a:sy n="18" d="100"/>
        </p:scale>
        <p:origin x="26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56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5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47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88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5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55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0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12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80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A9F6-F7FA-4A6E-B920-AF627BCDC645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8856-B096-4038-9B7A-9E3331005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1"/>
          <p:cNvSpPr>
            <a:spLocks noChangeArrowheads="1"/>
          </p:cNvSpPr>
          <p:nvPr/>
        </p:nvSpPr>
        <p:spPr bwMode="auto">
          <a:xfrm>
            <a:off x="-1" y="-8095"/>
            <a:ext cx="21383625" cy="3241019"/>
          </a:xfrm>
          <a:prstGeom prst="roundRect">
            <a:avLst>
              <a:gd name="adj" fmla="val 0"/>
            </a:avLst>
          </a:prstGeom>
          <a:solidFill>
            <a:srgbClr val="BDEEFF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defTabSz="2449513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2449513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2449513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2449513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2449513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2449513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2449513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2449513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2449513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9" name="矩形 2"/>
          <p:cNvSpPr>
            <a:spLocks noChangeArrowheads="1"/>
          </p:cNvSpPr>
          <p:nvPr/>
        </p:nvSpPr>
        <p:spPr bwMode="auto">
          <a:xfrm>
            <a:off x="1803400" y="3721100"/>
            <a:ext cx="17780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</a:t>
            </a:r>
            <a:r>
              <a:rPr lang="zh-TW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：紙張小精靈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paper genie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</a:t>
            </a:r>
            <a:r>
              <a:rPr lang="zh-TW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A13</a:t>
            </a:r>
          </a:p>
          <a:p>
            <a:pPr eaLnBrk="1" hangingPunct="1"/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隊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伍名稱：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NTUBIMD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803400" y="6644949"/>
            <a:ext cx="973696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Aft>
                <a:spcPts val="215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表單分類與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內容修正流程</a:t>
            </a:r>
            <a:endParaRPr lang="pt-BR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2" name="矩形 2"/>
          <p:cNvSpPr>
            <a:spLocks noChangeArrowheads="1"/>
          </p:cNvSpPr>
          <p:nvPr/>
        </p:nvSpPr>
        <p:spPr bwMode="auto">
          <a:xfrm>
            <a:off x="4408488" y="808276"/>
            <a:ext cx="1778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9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萬潤</a:t>
            </a:r>
            <a:r>
              <a:rPr lang="en-US" altLang="zh-TW" sz="9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2024</a:t>
            </a:r>
            <a:r>
              <a:rPr lang="zh-TW" altLang="en-US" sz="9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創新創意競賽</a:t>
            </a:r>
            <a:endParaRPr lang="en-US" altLang="zh-TW" sz="9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1" y="17101054"/>
            <a:ext cx="21026434" cy="117912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03400" y="8048719"/>
            <a:ext cx="18456275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/>
            <a:r>
              <a:rPr lang="en-US" altLang="zh-TW" sz="4000" dirty="0" smtClean="0">
                <a:ea typeface="標楷體" panose="03000509000000000000" pitchFamily="65" charset="-120"/>
              </a:rPr>
              <a:t>•</a:t>
            </a:r>
            <a:r>
              <a:rPr lang="zh-TW" altLang="en-US" sz="4000" dirty="0" smtClean="0">
                <a:ea typeface="標楷體" panose="03000509000000000000" pitchFamily="65" charset="-120"/>
              </a:rPr>
              <a:t>  圖</a:t>
            </a:r>
            <a:r>
              <a:rPr lang="zh-TW" altLang="en-US" sz="4000" dirty="0">
                <a:ea typeface="標楷體" panose="03000509000000000000" pitchFamily="65" charset="-120"/>
              </a:rPr>
              <a:t>像獲取與</a:t>
            </a:r>
            <a:r>
              <a:rPr lang="en-US" altLang="zh-TW" sz="4000" dirty="0">
                <a:ea typeface="標楷體" panose="03000509000000000000" pitchFamily="65" charset="-120"/>
              </a:rPr>
              <a:t>OCR</a:t>
            </a:r>
            <a:r>
              <a:rPr lang="zh-TW" altLang="en-US" sz="4000" dirty="0">
                <a:ea typeface="標楷體" panose="03000509000000000000" pitchFamily="65" charset="-120"/>
              </a:rPr>
              <a:t>辨識：使用者上傳表單照片，系統使用</a:t>
            </a:r>
            <a:r>
              <a:rPr lang="en-US" altLang="zh-TW" sz="4000" dirty="0">
                <a:ea typeface="標楷體" panose="03000509000000000000" pitchFamily="65" charset="-120"/>
              </a:rPr>
              <a:t>Google Cloud OCR</a:t>
            </a:r>
            <a:r>
              <a:rPr lang="zh-TW" altLang="en-US" sz="4000" dirty="0">
                <a:ea typeface="標楷體" panose="03000509000000000000" pitchFamily="65" charset="-120"/>
              </a:rPr>
              <a:t>與</a:t>
            </a:r>
            <a:r>
              <a:rPr lang="en-US" altLang="zh-TW" sz="4000" dirty="0">
                <a:ea typeface="標楷體" panose="03000509000000000000" pitchFamily="65" charset="-120"/>
              </a:rPr>
              <a:t>Paddle OCR</a:t>
            </a:r>
            <a:r>
              <a:rPr lang="zh-TW" altLang="en-US" sz="4000" dirty="0">
                <a:ea typeface="標楷體" panose="03000509000000000000" pitchFamily="65" charset="-120"/>
              </a:rPr>
              <a:t>技術來辨識圖像中的文字內容與欄位位置</a:t>
            </a:r>
            <a:r>
              <a:rPr lang="zh-TW" altLang="en-US" sz="4000" dirty="0" smtClean="0">
                <a:ea typeface="標楷體" panose="03000509000000000000" pitchFamily="65" charset="-120"/>
              </a:rPr>
              <a:t>。</a:t>
            </a:r>
            <a:endParaRPr lang="en-US" altLang="zh-TW" sz="4000" dirty="0" smtClean="0">
              <a:ea typeface="標楷體" panose="03000509000000000000" pitchFamily="65" charset="-120"/>
            </a:endParaRPr>
          </a:p>
          <a:p>
            <a:pPr marL="457200" lvl="0" indent="-457200" algn="just"/>
            <a:endParaRPr lang="zh-TW" altLang="en-US" sz="4000" dirty="0">
              <a:ea typeface="標楷體" panose="03000509000000000000" pitchFamily="65" charset="-120"/>
            </a:endParaRPr>
          </a:p>
          <a:p>
            <a:pPr marL="457200" lvl="0" indent="-457200" algn="just"/>
            <a:r>
              <a:rPr lang="en-US" altLang="zh-TW" sz="4000" dirty="0" smtClean="0">
                <a:ea typeface="標楷體" panose="03000509000000000000" pitchFamily="65" charset="-120"/>
              </a:rPr>
              <a:t>•</a:t>
            </a:r>
            <a:r>
              <a:rPr lang="zh-TW" altLang="en-US" sz="4000" dirty="0" smtClean="0">
                <a:ea typeface="標楷體" panose="03000509000000000000" pitchFamily="65" charset="-120"/>
              </a:rPr>
              <a:t>  表</a:t>
            </a:r>
            <a:r>
              <a:rPr lang="zh-TW" altLang="en-US" sz="4000" dirty="0">
                <a:ea typeface="標楷體" panose="03000509000000000000" pitchFamily="65" charset="-120"/>
              </a:rPr>
              <a:t>單比對與類型判定：透過孿生神經網路將上傳的表單與標準樣本進行比對，根據相似度判斷表單類型，確保表單一致性</a:t>
            </a:r>
            <a:r>
              <a:rPr lang="zh-TW" altLang="en-US" sz="4000" dirty="0" smtClean="0">
                <a:ea typeface="標楷體" panose="03000509000000000000" pitchFamily="65" charset="-120"/>
              </a:rPr>
              <a:t>。</a:t>
            </a:r>
            <a:endParaRPr lang="en-US" altLang="zh-TW" sz="4000" dirty="0" smtClean="0">
              <a:ea typeface="標楷體" panose="03000509000000000000" pitchFamily="65" charset="-120"/>
            </a:endParaRPr>
          </a:p>
          <a:p>
            <a:pPr marL="457200" lvl="0" indent="-457200" algn="just"/>
            <a:endParaRPr lang="zh-TW" altLang="en-US" sz="4000" dirty="0">
              <a:ea typeface="標楷體" panose="03000509000000000000" pitchFamily="65" charset="-120"/>
            </a:endParaRPr>
          </a:p>
          <a:p>
            <a:pPr marL="457200" lvl="0" indent="-457200" algn="just"/>
            <a:r>
              <a:rPr lang="en-US" altLang="zh-TW" sz="4000" dirty="0" smtClean="0">
                <a:ea typeface="標楷體" panose="03000509000000000000" pitchFamily="65" charset="-120"/>
              </a:rPr>
              <a:t>•</a:t>
            </a:r>
            <a:r>
              <a:rPr lang="zh-TW" altLang="en-US" sz="4000" dirty="0" smtClean="0">
                <a:ea typeface="標楷體" panose="03000509000000000000" pitchFamily="65" charset="-120"/>
              </a:rPr>
              <a:t> 文</a:t>
            </a:r>
            <a:r>
              <a:rPr lang="zh-TW" altLang="en-US" sz="4000" dirty="0">
                <a:ea typeface="標楷體" panose="03000509000000000000" pitchFamily="65" charset="-120"/>
              </a:rPr>
              <a:t>字內容比對：系統使用知識圖譜來比對</a:t>
            </a:r>
            <a:r>
              <a:rPr lang="en-US" altLang="zh-TW" sz="4000" dirty="0">
                <a:ea typeface="標楷體" panose="03000509000000000000" pitchFamily="65" charset="-120"/>
              </a:rPr>
              <a:t>OCR</a:t>
            </a:r>
            <a:r>
              <a:rPr lang="zh-TW" altLang="en-US" sz="4000" dirty="0">
                <a:ea typeface="標楷體" panose="03000509000000000000" pitchFamily="65" charset="-120"/>
              </a:rPr>
              <a:t>識別的文字內容，檢查關鍵欄位如「科目名稱」、「日期」等資料是否與標準資料庫一致</a:t>
            </a:r>
            <a:r>
              <a:rPr lang="zh-TW" altLang="en-US" sz="4000" dirty="0" smtClean="0">
                <a:ea typeface="標楷體" panose="03000509000000000000" pitchFamily="65" charset="-120"/>
              </a:rPr>
              <a:t>。</a:t>
            </a:r>
            <a:endParaRPr lang="en-US" altLang="zh-TW" sz="4000" dirty="0" smtClean="0">
              <a:ea typeface="標楷體" panose="03000509000000000000" pitchFamily="65" charset="-120"/>
            </a:endParaRPr>
          </a:p>
          <a:p>
            <a:pPr marL="457200" lvl="0" indent="-457200" algn="just"/>
            <a:endParaRPr lang="zh-TW" altLang="en-US" sz="4000" dirty="0">
              <a:ea typeface="標楷體" panose="03000509000000000000" pitchFamily="65" charset="-120"/>
            </a:endParaRPr>
          </a:p>
          <a:p>
            <a:pPr marL="457200" lvl="0" indent="-457200" algn="just"/>
            <a:r>
              <a:rPr lang="en-US" altLang="zh-TW" sz="4000" dirty="0" smtClean="0">
                <a:ea typeface="標楷體" panose="03000509000000000000" pitchFamily="65" charset="-120"/>
              </a:rPr>
              <a:t>•</a:t>
            </a:r>
            <a:r>
              <a:rPr lang="zh-TW" altLang="en-US" sz="4000" dirty="0" smtClean="0">
                <a:ea typeface="標楷體" panose="03000509000000000000" pitchFamily="65" charset="-120"/>
              </a:rPr>
              <a:t> 自</a:t>
            </a:r>
            <a:r>
              <a:rPr lang="zh-TW" altLang="en-US" sz="4000" dirty="0">
                <a:ea typeface="標楷體" panose="03000509000000000000" pitchFamily="65" charset="-120"/>
              </a:rPr>
              <a:t>動修正錯誤內容：</a:t>
            </a:r>
            <a:r>
              <a:rPr lang="en-US" altLang="zh-TW" sz="4000" dirty="0" err="1">
                <a:ea typeface="標楷體" panose="03000509000000000000" pitchFamily="65" charset="-120"/>
              </a:rPr>
              <a:t>ChatGPT</a:t>
            </a:r>
            <a:r>
              <a:rPr lang="zh-TW" altLang="en-US" sz="4000" dirty="0">
                <a:ea typeface="標楷體" panose="03000509000000000000" pitchFamily="65" charset="-120"/>
              </a:rPr>
              <a:t>自動修正不正確的文字內容，並持續比對與修正，直到內容完全正確</a:t>
            </a:r>
            <a:r>
              <a:rPr lang="zh-TW" altLang="en-US" sz="4000" dirty="0" smtClean="0">
                <a:ea typeface="標楷體" panose="03000509000000000000" pitchFamily="65" charset="-120"/>
              </a:rPr>
              <a:t>。</a:t>
            </a:r>
            <a:endParaRPr lang="en-US" altLang="zh-TW" sz="4000" dirty="0" smtClean="0">
              <a:ea typeface="標楷體" panose="03000509000000000000" pitchFamily="65" charset="-120"/>
            </a:endParaRPr>
          </a:p>
          <a:p>
            <a:pPr marL="457200" lvl="0" indent="-457200" algn="just"/>
            <a:endParaRPr lang="zh-TW" altLang="en-US" sz="4000" dirty="0">
              <a:ea typeface="標楷體" panose="03000509000000000000" pitchFamily="65" charset="-120"/>
            </a:endParaRPr>
          </a:p>
          <a:p>
            <a:pPr marL="457200" lvl="0" indent="-457200" algn="just"/>
            <a:r>
              <a:rPr lang="en-US" altLang="zh-TW" sz="4000" dirty="0" smtClean="0">
                <a:ea typeface="標楷體" panose="03000509000000000000" pitchFamily="65" charset="-120"/>
              </a:rPr>
              <a:t>•</a:t>
            </a:r>
            <a:r>
              <a:rPr lang="zh-TW" altLang="en-US" sz="4000" dirty="0" smtClean="0">
                <a:ea typeface="標楷體" panose="03000509000000000000" pitchFamily="65" charset="-120"/>
              </a:rPr>
              <a:t> 無</a:t>
            </a:r>
            <a:r>
              <a:rPr lang="zh-TW" altLang="en-US" sz="4000" dirty="0">
                <a:ea typeface="標楷體" panose="03000509000000000000" pitchFamily="65" charset="-120"/>
              </a:rPr>
              <a:t>紙化處理：修正後的數據自動化處理，無需再依賴紙本表單，達成無紙化效益，減少重複工作量。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pic>
        <p:nvPicPr>
          <p:cNvPr id="13" name="圖片 30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229" y1="37299" x2="45229" y2="37299"/>
                        <a14:foregroundMark x1="45229" y1="33829" x2="45105" y2="18835"/>
                        <a14:foregroundMark x1="64064" y1="23048" x2="64808" y2="37546"/>
                        <a14:foregroundMark x1="47584" y1="37670" x2="60595" y2="38910"/>
                        <a14:foregroundMark x1="36431" y1="47336" x2="58116" y2="68154"/>
                        <a14:foregroundMark x1="37794" y1="62949" x2="55019" y2="66914"/>
                        <a14:foregroundMark x1="73730" y1="53779" x2="60223" y2="57621"/>
                        <a14:foregroundMark x1="52045" y1="44238" x2="57373" y2="47212"/>
                        <a14:foregroundMark x1="40520" y1="22800" x2="39653" y2="35812"/>
                        <a14:foregroundMark x1="48327" y1="21066" x2="68401" y2="29368"/>
                        <a14:foregroundMark x1="32342" y1="43494" x2="50929" y2="42255"/>
                        <a14:foregroundMark x1="49071" y1="43990" x2="47584" y2="55019"/>
                        <a14:foregroundMark x1="33209" y1="48699" x2="45973" y2="58984"/>
                        <a14:foregroundMark x1="58240" y1="53656" x2="58736" y2="65675"/>
                        <a14:foregroundMark x1="41264" y1="58736" x2="35812" y2="58984"/>
                        <a14:backgroundMark x1="24287" y1="38290" x2="24287" y2="38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95"/>
            <a:ext cx="3168128" cy="3241019"/>
          </a:xfrm>
          <a:prstGeom prst="rect">
            <a:avLst/>
          </a:prstGeom>
        </p:spPr>
      </p:pic>
      <p:pic>
        <p:nvPicPr>
          <p:cNvPr id="14" name="圖片 30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229" y1="37299" x2="45229" y2="37299"/>
                        <a14:foregroundMark x1="45229" y1="33829" x2="45105" y2="18835"/>
                        <a14:foregroundMark x1="64064" y1="23048" x2="64808" y2="37546"/>
                        <a14:foregroundMark x1="47584" y1="37670" x2="60595" y2="38910"/>
                        <a14:foregroundMark x1="36431" y1="47336" x2="58116" y2="68154"/>
                        <a14:foregroundMark x1="37794" y1="62949" x2="55019" y2="66914"/>
                        <a14:foregroundMark x1="73730" y1="53779" x2="60223" y2="57621"/>
                        <a14:foregroundMark x1="52045" y1="44238" x2="57373" y2="47212"/>
                        <a14:foregroundMark x1="40520" y1="22800" x2="39653" y2="35812"/>
                        <a14:foregroundMark x1="48327" y1="21066" x2="68401" y2="29368"/>
                        <a14:foregroundMark x1="32342" y1="43494" x2="50929" y2="42255"/>
                        <a14:foregroundMark x1="49071" y1="43990" x2="47584" y2="55019"/>
                        <a14:foregroundMark x1="33209" y1="48699" x2="45973" y2="58984"/>
                        <a14:foregroundMark x1="58240" y1="53656" x2="58736" y2="65675"/>
                        <a14:foregroundMark x1="41264" y1="58736" x2="35812" y2="58984"/>
                        <a14:backgroundMark x1="24287" y1="38290" x2="24287" y2="38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96" y="-31976"/>
            <a:ext cx="3168128" cy="32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8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689100" y="7862888"/>
            <a:ext cx="18272125" cy="1874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zh-TW" altLang="zh-TW" dirty="0">
                <a:ea typeface="標楷體" panose="03000509000000000000" pitchFamily="65" charset="-120"/>
              </a:rPr>
              <a:t>獲取圖像：使用者首先拍攝一張表單的照片並上傳到系統中</a:t>
            </a:r>
            <a:r>
              <a:rPr lang="zh-TW" altLang="zh-TW" dirty="0" smtClean="0">
                <a:ea typeface="標楷體" panose="03000509000000000000" pitchFamily="65" charset="-120"/>
              </a:rPr>
              <a:t>。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zh-TW" altLang="zh-TW" dirty="0">
              <a:ea typeface="標楷體" panose="03000509000000000000" pitchFamily="65" charset="-120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OCR</a:t>
            </a:r>
            <a:r>
              <a:rPr lang="zh-TW" altLang="zh-TW" dirty="0">
                <a:ea typeface="標楷體" panose="03000509000000000000" pitchFamily="65" charset="-120"/>
              </a:rPr>
              <a:t>辨識：系統使用</a:t>
            </a:r>
            <a:r>
              <a:rPr lang="en-US" altLang="zh-TW" dirty="0">
                <a:ea typeface="標楷體" panose="03000509000000000000" pitchFamily="65" charset="-120"/>
              </a:rPr>
              <a:t>Google Cloud OCR</a:t>
            </a:r>
            <a:r>
              <a:rPr lang="zh-TW" altLang="zh-TW" dirty="0">
                <a:ea typeface="標楷體" panose="03000509000000000000" pitchFamily="65" charset="-120"/>
              </a:rPr>
              <a:t>與</a:t>
            </a:r>
            <a:r>
              <a:rPr lang="en-US" altLang="zh-TW" dirty="0">
                <a:ea typeface="標楷體" panose="03000509000000000000" pitchFamily="65" charset="-120"/>
              </a:rPr>
              <a:t>Paddle OCR</a:t>
            </a:r>
            <a:r>
              <a:rPr lang="zh-TW" altLang="zh-TW" dirty="0">
                <a:ea typeface="標楷體" panose="03000509000000000000" pitchFamily="65" charset="-120"/>
              </a:rPr>
              <a:t>技術對上傳的圖像進行文字識別，並且取得表單中的文字框（欄位）資料</a:t>
            </a:r>
            <a:r>
              <a:rPr lang="zh-TW" altLang="zh-TW" dirty="0" smtClean="0">
                <a:ea typeface="標楷體" panose="03000509000000000000" pitchFamily="65" charset="-120"/>
              </a:rPr>
              <a:t>。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zh-TW" altLang="zh-TW" dirty="0">
              <a:ea typeface="標楷體" panose="03000509000000000000" pitchFamily="65" charset="-120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zh-TW" altLang="zh-TW" dirty="0">
                <a:ea typeface="標楷體" panose="03000509000000000000" pitchFamily="65" charset="-120"/>
              </a:rPr>
              <a:t>比對表單欄位：系統會將</a:t>
            </a:r>
            <a:r>
              <a:rPr lang="en-US" altLang="zh-TW" dirty="0">
                <a:ea typeface="標楷體" panose="03000509000000000000" pitchFamily="65" charset="-120"/>
              </a:rPr>
              <a:t>OCR</a:t>
            </a:r>
            <a:r>
              <a:rPr lang="zh-TW" altLang="zh-TW" dirty="0">
                <a:ea typeface="標楷體" panose="03000509000000000000" pitchFamily="65" charset="-120"/>
              </a:rPr>
              <a:t>結果中的文字框位置與標準表單進行比對，透過孿生神經網路來比較使用者上傳的表單與標準樣本的相似度，判斷表單類型</a:t>
            </a:r>
            <a:r>
              <a:rPr lang="zh-TW" altLang="zh-TW" dirty="0" smtClean="0">
                <a:ea typeface="標楷體" panose="03000509000000000000" pitchFamily="65" charset="-120"/>
              </a:rPr>
              <a:t>，如</a:t>
            </a:r>
            <a:r>
              <a:rPr lang="zh-TW" altLang="zh-TW" dirty="0">
                <a:ea typeface="標楷體" panose="03000509000000000000" pitchFamily="65" charset="-120"/>
              </a:rPr>
              <a:t>果結果相似，則表示表單類型一致，進行下一步</a:t>
            </a:r>
            <a:r>
              <a:rPr lang="zh-TW" altLang="zh-TW" dirty="0" smtClean="0">
                <a:ea typeface="標楷體" panose="03000509000000000000" pitchFamily="65" charset="-120"/>
              </a:rPr>
              <a:t>。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zh-TW" altLang="zh-TW" dirty="0">
              <a:ea typeface="標楷體" panose="03000509000000000000" pitchFamily="65" charset="-120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zh-TW" altLang="zh-TW" dirty="0">
                <a:ea typeface="標楷體" panose="03000509000000000000" pitchFamily="65" charset="-120"/>
              </a:rPr>
              <a:t>比對文字內容：在判斷表單類型後，系統會將</a:t>
            </a:r>
            <a:r>
              <a:rPr lang="en-US" altLang="zh-TW" dirty="0">
                <a:ea typeface="標楷體" panose="03000509000000000000" pitchFamily="65" charset="-120"/>
              </a:rPr>
              <a:t>OCR</a:t>
            </a:r>
            <a:r>
              <a:rPr lang="zh-TW" altLang="zh-TW" dirty="0">
                <a:ea typeface="標楷體" panose="03000509000000000000" pitchFamily="65" charset="-120"/>
              </a:rPr>
              <a:t>提取的表單文字內容與知識圖譜中的相關資料進行比對，驗證內容的正確性。例如，「科目名稱」、「日期」等欄位的資料將對照知識庫中的標準數據，檢查是否有誤</a:t>
            </a:r>
            <a:r>
              <a:rPr lang="zh-TW" altLang="zh-TW" dirty="0" smtClean="0">
                <a:ea typeface="標楷體" panose="03000509000000000000" pitchFamily="65" charset="-120"/>
              </a:rPr>
              <a:t>。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zh-TW" altLang="zh-TW" dirty="0">
              <a:ea typeface="標楷體" panose="03000509000000000000" pitchFamily="65" charset="-120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zh-TW" altLang="zh-TW" dirty="0">
                <a:ea typeface="標楷體" panose="03000509000000000000" pitchFamily="65" charset="-120"/>
              </a:rPr>
              <a:t>修正文字內容：如果發現</a:t>
            </a:r>
            <a:r>
              <a:rPr lang="en-US" altLang="zh-TW" dirty="0">
                <a:ea typeface="標楷體" panose="03000509000000000000" pitchFamily="65" charset="-120"/>
              </a:rPr>
              <a:t>OCR</a:t>
            </a:r>
            <a:r>
              <a:rPr lang="zh-TW" altLang="zh-TW" dirty="0">
                <a:ea typeface="標楷體" panose="03000509000000000000" pitchFamily="65" charset="-120"/>
              </a:rPr>
              <a:t>識別的內容不正確，系統會進一步將不正確的文字內容與標準資料進行比對和修正。</a:t>
            </a:r>
            <a:r>
              <a:rPr lang="en-US" altLang="zh-TW" dirty="0" err="1">
                <a:ea typeface="標楷體" panose="03000509000000000000" pitchFamily="65" charset="-120"/>
              </a:rPr>
              <a:t>ChatGPT</a:t>
            </a:r>
            <a:r>
              <a:rPr lang="zh-TW" altLang="zh-TW" dirty="0">
                <a:ea typeface="標楷體" panose="03000509000000000000" pitchFamily="65" charset="-120"/>
              </a:rPr>
              <a:t>會根據比對結果自動進行欄位內容的糾正，直到修正無誤為止</a:t>
            </a:r>
            <a:r>
              <a:rPr lang="zh-TW" altLang="zh-TW" dirty="0" smtClean="0">
                <a:ea typeface="標楷體" panose="03000509000000000000" pitchFamily="65" charset="-120"/>
              </a:rPr>
              <a:t>。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zh-TW" altLang="zh-TW" dirty="0">
              <a:ea typeface="標楷體" panose="03000509000000000000" pitchFamily="65" charset="-120"/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zh-TW" altLang="zh-TW" dirty="0">
                <a:ea typeface="標楷體" panose="03000509000000000000" pitchFamily="65" charset="-120"/>
              </a:rPr>
              <a:t>後端自動化處理：修正後的表單內容會自動進行處理，無需再次取出紙本進行檢查或處理。這樣大幅減少了紙本文件的重複使用，達成無紙化的效益</a:t>
            </a:r>
            <a:r>
              <a:rPr lang="zh-TW" altLang="zh-TW" dirty="0" smtClean="0">
                <a:ea typeface="標楷體" panose="03000509000000000000" pitchFamily="65" charset="-120"/>
              </a:rPr>
              <a:t>。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lvl="0"/>
            <a:endParaRPr lang="zh-TW" altLang="zh-TW" dirty="0">
              <a:ea typeface="標楷體" panose="03000509000000000000" pitchFamily="65" charset="-120"/>
            </a:endParaRPr>
          </a:p>
          <a:p>
            <a:pPr algn="just"/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0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696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sunny</cp:lastModifiedBy>
  <cp:revision>8</cp:revision>
  <dcterms:created xsi:type="dcterms:W3CDTF">2024-09-25T07:18:26Z</dcterms:created>
  <dcterms:modified xsi:type="dcterms:W3CDTF">2024-10-16T08:31:45Z</dcterms:modified>
</cp:coreProperties>
</file>