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161" d="100"/>
          <a:sy n="161" d="100"/>
        </p:scale>
        <p:origin x="-1747" y="-1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93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16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8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3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1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08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22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20F2-36E0-446B-8808-0433608A965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9499-C8B8-4371-B53E-489B66973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72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16"/>
          <p:cNvSpPr>
            <a:spLocks noChangeArrowheads="1"/>
          </p:cNvSpPr>
          <p:nvPr/>
        </p:nvSpPr>
        <p:spPr bwMode="auto">
          <a:xfrm>
            <a:off x="5330927" y="1688830"/>
            <a:ext cx="1158875" cy="2320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主要價值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快速管理及掃描文件、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自動化、花費時間減少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圓角矩形 9"/>
          <p:cNvSpPr>
            <a:spLocks noChangeArrowheads="1"/>
          </p:cNvSpPr>
          <p:nvPr/>
        </p:nvSpPr>
        <p:spPr bwMode="auto">
          <a:xfrm>
            <a:off x="6581101" y="1688830"/>
            <a:ext cx="1420813" cy="1179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顧客關係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良好的使用體驗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圓角矩形 10"/>
          <p:cNvSpPr>
            <a:spLocks noChangeArrowheads="1"/>
          </p:cNvSpPr>
          <p:nvPr/>
        </p:nvSpPr>
        <p:spPr bwMode="auto">
          <a:xfrm>
            <a:off x="8083278" y="1688830"/>
            <a:ext cx="947738" cy="23034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目標客戶</a:t>
            </a:r>
            <a:endParaRPr kumimoji="0" lang="zh-TW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教師、學生、助教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圓角矩形 8"/>
          <p:cNvSpPr>
            <a:spLocks noChangeArrowheads="1"/>
          </p:cNvSpPr>
          <p:nvPr/>
        </p:nvSpPr>
        <p:spPr bwMode="auto">
          <a:xfrm>
            <a:off x="2501577" y="1688830"/>
            <a:ext cx="1092200" cy="232806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關鍵合作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夥伴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資管系系上學生、系上教師與助教、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本組組員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圓角矩形 6"/>
          <p:cNvSpPr>
            <a:spLocks noChangeArrowheads="1"/>
          </p:cNvSpPr>
          <p:nvPr/>
        </p:nvSpPr>
        <p:spPr bwMode="auto">
          <a:xfrm>
            <a:off x="3678136" y="1688830"/>
            <a:ext cx="1571625" cy="1296988"/>
          </a:xfrm>
          <a:prstGeom prst="roundRect">
            <a:avLst>
              <a:gd name="adj" fmla="val 10278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關鍵活動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選課單審核與系上確認整體流程請假單審核與教師確認整體流程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圓角矩形 5"/>
          <p:cNvSpPr>
            <a:spLocks noChangeArrowheads="1"/>
          </p:cNvSpPr>
          <p:nvPr/>
        </p:nvSpPr>
        <p:spPr bwMode="auto">
          <a:xfrm>
            <a:off x="3668408" y="3065599"/>
            <a:ext cx="1571625" cy="930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關鍵資源</a:t>
            </a:r>
            <a:endParaRPr kumimoji="0" lang="zh-TW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人力資源、開發工具、伺服器空間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圓角矩形 11"/>
          <p:cNvSpPr>
            <a:spLocks noChangeArrowheads="1"/>
          </p:cNvSpPr>
          <p:nvPr/>
        </p:nvSpPr>
        <p:spPr bwMode="auto">
          <a:xfrm>
            <a:off x="2499805" y="4096292"/>
            <a:ext cx="3098800" cy="904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成本結構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時間成本、人力成本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圓角矩形 7"/>
          <p:cNvSpPr>
            <a:spLocks noChangeArrowheads="1"/>
          </p:cNvSpPr>
          <p:nvPr/>
        </p:nvSpPr>
        <p:spPr bwMode="auto">
          <a:xfrm>
            <a:off x="6581101" y="2964811"/>
            <a:ext cx="1420813" cy="103859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通路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北商資管系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圓角矩形 12"/>
          <p:cNvSpPr>
            <a:spLocks noChangeArrowheads="1"/>
          </p:cNvSpPr>
          <p:nvPr/>
        </p:nvSpPr>
        <p:spPr bwMode="auto">
          <a:xfrm>
            <a:off x="5727229" y="4106223"/>
            <a:ext cx="3303588" cy="904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收益</a:t>
            </a:r>
            <a:endParaRPr kumimoji="0" lang="zh-TW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節省成本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838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8200" algn="l"/>
              </a:tabLst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8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13"/>
          <p:cNvSpPr>
            <a:spLocks noChangeArrowheads="1"/>
          </p:cNvSpPr>
          <p:nvPr/>
        </p:nvSpPr>
        <p:spPr bwMode="auto">
          <a:xfrm>
            <a:off x="2127710" y="2356121"/>
            <a:ext cx="1729851" cy="14366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市場區隔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依文件類型區分依處理複雜度區分依處理流程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圓角矩形 15"/>
          <p:cNvSpPr>
            <a:spLocks noChangeArrowheads="1"/>
          </p:cNvSpPr>
          <p:nvPr/>
        </p:nvSpPr>
        <p:spPr bwMode="auto">
          <a:xfrm>
            <a:off x="5786944" y="2356121"/>
            <a:ext cx="1754499" cy="14509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定位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簡單易用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流程設計更加準確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流程自動化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圓角矩形 14"/>
          <p:cNvSpPr>
            <a:spLocks noChangeArrowheads="1"/>
          </p:cNvSpPr>
          <p:nvPr/>
        </p:nvSpPr>
        <p:spPr bwMode="auto">
          <a:xfrm>
            <a:off x="3968685" y="2356121"/>
            <a:ext cx="1707135" cy="1473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目標市場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師生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行政人員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1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1"/>
          <p:cNvSpPr>
            <a:spLocks noChangeArrowheads="1"/>
          </p:cNvSpPr>
          <p:nvPr/>
        </p:nvSpPr>
        <p:spPr bwMode="auto">
          <a:xfrm>
            <a:off x="1865948" y="2130224"/>
            <a:ext cx="352425" cy="15335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者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38"/>
          <p:cNvSpPr>
            <a:spLocks noChangeArrowheads="1"/>
          </p:cNvSpPr>
          <p:nvPr/>
        </p:nvSpPr>
        <p:spPr bwMode="auto">
          <a:xfrm>
            <a:off x="2516843" y="2133122"/>
            <a:ext cx="306387" cy="15335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App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41"/>
          <p:cNvSpPr>
            <a:spLocks noChangeArrowheads="1"/>
          </p:cNvSpPr>
          <p:nvPr/>
        </p:nvSpPr>
        <p:spPr bwMode="auto">
          <a:xfrm>
            <a:off x="7389676" y="2130225"/>
            <a:ext cx="443754" cy="153404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修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42"/>
          <p:cNvSpPr>
            <a:spLocks noChangeArrowheads="1"/>
          </p:cNvSpPr>
          <p:nvPr/>
        </p:nvSpPr>
        <p:spPr bwMode="auto">
          <a:xfrm>
            <a:off x="3909915" y="3120887"/>
            <a:ext cx="2320871" cy="548936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Line Bot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3909916" y="2138402"/>
            <a:ext cx="556232" cy="8096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表格辨識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45"/>
          <p:cNvSpPr>
            <a:spLocks noChangeArrowheads="1"/>
          </p:cNvSpPr>
          <p:nvPr/>
        </p:nvSpPr>
        <p:spPr bwMode="auto">
          <a:xfrm>
            <a:off x="4816254" y="2138444"/>
            <a:ext cx="647700" cy="8096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類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器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48"/>
          <p:cNvSpPr>
            <a:spLocks noChangeArrowheads="1"/>
          </p:cNvSpPr>
          <p:nvPr/>
        </p:nvSpPr>
        <p:spPr bwMode="auto">
          <a:xfrm>
            <a:off x="5839351" y="2137665"/>
            <a:ext cx="391436" cy="8096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49"/>
          <p:cNvSpPr>
            <a:spLocks noChangeArrowheads="1"/>
          </p:cNvSpPr>
          <p:nvPr/>
        </p:nvSpPr>
        <p:spPr bwMode="auto">
          <a:xfrm>
            <a:off x="6500607" y="2130224"/>
            <a:ext cx="566062" cy="1545949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Chat GPT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50"/>
          <p:cNvSpPr>
            <a:spLocks noChangeArrowheads="1"/>
          </p:cNvSpPr>
          <p:nvPr/>
        </p:nvSpPr>
        <p:spPr bwMode="auto">
          <a:xfrm>
            <a:off x="3143885" y="2130224"/>
            <a:ext cx="415925" cy="815423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表格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52"/>
          <p:cNvSpPr>
            <a:spLocks noChangeArrowheads="1"/>
          </p:cNvSpPr>
          <p:nvPr/>
        </p:nvSpPr>
        <p:spPr bwMode="auto">
          <a:xfrm>
            <a:off x="8103250" y="2130224"/>
            <a:ext cx="570298" cy="1526899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SQL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線單箭頭接點 53"/>
          <p:cNvCxnSpPr>
            <a:stCxn id="4" idx="3"/>
            <a:endCxn id="5" idx="1"/>
          </p:cNvCxnSpPr>
          <p:nvPr/>
        </p:nvCxnSpPr>
        <p:spPr>
          <a:xfrm>
            <a:off x="2218373" y="2896987"/>
            <a:ext cx="298470" cy="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56"/>
          <p:cNvCxnSpPr>
            <a:endCxn id="12" idx="1"/>
          </p:cNvCxnSpPr>
          <p:nvPr/>
        </p:nvCxnSpPr>
        <p:spPr>
          <a:xfrm flipV="1">
            <a:off x="2828959" y="2537936"/>
            <a:ext cx="314926" cy="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57"/>
          <p:cNvCxnSpPr>
            <a:stCxn id="12" idx="3"/>
            <a:endCxn id="8" idx="1"/>
          </p:cNvCxnSpPr>
          <p:nvPr/>
        </p:nvCxnSpPr>
        <p:spPr>
          <a:xfrm>
            <a:off x="3559810" y="2537936"/>
            <a:ext cx="350106" cy="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58"/>
          <p:cNvCxnSpPr>
            <a:stCxn id="8" idx="3"/>
            <a:endCxn id="9" idx="1"/>
          </p:cNvCxnSpPr>
          <p:nvPr/>
        </p:nvCxnSpPr>
        <p:spPr>
          <a:xfrm>
            <a:off x="4466148" y="2543215"/>
            <a:ext cx="350106" cy="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59"/>
          <p:cNvCxnSpPr>
            <a:stCxn id="9" idx="3"/>
            <a:endCxn id="10" idx="1"/>
          </p:cNvCxnSpPr>
          <p:nvPr/>
        </p:nvCxnSpPr>
        <p:spPr>
          <a:xfrm flipV="1">
            <a:off x="5463954" y="2542478"/>
            <a:ext cx="375397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60"/>
          <p:cNvCxnSpPr>
            <a:stCxn id="10" idx="3"/>
          </p:cNvCxnSpPr>
          <p:nvPr/>
        </p:nvCxnSpPr>
        <p:spPr>
          <a:xfrm flipV="1">
            <a:off x="6230787" y="2537935"/>
            <a:ext cx="256264" cy="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61"/>
          <p:cNvCxnSpPr/>
          <p:nvPr/>
        </p:nvCxnSpPr>
        <p:spPr>
          <a:xfrm>
            <a:off x="7066668" y="2537935"/>
            <a:ext cx="323008" cy="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62"/>
          <p:cNvCxnSpPr/>
          <p:nvPr/>
        </p:nvCxnSpPr>
        <p:spPr>
          <a:xfrm>
            <a:off x="7833430" y="2537935"/>
            <a:ext cx="277398" cy="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63"/>
          <p:cNvCxnSpPr>
            <a:endCxn id="7" idx="1"/>
          </p:cNvCxnSpPr>
          <p:nvPr/>
        </p:nvCxnSpPr>
        <p:spPr>
          <a:xfrm>
            <a:off x="2828959" y="3395355"/>
            <a:ext cx="1080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1746140480"/>
          <p:cNvCxnSpPr>
            <a:stCxn id="7" idx="3"/>
          </p:cNvCxnSpPr>
          <p:nvPr/>
        </p:nvCxnSpPr>
        <p:spPr>
          <a:xfrm flipV="1">
            <a:off x="6230786" y="3391545"/>
            <a:ext cx="269821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1746140481"/>
          <p:cNvCxnSpPr/>
          <p:nvPr/>
        </p:nvCxnSpPr>
        <p:spPr>
          <a:xfrm>
            <a:off x="7066668" y="3395355"/>
            <a:ext cx="32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1746140482"/>
          <p:cNvCxnSpPr/>
          <p:nvPr/>
        </p:nvCxnSpPr>
        <p:spPr>
          <a:xfrm flipV="1">
            <a:off x="7833430" y="3391545"/>
            <a:ext cx="267426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11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230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6</cp:revision>
  <dcterms:created xsi:type="dcterms:W3CDTF">2024-05-28T11:19:26Z</dcterms:created>
  <dcterms:modified xsi:type="dcterms:W3CDTF">2024-05-28T15:51:57Z</dcterms:modified>
</cp:coreProperties>
</file>