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MkFI7OiV78uHjRlbD3MUXCKg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a468a8e2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da468a8e2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a468a8e2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da468a8e2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468a8e2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da468a8e2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468a8e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da468a8e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468a8e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da468a8e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a468a8e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da468a8e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468a8e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da468a8e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a468a8e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da468a8e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468a8e2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da468a8e2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468a8e2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da468a8e2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rrect-mask-detection.herokuapp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14.jpg"/><Relationship Id="rId6" Type="http://schemas.openxmlformats.org/officeDocument/2006/relationships/image" Target="../media/image16.jp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4150650"/>
            <a:ext cx="8520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Azwad Sadman</a:t>
            </a: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Chunhao Zhu, Jessica He, Kevin Shen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968075"/>
            <a:ext cx="8520600" cy="151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" sz="5500">
                <a:latin typeface="Gill Sans"/>
                <a:ea typeface="Gill Sans"/>
                <a:cs typeface="Gill Sans"/>
                <a:sym typeface="Gill Sans"/>
              </a:rPr>
              <a:t>Face Mask Usage Detection</a:t>
            </a:r>
            <a:endParaRPr b="0" i="0" sz="55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53300" y="2777163"/>
            <a:ext cx="7637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Team </a:t>
            </a:r>
            <a:r>
              <a:rPr b="0" i="0" lang="en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Styracosaurus</a:t>
            </a:r>
            <a:br>
              <a:rPr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CPEN 291</a:t>
            </a:r>
            <a:endParaRPr i="0" sz="6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a468a8e23_0_149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Handling Image Uploads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9" name="Google Shape;139;gda468a8e23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75" y="4002375"/>
            <a:ext cx="4921226" cy="9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da468a8e23_0_149"/>
          <p:cNvSpPr/>
          <p:nvPr/>
        </p:nvSpPr>
        <p:spPr>
          <a:xfrm>
            <a:off x="2111400" y="3980425"/>
            <a:ext cx="2040300" cy="96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gda468a8e23_0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45500"/>
            <a:ext cx="4260300" cy="48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da468a8e23_0_149"/>
          <p:cNvPicPr preferRelativeResize="0"/>
          <p:nvPr/>
        </p:nvPicPr>
        <p:blipFill rotWithShape="1">
          <a:blip r:embed="rId5">
            <a:alphaModFix/>
          </a:blip>
          <a:srcRect b="0" l="12150" r="13939" t="0"/>
          <a:stretch/>
        </p:blipFill>
        <p:spPr>
          <a:xfrm>
            <a:off x="1626875" y="2243550"/>
            <a:ext cx="1629949" cy="12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da468a8e23_0_149"/>
          <p:cNvSpPr txBox="1"/>
          <p:nvPr/>
        </p:nvSpPr>
        <p:spPr>
          <a:xfrm>
            <a:off x="5207550" y="1590375"/>
            <a:ext cx="33939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FileSystemStorage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and /media/ folder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4" name="Google Shape;144;gda468a8e23_0_149"/>
          <p:cNvPicPr preferRelativeResize="0"/>
          <p:nvPr/>
        </p:nvPicPr>
        <p:blipFill rotWithShape="1">
          <a:blip r:embed="rId5">
            <a:alphaModFix/>
          </a:blip>
          <a:srcRect b="0" l="12150" r="13939" t="0"/>
          <a:stretch/>
        </p:blipFill>
        <p:spPr>
          <a:xfrm>
            <a:off x="6089525" y="2243538"/>
            <a:ext cx="1629949" cy="12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468a8e23_0_174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Making Predictions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0" name="Google Shape;150;gda468a8e23_0_174"/>
          <p:cNvPicPr preferRelativeResize="0"/>
          <p:nvPr/>
        </p:nvPicPr>
        <p:blipFill rotWithShape="1">
          <a:blip r:embed="rId3">
            <a:alphaModFix/>
          </a:blip>
          <a:srcRect b="0" l="12150" r="13939" t="0"/>
          <a:stretch/>
        </p:blipFill>
        <p:spPr>
          <a:xfrm>
            <a:off x="769500" y="2305050"/>
            <a:ext cx="1629949" cy="12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da468a8e23_0_174"/>
          <p:cNvSpPr txBox="1"/>
          <p:nvPr/>
        </p:nvSpPr>
        <p:spPr>
          <a:xfrm>
            <a:off x="451675" y="1518625"/>
            <a:ext cx="22656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predictImage(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lang="en" sz="1600"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in views.py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2" name="Google Shape;152;gda468a8e23_0_174"/>
          <p:cNvCxnSpPr/>
          <p:nvPr/>
        </p:nvCxnSpPr>
        <p:spPr>
          <a:xfrm>
            <a:off x="2666625" y="2923213"/>
            <a:ext cx="6027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da468a8e23_0_174"/>
          <p:cNvSpPr txBox="1"/>
          <p:nvPr/>
        </p:nvSpPr>
        <p:spPr>
          <a:xfrm>
            <a:off x="3560725" y="2584675"/>
            <a:ext cx="1548900" cy="677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ML Model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gda468a8e23_0_174"/>
          <p:cNvSpPr txBox="1"/>
          <p:nvPr/>
        </p:nvSpPr>
        <p:spPr>
          <a:xfrm>
            <a:off x="3489175" y="1517075"/>
            <a:ext cx="16920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image_pred(url)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lang="en" sz="1600"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in my_model.py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5" name="Google Shape;155;gda468a8e23_0_174"/>
          <p:cNvCxnSpPr/>
          <p:nvPr/>
        </p:nvCxnSpPr>
        <p:spPr>
          <a:xfrm flipH="1" rot="10800000">
            <a:off x="5359925" y="2330088"/>
            <a:ext cx="801000" cy="483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gda468a8e23_0_174"/>
          <p:cNvCxnSpPr/>
          <p:nvPr/>
        </p:nvCxnSpPr>
        <p:spPr>
          <a:xfrm>
            <a:off x="5359925" y="2996538"/>
            <a:ext cx="770400" cy="550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gda468a8e23_0_174"/>
          <p:cNvSpPr txBox="1"/>
          <p:nvPr/>
        </p:nvSpPr>
        <p:spPr>
          <a:xfrm>
            <a:off x="6187350" y="2002950"/>
            <a:ext cx="226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Correct: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out = 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gda468a8e23_0_174"/>
          <p:cNvSpPr txBox="1"/>
          <p:nvPr/>
        </p:nvSpPr>
        <p:spPr>
          <a:xfrm>
            <a:off x="6187350" y="3261775"/>
            <a:ext cx="24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Inc</a:t>
            </a: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orrect: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out = 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9" name="Google Shape;159;gda468a8e23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375" y="4002375"/>
            <a:ext cx="4921226" cy="9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a468a8e23_0_174"/>
          <p:cNvSpPr/>
          <p:nvPr/>
        </p:nvSpPr>
        <p:spPr>
          <a:xfrm>
            <a:off x="4016400" y="3980425"/>
            <a:ext cx="2040300" cy="96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468a8e23_0_196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Outputting the Result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gda468a8e23_0_196"/>
          <p:cNvSpPr txBox="1"/>
          <p:nvPr/>
        </p:nvSpPr>
        <p:spPr>
          <a:xfrm>
            <a:off x="375475" y="1290025"/>
            <a:ext cx="22656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predictImage(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lang="en" sz="1600"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in views.py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7" name="Google Shape;167;gda468a8e23_0_196"/>
          <p:cNvCxnSpPr/>
          <p:nvPr/>
        </p:nvCxnSpPr>
        <p:spPr>
          <a:xfrm>
            <a:off x="2666625" y="2618413"/>
            <a:ext cx="6027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gda468a8e23_0_196"/>
          <p:cNvSpPr txBox="1"/>
          <p:nvPr/>
        </p:nvSpPr>
        <p:spPr>
          <a:xfrm>
            <a:off x="3408325" y="2279875"/>
            <a:ext cx="1467900" cy="677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interface.html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9" name="Google Shape;169;gda468a8e23_0_196"/>
          <p:cNvCxnSpPr/>
          <p:nvPr/>
        </p:nvCxnSpPr>
        <p:spPr>
          <a:xfrm flipH="1" rot="10800000">
            <a:off x="5028825" y="1754413"/>
            <a:ext cx="763200" cy="619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gda468a8e23_0_196"/>
          <p:cNvCxnSpPr/>
          <p:nvPr/>
        </p:nvCxnSpPr>
        <p:spPr>
          <a:xfrm>
            <a:off x="5044125" y="2951138"/>
            <a:ext cx="717000" cy="663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gda468a8e23_0_196"/>
          <p:cNvSpPr txBox="1"/>
          <p:nvPr/>
        </p:nvSpPr>
        <p:spPr>
          <a:xfrm>
            <a:off x="5892400" y="1222725"/>
            <a:ext cx="25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 pred == ‘Correct’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2" name="Google Shape;172;gda468a8e23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75" y="4002375"/>
            <a:ext cx="4921226" cy="9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da468a8e23_0_196"/>
          <p:cNvSpPr/>
          <p:nvPr/>
        </p:nvSpPr>
        <p:spPr>
          <a:xfrm>
            <a:off x="6048150" y="4090200"/>
            <a:ext cx="984300" cy="81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a468a8e23_0_196"/>
          <p:cNvSpPr txBox="1"/>
          <p:nvPr/>
        </p:nvSpPr>
        <p:spPr>
          <a:xfrm>
            <a:off x="425875" y="2130575"/>
            <a:ext cx="2116500" cy="9165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HTTPResponse object: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filePathName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pred (out)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gda468a8e23_0_196"/>
          <p:cNvSpPr txBox="1"/>
          <p:nvPr/>
        </p:nvSpPr>
        <p:spPr>
          <a:xfrm>
            <a:off x="5892388" y="2258900"/>
            <a:ext cx="25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pred == ‘Incorrect’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gda468a8e23_0_196"/>
          <p:cNvSpPr txBox="1"/>
          <p:nvPr/>
        </p:nvSpPr>
        <p:spPr>
          <a:xfrm>
            <a:off x="5892400" y="3142675"/>
            <a:ext cx="25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" name="Google Shape;177;gda468a8e23_0_196"/>
          <p:cNvCxnSpPr/>
          <p:nvPr/>
        </p:nvCxnSpPr>
        <p:spPr>
          <a:xfrm>
            <a:off x="5036475" y="2659075"/>
            <a:ext cx="732300" cy="7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8" name="Google Shape;178;gda468a8e23_0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849" y="3466675"/>
            <a:ext cx="2420025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gda468a8e23_0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713" y="1541400"/>
            <a:ext cx="1143175" cy="349525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gda468a8e23_0_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8725" y="2571750"/>
            <a:ext cx="1371200" cy="349525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311700" y="16569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4"/>
          <p:cNvSpPr txBox="1"/>
          <p:nvPr>
            <p:ph idx="4294967295" type="subTitle"/>
          </p:nvPr>
        </p:nvSpPr>
        <p:spPr>
          <a:xfrm>
            <a:off x="311700" y="3067600"/>
            <a:ext cx="8520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Azwad Sadman, Chunhao Zhu, Jessica He, Kevin Shen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idx="1" type="body"/>
          </p:nvPr>
        </p:nvSpPr>
        <p:spPr>
          <a:xfrm>
            <a:off x="311700" y="1304875"/>
            <a:ext cx="5818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Amidst COVID-19, wearing face mask has become the nor</a:t>
            </a: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b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in order for face masks to be effective, it must be worn correctly </a:t>
            </a:r>
            <a:b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Our project is a website that can identify if someone is wearing a mask correctly </a:t>
            </a: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 not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18785" r="20320" t="0"/>
          <a:stretch/>
        </p:blipFill>
        <p:spPr>
          <a:xfrm>
            <a:off x="6394350" y="1945450"/>
            <a:ext cx="2185300" cy="20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468a8e23_0_1"/>
          <p:cNvSpPr txBox="1"/>
          <p:nvPr>
            <p:ph idx="1" type="body"/>
          </p:nvPr>
        </p:nvSpPr>
        <p:spPr>
          <a:xfrm>
            <a:off x="311700" y="1304875"/>
            <a:ext cx="85206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Website: </a:t>
            </a:r>
            <a:r>
              <a:rPr lang="en" sz="2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http://correct-mask-detection.herokuapp.com/</a:t>
            </a:r>
            <a:b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Mobile application demonstration at end of video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gda468a8e23_0_1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Demonstration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a468a8e23_0_14"/>
          <p:cNvSpPr txBox="1"/>
          <p:nvPr>
            <p:ph idx="1" type="body"/>
          </p:nvPr>
        </p:nvSpPr>
        <p:spPr>
          <a:xfrm>
            <a:off x="311700" y="1304875"/>
            <a:ext cx="85206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○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analysis that automates analytical model building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○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Idea: Systems can learn from a dataset, identify patterns and make decisions 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○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eventually becomes “smart” enough to accurately predict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gda468a8e23_0_14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Machine Learning Component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gda468a8e23_0_14"/>
          <p:cNvSpPr txBox="1"/>
          <p:nvPr/>
        </p:nvSpPr>
        <p:spPr>
          <a:xfrm>
            <a:off x="2066975" y="3268150"/>
            <a:ext cx="2041200" cy="47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Dataset</a:t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gda468a8e23_0_14"/>
          <p:cNvSpPr txBox="1"/>
          <p:nvPr/>
        </p:nvSpPr>
        <p:spPr>
          <a:xfrm>
            <a:off x="4935275" y="3268150"/>
            <a:ext cx="2041200" cy="47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ML Model</a:t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8" name="Google Shape;78;gda468a8e23_0_14"/>
          <p:cNvCxnSpPr>
            <a:stCxn id="76" idx="3"/>
            <a:endCxn id="77" idx="1"/>
          </p:cNvCxnSpPr>
          <p:nvPr/>
        </p:nvCxnSpPr>
        <p:spPr>
          <a:xfrm>
            <a:off x="4108175" y="3504400"/>
            <a:ext cx="827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468a8e23_0_27"/>
          <p:cNvSpPr txBox="1"/>
          <p:nvPr>
            <p:ph idx="1" type="body"/>
          </p:nvPr>
        </p:nvSpPr>
        <p:spPr>
          <a:xfrm>
            <a:off x="311700" y="1304875"/>
            <a:ext cx="85206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Residual Networks (ResNet) is a classic neural network (CNN) used for many computer vision tasks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used ResNet-18 due to its proficiency at image analysis and classification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 learning was done on ResNet’s pretrained model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Have to change and train the last layer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gda468a8e23_0_27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Our Model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gda468a8e23_0_27"/>
          <p:cNvSpPr txBox="1"/>
          <p:nvPr/>
        </p:nvSpPr>
        <p:spPr>
          <a:xfrm>
            <a:off x="945550" y="4036100"/>
            <a:ext cx="1782600" cy="47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Input Image</a:t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gda468a8e23_0_27"/>
          <p:cNvSpPr txBox="1"/>
          <p:nvPr/>
        </p:nvSpPr>
        <p:spPr>
          <a:xfrm>
            <a:off x="3330750" y="4036100"/>
            <a:ext cx="1782600" cy="47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ML Classifier</a:t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gda468a8e23_0_27"/>
          <p:cNvSpPr txBox="1"/>
          <p:nvPr/>
        </p:nvSpPr>
        <p:spPr>
          <a:xfrm>
            <a:off x="5868350" y="3637650"/>
            <a:ext cx="1782600" cy="47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Correctly worn</a:t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gda468a8e23_0_27"/>
          <p:cNvSpPr txBox="1"/>
          <p:nvPr/>
        </p:nvSpPr>
        <p:spPr>
          <a:xfrm>
            <a:off x="5868350" y="4411550"/>
            <a:ext cx="1782600" cy="47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Incorrectly worn</a:t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9" name="Google Shape;89;gda468a8e23_0_27"/>
          <p:cNvCxnSpPr>
            <a:stCxn id="85" idx="3"/>
            <a:endCxn id="86" idx="1"/>
          </p:cNvCxnSpPr>
          <p:nvPr/>
        </p:nvCxnSpPr>
        <p:spPr>
          <a:xfrm>
            <a:off x="2728150" y="4272350"/>
            <a:ext cx="6027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gda468a8e23_0_27"/>
          <p:cNvCxnSpPr>
            <a:stCxn id="86" idx="3"/>
            <a:endCxn id="87" idx="1"/>
          </p:cNvCxnSpPr>
          <p:nvPr/>
        </p:nvCxnSpPr>
        <p:spPr>
          <a:xfrm flipH="1" rot="10800000">
            <a:off x="5113350" y="3873950"/>
            <a:ext cx="755100" cy="3984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gda468a8e23_0_27"/>
          <p:cNvCxnSpPr>
            <a:stCxn id="86" idx="3"/>
            <a:endCxn id="88" idx="1"/>
          </p:cNvCxnSpPr>
          <p:nvPr/>
        </p:nvCxnSpPr>
        <p:spPr>
          <a:xfrm>
            <a:off x="5113350" y="4272350"/>
            <a:ext cx="755100" cy="375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a468a8e23_0_54"/>
          <p:cNvSpPr txBox="1"/>
          <p:nvPr>
            <p:ph idx="1" type="body"/>
          </p:nvPr>
        </p:nvSpPr>
        <p:spPr>
          <a:xfrm>
            <a:off x="311700" y="1304875"/>
            <a:ext cx="85206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More than 2000 images of correctly and incorrectly masked faces 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○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 ages, ethnicity and physique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○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Different angles and distances (!) 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○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Incorrectly masks such as uncovered nose, masks on chin, or even masks with holes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gda468a8e23_0_54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Our Dataset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8" name="Google Shape;98;gda468a8e2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00" y="3558525"/>
            <a:ext cx="1261475" cy="12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da468a8e23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575" y="3558525"/>
            <a:ext cx="1261475" cy="12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da468a8e23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5950" y="3558525"/>
            <a:ext cx="1261475" cy="12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da468a8e23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325" y="3558525"/>
            <a:ext cx="1261475" cy="12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da468a8e23_0_54"/>
          <p:cNvPicPr preferRelativeResize="0"/>
          <p:nvPr/>
        </p:nvPicPr>
        <p:blipFill rotWithShape="1">
          <a:blip r:embed="rId7">
            <a:alphaModFix/>
          </a:blip>
          <a:srcRect b="0" l="8248" r="0" t="0"/>
          <a:stretch/>
        </p:blipFill>
        <p:spPr>
          <a:xfrm>
            <a:off x="7108700" y="3558525"/>
            <a:ext cx="1261475" cy="126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468a8e23_0_73"/>
          <p:cNvSpPr txBox="1"/>
          <p:nvPr>
            <p:ph idx="1" type="body"/>
          </p:nvPr>
        </p:nvSpPr>
        <p:spPr>
          <a:xfrm>
            <a:off x="311700" y="1304875"/>
            <a:ext cx="85206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Struggles to classify images with more than one person in it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○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E.g. one correctly masked face, and one incorrectly masked face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Solution: Facial recognition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gda468a8e23_0_73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Limitation and Improvements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9" name="Google Shape;109;gda468a8e23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255" y="3154975"/>
            <a:ext cx="2375695" cy="16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da468a8e23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800" y="3154988"/>
            <a:ext cx="2454869" cy="16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da468a8e23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374" y="3155000"/>
            <a:ext cx="2590179" cy="16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468a8e23_0_105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Non-ML Component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gda468a8e23_0_105"/>
          <p:cNvSpPr txBox="1"/>
          <p:nvPr>
            <p:ph idx="1" type="body"/>
          </p:nvPr>
        </p:nvSpPr>
        <p:spPr>
          <a:xfrm>
            <a:off x="311700" y="1304875"/>
            <a:ext cx="85206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Django web application in Python from scratch</a:t>
            </a:r>
            <a:b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Deployed website with Heroku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8" name="Google Shape;118;gda468a8e23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625" y="2698188"/>
            <a:ext cx="1357250" cy="21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da468a8e23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25" y="3133325"/>
            <a:ext cx="2743626" cy="12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a468a8e23_0_123"/>
          <p:cNvSpPr txBox="1"/>
          <p:nvPr/>
        </p:nvSpPr>
        <p:spPr>
          <a:xfrm>
            <a:off x="311700" y="273375"/>
            <a:ext cx="8520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latin typeface="Gill Sans"/>
                <a:ea typeface="Gill Sans"/>
                <a:cs typeface="Gill Sans"/>
                <a:sym typeface="Gill Sans"/>
              </a:rPr>
              <a:t>Flow of Data</a:t>
            </a:r>
            <a:endParaRPr b="0" i="0" sz="3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gda468a8e23_0_123"/>
          <p:cNvSpPr txBox="1"/>
          <p:nvPr/>
        </p:nvSpPr>
        <p:spPr>
          <a:xfrm>
            <a:off x="323925" y="2250600"/>
            <a:ext cx="1488300" cy="131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800"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User uploads image</a:t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gda468a8e23_0_123"/>
          <p:cNvSpPr txBox="1"/>
          <p:nvPr/>
        </p:nvSpPr>
        <p:spPr>
          <a:xfrm>
            <a:off x="2081550" y="2250600"/>
            <a:ext cx="1488300" cy="131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100"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Saves to </a:t>
            </a:r>
            <a:br>
              <a:rPr lang="en" sz="1800"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FileSystem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Storage</a:t>
            </a:r>
            <a:endParaRPr i="0" sz="1500" u="none" cap="none" strike="noStrik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7" name="Google Shape;127;gda468a8e23_0_123"/>
          <p:cNvCxnSpPr>
            <a:stCxn id="125" idx="3"/>
            <a:endCxn id="126" idx="1"/>
          </p:cNvCxnSpPr>
          <p:nvPr/>
        </p:nvCxnSpPr>
        <p:spPr>
          <a:xfrm>
            <a:off x="1812225" y="2909850"/>
            <a:ext cx="2694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gda468a8e23_0_123"/>
          <p:cNvSpPr txBox="1"/>
          <p:nvPr/>
        </p:nvSpPr>
        <p:spPr>
          <a:xfrm>
            <a:off x="3839175" y="2250600"/>
            <a:ext cx="1488300" cy="131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900"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Sends HTTP Request to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predictImage</a:t>
            </a:r>
            <a:endParaRPr i="0" sz="1500" u="none" cap="none" strike="noStrik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gda468a8e23_0_123"/>
          <p:cNvSpPr txBox="1"/>
          <p:nvPr/>
        </p:nvSpPr>
        <p:spPr>
          <a:xfrm>
            <a:off x="5596800" y="2250600"/>
            <a:ext cx="1488300" cy="131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Process image in </a:t>
            </a:r>
            <a:br>
              <a:rPr lang="en" sz="1800"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ML model in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image_pred</a:t>
            </a:r>
            <a:endParaRPr i="0" sz="1500" u="none" cap="none" strike="noStrik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gda468a8e23_0_123"/>
          <p:cNvSpPr txBox="1"/>
          <p:nvPr/>
        </p:nvSpPr>
        <p:spPr>
          <a:xfrm>
            <a:off x="7354425" y="2250600"/>
            <a:ext cx="1488300" cy="131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Outputs result to HTML file and website</a:t>
            </a:r>
            <a:endParaRPr b="0" i="0" sz="18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1" name="Google Shape;131;gda468a8e23_0_123"/>
          <p:cNvCxnSpPr/>
          <p:nvPr/>
        </p:nvCxnSpPr>
        <p:spPr>
          <a:xfrm>
            <a:off x="3569813" y="2909850"/>
            <a:ext cx="2694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gda468a8e23_0_123"/>
          <p:cNvCxnSpPr/>
          <p:nvPr/>
        </p:nvCxnSpPr>
        <p:spPr>
          <a:xfrm>
            <a:off x="5327438" y="2909850"/>
            <a:ext cx="2694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gda468a8e23_0_123"/>
          <p:cNvCxnSpPr/>
          <p:nvPr/>
        </p:nvCxnSpPr>
        <p:spPr>
          <a:xfrm>
            <a:off x="7085100" y="2909850"/>
            <a:ext cx="2694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