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8240" r:id="rId3"/>
    <p:sldId id="8428" r:id="rId5"/>
    <p:sldId id="8463" r:id="rId6"/>
    <p:sldId id="8464" r:id="rId7"/>
    <p:sldId id="8466" r:id="rId8"/>
    <p:sldId id="8467" r:id="rId9"/>
    <p:sldId id="8468" r:id="rId10"/>
    <p:sldId id="8471" r:id="rId11"/>
    <p:sldId id="8461" r:id="rId12"/>
    <p:sldId id="8455" r:id="rId13"/>
  </p:sldIdLst>
  <p:sldSz cx="12858750" cy="7232650"/>
  <p:notesSz cx="6858000" cy="9144000"/>
  <p:custDataLst>
    <p:tags r:id="rId1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0B5490"/>
    <a:srgbClr val="BABABA"/>
    <a:srgbClr val="1A284D"/>
    <a:srgbClr val="AACD06"/>
    <a:srgbClr val="EE7C18"/>
    <a:srgbClr val="953423"/>
    <a:srgbClr val="622115"/>
    <a:srgbClr val="F4C73A"/>
    <a:srgbClr val="00A1E1"/>
    <a:srgbClr val="1338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8" autoAdjust="0"/>
    <p:restoredTop sz="95338" autoAdjust="0"/>
  </p:normalViewPr>
  <p:slideViewPr>
    <p:cSldViewPr>
      <p:cViewPr>
        <p:scale>
          <a:sx n="75" d="100"/>
          <a:sy n="75" d="100"/>
        </p:scale>
        <p:origin x="1200" y="744"/>
      </p:cViewPr>
      <p:guideLst>
        <p:guide orient="horz" pos="331"/>
        <p:guide pos="4120"/>
        <p:guide pos="611"/>
        <p:guide orient="horz" pos="4211"/>
        <p:guide pos="7566"/>
        <p:guide pos="6913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2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>
                <a:latin typeface="印品黑体" panose="00000500000000000000" pitchFamily="2" charset="-122"/>
              </a:rPr>
            </a:fld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>
                <a:latin typeface="印品黑体" panose="00000500000000000000" pitchFamily="2" charset="-122"/>
              </a:rPr>
            </a:fld>
            <a:endParaRPr lang="zh-CN" altLang="en-US" dirty="0">
              <a:latin typeface="印品黑体" panose="00000500000000000000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印品黑体" panose="00000500000000000000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印品黑体" panose="00000500000000000000" pitchFamily="2" charset="-122"/>
              </a:defRPr>
            </a:lvl1pPr>
          </a:lstStyle>
          <a:p>
            <a:pPr>
              <a:defRPr/>
            </a:pPr>
            <a:fld id="{06024D97-E667-405D-B634-E583E2108D71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印品黑体" panose="00000500000000000000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印品黑体" panose="00000500000000000000" pitchFamily="2" charset="-122"/>
              </a:defRPr>
            </a:lvl1pPr>
          </a:lstStyle>
          <a:p>
            <a:fld id="{418F03C3-53C1-4F10-8DAF-D1F318E96C6E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4407" y="2246811"/>
            <a:ext cx="10929938" cy="155033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8814" y="4098501"/>
            <a:ext cx="9001125" cy="18483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0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0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20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60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00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41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81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21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84A00-30C6-466E-9EE6-88B0CF2978B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324DE-58E6-4814-984F-64150331937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42938" y="6703596"/>
            <a:ext cx="3000375" cy="385072"/>
          </a:xfrm>
          <a:prstGeom prst="rect">
            <a:avLst/>
          </a:prstGeom>
        </p:spPr>
        <p:txBody>
          <a:bodyPr/>
          <a:lstStyle/>
          <a:p>
            <a:fld id="{3B085A59-86F2-4C02-8690-E4DB74BCA7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393407" y="6703596"/>
            <a:ext cx="4071937" cy="38507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15438" y="6703596"/>
            <a:ext cx="3000375" cy="385072"/>
          </a:xfrm>
          <a:prstGeom prst="rect">
            <a:avLst/>
          </a:prstGeom>
        </p:spPr>
        <p:txBody>
          <a:bodyPr/>
          <a:lstStyle/>
          <a:p>
            <a:fld id="{1987E667-AB9D-401A-9E25-1A5C32FE2F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5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</a:defRPr>
            </a:lvl1pPr>
          </a:lstStyle>
          <a:p>
            <a:fld id="{32BF82D2-7A68-459D-A996-9BDDA2518FA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5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5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</a:defRPr>
            </a:lvl1pPr>
          </a:lstStyle>
          <a:p>
            <a:fld id="{3E01EE5D-26FB-46D5-A381-ECFB35BF1D3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64565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印品黑体" panose="00000500000000000000" pitchFamily="2" charset="-122"/>
          <a:ea typeface="+mj-ea"/>
          <a:cs typeface="+mj-cs"/>
        </a:defRPr>
      </a:lvl1pPr>
    </p:titleStyle>
    <p:bodyStyle>
      <a:lvl1pPr marL="241300" indent="-241300" algn="l" defTabSz="964565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5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1pPr>
      <a:lvl2pPr marL="72326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2pPr>
      <a:lvl3pPr marL="12052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1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3pPr>
      <a:lvl4pPr marL="16878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4pPr>
      <a:lvl5pPr marL="216979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5pPr>
      <a:lvl6pPr marL="26517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3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61632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9829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9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45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653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84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10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306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502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699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oleObject" Target="../embeddings/oleObject3.bin"/><Relationship Id="rId7" Type="http://schemas.openxmlformats.org/officeDocument/2006/relationships/image" Target="../media/image8.wmf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4" Type="http://schemas.openxmlformats.org/officeDocument/2006/relationships/notesSlide" Target="../notesSlides/notesSlide4.xml"/><Relationship Id="rId13" Type="http://schemas.openxmlformats.org/officeDocument/2006/relationships/vmlDrawing" Target="../drawings/vmlDrawing1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0.wmf"/><Relationship Id="rId10" Type="http://schemas.openxmlformats.org/officeDocument/2006/relationships/oleObject" Target="../embeddings/oleObject4.bin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wmf"/><Relationship Id="rId8" Type="http://schemas.openxmlformats.org/officeDocument/2006/relationships/oleObject" Target="../embeddings/oleObject7.bin"/><Relationship Id="rId7" Type="http://schemas.openxmlformats.org/officeDocument/2006/relationships/image" Target="../media/image12.wmf"/><Relationship Id="rId6" Type="http://schemas.openxmlformats.org/officeDocument/2006/relationships/oleObject" Target="../embeddings/oleObject6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6" Type="http://schemas.openxmlformats.org/officeDocument/2006/relationships/notesSlide" Target="../notesSlides/notesSlide5.xml"/><Relationship Id="rId15" Type="http://schemas.openxmlformats.org/officeDocument/2006/relationships/vmlDrawing" Target="../drawings/vmlDrawing2.v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5.wmf"/><Relationship Id="rId12" Type="http://schemas.openxmlformats.org/officeDocument/2006/relationships/oleObject" Target="../embeddings/oleObject9.bin"/><Relationship Id="rId11" Type="http://schemas.openxmlformats.org/officeDocument/2006/relationships/image" Target="../media/image14.wmf"/><Relationship Id="rId10" Type="http://schemas.openxmlformats.org/officeDocument/2006/relationships/oleObject" Target="../embeddings/oleObject8.bin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.xml"/><Relationship Id="rId8" Type="http://schemas.openxmlformats.org/officeDocument/2006/relationships/image" Target="../media/image20.png"/><Relationship Id="rId7" Type="http://schemas.openxmlformats.org/officeDocument/2006/relationships/image" Target="../media/image19.wmf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0.bin"/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2" Type="http://schemas.openxmlformats.org/officeDocument/2006/relationships/notesSlide" Target="../notesSlides/notesSlide7.xml"/><Relationship Id="rId11" Type="http://schemas.openxmlformats.org/officeDocument/2006/relationships/vmlDrawing" Target="../drawings/vmlDrawing3.v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853035" cy="7233285"/>
          </a:xfrm>
          <a:prstGeom prst="rect">
            <a:avLst/>
          </a:prstGeom>
        </p:spPr>
      </p:pic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5421263" y="2960702"/>
            <a:ext cx="7725817" cy="2166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6400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Arial" panose="020B0604020202020204" pitchFamily="34" charset="0"/>
                <a:sym typeface="+mn-ea"/>
              </a:rPr>
              <a:t>局部</a:t>
            </a:r>
            <a:r>
              <a:rPr lang="zh-CN" altLang="en-US" sz="6400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Arial" panose="020B0604020202020204" pitchFamily="34" charset="0"/>
                <a:sym typeface="+mn-ea"/>
              </a:rPr>
              <a:t>路径规划</a:t>
            </a:r>
            <a:endParaRPr lang="zh-CN" altLang="en-US" sz="6400" b="1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6400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Arial" panose="020B0604020202020204" pitchFamily="34" charset="0"/>
                <a:sym typeface="+mn-ea"/>
              </a:rPr>
              <a:t>——DWA</a:t>
            </a:r>
            <a:r>
              <a:rPr lang="zh-CN" altLang="en-US" sz="6400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Arial" panose="020B0604020202020204" pitchFamily="34" charset="0"/>
                <a:sym typeface="+mn-ea"/>
              </a:rPr>
              <a:t>算法</a:t>
            </a:r>
            <a:endParaRPr lang="zh-CN" altLang="en-US" sz="6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5421263" y="5848573"/>
            <a:ext cx="72521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60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rPr>
              <a:t>东莞市微宏智能科技有限公司</a:t>
            </a:r>
            <a:endParaRPr lang="zh-CN" altLang="en-US" sz="16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853035" cy="7233285"/>
          </a:xfrm>
          <a:prstGeom prst="rect">
            <a:avLst/>
          </a:prstGeom>
        </p:spPr>
      </p:pic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5421263" y="2960702"/>
            <a:ext cx="772581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6400" b="1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Arial" panose="020B0604020202020204" pitchFamily="34" charset="0"/>
              </a:rPr>
              <a:t>THANK YOU</a:t>
            </a:r>
            <a:endParaRPr lang="zh-CN" altLang="en-US" sz="6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5433690" y="4048373"/>
            <a:ext cx="725210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800" spc="-15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感谢聆听，批评指导</a:t>
            </a:r>
            <a:endParaRPr lang="zh-CN" altLang="en-US" sz="2800" spc="-15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5421263" y="5848573"/>
            <a:ext cx="72521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60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rPr>
              <a:t>东莞市微宏智能科技有限公司</a:t>
            </a:r>
            <a:endParaRPr lang="zh-CN" altLang="en-US" sz="16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0165" y="0"/>
            <a:ext cx="12959080" cy="7249160"/>
            <a:chOff x="-78" y="0"/>
            <a:chExt cx="20408" cy="1141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78" y="0"/>
              <a:ext cx="20409" cy="1141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" y="169"/>
              <a:ext cx="2740" cy="832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415925" y="1936750"/>
            <a:ext cx="12127865" cy="4961255"/>
            <a:chOff x="655" y="3050"/>
            <a:chExt cx="19099" cy="7813"/>
          </a:xfrm>
        </p:grpSpPr>
        <p:pic>
          <p:nvPicPr>
            <p:cNvPr id="10" name="图片 9" descr="overview_t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" y="3050"/>
              <a:ext cx="19099" cy="781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矩形 10"/>
            <p:cNvSpPr/>
            <p:nvPr/>
          </p:nvSpPr>
          <p:spPr>
            <a:xfrm>
              <a:off x="7144" y="6884"/>
              <a:ext cx="3415" cy="1462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B549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21615" y="1058545"/>
            <a:ext cx="108635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800" b="1"/>
              <a:t>局部路径规划之</a:t>
            </a:r>
            <a:r>
              <a:rPr lang="zh-CN" altLang="en-US" sz="2800" b="1"/>
              <a:t>DWA——</a:t>
            </a:r>
            <a:r>
              <a:rPr lang="en-US" altLang="zh-CN" sz="2800" b="1"/>
              <a:t>D</a:t>
            </a:r>
            <a:r>
              <a:rPr lang="zh-CN" altLang="en-US" sz="2800" b="1"/>
              <a:t>ynamic </a:t>
            </a:r>
            <a:r>
              <a:rPr lang="en-US" altLang="zh-CN" sz="2800" b="1"/>
              <a:t>W</a:t>
            </a:r>
            <a:r>
              <a:rPr lang="zh-CN" altLang="en-US" sz="2800" b="1"/>
              <a:t>indow </a:t>
            </a:r>
            <a:r>
              <a:rPr lang="en-US" altLang="zh-CN" sz="2800" b="1"/>
              <a:t>A</a:t>
            </a:r>
            <a:r>
              <a:rPr lang="zh-CN" altLang="en-US" sz="2800" b="1"/>
              <a:t>pproach动态窗口法</a:t>
            </a:r>
            <a:endParaRPr lang="zh-CN" altLang="en-US" sz="2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57150"/>
            <a:ext cx="12959080" cy="7249160"/>
            <a:chOff x="0" y="-13"/>
            <a:chExt cx="20408" cy="1141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-13"/>
              <a:ext cx="20409" cy="1141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" y="169"/>
              <a:ext cx="2740" cy="832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221615" y="771525"/>
            <a:ext cx="32956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/>
              <a:t>state sampling：</a:t>
            </a:r>
            <a:endParaRPr lang="zh-CN" altLang="en-US" sz="3600" b="1"/>
          </a:p>
        </p:txBody>
      </p:sp>
      <p:sp>
        <p:nvSpPr>
          <p:cNvPr id="2" name="文本框 1"/>
          <p:cNvSpPr txBox="1"/>
          <p:nvPr/>
        </p:nvSpPr>
        <p:spPr>
          <a:xfrm>
            <a:off x="6748780" y="771525"/>
            <a:ext cx="32956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/>
              <a:t>action sampling：</a:t>
            </a:r>
            <a:endParaRPr lang="zh-CN" altLang="en-US" sz="3600" b="1"/>
          </a:p>
        </p:txBody>
      </p:sp>
      <p:grpSp>
        <p:nvGrpSpPr>
          <p:cNvPr id="12" name="组合 11"/>
          <p:cNvGrpSpPr/>
          <p:nvPr/>
        </p:nvGrpSpPr>
        <p:grpSpPr>
          <a:xfrm>
            <a:off x="221615" y="2032635"/>
            <a:ext cx="5161915" cy="4033520"/>
            <a:chOff x="600" y="3201"/>
            <a:chExt cx="8129" cy="6352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0" y="3201"/>
              <a:ext cx="8129" cy="6352"/>
            </a:xfrm>
            <a:prstGeom prst="rect">
              <a:avLst/>
            </a:prstGeom>
          </p:spPr>
        </p:pic>
        <p:sp>
          <p:nvSpPr>
            <p:cNvPr id="11" name="椭圆 10"/>
            <p:cNvSpPr/>
            <p:nvPr/>
          </p:nvSpPr>
          <p:spPr>
            <a:xfrm>
              <a:off x="1215" y="8621"/>
              <a:ext cx="119" cy="1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0365" y="2336800"/>
            <a:ext cx="3762375" cy="24765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21615" y="1400810"/>
            <a:ext cx="3295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假如小车</a:t>
            </a:r>
            <a:r>
              <a:rPr lang="zh-CN" altLang="en-US" sz="2400"/>
              <a:t>在</a:t>
            </a:r>
            <a:r>
              <a:rPr lang="en-US" altLang="zh-CN" sz="2400"/>
              <a:t>xxx</a:t>
            </a:r>
            <a:r>
              <a:rPr lang="zh-CN" altLang="en-US" sz="2400"/>
              <a:t>位置</a:t>
            </a:r>
            <a:r>
              <a:rPr lang="en-US" altLang="zh-CN" sz="2400"/>
              <a:t>……</a:t>
            </a:r>
            <a:endParaRPr lang="en-US" altLang="zh-CN" sz="2400"/>
          </a:p>
        </p:txBody>
      </p:sp>
      <p:sp>
        <p:nvSpPr>
          <p:cNvPr id="16" name="文本框 15"/>
          <p:cNvSpPr txBox="1"/>
          <p:nvPr/>
        </p:nvSpPr>
        <p:spPr>
          <a:xfrm>
            <a:off x="6748780" y="1416685"/>
            <a:ext cx="43091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假如小车速度</a:t>
            </a:r>
            <a:r>
              <a:rPr lang="en-US" altLang="zh-CN" sz="2400"/>
              <a:t>(v,w)</a:t>
            </a:r>
            <a:r>
              <a:rPr lang="zh-CN" altLang="en-US" sz="2400"/>
              <a:t>是</a:t>
            </a:r>
            <a:r>
              <a:rPr lang="en-US" altLang="zh-CN" sz="2400"/>
              <a:t>……</a:t>
            </a:r>
            <a:endParaRPr lang="en-US" altLang="zh-CN" sz="2400"/>
          </a:p>
        </p:txBody>
      </p:sp>
      <p:sp>
        <p:nvSpPr>
          <p:cNvPr id="17" name="文本框 16"/>
          <p:cNvSpPr txBox="1"/>
          <p:nvPr/>
        </p:nvSpPr>
        <p:spPr>
          <a:xfrm>
            <a:off x="6604000" y="5201285"/>
            <a:ext cx="43091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小车速度</a:t>
            </a:r>
            <a:r>
              <a:rPr lang="en-US" altLang="zh-CN" sz="2400"/>
              <a:t>(v,w)——</a:t>
            </a:r>
            <a:r>
              <a:rPr lang="zh-CN" altLang="en-US" sz="2400"/>
              <a:t>小车状态？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57150"/>
            <a:ext cx="12959080" cy="7249160"/>
            <a:chOff x="0" y="-13"/>
            <a:chExt cx="20408" cy="1141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-13"/>
              <a:ext cx="20409" cy="1141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" y="169"/>
              <a:ext cx="2740" cy="832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221615" y="771525"/>
            <a:ext cx="49364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/>
              <a:t>小车</a:t>
            </a:r>
            <a:r>
              <a:rPr lang="zh-CN" altLang="en-US" sz="3600" b="1"/>
              <a:t>的</a:t>
            </a:r>
            <a:r>
              <a:rPr lang="zh-CN" altLang="en-US" sz="3600" b="1"/>
              <a:t>运动模型</a:t>
            </a:r>
            <a:r>
              <a:rPr lang="zh-CN" altLang="en-US" sz="3600" b="1"/>
              <a:t>：</a:t>
            </a:r>
            <a:endParaRPr lang="zh-CN" altLang="en-US" sz="3600" b="1"/>
          </a:p>
        </p:txBody>
      </p:sp>
      <p:sp>
        <p:nvSpPr>
          <p:cNvPr id="15" name="文本框 14"/>
          <p:cNvSpPr txBox="1"/>
          <p:nvPr/>
        </p:nvSpPr>
        <p:spPr>
          <a:xfrm>
            <a:off x="221615" y="1400810"/>
            <a:ext cx="126377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模型</a:t>
            </a:r>
            <a:r>
              <a:rPr lang="en-US" altLang="zh-CN" sz="2400"/>
              <a:t>1</a:t>
            </a:r>
            <a:r>
              <a:rPr lang="zh-CN" altLang="en-US" sz="2400"/>
              <a:t>：小车不是全向移动的，只能前进</a:t>
            </a:r>
            <a:r>
              <a:rPr lang="en-US" altLang="zh-CN" sz="2400"/>
              <a:t>(x</a:t>
            </a:r>
            <a:r>
              <a:rPr lang="zh-CN" altLang="en-US" sz="2400">
                <a:sym typeface="+mn-ea"/>
              </a:rPr>
              <a:t>轴</a:t>
            </a:r>
            <a:r>
              <a:rPr lang="zh-CN" altLang="en-US" sz="2400"/>
              <a:t>线速度</a:t>
            </a:r>
            <a:r>
              <a:rPr lang="en-US" altLang="zh-CN" sz="2400"/>
              <a:t>v)</a:t>
            </a:r>
            <a:r>
              <a:rPr lang="zh-CN" altLang="en-US" sz="2400"/>
              <a:t>，和旋转</a:t>
            </a:r>
            <a:r>
              <a:rPr lang="en-US" altLang="zh-CN" sz="2400"/>
              <a:t>(z</a:t>
            </a:r>
            <a:r>
              <a:rPr lang="zh-CN" altLang="en-US" sz="2400"/>
              <a:t>轴角速度</a:t>
            </a:r>
            <a:r>
              <a:rPr lang="en-US" altLang="zh-CN" sz="2400"/>
              <a:t>w)</a:t>
            </a:r>
            <a:r>
              <a:rPr lang="zh-CN" altLang="en-US" sz="2400"/>
              <a:t>，如差速车</a:t>
            </a:r>
            <a:endParaRPr lang="zh-CN" altLang="en-US" sz="2400"/>
          </a:p>
          <a:p>
            <a:r>
              <a:rPr lang="zh-CN" altLang="en-US" sz="2400"/>
              <a:t>小车相邻时刻内（ms级），运动距离短，可将相邻两点之间的</a:t>
            </a:r>
            <a:r>
              <a:rPr lang="zh-CN" altLang="en-US" sz="2400" b="1"/>
              <a:t>运动轨迹，看成直线</a:t>
            </a:r>
            <a:endParaRPr lang="zh-CN" altLang="en-US" sz="24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510" y="2997835"/>
            <a:ext cx="4404360" cy="2898775"/>
          </a:xfrm>
          <a:prstGeom prst="rect">
            <a:avLst/>
          </a:prstGeom>
        </p:spPr>
      </p:pic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82865" y="3752850"/>
          <a:ext cx="2350770" cy="1057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4" imgW="1016000" imgH="457200" progId="Equation.KSEE3">
                  <p:embed/>
                </p:oleObj>
              </mc:Choice>
              <mc:Fallback>
                <p:oleObj name="" r:id="rId4" imgW="10160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82865" y="3752850"/>
                        <a:ext cx="2350770" cy="1057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 flipV="1">
            <a:off x="4394835" y="4204335"/>
            <a:ext cx="0" cy="57600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89325" y="4161155"/>
          <a:ext cx="4191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6" imgW="203200" imgH="177165" progId="Equation.KSEE3">
                  <p:embed/>
                </p:oleObj>
              </mc:Choice>
              <mc:Fallback>
                <p:oleObj name="" r:id="rId6" imgW="203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89325" y="4161155"/>
                        <a:ext cx="419100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03503" y="2795905"/>
          <a:ext cx="1702435" cy="470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8" imgW="673100" imgH="177165" progId="Equation.KSEE3">
                  <p:embed/>
                </p:oleObj>
              </mc:Choice>
              <mc:Fallback>
                <p:oleObj name="" r:id="rId8" imgW="6731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703503" y="2795905"/>
                        <a:ext cx="1702435" cy="470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7518400" y="2407285"/>
            <a:ext cx="4496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小车走了多远：</a:t>
            </a:r>
            <a:endParaRPr lang="zh-CN" altLang="en-US" sz="2400"/>
          </a:p>
        </p:txBody>
      </p:sp>
      <p:sp>
        <p:nvSpPr>
          <p:cNvPr id="20" name="文本框 19"/>
          <p:cNvSpPr txBox="1"/>
          <p:nvPr/>
        </p:nvSpPr>
        <p:spPr>
          <a:xfrm>
            <a:off x="7518400" y="3305810"/>
            <a:ext cx="4496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变换成小车的</a:t>
            </a:r>
            <a:r>
              <a:rPr lang="en-US" altLang="zh-CN" sz="2400"/>
              <a:t>x,y</a:t>
            </a:r>
            <a:r>
              <a:rPr lang="zh-CN" altLang="en-US" sz="2400"/>
              <a:t>坐标</a:t>
            </a:r>
            <a:r>
              <a:rPr lang="zh-CN" altLang="en-US" sz="2400"/>
              <a:t>：</a:t>
            </a:r>
            <a:endParaRPr lang="zh-CN" altLang="en-US" sz="2400"/>
          </a:p>
        </p:txBody>
      </p:sp>
      <p:sp>
        <p:nvSpPr>
          <p:cNvPr id="21" name="文本框 20"/>
          <p:cNvSpPr txBox="1"/>
          <p:nvPr/>
        </p:nvSpPr>
        <p:spPr>
          <a:xfrm>
            <a:off x="7518400" y="4868545"/>
            <a:ext cx="4496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小车下个状态的位置：</a:t>
            </a:r>
            <a:endParaRPr lang="zh-CN" altLang="en-US" sz="2400"/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17790" y="5265420"/>
          <a:ext cx="2646680" cy="1588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0" imgW="1143000" imgH="685800" progId="Equation.KSEE3">
                  <p:embed/>
                </p:oleObj>
              </mc:Choice>
              <mc:Fallback>
                <p:oleObj name="" r:id="rId10" imgW="1143000" imgH="685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717790" y="5265420"/>
                        <a:ext cx="2646680" cy="1588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57150"/>
            <a:ext cx="12959080" cy="7249160"/>
            <a:chOff x="0" y="-13"/>
            <a:chExt cx="20408" cy="1141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-13"/>
              <a:ext cx="20409" cy="1141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" y="169"/>
              <a:ext cx="2740" cy="832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221615" y="771525"/>
            <a:ext cx="49364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/>
              <a:t>小车</a:t>
            </a:r>
            <a:r>
              <a:rPr lang="zh-CN" altLang="en-US" sz="3600" b="1"/>
              <a:t>的</a:t>
            </a:r>
            <a:r>
              <a:rPr lang="zh-CN" altLang="en-US" sz="3600" b="1"/>
              <a:t>运动模型</a:t>
            </a:r>
            <a:r>
              <a:rPr lang="zh-CN" altLang="en-US" sz="3600" b="1"/>
              <a:t>：</a:t>
            </a:r>
            <a:endParaRPr lang="zh-CN" altLang="en-US" sz="3600" b="1"/>
          </a:p>
        </p:txBody>
      </p:sp>
      <p:sp>
        <p:nvSpPr>
          <p:cNvPr id="15" name="文本框 14"/>
          <p:cNvSpPr txBox="1"/>
          <p:nvPr/>
        </p:nvSpPr>
        <p:spPr>
          <a:xfrm>
            <a:off x="221615" y="1400810"/>
            <a:ext cx="126377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模型</a:t>
            </a:r>
            <a:r>
              <a:rPr lang="en-US" altLang="zh-CN" sz="2400"/>
              <a:t>2</a:t>
            </a:r>
            <a:r>
              <a:rPr lang="zh-CN" altLang="en-US" sz="2400"/>
              <a:t>：全向移动的，有                和      ，如麦轮车</a:t>
            </a:r>
            <a:endParaRPr lang="zh-CN" altLang="en-US" sz="2400"/>
          </a:p>
          <a:p>
            <a:r>
              <a:rPr lang="zh-CN" altLang="en-US" sz="2400"/>
              <a:t>小车相邻时刻内（ms级），运动距离短，可将相邻两点之间的</a:t>
            </a:r>
            <a:r>
              <a:rPr lang="zh-CN" altLang="en-US" sz="2400" b="1"/>
              <a:t>运动轨迹，看成直线</a:t>
            </a:r>
            <a:endParaRPr lang="zh-CN" altLang="en-US" sz="24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510" y="2997835"/>
            <a:ext cx="4404360" cy="2898775"/>
          </a:xfrm>
          <a:prstGeom prst="rect">
            <a:avLst/>
          </a:prstGeom>
        </p:spPr>
      </p:pic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85865" y="2861945"/>
          <a:ext cx="27051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4" imgW="1168400" imgH="482600" progId="Equation.KSEE3">
                  <p:embed/>
                </p:oleObj>
              </mc:Choice>
              <mc:Fallback>
                <p:oleObj name="" r:id="rId4" imgW="11684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85865" y="2861945"/>
                        <a:ext cx="2705100" cy="111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298565" y="2444750"/>
            <a:ext cx="5509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由 </a:t>
            </a:r>
            <a:r>
              <a:rPr lang="en-US" altLang="zh-CN" sz="2400"/>
              <a:t>y</a:t>
            </a:r>
            <a:r>
              <a:rPr lang="zh-CN" altLang="en-US" sz="2400"/>
              <a:t>方向速度 产生小车的</a:t>
            </a:r>
            <a:r>
              <a:rPr lang="en-US" altLang="zh-CN" sz="2400"/>
              <a:t>x,y</a:t>
            </a:r>
            <a:r>
              <a:rPr lang="zh-CN" altLang="en-US" sz="2400"/>
              <a:t>坐标变化</a:t>
            </a:r>
            <a:r>
              <a:rPr lang="zh-CN" altLang="en-US" sz="2400"/>
              <a:t>：</a:t>
            </a:r>
            <a:endParaRPr lang="zh-CN" altLang="en-US" sz="2400"/>
          </a:p>
        </p:txBody>
      </p:sp>
      <p:sp>
        <p:nvSpPr>
          <p:cNvPr id="21" name="文本框 20"/>
          <p:cNvSpPr txBox="1"/>
          <p:nvPr/>
        </p:nvSpPr>
        <p:spPr>
          <a:xfrm>
            <a:off x="6298565" y="3935730"/>
            <a:ext cx="4496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小车下个状态的位置：</a:t>
            </a:r>
            <a:endParaRPr lang="zh-CN" altLang="en-US" sz="2400"/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86195" y="4374515"/>
          <a:ext cx="4735830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6" imgW="2044700" imgH="711200" progId="Equation.KSEE3">
                  <p:embed/>
                </p:oleObj>
              </mc:Choice>
              <mc:Fallback>
                <p:oleObj name="" r:id="rId6" imgW="2044700" imgH="711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86195" y="4374515"/>
                        <a:ext cx="4735830" cy="164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94100" y="1416685"/>
          <a:ext cx="983615" cy="414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8" imgW="571500" imgH="241300" progId="Equation.KSEE3">
                  <p:embed/>
                </p:oleObj>
              </mc:Choice>
              <mc:Fallback>
                <p:oleObj name="" r:id="rId8" imgW="571500" imgH="241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94100" y="1416685"/>
                        <a:ext cx="983615" cy="414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42840" y="1487170"/>
          <a:ext cx="302260" cy="276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0" imgW="152400" imgH="139700" progId="Equation.KSEE3">
                  <p:embed/>
                </p:oleObj>
              </mc:Choice>
              <mc:Fallback>
                <p:oleObj name="" r:id="rId10" imgW="152400" imgH="139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942840" y="1487170"/>
                        <a:ext cx="302260" cy="276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221615" y="6426200"/>
            <a:ext cx="4496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其他模型：</a:t>
            </a:r>
            <a:r>
              <a:rPr lang="zh-CN" altLang="en-US" sz="2400" b="1">
                <a:sym typeface="+mn-ea"/>
              </a:rPr>
              <a:t>运动轨迹看成弧线</a:t>
            </a:r>
            <a:endParaRPr lang="zh-CN" altLang="en-US" sz="2400" b="1">
              <a:sym typeface="+mn-ea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32315" y="3479165"/>
          <a:ext cx="185737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2" imgW="1143000" imgH="457200" progId="Equation.KSEE3">
                  <p:embed/>
                </p:oleObj>
              </mc:Choice>
              <mc:Fallback>
                <p:oleObj name="" r:id="rId12" imgW="11430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632315" y="3479165"/>
                        <a:ext cx="1857375" cy="74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57150"/>
            <a:ext cx="12959080" cy="7249160"/>
            <a:chOff x="0" y="-13"/>
            <a:chExt cx="20408" cy="1141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-13"/>
              <a:ext cx="20409" cy="1141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" y="169"/>
              <a:ext cx="2740" cy="832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221615" y="771525"/>
            <a:ext cx="49364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/>
              <a:t>速度采样</a:t>
            </a:r>
            <a:r>
              <a:rPr lang="zh-CN" altLang="en-US" sz="3600" b="1"/>
              <a:t>：</a:t>
            </a:r>
            <a:endParaRPr lang="zh-CN" altLang="en-US" sz="3600" b="1"/>
          </a:p>
        </p:txBody>
      </p:sp>
      <p:sp>
        <p:nvSpPr>
          <p:cNvPr id="15" name="文本框 14"/>
          <p:cNvSpPr txBox="1"/>
          <p:nvPr/>
        </p:nvSpPr>
        <p:spPr>
          <a:xfrm>
            <a:off x="221615" y="1400810"/>
            <a:ext cx="126377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有了运动模型，根据速度就可以</a:t>
            </a:r>
            <a:r>
              <a:rPr lang="zh-CN" altLang="en-US" sz="2400"/>
              <a:t>推算出轨迹</a:t>
            </a:r>
            <a:endParaRPr lang="zh-CN" altLang="en-US" sz="2400"/>
          </a:p>
          <a:p>
            <a:r>
              <a:rPr lang="zh-CN" altLang="en-US" sz="2400"/>
              <a:t>因此只需采样很多速度，推算轨迹，然后评价这些轨迹好不好，选择当中的最优解</a:t>
            </a:r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975" y="2976245"/>
            <a:ext cx="4222750" cy="278003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075055" y="2661920"/>
            <a:ext cx="550989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速度</a:t>
            </a:r>
            <a:r>
              <a:rPr lang="zh-CN" altLang="en-US" sz="2400"/>
              <a:t>如何采样</a:t>
            </a:r>
            <a:r>
              <a:rPr lang="zh-CN" altLang="en-US" sz="2400"/>
              <a:t>：</a:t>
            </a:r>
            <a:endParaRPr lang="zh-CN" altLang="en-US" sz="2400"/>
          </a:p>
          <a:p>
            <a:r>
              <a:rPr lang="zh-CN" altLang="en-US" sz="2400"/>
              <a:t>速度范围？</a:t>
            </a:r>
            <a:endParaRPr lang="zh-CN" altLang="en-US" sz="2400"/>
          </a:p>
          <a:p>
            <a:r>
              <a:rPr lang="zh-CN" altLang="en-US" sz="2400"/>
              <a:t>限制？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1.</a:t>
            </a:r>
            <a:r>
              <a:rPr lang="zh-CN" altLang="en-US" sz="2400"/>
              <a:t>小车速度最大值、</a:t>
            </a:r>
            <a:r>
              <a:rPr lang="zh-CN" altLang="en-US" sz="2400"/>
              <a:t>最小值</a:t>
            </a:r>
            <a:endParaRPr lang="zh-CN" altLang="en-US" sz="2400"/>
          </a:p>
          <a:p>
            <a:r>
              <a:rPr lang="en-US" altLang="zh-CN" sz="2400"/>
              <a:t>2.</a:t>
            </a:r>
            <a:r>
              <a:rPr lang="zh-CN" altLang="en-US" sz="2400"/>
              <a:t>电机性能影响加速度</a:t>
            </a:r>
            <a:endParaRPr lang="zh-CN" altLang="en-US" sz="2400"/>
          </a:p>
          <a:p>
            <a:r>
              <a:rPr lang="en-US" altLang="zh-CN" sz="2400"/>
              <a:t>*3.</a:t>
            </a:r>
            <a:r>
              <a:rPr lang="zh-CN" altLang="en-US" sz="2400"/>
              <a:t>预留</a:t>
            </a:r>
            <a:r>
              <a:rPr lang="zh-CN" altLang="en-US" sz="2400"/>
              <a:t>刹车距离</a:t>
            </a:r>
            <a:endParaRPr lang="zh-CN" altLang="en-US" sz="240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850" y="2976245"/>
            <a:ext cx="3590290" cy="25787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57150"/>
            <a:ext cx="12959080" cy="7249160"/>
            <a:chOff x="0" y="-13"/>
            <a:chExt cx="20408" cy="1141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-13"/>
              <a:ext cx="20409" cy="1141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" y="169"/>
              <a:ext cx="2740" cy="832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221615" y="771525"/>
            <a:ext cx="49364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/>
              <a:t>速度采样：</a:t>
            </a:r>
            <a:endParaRPr lang="zh-CN" altLang="en-US" sz="3600" b="1"/>
          </a:p>
        </p:txBody>
      </p:sp>
      <p:sp>
        <p:nvSpPr>
          <p:cNvPr id="15" name="文本框 14"/>
          <p:cNvSpPr txBox="1"/>
          <p:nvPr/>
        </p:nvSpPr>
        <p:spPr>
          <a:xfrm>
            <a:off x="221615" y="1400810"/>
            <a:ext cx="12637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确定速度范围，如何采样</a:t>
            </a:r>
            <a:r>
              <a:rPr lang="en-US" altLang="zh-CN" sz="2400"/>
              <a:t>——</a:t>
            </a:r>
            <a:r>
              <a:rPr lang="zh-CN" altLang="en-US" sz="2400"/>
              <a:t>速度分辨率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885" y="1149985"/>
            <a:ext cx="4991100" cy="3648075"/>
          </a:xfrm>
          <a:prstGeom prst="rect">
            <a:avLst/>
          </a:prstGeom>
        </p:spPr>
      </p:pic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45970" y="2655253"/>
          <a:ext cx="1753235" cy="1103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4" imgW="685800" imgH="431800" progId="Equation.KSEE3">
                  <p:embed/>
                </p:oleObj>
              </mc:Choice>
              <mc:Fallback>
                <p:oleObj name="" r:id="rId4" imgW="685800" imgH="4318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45970" y="2655253"/>
                        <a:ext cx="1753235" cy="1103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744220" y="4337685"/>
            <a:ext cx="5509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无数组？速度分辨率，离散化</a:t>
            </a:r>
            <a:endParaRPr lang="zh-CN" altLang="en-US" sz="2400"/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4220" y="5044758"/>
          <a:ext cx="3990975" cy="1037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6" imgW="1562100" imgH="405765" progId="Equation.KSEE3">
                  <p:embed/>
                </p:oleObj>
              </mc:Choice>
              <mc:Fallback>
                <p:oleObj name="" r:id="rId6" imgW="1562100" imgH="405765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44220" y="5044758"/>
                        <a:ext cx="3990975" cy="1037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43315" y="4847590"/>
            <a:ext cx="2980690" cy="1987550"/>
          </a:xfrm>
          <a:prstGeom prst="rect">
            <a:avLst/>
          </a:prstGeom>
        </p:spPr>
      </p:pic>
      <p:graphicFrame>
        <p:nvGraphicFramePr>
          <p:cNvPr id="11" name="表格 10"/>
          <p:cNvGraphicFramePr/>
          <p:nvPr>
            <p:custDataLst>
              <p:tags r:id="rId9"/>
            </p:custDataLst>
          </p:nvPr>
        </p:nvGraphicFramePr>
        <p:xfrm>
          <a:off x="4714240" y="4820285"/>
          <a:ext cx="303657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285"/>
                <a:gridCol w="1518285"/>
              </a:tblGrid>
              <a:tr h="3714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5.1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900">
                          <a:solidFill>
                            <a:schemeClr val="tx1"/>
                          </a:solidFill>
                          <a:sym typeface="+mn-ea"/>
                        </a:rPr>
                        <a:t>5.1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900">
                          <a:solidFill>
                            <a:schemeClr val="tx1"/>
                          </a:solidFill>
                          <a:sym typeface="+mn-ea"/>
                        </a:rPr>
                        <a:t>0.20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900">
                          <a:solidFill>
                            <a:schemeClr val="tx1"/>
                          </a:solidFill>
                          <a:sym typeface="+mn-ea"/>
                        </a:rPr>
                        <a:t>5.1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0.25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900">
                          <a:solidFill>
                            <a:schemeClr val="tx1"/>
                          </a:solidFill>
                          <a:sym typeface="+mn-ea"/>
                        </a:rPr>
                        <a:t>5.1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0.30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900">
                          <a:solidFill>
                            <a:schemeClr val="tx1"/>
                          </a:solidFill>
                          <a:sym typeface="+mn-ea"/>
                        </a:rPr>
                        <a:t>……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57150"/>
            <a:ext cx="12959080" cy="7249160"/>
            <a:chOff x="0" y="-13"/>
            <a:chExt cx="20408" cy="1141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-13"/>
              <a:ext cx="20409" cy="1141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" y="169"/>
              <a:ext cx="2740" cy="832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221615" y="771525"/>
            <a:ext cx="11252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/>
              <a:t>如何判断轨迹好坏</a:t>
            </a:r>
            <a:r>
              <a:rPr lang="en-US" altLang="zh-CN" sz="3600" b="1"/>
              <a:t>——</a:t>
            </a:r>
            <a:r>
              <a:rPr lang="zh-CN" altLang="en-US" sz="3600" b="1"/>
              <a:t>评价函数</a:t>
            </a:r>
            <a:r>
              <a:rPr lang="zh-CN" altLang="en-US" sz="3600" b="1"/>
              <a:t>：</a:t>
            </a:r>
            <a:endParaRPr lang="zh-CN" altLang="en-US" sz="3600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00" y="1603375"/>
            <a:ext cx="3900170" cy="2851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450" y="1722120"/>
            <a:ext cx="8115300" cy="5619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893310" y="2470150"/>
            <a:ext cx="796544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heading(v,w)</a:t>
            </a:r>
            <a:r>
              <a:rPr lang="zh-CN" altLang="en-US" sz="2000"/>
              <a:t>：方位角评价函数，小车与目标之间的角度差</a:t>
            </a:r>
            <a:endParaRPr lang="zh-CN" altLang="en-US" sz="2000"/>
          </a:p>
          <a:p>
            <a:r>
              <a:rPr lang="en-US" altLang="zh-CN" sz="2000"/>
              <a:t>		</a:t>
            </a:r>
            <a:r>
              <a:rPr lang="zh-CN" altLang="en-US" sz="2000"/>
              <a:t>原文用</a:t>
            </a:r>
            <a:r>
              <a:rPr lang="en-US" altLang="zh-CN" sz="2000"/>
              <a:t>180-θ</a:t>
            </a:r>
            <a:r>
              <a:rPr lang="zh-CN" altLang="en-US" sz="2000"/>
              <a:t>评价</a:t>
            </a:r>
            <a:endParaRPr lang="zh-CN" altLang="en-US" sz="2000"/>
          </a:p>
          <a:p>
            <a:r>
              <a:rPr lang="en-US" altLang="zh-CN" sz="2000"/>
              <a:t>dist(v,w)</a:t>
            </a:r>
            <a:r>
              <a:rPr lang="zh-CN" altLang="en-US" sz="2000"/>
              <a:t>：小车与最近障碍物之间的距离</a:t>
            </a:r>
            <a:endParaRPr lang="zh-CN" altLang="en-US" sz="2000"/>
          </a:p>
          <a:p>
            <a:r>
              <a:rPr lang="en-US" altLang="zh-CN" sz="2000"/>
              <a:t>velocity(v,w)</a:t>
            </a:r>
            <a:r>
              <a:rPr lang="zh-CN" altLang="en-US" sz="2000"/>
              <a:t>：轨迹对应的速度大小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物理意义：使小车避开障碍物、朝着目标、以较快的速度行驶。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归一化：每一项除以每一项的总和。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三个部分的</a:t>
            </a:r>
            <a:r>
              <a:rPr lang="zh-CN" altLang="en-US" sz="2000"/>
              <a:t>权重：影响小车选取</a:t>
            </a:r>
            <a:r>
              <a:rPr lang="zh-CN" altLang="en-US" sz="2000"/>
              <a:t>路径</a:t>
            </a:r>
            <a:endParaRPr lang="zh-CN" altLang="en-US" sz="20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8125" y="4747260"/>
            <a:ext cx="2740025" cy="1271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80010"/>
            <a:ext cx="12959080" cy="7249160"/>
            <a:chOff x="0" y="-13"/>
            <a:chExt cx="20408" cy="1141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-13"/>
              <a:ext cx="20409" cy="1141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" y="169"/>
              <a:ext cx="2740" cy="832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221615" y="771525"/>
            <a:ext cx="28682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/>
              <a:t>算法流程</a:t>
            </a:r>
            <a:r>
              <a:rPr lang="zh-CN" altLang="en-US" sz="3600" b="1"/>
              <a:t>：</a:t>
            </a:r>
            <a:endParaRPr lang="zh-CN" altLang="en-US" sz="3600" b="1"/>
          </a:p>
        </p:txBody>
      </p:sp>
      <p:sp>
        <p:nvSpPr>
          <p:cNvPr id="7" name="文本框 6"/>
          <p:cNvSpPr txBox="1"/>
          <p:nvPr/>
        </p:nvSpPr>
        <p:spPr>
          <a:xfrm>
            <a:off x="2750820" y="1688465"/>
            <a:ext cx="742886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初始化</a:t>
            </a:r>
            <a:r>
              <a:rPr lang="en-US" altLang="zh-CN" sz="2000"/>
              <a:t>——</a:t>
            </a:r>
            <a:r>
              <a:rPr lang="zh-CN" altLang="en-US" sz="2000"/>
              <a:t>小车最大最小速度、加速度，</a:t>
            </a:r>
            <a:r>
              <a:rPr lang="zh-CN" altLang="en-US" sz="2000">
                <a:sym typeface="+mn-ea"/>
              </a:rPr>
              <a:t>评价函数权重等</a:t>
            </a:r>
            <a:endParaRPr lang="zh-CN" altLang="en-US" sz="2000"/>
          </a:p>
          <a:p>
            <a:r>
              <a:rPr lang="zh-CN" altLang="en-US" sz="2000"/>
              <a:t>循环</a:t>
            </a:r>
            <a:endParaRPr lang="zh-CN" altLang="en-US" sz="2000"/>
          </a:p>
          <a:p>
            <a:r>
              <a:rPr lang="en-US" altLang="zh-CN" sz="2000"/>
              <a:t>{	</a:t>
            </a:r>
            <a:r>
              <a:rPr sz="2000"/>
              <a:t>判断是否到达目的地</a:t>
            </a:r>
            <a:endParaRPr sz="2000"/>
          </a:p>
          <a:p>
            <a:endParaRPr sz="2000"/>
          </a:p>
          <a:p>
            <a:r>
              <a:rPr lang="en-US" altLang="zh-CN" sz="2000"/>
              <a:t>	</a:t>
            </a:r>
            <a:r>
              <a:rPr sz="2000"/>
              <a:t>计算当前</a:t>
            </a:r>
            <a:r>
              <a:rPr lang="zh-CN" sz="2000"/>
              <a:t>采样的速度</a:t>
            </a:r>
            <a:r>
              <a:rPr sz="2000"/>
              <a:t>范围</a:t>
            </a:r>
            <a:r>
              <a:rPr lang="zh-CN" sz="2000"/>
              <a:t>（动态窗口）</a:t>
            </a:r>
            <a:endParaRPr sz="2000"/>
          </a:p>
          <a:p>
            <a:endParaRPr sz="2000"/>
          </a:p>
          <a:p>
            <a:r>
              <a:rPr lang="en-US" altLang="zh-CN" sz="2000"/>
              <a:t>	</a:t>
            </a:r>
            <a:r>
              <a:rPr sz="2000"/>
              <a:t>遍历所有速度v &amp; w，根据模型模拟</a:t>
            </a:r>
            <a:r>
              <a:rPr lang="zh-CN" sz="2000"/>
              <a:t>一段</a:t>
            </a:r>
            <a:r>
              <a:rPr sz="2000"/>
              <a:t>时间的路径</a:t>
            </a:r>
            <a:endParaRPr sz="2000"/>
          </a:p>
          <a:p>
            <a:endParaRPr lang="en-US" altLang="zh-CN" sz="2000"/>
          </a:p>
          <a:p>
            <a:r>
              <a:rPr lang="en-US" altLang="zh-CN" sz="2000"/>
              <a:t>	根据评价函数打分（包括评价函数、归一化、权重）</a:t>
            </a:r>
            <a:endParaRPr lang="en-US" altLang="zh-CN" sz="2000"/>
          </a:p>
          <a:p>
            <a:br>
              <a:rPr lang="en-US" altLang="zh-CN" sz="2000"/>
            </a:br>
            <a:r>
              <a:rPr lang="en-US" altLang="zh-CN" sz="2000"/>
              <a:t>	</a:t>
            </a:r>
            <a:r>
              <a:rPr sz="2000"/>
              <a:t>选取最优解——v &amp; w，下发给运动底盘</a:t>
            </a:r>
            <a:endParaRPr sz="2000"/>
          </a:p>
          <a:p>
            <a:endParaRPr sz="2000"/>
          </a:p>
          <a:p>
            <a:r>
              <a:rPr lang="en-US" altLang="zh-CN" sz="2000"/>
              <a:t>	</a:t>
            </a:r>
            <a:r>
              <a:rPr sz="2000"/>
              <a:t>小车继续移动</a:t>
            </a:r>
            <a:endParaRPr sz="2000"/>
          </a:p>
          <a:p>
            <a:r>
              <a:rPr lang="en-US" altLang="zh-CN" sz="2000"/>
              <a:t>}</a:t>
            </a:r>
            <a:endParaRPr lang="en-US" altLang="zh-CN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TABLE_BEAUTIFY" val="smartTable{09d6bfc2-c5ff-4e14-bf7a-905e1d6386cc}"/>
  <p:tag name="TABLE_ENDDRAG_ORIGIN_RECT" val="239*209"/>
  <p:tag name="TABLE_ENDDRAG_RECT" val="402*353*239*209"/>
</p:tagLst>
</file>

<file path=ppt/tags/tag2.xml><?xml version="1.0" encoding="utf-8"?>
<p:tagLst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UUID" val="{C1A8F295-47DC-48FB-81BD-666766343352}"/>
  <p:tag name="ISPRING_RESOURCE_FOLDER" val="E:\素材\正版图-卖\PPT\0变色龙\0包图网\bt369\ppt\bt369\"/>
  <p:tag name="ISPRING_PRESENTATION_PATH" val="E:\素材\正版图-卖\PPT\0变色龙\0包图网\bt369\ppt\bt369.pptx"/>
  <p:tag name="ISPRING_PROJECT_FOLDER_UPDATED" val="1"/>
  <p:tag name="ISPRING_SCREEN_RECS_UPDATED" val="E:\素材\正版图-卖\PPT\0变色龙\0包图网\bt369\ppt\bt36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1137"/>
</p:tagLst>
</file>

<file path=ppt/theme/theme1.xml><?xml version="1.0" encoding="utf-8"?>
<a:theme xmlns:a="http://schemas.openxmlformats.org/drawingml/2006/main" name="Office Theme">
  <a:themeElements>
    <a:clrScheme name="自定义 293">
      <a:dk1>
        <a:sysClr val="windowText" lastClr="000000"/>
      </a:dk1>
      <a:lt1>
        <a:sysClr val="window" lastClr="FFFFFF"/>
      </a:lt1>
      <a:dk2>
        <a:srgbClr val="E56B00"/>
      </a:dk2>
      <a:lt2>
        <a:srgbClr val="E7E6E6"/>
      </a:lt2>
      <a:accent1>
        <a:srgbClr val="E56B00"/>
      </a:accent1>
      <a:accent2>
        <a:srgbClr val="BFBFBF"/>
      </a:accent2>
      <a:accent3>
        <a:srgbClr val="E56B00"/>
      </a:accent3>
      <a:accent4>
        <a:srgbClr val="BFBFBF"/>
      </a:accent4>
      <a:accent5>
        <a:srgbClr val="E56B00"/>
      </a:accent5>
      <a:accent6>
        <a:srgbClr val="BFBFBF"/>
      </a:accent6>
      <a:hlink>
        <a:srgbClr val="E56B00"/>
      </a:hlink>
      <a:folHlink>
        <a:srgbClr val="BFBFBF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B549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899</Words>
  <Application>WPS 演示</Application>
  <PresentationFormat>自定义</PresentationFormat>
  <Paragraphs>119</Paragraphs>
  <Slides>10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10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印品黑体</vt:lpstr>
      <vt:lpstr>黑体</vt:lpstr>
      <vt:lpstr>微软雅黑</vt:lpstr>
      <vt:lpstr>思源黑体 CN Regular</vt:lpstr>
      <vt:lpstr>思源黑体 CN Medium</vt:lpstr>
      <vt:lpstr>Arial Unicode MS</vt:lpstr>
      <vt:lpstr>Office Theme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bt1137</dc:title>
  <dc:creator/>
  <cp:lastModifiedBy>29113</cp:lastModifiedBy>
  <cp:revision>67</cp:revision>
  <dcterms:created xsi:type="dcterms:W3CDTF">2017-02-19T09:39:00Z</dcterms:created>
  <dcterms:modified xsi:type="dcterms:W3CDTF">2021-03-16T12:39:02Z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