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8240" r:id="rId3"/>
    <p:sldId id="8491" r:id="rId5"/>
    <p:sldId id="8476" r:id="rId6"/>
    <p:sldId id="8492" r:id="rId7"/>
    <p:sldId id="8493" r:id="rId8"/>
    <p:sldId id="8494" r:id="rId9"/>
    <p:sldId id="8495" r:id="rId10"/>
    <p:sldId id="8488" r:id="rId11"/>
    <p:sldId id="8496" r:id="rId12"/>
    <p:sldId id="8497" r:id="rId13"/>
    <p:sldId id="8501" r:id="rId14"/>
    <p:sldId id="8455" r:id="rId15"/>
  </p:sldIdLst>
  <p:sldSz cx="12858750" cy="7232650"/>
  <p:notesSz cx="6858000" cy="9144000"/>
  <p:custDataLst>
    <p:tags r:id="rId2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0B5490"/>
    <a:srgbClr val="BABABA"/>
    <a:srgbClr val="1A284D"/>
    <a:srgbClr val="AACD06"/>
    <a:srgbClr val="EE7C18"/>
    <a:srgbClr val="953423"/>
    <a:srgbClr val="622115"/>
    <a:srgbClr val="F4C73A"/>
    <a:srgbClr val="00A1E1"/>
    <a:srgbClr val="1338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5338" autoAdjust="0"/>
  </p:normalViewPr>
  <p:slideViewPr>
    <p:cSldViewPr>
      <p:cViewPr>
        <p:scale>
          <a:sx n="75" d="100"/>
          <a:sy n="75" d="100"/>
        </p:scale>
        <p:origin x="1200" y="744"/>
      </p:cViewPr>
      <p:guideLst>
        <p:guide orient="horz" pos="331"/>
        <p:guide pos="4081"/>
        <p:guide pos="617"/>
        <p:guide orient="horz" pos="4214"/>
        <p:guide pos="7475"/>
        <p:guide pos="6992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>
                <a:latin typeface="印品黑体" panose="00000500000000000000" pitchFamily="2" charset="-122"/>
              </a:rPr>
            </a:fld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>
                <a:latin typeface="印品黑体" panose="00000500000000000000" pitchFamily="2" charset="-122"/>
              </a:rPr>
            </a:fld>
            <a:endParaRPr lang="zh-CN" altLang="en-US" dirty="0">
              <a:latin typeface="印品黑体" panose="00000500000000000000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印品黑体" panose="00000500000000000000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印品黑体" panose="00000500000000000000" pitchFamily="2" charset="-122"/>
              </a:defRPr>
            </a:lvl1pPr>
          </a:lstStyle>
          <a:p>
            <a:pPr>
              <a:defRPr/>
            </a:pPr>
            <a:fld id="{06024D97-E667-405D-B634-E583E2108D71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印品黑体" panose="00000500000000000000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印品黑体" panose="00000500000000000000" pitchFamily="2" charset="-122"/>
              </a:defRPr>
            </a:lvl1pPr>
          </a:lstStyle>
          <a:p>
            <a:fld id="{418F03C3-53C1-4F10-8DAF-D1F318E96C6E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407" y="2246811"/>
            <a:ext cx="10929938" cy="155033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814" y="4098501"/>
            <a:ext cx="9001125" cy="1848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0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0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2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60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00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41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81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21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84A00-30C6-466E-9EE6-88B0CF2978B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324DE-58E6-4814-984F-6415033193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42938" y="6703596"/>
            <a:ext cx="3000375" cy="385072"/>
          </a:xfrm>
          <a:prstGeom prst="rect">
            <a:avLst/>
          </a:prstGeom>
        </p:spPr>
        <p:txBody>
          <a:bodyPr/>
          <a:lstStyle/>
          <a:p>
            <a:fld id="{3B085A59-86F2-4C02-8690-E4DB74BCA7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393407" y="6703596"/>
            <a:ext cx="4071937" cy="38507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15438" y="6703596"/>
            <a:ext cx="3000375" cy="385072"/>
          </a:xfrm>
          <a:prstGeom prst="rect">
            <a:avLst/>
          </a:prstGeom>
        </p:spPr>
        <p:txBody>
          <a:bodyPr/>
          <a:lstStyle/>
          <a:p>
            <a:fld id="{1987E667-AB9D-401A-9E25-1A5C32FE2F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64565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印品黑体" panose="00000500000000000000" pitchFamily="2" charset="-122"/>
          <a:ea typeface="+mj-ea"/>
          <a:cs typeface="+mj-cs"/>
        </a:defRPr>
      </a:lvl1pPr>
    </p:titleStyle>
    <p:bodyStyle>
      <a:lvl1pPr marL="241300" indent="-241300" algn="l" defTabSz="964565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1pPr>
      <a:lvl2pPr marL="72326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2pPr>
      <a:lvl3pPr marL="12052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3pPr>
      <a:lvl4pPr marL="16878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4pPr>
      <a:lvl5pPr marL="216979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5pPr>
      <a:lvl6pPr marL="26517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699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GIF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" y="0"/>
            <a:ext cx="12853035" cy="7233285"/>
          </a:xfrm>
          <a:prstGeom prst="rect">
            <a:avLst/>
          </a:prstGeom>
        </p:spPr>
      </p:pic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5177790" y="3032760"/>
            <a:ext cx="7686040" cy="2031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60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  <a:sym typeface="+mn-ea"/>
              </a:rPr>
              <a:t>局部路径规划</a:t>
            </a:r>
            <a:endParaRPr lang="zh-CN" altLang="en-US" sz="6000" b="1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60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  <a:sym typeface="+mn-ea"/>
              </a:rPr>
              <a:t>——TEB</a:t>
            </a:r>
            <a:r>
              <a:rPr lang="zh-CN" altLang="en-US" sz="60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  <a:sym typeface="+mn-ea"/>
              </a:rPr>
              <a:t>算法</a:t>
            </a:r>
            <a:endParaRPr lang="zh-CN" altLang="en-US" sz="6000" b="1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5421263" y="5848573"/>
            <a:ext cx="72521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rPr>
              <a:t>东莞市微宏智能科技有限公司</a:t>
            </a:r>
            <a:endParaRPr lang="zh-CN" altLang="en-US" sz="16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17145"/>
            <a:ext cx="12959080" cy="7249160"/>
            <a:chOff x="0" y="-13"/>
            <a:chExt cx="20408" cy="114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3"/>
              <a:ext cx="20409" cy="114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" y="169"/>
              <a:ext cx="2740" cy="832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236855" y="1024255"/>
            <a:ext cx="108635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b="1"/>
              <a:t>参数</a:t>
            </a:r>
            <a:endParaRPr lang="zh-CN" altLang="en-US" sz="2800" b="1"/>
          </a:p>
        </p:txBody>
      </p:sp>
      <p:sp>
        <p:nvSpPr>
          <p:cNvPr id="5" name="文本框 4"/>
          <p:cNvSpPr txBox="1"/>
          <p:nvPr/>
        </p:nvSpPr>
        <p:spPr>
          <a:xfrm>
            <a:off x="596900" y="1527810"/>
            <a:ext cx="10903585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# Optimization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no_inner_iterations: 5</a:t>
            </a:r>
            <a:r>
              <a:rPr lang="zh-CN" altLang="en-US"/>
              <a:t>  #被外循环调用后内循环执行优化次数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no_outer_iterations: 4</a:t>
            </a:r>
            <a:r>
              <a:rPr lang="zh-CN" altLang="en-US"/>
              <a:t>  #执行的外循环的优化次数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optimization_activate: True</a:t>
            </a:r>
            <a:r>
              <a:rPr lang="zh-CN" altLang="en-US"/>
              <a:t>  #激活优化，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optimization_verbose: False</a:t>
            </a:r>
            <a:r>
              <a:rPr lang="zh-CN" altLang="en-US"/>
              <a:t> #打印优化过程详情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penalty_epsilon: 0.1</a:t>
            </a:r>
            <a:r>
              <a:rPr lang="zh-CN" altLang="en-US"/>
              <a:t> #对于硬约束近似，在惩罚函数中添加安全范围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weight_max_vel_x: 1</a:t>
            </a:r>
            <a:r>
              <a:rPr lang="zh-CN" altLang="en-US"/>
              <a:t> #最大x速度权重0~2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weight_max_vel_y: 1</a:t>
            </a:r>
            <a:r>
              <a:rPr lang="zh-CN" altLang="en-US"/>
              <a:t> #最大y速度权重0~2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weight_max_vel_theta: 1</a:t>
            </a:r>
            <a:r>
              <a:rPr lang="zh-CN" altLang="en-US"/>
              <a:t>  #最大w速度权重0~1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weight_acc_lim_x: 1</a:t>
            </a:r>
            <a:r>
              <a:rPr lang="zh-CN" altLang="en-US"/>
              <a:t>  #最大x 加速度权重0~1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weight_acc_lim_y: 1</a:t>
            </a:r>
            <a:r>
              <a:rPr lang="zh-CN" altLang="en-US"/>
              <a:t>  #最大y 加速度权重0~1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weight_acc_lim_theta: 1</a:t>
            </a:r>
            <a:r>
              <a:rPr lang="zh-CN" altLang="en-US"/>
              <a:t> #最大w 加速度权重 0~1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weight_kinematics_nh: 1</a:t>
            </a:r>
            <a:r>
              <a:rPr lang="zh-CN" altLang="en-US"/>
              <a:t> #满足非完整运动学的最优权重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weight_kinematics_forward_drive: 1</a:t>
            </a:r>
            <a:r>
              <a:rPr lang="zh-CN" altLang="en-US"/>
              <a:t>   #优化过程中，迫使机器人只选择前进方向，差速轮适用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weight_kinematics_turning_radius: 1</a:t>
            </a:r>
            <a:r>
              <a:rPr lang="zh-CN" altLang="en-US"/>
              <a:t> #优化过程中，车型机器人的最小转弯半径的权重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weight_optimaltime: 1</a:t>
            </a:r>
            <a:r>
              <a:rPr lang="zh-CN" altLang="en-US"/>
              <a:t>  #优化过程中，基于轨迹的时间上的权重，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weight_obstacle: 50</a:t>
            </a:r>
            <a:r>
              <a:rPr lang="zh-CN" altLang="en-US"/>
              <a:t>  #优化过程中，和障碍物最小距离的权重，0~50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weight_dynamic_obstacle: 10</a:t>
            </a:r>
            <a:r>
              <a:rPr lang="zh-CN" altLang="en-US"/>
              <a:t> # not in use yet  优化过程中，和动态障碍物最小距离的权重 0~50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selection_alternative_time_cost: False</a:t>
            </a:r>
            <a:r>
              <a:rPr lang="zh-CN" altLang="en-US"/>
              <a:t> # not in use yet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17145"/>
            <a:ext cx="12959080" cy="7249160"/>
            <a:chOff x="0" y="-13"/>
            <a:chExt cx="20408" cy="114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3"/>
              <a:ext cx="20409" cy="114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" y="169"/>
              <a:ext cx="2740" cy="832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236855" y="737235"/>
            <a:ext cx="108635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b="1"/>
              <a:t>rosrun rqt_reconfigure rqt_reconfigure</a:t>
            </a:r>
            <a:endParaRPr lang="zh-CN" altLang="en-US" sz="28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180" y="1240155"/>
            <a:ext cx="9591040" cy="5883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853035" cy="7233285"/>
          </a:xfrm>
          <a:prstGeom prst="rect">
            <a:avLst/>
          </a:prstGeom>
        </p:spPr>
      </p:pic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5421263" y="2960702"/>
            <a:ext cx="772581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6400" b="1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</a:rPr>
              <a:t>THANK YOU</a:t>
            </a:r>
            <a:endParaRPr lang="zh-CN" altLang="en-US" sz="6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5433690" y="4048373"/>
            <a:ext cx="72521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800" spc="-15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感谢聆听，批评指导</a:t>
            </a:r>
            <a:endParaRPr lang="zh-CN" altLang="en-US" sz="2800" spc="-15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5421263" y="5848573"/>
            <a:ext cx="72521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rPr>
              <a:t>东莞市微宏智能科技有限公司</a:t>
            </a:r>
            <a:endParaRPr lang="zh-CN" altLang="en-US" sz="16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0165" y="0"/>
            <a:ext cx="12959080" cy="7249160"/>
            <a:chOff x="-78" y="0"/>
            <a:chExt cx="20408" cy="114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78" y="0"/>
              <a:ext cx="20409" cy="114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" y="169"/>
              <a:ext cx="2740" cy="832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415925" y="1936750"/>
            <a:ext cx="12127865" cy="4961255"/>
            <a:chOff x="655" y="3050"/>
            <a:chExt cx="19099" cy="7813"/>
          </a:xfrm>
        </p:grpSpPr>
        <p:pic>
          <p:nvPicPr>
            <p:cNvPr id="10" name="图片 9" descr="overview_t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" y="3050"/>
              <a:ext cx="19099" cy="78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矩形 10"/>
            <p:cNvSpPr/>
            <p:nvPr/>
          </p:nvSpPr>
          <p:spPr>
            <a:xfrm>
              <a:off x="7144" y="6884"/>
              <a:ext cx="3415" cy="1462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B549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21615" y="1058545"/>
            <a:ext cx="108635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b="1"/>
              <a:t>局部路径规划之</a:t>
            </a:r>
            <a:r>
              <a:rPr lang="en-US" altLang="zh-CN" sz="2800" b="1"/>
              <a:t>Teb</a:t>
            </a:r>
            <a:r>
              <a:rPr lang="zh-CN" altLang="en-US" sz="2800" b="1"/>
              <a:t>——</a:t>
            </a:r>
            <a:r>
              <a:rPr sz="2800" b="1"/>
              <a:t>Timed-Elastic-Band</a:t>
            </a:r>
            <a:endParaRPr lang="zh-CN" altLang="en-US" sz="2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0320" y="-17145"/>
            <a:ext cx="12959080" cy="7249160"/>
            <a:chOff x="0" y="-13"/>
            <a:chExt cx="20408" cy="114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3"/>
              <a:ext cx="20409" cy="114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" y="169"/>
              <a:ext cx="2740" cy="832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236855" y="1024255"/>
            <a:ext cx="108635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b="1">
                <a:sym typeface="+mn-ea"/>
              </a:rPr>
              <a:t>局部路径规划之</a:t>
            </a:r>
            <a:r>
              <a:rPr lang="en-US" altLang="zh-CN" sz="2800" b="1">
                <a:sym typeface="+mn-ea"/>
              </a:rPr>
              <a:t>Teb</a:t>
            </a:r>
            <a:r>
              <a:rPr lang="zh-CN" altLang="en-US" sz="2800" b="1">
                <a:sym typeface="+mn-ea"/>
              </a:rPr>
              <a:t>——</a:t>
            </a:r>
            <a:r>
              <a:rPr sz="2800" b="1">
                <a:sym typeface="+mn-ea"/>
              </a:rPr>
              <a:t>Timed-Elastic-Band</a:t>
            </a:r>
            <a:endParaRPr lang="zh-CN" altLang="en-US" sz="2800"/>
          </a:p>
        </p:txBody>
      </p:sp>
      <p:pic>
        <p:nvPicPr>
          <p:cNvPr id="7" name="图片 6" descr="teb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395" y="2792730"/>
            <a:ext cx="2924175" cy="16478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97915" y="1744345"/>
            <a:ext cx="1122934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对二维路径的描述，有一个有趣的方法，叫做Ela</a:t>
            </a:r>
            <a:r>
              <a:rPr lang="en-US" altLang="zh-CN"/>
              <a:t>s</a:t>
            </a:r>
            <a:r>
              <a:rPr lang="zh-CN" altLang="en-US"/>
              <a:t>tic Band（橡皮筋）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简而言之，就是连接起始、目标点，并让这个路径可以变形，变形的条件就是将所有约束当做橡皮筋的外力。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先定义一下我们的橡皮筋：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起始点、目标点状态由用户/全局规划器指定，中间插入N个控制橡皮筋形状的控制点（机器人姿态）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当然，为了显示轨迹的运动学信息，我们在点与点之间定义运动时间Time。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time + elastic band = timed elatics band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于是，这个方法就叫做Timed-Elastic-Band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0955" y="-17145"/>
            <a:ext cx="12959080" cy="7249160"/>
            <a:chOff x="0" y="-13"/>
            <a:chExt cx="20408" cy="114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3"/>
              <a:ext cx="20409" cy="114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" y="169"/>
              <a:ext cx="2740" cy="832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236855" y="1024255"/>
            <a:ext cx="108635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b="1">
                <a:sym typeface="+mn-ea"/>
              </a:rPr>
              <a:t>局部路径规划之</a:t>
            </a:r>
            <a:r>
              <a:rPr lang="en-US" altLang="zh-CN" sz="2800" b="1">
                <a:sym typeface="+mn-ea"/>
              </a:rPr>
              <a:t>Teb</a:t>
            </a:r>
            <a:r>
              <a:rPr lang="zh-CN" altLang="en-US" sz="2800" b="1">
                <a:sym typeface="+mn-ea"/>
              </a:rPr>
              <a:t>——</a:t>
            </a:r>
            <a:r>
              <a:rPr sz="2800" b="1">
                <a:sym typeface="+mn-ea"/>
              </a:rPr>
              <a:t>Timed-Elastic-Band</a:t>
            </a:r>
            <a:endParaRPr lang="zh-CN" altLang="en-US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930" y="1600200"/>
            <a:ext cx="6819900" cy="45243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36855" y="2174875"/>
            <a:ext cx="555307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起始点、目标点状态由全局规划器指定，中间插入N个控制橡皮筋形状的控制点（机器人姿态）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在点与点之间定义运动时间Time。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这个路径可以变形，变形的条件就是将所有约束当做橡皮筋的外力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注意，每个目标函数只与elastic band中的某几个连续状态有关，而非整条band。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0955" y="-17145"/>
            <a:ext cx="12959080" cy="7249160"/>
            <a:chOff x="0" y="-13"/>
            <a:chExt cx="20408" cy="114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3"/>
              <a:ext cx="20409" cy="114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" y="169"/>
              <a:ext cx="2740" cy="832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236855" y="1024255"/>
            <a:ext cx="108635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b="1">
                <a:sym typeface="+mn-ea"/>
              </a:rPr>
              <a:t>约束目标</a:t>
            </a:r>
            <a:r>
              <a:rPr lang="zh-CN" altLang="en-US" sz="2800" b="1">
                <a:sym typeface="+mn-ea"/>
              </a:rPr>
              <a:t>函数</a:t>
            </a:r>
            <a:endParaRPr lang="zh-CN" altLang="en-US" sz="2800" b="1"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97280" y="1816100"/>
            <a:ext cx="686816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）跟随路径+</a:t>
            </a:r>
            <a:r>
              <a:rPr lang="zh-CN" altLang="en-US"/>
              <a:t>避障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	约束主要有两个目标：跟随已知的全局规划路径和避障。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两个目标函数均十分相似，算是一类问题</a:t>
            </a:r>
            <a:r>
              <a:rPr lang="zh-CN" altLang="en-US"/>
              <a:t>。</a:t>
            </a:r>
            <a:r>
              <a:rPr lang="en-US" altLang="zh-CN"/>
              <a:t>跟随路径施力将elastic bands拉向全局路径，而避障约束施力使得elastic bands远离障碍物。</a:t>
            </a:r>
            <a:endParaRPr lang="en-US" altLang="zh-CN"/>
          </a:p>
          <a:p>
            <a:pPr>
              <a:lnSpc>
                <a:spcPct val="150000"/>
              </a:lnSpc>
            </a:pPr>
            <a:endParaRPr lang="en-US" altLang="zh-CN"/>
          </a:p>
          <a:p>
            <a:pPr>
              <a:lnSpc>
                <a:spcPct val="150000"/>
              </a:lnSpc>
            </a:pP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）速度</a:t>
            </a:r>
            <a:r>
              <a:rPr lang="en-US" altLang="zh-CN"/>
              <a:t>/</a:t>
            </a:r>
            <a:r>
              <a:rPr lang="zh-CN" altLang="en-US"/>
              <a:t>加速度</a:t>
            </a:r>
            <a:r>
              <a:rPr lang="zh-CN" altLang="en-US"/>
              <a:t>约束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	我们的橡皮筋只定义了姿态（x,y,θ）与两两状态直接的时间，所以就直接用差分近似计算好了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t="13565"/>
          <a:stretch>
            <a:fillRect/>
          </a:stretch>
        </p:blipFill>
        <p:spPr>
          <a:xfrm>
            <a:off x="8370570" y="1744345"/>
            <a:ext cx="3495675" cy="21323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rcRect l="23449" r="23612"/>
          <a:stretch>
            <a:fillRect/>
          </a:stretch>
        </p:blipFill>
        <p:spPr>
          <a:xfrm>
            <a:off x="8730615" y="4912360"/>
            <a:ext cx="2894330" cy="1104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0955" y="-17145"/>
            <a:ext cx="12959080" cy="7249160"/>
            <a:chOff x="0" y="-13"/>
            <a:chExt cx="20408" cy="114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3"/>
              <a:ext cx="20409" cy="114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" y="169"/>
              <a:ext cx="2740" cy="832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236855" y="1024255"/>
            <a:ext cx="108635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b="1">
                <a:sym typeface="+mn-ea"/>
              </a:rPr>
              <a:t>约束目标</a:t>
            </a:r>
            <a:r>
              <a:rPr lang="zh-CN" altLang="en-US" sz="2800" b="1">
                <a:sym typeface="+mn-ea"/>
              </a:rPr>
              <a:t>函数</a:t>
            </a:r>
            <a:endParaRPr lang="zh-CN" altLang="en-US" sz="2800" b="1"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97280" y="1816100"/>
            <a:ext cx="6868160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）运动学限制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若干弧段组成的平滑的轨迹</a:t>
            </a:r>
            <a:r>
              <a:rPr lang="zh-CN" altLang="en-US"/>
              <a:t>，</a:t>
            </a:r>
            <a:r>
              <a:rPr lang="en-US" altLang="zh-CN"/>
              <a:t>不希望车漂移起来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t>我们的控制量只有车速（油门）与转角（方向盘）</a:t>
            </a:r>
          </a:p>
          <a:p>
            <a:pPr>
              <a:lnSpc>
                <a:spcPct val="150000"/>
              </a:lnSpc>
            </a:pPr>
            <a:r>
              <a:rPr lang="en-US"/>
              <a:t>	</a:t>
            </a:r>
            <a:r>
              <a:rPr lang="zh-CN" altLang="en-US"/>
              <a:t>阿克曼结构有最小转弯半径，麦轮</a:t>
            </a:r>
            <a:r>
              <a:rPr lang="en-US" altLang="zh-CN"/>
              <a:t>/</a:t>
            </a:r>
            <a:r>
              <a:rPr lang="zh-CN" altLang="en-US"/>
              <a:t>差速</a:t>
            </a:r>
            <a:r>
              <a:rPr lang="en-US" altLang="zh-CN"/>
              <a:t>/</a:t>
            </a:r>
            <a:r>
              <a:rPr lang="zh-CN" altLang="en-US"/>
              <a:t>全向轮车为</a:t>
            </a:r>
            <a:r>
              <a:rPr lang="en-US" altLang="zh-CN"/>
              <a:t>0</a:t>
            </a:r>
            <a:endParaRPr lang="en-US" altLang="zh-CN"/>
          </a:p>
          <a:p>
            <a:pPr>
              <a:lnSpc>
                <a:spcPct val="150000"/>
              </a:lnSpc>
            </a:pPr>
            <a:endParaRPr lang="en-US" altLang="zh-CN"/>
          </a:p>
          <a:p>
            <a:pPr>
              <a:lnSpc>
                <a:spcPct val="150000"/>
              </a:lnSpc>
            </a:pP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t>最快路径约束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 sz="1800"/>
              <a:t>目标函数使得机器人获得最快路径，路径上的各</a:t>
            </a:r>
            <a:r>
              <a:rPr lang="zh-CN" altLang="en-US" sz="1800"/>
              <a:t>位姿点在时间上均匀分开，而非传统的空间上求最短路径</a:t>
            </a:r>
            <a:endParaRPr lang="zh-CN" altLang="en-US" sz="1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930" y="2165985"/>
            <a:ext cx="4210050" cy="200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17145"/>
            <a:ext cx="12959080" cy="7249160"/>
            <a:chOff x="0" y="-13"/>
            <a:chExt cx="20408" cy="114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3"/>
              <a:ext cx="20409" cy="114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" y="169"/>
              <a:ext cx="2740" cy="832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236855" y="1024255"/>
            <a:ext cx="108635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b="1">
                <a:sym typeface="+mn-ea"/>
              </a:rPr>
              <a:t>优化</a:t>
            </a:r>
            <a:endParaRPr lang="en-US" altLang="zh-CN" sz="2800" b="1"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96265" y="1744345"/>
            <a:ext cx="696722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局部优化：</a:t>
            </a:r>
            <a:r>
              <a:rPr lang="en-US" altLang="zh-CN"/>
              <a:t>“</a:t>
            </a:r>
            <a:r>
              <a:rPr lang="zh-CN" altLang="en-US"/>
              <a:t>TEB</a:t>
            </a:r>
            <a:r>
              <a:rPr lang="en-US" altLang="zh-CN"/>
              <a:t>”</a:t>
            </a:r>
            <a:r>
              <a:rPr lang="zh-CN" altLang="en-US"/>
              <a:t>被表述为一个多目标优化问题，大多数目标都是局部的，只与一小部分参数相关，因为它们只依赖于几个连续的机器人状态。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优化算法：使用开源框架“g2o”：</a:t>
            </a:r>
            <a:r>
              <a:rPr lang="en-US" altLang="zh-CN"/>
              <a:t> </a:t>
            </a:r>
            <a:r>
              <a:rPr lang="zh-CN" altLang="en-US"/>
              <a:t>点</a:t>
            </a:r>
            <a:r>
              <a:rPr lang="en-US" altLang="zh-CN"/>
              <a:t>(node) &amp; </a:t>
            </a:r>
            <a:r>
              <a:rPr lang="zh-CN" altLang="en-US"/>
              <a:t>边</a:t>
            </a:r>
            <a:r>
              <a:rPr lang="en-US" altLang="zh-CN"/>
              <a:t>(</a:t>
            </a:r>
            <a:r>
              <a:rPr lang="en-US" altLang="zh-CN"/>
              <a:t>edge)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g2o</a:t>
            </a:r>
            <a:r>
              <a:rPr lang="zh-CN" altLang="en-US"/>
              <a:t>：General Graph Optimization通用图优化法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TEB生成的局部轨迹由一系列带有时间信息的离散位姿(pose)组成，g2o算法优化的目标即这些离散的位姿，使最终由这些离散位姿组成的轨迹能达到时间最短、距离最短、远离障碍物等目标，同时限制速度与加速度使轨迹满足机器人的运动学。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全局路径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加入约束</a:t>
            </a:r>
            <a:r>
              <a:rPr lang="en-US" altLang="zh-CN">
                <a:sym typeface="+mn-ea"/>
              </a:rPr>
              <a:t>——g2o</a:t>
            </a:r>
            <a:r>
              <a:rPr lang="zh-CN" altLang="en-US">
                <a:sym typeface="+mn-ea"/>
              </a:rPr>
              <a:t>优化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速度指令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310" y="1456055"/>
            <a:ext cx="4221480" cy="2800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9645" y="4624705"/>
            <a:ext cx="2839085" cy="2207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17145"/>
            <a:ext cx="12959080" cy="7249160"/>
            <a:chOff x="0" y="-13"/>
            <a:chExt cx="20408" cy="114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3"/>
              <a:ext cx="20409" cy="114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" y="169"/>
              <a:ext cx="2740" cy="832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236855" y="880745"/>
            <a:ext cx="108635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b="1"/>
              <a:t>参数</a:t>
            </a:r>
            <a:endParaRPr lang="zh-CN" altLang="en-US" sz="2800" b="1"/>
          </a:p>
        </p:txBody>
      </p:sp>
      <p:sp>
        <p:nvSpPr>
          <p:cNvPr id="5" name="文本框 4"/>
          <p:cNvSpPr txBox="1"/>
          <p:nvPr/>
        </p:nvSpPr>
        <p:spPr>
          <a:xfrm>
            <a:off x="381000" y="1312545"/>
            <a:ext cx="12478385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# Trajectory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teb_autosize: True</a:t>
            </a:r>
            <a:r>
              <a:rPr lang="zh-CN" altLang="en-US"/>
              <a:t> #优化期间允许改变轨迹的时域长度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dt_ref: 0.45</a:t>
            </a:r>
            <a:r>
              <a:rPr lang="zh-CN" altLang="en-US"/>
              <a:t> #局部路径规划的解析度# minimum 0.01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dt_hysteresis: 0.1</a:t>
            </a:r>
            <a:r>
              <a:rPr lang="zh-CN" altLang="en-US"/>
              <a:t> #允许改变的时域解析度的浮动范围， 一般为 dt_ref 的 10% 左右 minimum0.002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global_plan_overwrite_orientation: True</a:t>
            </a:r>
            <a:r>
              <a:rPr lang="zh-CN" altLang="en-US"/>
              <a:t> #覆盖全局路径中局部路径点的朝向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max_global_plan_lookahead_dist: 3.0</a:t>
            </a:r>
            <a:r>
              <a:rPr lang="zh-CN" altLang="en-US"/>
              <a:t> #考虑优化的全局计划子集的最大长度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feasibility_check_no_poses: 5 </a:t>
            </a:r>
            <a:r>
              <a:rPr lang="zh-CN" altLang="en-US"/>
              <a:t>#检测位姿可到达的时间间隔 minimum 0</a:t>
            </a:r>
            <a:endParaRPr lang="zh-CN" altLang="en-US"/>
          </a:p>
          <a:p>
            <a:r>
              <a:rPr lang="zh-CN" altLang="en-US"/>
              <a:t> # Robot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max_vel_x: 0.3 </a:t>
            </a:r>
            <a:r>
              <a:rPr lang="zh-CN" altLang="en-US"/>
              <a:t>#最大x前向速度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max_vel_y: 0.3</a:t>
            </a:r>
            <a:r>
              <a:rPr lang="zh-CN" altLang="en-US"/>
              <a:t> #最大y前向速度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max_vel_x_backwards: 0.35</a:t>
            </a:r>
            <a:r>
              <a:rPr lang="zh-CN" altLang="en-US"/>
              <a:t> #Maximum translational velocity of the robot for driving backwards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max_vel_theta: 1.0</a:t>
            </a:r>
            <a:r>
              <a:rPr lang="zh-CN" altLang="en-US"/>
              <a:t>  #最大转向角速度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acc_lim_x: 0.15 </a:t>
            </a:r>
            <a:r>
              <a:rPr lang="zh-CN" altLang="en-US"/>
              <a:t> #最大x向加速度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acc_lim_y: 0.15</a:t>
            </a:r>
            <a:r>
              <a:rPr lang="zh-CN" altLang="en-US"/>
              <a:t>  #最大y向加速度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acc_lim_theta: 0.20 </a:t>
            </a:r>
            <a:r>
              <a:rPr lang="zh-CN" altLang="en-US"/>
              <a:t> #最大角加速度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min_turning_radius: 0.0</a:t>
            </a:r>
            <a:r>
              <a:rPr lang="zh-CN" altLang="en-US"/>
              <a:t>  #车类机器人的最小转弯半径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footprint_model:</a:t>
            </a:r>
            <a:r>
              <a:rPr lang="zh-CN" altLang="en-US"/>
              <a:t> #用于优化的足迹模型(与通用配置文件中的footprint不通用)，该模型对于距离计算的复杂性和计算时间至关重要。与后面的参数min_obstacle_dist一起使用。</a:t>
            </a:r>
            <a:endParaRPr lang="zh-CN" altLang="en-US"/>
          </a:p>
          <a:p>
            <a:r>
              <a:rPr lang="zh-CN" altLang="en-US"/>
              <a:t>  </a:t>
            </a:r>
            <a:r>
              <a:rPr lang="zh-CN" altLang="en-US">
                <a:solidFill>
                  <a:srgbClr val="FF0000"/>
                </a:solidFill>
              </a:rPr>
              <a:t>type: "polygon"</a:t>
            </a:r>
            <a:r>
              <a:rPr lang="zh-CN" altLang="en-US"/>
              <a:t> #多边形类型for mec，默认”point”。</a:t>
            </a:r>
            <a:endParaRPr lang="zh-CN" altLang="en-US"/>
          </a:p>
          <a:p>
            <a:r>
              <a:rPr lang="zh-CN" altLang="en-US"/>
              <a:t>  #type: "circular" #多边形类型for omni</a:t>
            </a:r>
            <a:endParaRPr lang="zh-CN" altLang="en-US"/>
          </a:p>
          <a:p>
            <a:r>
              <a:rPr lang="zh-CN" altLang="en-US"/>
              <a:t>  </a:t>
            </a:r>
            <a:r>
              <a:rPr lang="zh-CN" altLang="en-US">
                <a:solidFill>
                  <a:srgbClr val="FF0000"/>
                </a:solidFill>
              </a:rPr>
              <a:t>vertices: [[-0.133, -0.125], [-0.133, 0.125],[0.133,0.125],[0.133, -0.125]]</a:t>
            </a:r>
            <a:r>
              <a:rPr lang="zh-CN" altLang="en-US"/>
              <a:t>  #多边形端点坐标 for mini_mec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17145"/>
            <a:ext cx="12959080" cy="7249160"/>
            <a:chOff x="0" y="-13"/>
            <a:chExt cx="20408" cy="114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3"/>
              <a:ext cx="20409" cy="114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" y="169"/>
              <a:ext cx="2740" cy="832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236855" y="1024255"/>
            <a:ext cx="108635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b="1"/>
              <a:t>参数</a:t>
            </a:r>
            <a:endParaRPr lang="zh-CN" altLang="en-US" sz="2800" b="1"/>
          </a:p>
        </p:txBody>
      </p:sp>
      <p:sp>
        <p:nvSpPr>
          <p:cNvPr id="6" name="文本框 5"/>
          <p:cNvSpPr txBox="1"/>
          <p:nvPr/>
        </p:nvSpPr>
        <p:spPr>
          <a:xfrm>
            <a:off x="308610" y="1671955"/>
            <a:ext cx="1259459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# GoalTolerance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xy_goal_tolerance: 0.15</a:t>
            </a:r>
            <a:r>
              <a:rPr lang="zh-CN" altLang="en-US"/>
              <a:t>   #目标 xy 偏移容忍度  minimum 0.001 maximum 0.2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yaw_goal_tolerance: 0.1</a:t>
            </a:r>
            <a:r>
              <a:rPr lang="zh-CN" altLang="en-US"/>
              <a:t> #目标 角度 偏移容忍度 minimum 0.001 maximum 0.1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free_goal_vel: False</a:t>
            </a:r>
            <a:r>
              <a:rPr lang="zh-CN" altLang="en-US"/>
              <a:t>  #允许机器人以最大速度驶向目的地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# Obstacles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min_obstacle_dist: 0.30</a:t>
            </a:r>
            <a:r>
              <a:rPr lang="zh-CN" altLang="en-US"/>
              <a:t> #和障碍物最小距离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include_costmap_obstacles: True</a:t>
            </a:r>
            <a:r>
              <a:rPr lang="zh-CN" altLang="en-US"/>
              <a:t>  #是否将动态障碍物预测为速度模型，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costmap_obstacles_behind_robot_dist: 1.0</a:t>
            </a:r>
            <a:r>
              <a:rPr lang="zh-CN" altLang="en-US"/>
              <a:t>  #限制机器人后方规划时考虑的局部成本地图障碍物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obstacle_poses_affected: 7</a:t>
            </a:r>
            <a:r>
              <a:rPr lang="zh-CN" altLang="en-US"/>
              <a:t>   #障碍物姿态受影响0~30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costmap_converter_plugin: ""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costmap_converter_spin_thread: True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costmap_converter_rate: 5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UUID" val="{C1A8F295-47DC-48FB-81BD-666766343352}"/>
  <p:tag name="ISPRING_RESOURCE_FOLDER" val="E:\素材\正版图-卖\PPT\0变色龙\0包图网\bt369\ppt\bt369\"/>
  <p:tag name="ISPRING_PRESENTATION_PATH" val="E:\素材\正版图-卖\PPT\0变色龙\0包图网\bt369\ppt\bt369.pptx"/>
  <p:tag name="ISPRING_PROJECT_FOLDER_UPDATED" val="1"/>
  <p:tag name="ISPRING_SCREEN_RECS_UPDATED" val="E:\素材\正版图-卖\PPT\0变色龙\0包图网\bt369\ppt\bt36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1137"/>
</p:tagLst>
</file>

<file path=ppt/theme/theme1.xml><?xml version="1.0" encoding="utf-8"?>
<a:theme xmlns:a="http://schemas.openxmlformats.org/drawingml/2006/main" name="Office Theme">
  <a:themeElements>
    <a:clrScheme name="自定义 293">
      <a:dk1>
        <a:sysClr val="windowText" lastClr="000000"/>
      </a:dk1>
      <a:lt1>
        <a:sysClr val="window" lastClr="FFFFFF"/>
      </a:lt1>
      <a:dk2>
        <a:srgbClr val="E56B00"/>
      </a:dk2>
      <a:lt2>
        <a:srgbClr val="E7E6E6"/>
      </a:lt2>
      <a:accent1>
        <a:srgbClr val="E56B00"/>
      </a:accent1>
      <a:accent2>
        <a:srgbClr val="BFBFBF"/>
      </a:accent2>
      <a:accent3>
        <a:srgbClr val="E56B00"/>
      </a:accent3>
      <a:accent4>
        <a:srgbClr val="BFBFBF"/>
      </a:accent4>
      <a:accent5>
        <a:srgbClr val="E56B00"/>
      </a:accent5>
      <a:accent6>
        <a:srgbClr val="BFBFBF"/>
      </a:accent6>
      <a:hlink>
        <a:srgbClr val="E56B00"/>
      </a:hlink>
      <a:folHlink>
        <a:srgbClr val="BFBFBF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B549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3334</Words>
  <Application>WPS 演示</Application>
  <PresentationFormat>自定义</PresentationFormat>
  <Paragraphs>132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印品黑体</vt:lpstr>
      <vt:lpstr>黑体</vt:lpstr>
      <vt:lpstr>微软雅黑</vt:lpstr>
      <vt:lpstr>思源黑体 CN Regular</vt:lpstr>
      <vt:lpstr>思源黑体 CN Medium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bt1137</dc:title>
  <dc:creator/>
  <cp:lastModifiedBy>29113</cp:lastModifiedBy>
  <cp:revision>138</cp:revision>
  <dcterms:created xsi:type="dcterms:W3CDTF">2017-02-19T09:39:00Z</dcterms:created>
  <dcterms:modified xsi:type="dcterms:W3CDTF">2021-04-13T09:41:34Z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ICV">
    <vt:lpwstr>D5334D65271A40AB89D16E55800E0B70</vt:lpwstr>
  </property>
</Properties>
</file>