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DM Sans" charset="1" panose="00000000000000000000"/>
      <p:regular r:id="rId10"/>
    </p:embeddedFont>
    <p:embeddedFont>
      <p:font typeface="DM Sans Bold" charset="1" panose="00000000000000000000"/>
      <p:regular r:id="rId11"/>
    </p:embeddedFont>
    <p:embeddedFont>
      <p:font typeface="DM Sans Italics" charset="1" panose="00000000000000000000"/>
      <p:regular r:id="rId12"/>
    </p:embeddedFont>
    <p:embeddedFont>
      <p:font typeface="DM Sans Bold Italics" charset="1" panose="000000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15" Target="slides/slide2.xml" Type="http://schemas.openxmlformats.org/officeDocument/2006/relationships/slide"/><Relationship Id="rId16" Target="slides/slide3.xml" Type="http://schemas.openxmlformats.org/officeDocument/2006/relationships/slide"/><Relationship Id="rId17" Target="slides/slide4.xml" Type="http://schemas.openxmlformats.org/officeDocument/2006/relationships/slide"/><Relationship Id="rId18" Target="slides/slide5.xml" Type="http://schemas.openxmlformats.org/officeDocument/2006/relationships/slide"/><Relationship Id="rId19" Target="slides/slide6.xml" Type="http://schemas.openxmlformats.org/officeDocument/2006/relationships/slide"/><Relationship Id="rId2" Target="presProps.xml" Type="http://schemas.openxmlformats.org/officeDocument/2006/relationships/presProps"/><Relationship Id="rId20" Target="slides/slide7.xml" Type="http://schemas.openxmlformats.org/officeDocument/2006/relationships/slide"/><Relationship Id="rId21" Target="slides/slide8.xml" Type="http://schemas.openxmlformats.org/officeDocument/2006/relationships/slide"/><Relationship Id="rId22" Target="slides/slide9.xml" Type="http://schemas.openxmlformats.org/officeDocument/2006/relationships/slide"/><Relationship Id="rId23" Target="slides/slide10.xml" Type="http://schemas.openxmlformats.org/officeDocument/2006/relationships/slide"/><Relationship Id="rId24" Target="slides/slide11.xml" Type="http://schemas.openxmlformats.org/officeDocument/2006/relationships/slide"/><Relationship Id="rId25" Target="slides/slide12.xml" Type="http://schemas.openxmlformats.org/officeDocument/2006/relationships/slide"/><Relationship Id="rId26" Target="slides/slide13.xml" Type="http://schemas.openxmlformats.org/officeDocument/2006/relationships/slide"/><Relationship Id="rId27" Target="slides/slide14.xml" Type="http://schemas.openxmlformats.org/officeDocument/2006/relationships/slide"/><Relationship Id="rId28" Target="slides/slide15.xml" Type="http://schemas.openxmlformats.org/officeDocument/2006/relationships/slide"/><Relationship Id="rId29" Target="slides/slide16.xml" Type="http://schemas.openxmlformats.org/officeDocument/2006/relationships/slide"/><Relationship Id="rId3" Target="viewProps.xml" Type="http://schemas.openxmlformats.org/officeDocument/2006/relationships/viewProps"/><Relationship Id="rId30" Target="slides/slide17.xml" Type="http://schemas.openxmlformats.org/officeDocument/2006/relationships/slide"/><Relationship Id="rId31" Target="slides/slide18.xml" Type="http://schemas.openxmlformats.org/officeDocument/2006/relationships/slide"/><Relationship Id="rId32" Target="slides/slide19.xml" Type="http://schemas.openxmlformats.org/officeDocument/2006/relationships/slide"/><Relationship Id="rId33" Target="slides/slide20.xml" Type="http://schemas.openxmlformats.org/officeDocument/2006/relationships/slide"/><Relationship Id="rId34" Target="slides/slide21.xml" Type="http://schemas.openxmlformats.org/officeDocument/2006/relationships/slide"/><Relationship Id="rId35" Target="slides/slide22.xml" Type="http://schemas.openxmlformats.org/officeDocument/2006/relationships/slide"/><Relationship Id="rId36" Target="slides/slide23.xml" Type="http://schemas.openxmlformats.org/officeDocument/2006/relationships/slide"/><Relationship Id="rId37" Target="slides/slide24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slide14.xml" Type="http://schemas.openxmlformats.org/officeDocument/2006/relationships/slide"/><Relationship Id="rId11" Target="slide17.xml" Type="http://schemas.openxmlformats.org/officeDocument/2006/relationships/slide"/><Relationship Id="rId12" Target="../media/image16.png" Type="http://schemas.openxmlformats.org/officeDocument/2006/relationships/image"/><Relationship Id="rId13" Target="../media/image17.svg" Type="http://schemas.openxmlformats.org/officeDocument/2006/relationships/image"/><Relationship Id="rId14" Target="slide10.xml" Type="http://schemas.openxmlformats.org/officeDocument/2006/relationships/slide"/><Relationship Id="rId2" Target="slide13.xml" Type="http://schemas.openxmlformats.org/officeDocument/2006/relationships/slide"/><Relationship Id="rId3" Target="slide12.xml" Type="http://schemas.openxmlformats.org/officeDocument/2006/relationships/slide"/><Relationship Id="rId4" Target="slide18.xml" Type="http://schemas.openxmlformats.org/officeDocument/2006/relationships/slide"/><Relationship Id="rId5" Target="slide11.xml" Type="http://schemas.openxmlformats.org/officeDocument/2006/relationships/slide"/><Relationship Id="rId6" Target="slide21.xml" Type="http://schemas.openxmlformats.org/officeDocument/2006/relationships/slide"/><Relationship Id="rId7" Target="slide15.xml" Type="http://schemas.openxmlformats.org/officeDocument/2006/relationships/slide"/><Relationship Id="rId8" Target="slide20.xml" Type="http://schemas.openxmlformats.org/officeDocument/2006/relationships/slide"/><Relationship Id="rId9" Target="slide22.xml" Type="http://schemas.openxmlformats.org/officeDocument/2006/relationships/slid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slide10.xml" Type="http://schemas.openxmlformats.org/officeDocument/2006/relationships/slide"/><Relationship Id="rId5" Target="../media/image18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slide10.xml" Type="http://schemas.openxmlformats.org/officeDocument/2006/relationships/slid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pn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slide10.xml" Type="http://schemas.openxmlformats.org/officeDocument/2006/relationships/slid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slide10.xml" Type="http://schemas.openxmlformats.org/officeDocument/2006/relationships/slid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png" Type="http://schemas.openxmlformats.org/officeDocument/2006/relationships/image"/><Relationship Id="rId4" Target="../media/image25.svg" Type="http://schemas.openxmlformats.org/officeDocument/2006/relationships/image"/><Relationship Id="rId5" Target="../media/image26.pn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Relationship Id="rId8" Target="slide10.xml" Type="http://schemas.openxmlformats.org/officeDocument/2006/relationships/slide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slide10.xml" Type="http://schemas.openxmlformats.org/officeDocument/2006/relationships/slide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slide10.xml" Type="http://schemas.openxmlformats.org/officeDocument/2006/relationships/slid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slide10.xml" Type="http://schemas.openxmlformats.org/officeDocument/2006/relationships/slide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2.svg" Type="http://schemas.openxmlformats.org/officeDocument/2006/relationships/image"/><Relationship Id="rId4" Target="../media/image33.png" Type="http://schemas.openxmlformats.org/officeDocument/2006/relationships/image"/><Relationship Id="rId5" Target="../media/image34.png" Type="http://schemas.openxmlformats.org/officeDocument/2006/relationships/image"/><Relationship Id="rId6" Target="../media/image35.png" Type="http://schemas.openxmlformats.org/officeDocument/2006/relationships/image"/><Relationship Id="rId7" Target="../media/image16.png" Type="http://schemas.openxmlformats.org/officeDocument/2006/relationships/image"/><Relationship Id="rId8" Target="../media/image17.svg" Type="http://schemas.openxmlformats.org/officeDocument/2006/relationships/image"/><Relationship Id="rId9" Target="slide10.xml" Type="http://schemas.openxmlformats.org/officeDocument/2006/relationships/slide"/></Relationships>
</file>

<file path=ppt/slides/_rels/slide2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Relationship Id="rId3" Target="../media/image37.pn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slide10.xml" Type="http://schemas.openxmlformats.org/officeDocument/2006/relationships/slide"/></Relationships>
</file>

<file path=ppt/slides/_rels/slide2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8.png" Type="http://schemas.openxmlformats.org/officeDocument/2006/relationships/image"/><Relationship Id="rId3" Target="../media/image39.png" Type="http://schemas.openxmlformats.org/officeDocument/2006/relationships/image"/></Relationships>
</file>

<file path=ppt/slides/_rels/slide2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6.png" Type="http://schemas.openxmlformats.org/officeDocument/2006/relationships/image"/><Relationship Id="rId11" Target="../media/image47.svg" Type="http://schemas.openxmlformats.org/officeDocument/2006/relationships/image"/><Relationship Id="rId12" Target="../media/image48.png" Type="http://schemas.openxmlformats.org/officeDocument/2006/relationships/image"/><Relationship Id="rId13" Target="../media/image49.svg" Type="http://schemas.openxmlformats.org/officeDocument/2006/relationships/image"/><Relationship Id="rId14" Target="../media/image50.png" Type="http://schemas.openxmlformats.org/officeDocument/2006/relationships/image"/><Relationship Id="rId15" Target="../media/image51.svg" Type="http://schemas.openxmlformats.org/officeDocument/2006/relationships/image"/><Relationship Id="rId16" Target="../media/image52.png" Type="http://schemas.openxmlformats.org/officeDocument/2006/relationships/image"/><Relationship Id="rId2" Target="../media/image40.png" Type="http://schemas.openxmlformats.org/officeDocument/2006/relationships/image"/><Relationship Id="rId3" Target="../media/image41.svg" Type="http://schemas.openxmlformats.org/officeDocument/2006/relationships/image"/><Relationship Id="rId4" Target="../media/image42.png" Type="http://schemas.openxmlformats.org/officeDocument/2006/relationships/image"/><Relationship Id="rId5" Target="../media/image43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44.png" Type="http://schemas.openxmlformats.org/officeDocument/2006/relationships/image"/><Relationship Id="rId9" Target="../media/image45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350991" y="4026508"/>
            <a:ext cx="7586018" cy="1116992"/>
            <a:chOff x="0" y="0"/>
            <a:chExt cx="1585812" cy="233501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1585812" cy="233501"/>
            </a:xfrm>
            <a:custGeom>
              <a:avLst/>
              <a:gdLst/>
              <a:ahLst/>
              <a:cxnLst/>
              <a:rect r="r" b="b" t="t" l="l"/>
              <a:pathLst>
                <a:path h="233501" w="1585812">
                  <a:moveTo>
                    <a:pt x="95932" y="0"/>
                  </a:moveTo>
                  <a:lnTo>
                    <a:pt x="1489880" y="0"/>
                  </a:lnTo>
                  <a:cubicBezTo>
                    <a:pt x="1515323" y="0"/>
                    <a:pt x="1539724" y="10107"/>
                    <a:pt x="1557715" y="28098"/>
                  </a:cubicBezTo>
                  <a:cubicBezTo>
                    <a:pt x="1575705" y="46088"/>
                    <a:pt x="1585812" y="70489"/>
                    <a:pt x="1585812" y="95932"/>
                  </a:cubicBezTo>
                  <a:lnTo>
                    <a:pt x="1585812" y="137569"/>
                  </a:lnTo>
                  <a:cubicBezTo>
                    <a:pt x="1585812" y="163012"/>
                    <a:pt x="1575705" y="187412"/>
                    <a:pt x="1557715" y="205403"/>
                  </a:cubicBezTo>
                  <a:cubicBezTo>
                    <a:pt x="1539724" y="223394"/>
                    <a:pt x="1515323" y="233501"/>
                    <a:pt x="1489880" y="233501"/>
                  </a:cubicBezTo>
                  <a:lnTo>
                    <a:pt x="95932" y="233501"/>
                  </a:lnTo>
                  <a:cubicBezTo>
                    <a:pt x="70489" y="233501"/>
                    <a:pt x="46088" y="223394"/>
                    <a:pt x="28098" y="205403"/>
                  </a:cubicBezTo>
                  <a:cubicBezTo>
                    <a:pt x="10107" y="187412"/>
                    <a:pt x="0" y="163012"/>
                    <a:pt x="0" y="137569"/>
                  </a:cubicBezTo>
                  <a:lnTo>
                    <a:pt x="0" y="95932"/>
                  </a:lnTo>
                  <a:cubicBezTo>
                    <a:pt x="0" y="70489"/>
                    <a:pt x="10107" y="46088"/>
                    <a:pt x="28098" y="28098"/>
                  </a:cubicBezTo>
                  <a:cubicBezTo>
                    <a:pt x="46088" y="10107"/>
                    <a:pt x="70489" y="0"/>
                    <a:pt x="95932" y="0"/>
                  </a:cubicBezTo>
                  <a:close/>
                </a:path>
              </a:pathLst>
            </a:custGeom>
            <a:solidFill>
              <a:srgbClr val="35A1F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DM Sans Bold"/>
                </a:rPr>
                <a:t>A Ruby on Rails Application</a:t>
              </a: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015690" y="4271793"/>
            <a:ext cx="4569454" cy="9973015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72642" y="4135645"/>
            <a:ext cx="3996058" cy="11156506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3219078" y="2494877"/>
            <a:ext cx="11849844" cy="1226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>
                <a:solidFill>
                  <a:srgbClr val="000000"/>
                </a:solidFill>
                <a:latin typeface="DM Sans Bold"/>
              </a:rPr>
              <a:t>PayFast: The Virtual Wallet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971550"/>
            <a:ext cx="5298447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DM Sans Bold"/>
              </a:rPr>
              <a:t>CSCE 606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960853" y="981075"/>
            <a:ext cx="5298447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DM Sans"/>
              </a:rPr>
              <a:t>TEXAS A&amp;M SPRING 2023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662248" y="5503917"/>
            <a:ext cx="8963504" cy="869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000000"/>
                </a:solidFill>
                <a:latin typeface="DM Sans"/>
              </a:rPr>
              <a:t>Chunkai Fu, Jackson Sanders, Keerthana Polkampally, Sambhav Khurana, Swetha Reddy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4127042" y="3366946"/>
            <a:ext cx="2134151" cy="1148302"/>
          </a:xfrm>
          <a:prstGeom prst="line">
            <a:avLst/>
          </a:prstGeom>
          <a:ln cap="rnd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" id="3"/>
          <p:cNvSpPr/>
          <p:nvPr/>
        </p:nvSpPr>
        <p:spPr>
          <a:xfrm flipH="true">
            <a:off x="13301997" y="2972898"/>
            <a:ext cx="851391" cy="1251057"/>
          </a:xfrm>
          <a:prstGeom prst="line">
            <a:avLst/>
          </a:prstGeom>
          <a:ln cap="rnd" w="38100">
            <a:solidFill>
              <a:srgbClr val="000000"/>
            </a:solidFill>
            <a:prstDash val="solid"/>
            <a:headEnd type="triangle" len="med" w="lg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H="true" flipV="true">
            <a:off x="8626038" y="4971818"/>
            <a:ext cx="2702771" cy="11303"/>
          </a:xfrm>
          <a:prstGeom prst="line">
            <a:avLst/>
          </a:prstGeom>
          <a:ln cap="rnd" w="38100">
            <a:solidFill>
              <a:srgbClr val="000000"/>
            </a:solidFill>
            <a:prstDash val="solid"/>
            <a:headEnd type="triangle" len="med" w="lg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flipV="true">
            <a:off x="7025838" y="3366946"/>
            <a:ext cx="0" cy="1293842"/>
          </a:xfrm>
          <a:prstGeom prst="line">
            <a:avLst/>
          </a:prstGeom>
          <a:ln cap="rnd" w="38100">
            <a:solidFill>
              <a:srgbClr val="000000"/>
            </a:solidFill>
            <a:prstDash val="solid"/>
            <a:headEnd type="triangle" len="med" w="lg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5334331" y="5282847"/>
            <a:ext cx="1691507" cy="1295400"/>
          </a:xfrm>
          <a:prstGeom prst="line">
            <a:avLst/>
          </a:prstGeom>
          <a:ln cap="rnd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7" id="7"/>
          <p:cNvSpPr/>
          <p:nvPr/>
        </p:nvSpPr>
        <p:spPr>
          <a:xfrm flipH="true" flipV="true">
            <a:off x="13350853" y="5719798"/>
            <a:ext cx="736079" cy="944090"/>
          </a:xfrm>
          <a:prstGeom prst="line">
            <a:avLst/>
          </a:prstGeom>
          <a:ln cap="rnd" w="38100">
            <a:solidFill>
              <a:srgbClr val="000000"/>
            </a:solidFill>
            <a:prstDash val="solid"/>
            <a:headEnd type="triangle" len="med" w="lg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5425638" y="4660788"/>
            <a:ext cx="3200400" cy="622059"/>
            <a:chOff x="0" y="0"/>
            <a:chExt cx="2429326" cy="472186"/>
          </a:xfrm>
        </p:grpSpPr>
        <p:sp>
          <p:nvSpPr>
            <p:cNvPr name="Freeform 9" id="9"/>
            <p:cNvSpPr/>
            <p:nvPr/>
          </p:nvSpPr>
          <p:spPr>
            <a:xfrm flipH="false" flipV="false">
              <a:off x="0" y="0"/>
              <a:ext cx="2429326" cy="472186"/>
            </a:xfrm>
            <a:custGeom>
              <a:avLst/>
              <a:gdLst/>
              <a:ahLst/>
              <a:cxnLst/>
              <a:rect r="r" b="b" t="t" l="l"/>
              <a:pathLst>
                <a:path h="472186" w="2429326">
                  <a:moveTo>
                    <a:pt x="0" y="0"/>
                  </a:moveTo>
                  <a:lnTo>
                    <a:pt x="2429326" y="0"/>
                  </a:lnTo>
                  <a:lnTo>
                    <a:pt x="2429326" y="472186"/>
                  </a:lnTo>
                  <a:lnTo>
                    <a:pt x="0" y="472186"/>
                  </a:lnTo>
                  <a:close/>
                </a:path>
              </a:pathLst>
            </a:custGeom>
            <a:solidFill>
              <a:srgbClr val="BFE4FF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99"/>
                </a:lnSpc>
              </a:pPr>
              <a:r>
                <a:rPr lang="en-US" sz="1999" u="sng">
                  <a:solidFill>
                    <a:srgbClr val="000000"/>
                  </a:solidFill>
                  <a:latin typeface="DM Sans"/>
                  <a:hlinkClick r:id="rId2" action="ppaction://hlinksldjump"/>
                </a:rPr>
                <a:t>Wait for approval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425638" y="2544096"/>
            <a:ext cx="3200400" cy="822850"/>
            <a:chOff x="0" y="0"/>
            <a:chExt cx="2429326" cy="624600"/>
          </a:xfrm>
        </p:grpSpPr>
        <p:sp>
          <p:nvSpPr>
            <p:cNvPr name="Freeform 12" id="12"/>
            <p:cNvSpPr/>
            <p:nvPr/>
          </p:nvSpPr>
          <p:spPr>
            <a:xfrm flipH="false" flipV="false">
              <a:off x="0" y="0"/>
              <a:ext cx="2429326" cy="624600"/>
            </a:xfrm>
            <a:custGeom>
              <a:avLst/>
              <a:gdLst/>
              <a:ahLst/>
              <a:cxnLst/>
              <a:rect r="r" b="b" t="t" l="l"/>
              <a:pathLst>
                <a:path h="624600" w="2429326">
                  <a:moveTo>
                    <a:pt x="0" y="0"/>
                  </a:moveTo>
                  <a:lnTo>
                    <a:pt x="2429326" y="0"/>
                  </a:lnTo>
                  <a:lnTo>
                    <a:pt x="2429326" y="624600"/>
                  </a:lnTo>
                  <a:lnTo>
                    <a:pt x="0" y="624600"/>
                  </a:lnTo>
                  <a:close/>
                </a:path>
              </a:pathLst>
            </a:custGeom>
            <a:solidFill>
              <a:srgbClr val="BFE4FF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99"/>
                </a:lnSpc>
              </a:pPr>
              <a:r>
                <a:rPr lang="en-US" sz="1999" u="sng">
                  <a:solidFill>
                    <a:srgbClr val="000000"/>
                  </a:solidFill>
                  <a:latin typeface="DM Sans"/>
                  <a:hlinkClick r:id="rId3" action="ppaction://hlinksldjump"/>
                </a:rPr>
                <a:t>KYC Submission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181023" y="3854761"/>
            <a:ext cx="3200400" cy="2268867"/>
            <a:chOff x="0" y="0"/>
            <a:chExt cx="812800" cy="576220"/>
          </a:xfrm>
        </p:grpSpPr>
        <p:sp>
          <p:nvSpPr>
            <p:cNvPr name="Freeform 15" id="15"/>
            <p:cNvSpPr/>
            <p:nvPr/>
          </p:nvSpPr>
          <p:spPr>
            <a:xfrm flipH="false" flipV="false">
              <a:off x="37510" y="16829"/>
              <a:ext cx="737780" cy="542562"/>
            </a:xfrm>
            <a:custGeom>
              <a:avLst/>
              <a:gdLst/>
              <a:ahLst/>
              <a:cxnLst/>
              <a:rect r="r" b="b" t="t" l="l"/>
              <a:pathLst>
                <a:path h="542562" w="737780">
                  <a:moveTo>
                    <a:pt x="428093" y="25142"/>
                  </a:moveTo>
                  <a:lnTo>
                    <a:pt x="716087" y="229310"/>
                  </a:lnTo>
                  <a:cubicBezTo>
                    <a:pt x="729694" y="238957"/>
                    <a:pt x="737780" y="254601"/>
                    <a:pt x="737780" y="271281"/>
                  </a:cubicBezTo>
                  <a:cubicBezTo>
                    <a:pt x="737780" y="287961"/>
                    <a:pt x="729694" y="303606"/>
                    <a:pt x="716087" y="313252"/>
                  </a:cubicBezTo>
                  <a:lnTo>
                    <a:pt x="428093" y="517420"/>
                  </a:lnTo>
                  <a:cubicBezTo>
                    <a:pt x="392628" y="542562"/>
                    <a:pt x="345152" y="542562"/>
                    <a:pt x="309687" y="517420"/>
                  </a:cubicBezTo>
                  <a:lnTo>
                    <a:pt x="21693" y="313252"/>
                  </a:lnTo>
                  <a:cubicBezTo>
                    <a:pt x="8086" y="303606"/>
                    <a:pt x="0" y="287961"/>
                    <a:pt x="0" y="271281"/>
                  </a:cubicBezTo>
                  <a:cubicBezTo>
                    <a:pt x="0" y="254601"/>
                    <a:pt x="8086" y="238957"/>
                    <a:pt x="21693" y="229310"/>
                  </a:cubicBezTo>
                  <a:lnTo>
                    <a:pt x="309687" y="25142"/>
                  </a:lnTo>
                  <a:cubicBezTo>
                    <a:pt x="345152" y="0"/>
                    <a:pt x="392628" y="0"/>
                    <a:pt x="428093" y="25142"/>
                  </a:cubicBezTo>
                  <a:close/>
                </a:path>
              </a:pathLst>
            </a:custGeom>
            <a:solidFill>
              <a:srgbClr val="D7DAFF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139700" y="139700"/>
              <a:ext cx="533400" cy="533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99"/>
                </a:lnSpc>
              </a:pPr>
              <a:r>
                <a:rPr lang="en-US" sz="1999" u="sng">
                  <a:solidFill>
                    <a:srgbClr val="000000"/>
                  </a:solidFill>
                  <a:latin typeface="DM Sans"/>
                  <a:hlinkClick r:id="rId4" action="ppaction://hlinksldjump"/>
                </a:rPr>
                <a:t>Create a wallet &amp; add a card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26642" y="3828268"/>
            <a:ext cx="3200400" cy="1373960"/>
            <a:chOff x="0" y="0"/>
            <a:chExt cx="812800" cy="348942"/>
          </a:xfrm>
        </p:grpSpPr>
        <p:sp>
          <p:nvSpPr>
            <p:cNvPr name="Freeform 18" id="18"/>
            <p:cNvSpPr/>
            <p:nvPr/>
          </p:nvSpPr>
          <p:spPr>
            <a:xfrm flipH="false" flipV="false">
              <a:off x="353924" y="0"/>
              <a:ext cx="104951" cy="348942"/>
            </a:xfrm>
            <a:custGeom>
              <a:avLst/>
              <a:gdLst/>
              <a:ahLst/>
              <a:cxnLst/>
              <a:rect r="r" b="b" t="t" l="l"/>
              <a:pathLst>
                <a:path h="348942" w="104951">
                  <a:moveTo>
                    <a:pt x="52476" y="0"/>
                  </a:moveTo>
                  <a:cubicBezTo>
                    <a:pt x="104952" y="110395"/>
                    <a:pt x="104952" y="238547"/>
                    <a:pt x="52476" y="348942"/>
                  </a:cubicBezTo>
                  <a:cubicBezTo>
                    <a:pt x="0" y="238547"/>
                    <a:pt x="0" y="110395"/>
                    <a:pt x="52476" y="0"/>
                  </a:cubicBezTo>
                  <a:lnTo>
                    <a:pt x="52476" y="0"/>
                  </a:lnTo>
                  <a:close/>
                </a:path>
              </a:pathLst>
            </a:custGeom>
            <a:solidFill>
              <a:srgbClr val="D5FDDB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99"/>
                </a:lnSpc>
              </a:pPr>
              <a:r>
                <a:rPr lang="en-US" sz="1999" u="sng">
                  <a:solidFill>
                    <a:srgbClr val="000000"/>
                  </a:solidFill>
                  <a:latin typeface="DM Sans"/>
                  <a:hlinkClick r:id="rId5" action="ppaction://hlinksldjump"/>
                </a:rPr>
                <a:t>Sign Up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2729233" y="6663888"/>
            <a:ext cx="3200400" cy="622059"/>
            <a:chOff x="0" y="0"/>
            <a:chExt cx="2429326" cy="472186"/>
          </a:xfrm>
        </p:grpSpPr>
        <p:sp>
          <p:nvSpPr>
            <p:cNvPr name="Freeform 21" id="21"/>
            <p:cNvSpPr/>
            <p:nvPr/>
          </p:nvSpPr>
          <p:spPr>
            <a:xfrm flipH="false" flipV="false">
              <a:off x="0" y="0"/>
              <a:ext cx="2429326" cy="472186"/>
            </a:xfrm>
            <a:custGeom>
              <a:avLst/>
              <a:gdLst/>
              <a:ahLst/>
              <a:cxnLst/>
              <a:rect r="r" b="b" t="t" l="l"/>
              <a:pathLst>
                <a:path h="472186" w="2429326">
                  <a:moveTo>
                    <a:pt x="0" y="0"/>
                  </a:moveTo>
                  <a:lnTo>
                    <a:pt x="2429326" y="0"/>
                  </a:lnTo>
                  <a:lnTo>
                    <a:pt x="2429326" y="472186"/>
                  </a:lnTo>
                  <a:lnTo>
                    <a:pt x="0" y="472186"/>
                  </a:lnTo>
                  <a:close/>
                </a:path>
              </a:pathLst>
            </a:custGeom>
            <a:solidFill>
              <a:srgbClr val="BFE4FF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99"/>
                </a:lnSpc>
              </a:pPr>
              <a:r>
                <a:rPr lang="en-US" sz="1999" u="sng">
                  <a:solidFill>
                    <a:srgbClr val="000000"/>
                  </a:solidFill>
                  <a:latin typeface="DM Sans"/>
                  <a:hlinkClick r:id="rId6" action="ppaction://hlinksldjump"/>
                </a:rPr>
                <a:t>Add a balance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3734131" y="6578247"/>
            <a:ext cx="3200400" cy="622059"/>
            <a:chOff x="0" y="0"/>
            <a:chExt cx="2429326" cy="472186"/>
          </a:xfrm>
        </p:grpSpPr>
        <p:sp>
          <p:nvSpPr>
            <p:cNvPr name="Freeform 24" id="24"/>
            <p:cNvSpPr/>
            <p:nvPr/>
          </p:nvSpPr>
          <p:spPr>
            <a:xfrm flipH="false" flipV="false">
              <a:off x="0" y="0"/>
              <a:ext cx="2429326" cy="472186"/>
            </a:xfrm>
            <a:custGeom>
              <a:avLst/>
              <a:gdLst/>
              <a:ahLst/>
              <a:cxnLst/>
              <a:rect r="r" b="b" t="t" l="l"/>
              <a:pathLst>
                <a:path h="472186" w="2429326">
                  <a:moveTo>
                    <a:pt x="0" y="0"/>
                  </a:moveTo>
                  <a:lnTo>
                    <a:pt x="2429326" y="0"/>
                  </a:lnTo>
                  <a:lnTo>
                    <a:pt x="2429326" y="472186"/>
                  </a:lnTo>
                  <a:lnTo>
                    <a:pt x="0" y="472186"/>
                  </a:lnTo>
                  <a:close/>
                </a:path>
              </a:pathLst>
            </a:custGeom>
            <a:solidFill>
              <a:srgbClr val="FFA2AD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99"/>
                </a:lnSpc>
              </a:pPr>
              <a:r>
                <a:rPr lang="en-US" sz="1999" u="sng">
                  <a:solidFill>
                    <a:srgbClr val="000000"/>
                  </a:solidFill>
                  <a:latin typeface="DM Sans"/>
                  <a:hlinkClick r:id="rId7" action="ppaction://hlinksldjump"/>
                </a:rPr>
                <a:t>Admin approves KYC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2764855" y="2350839"/>
            <a:ext cx="3200400" cy="622059"/>
            <a:chOff x="0" y="0"/>
            <a:chExt cx="2429326" cy="472186"/>
          </a:xfrm>
        </p:grpSpPr>
        <p:sp>
          <p:nvSpPr>
            <p:cNvPr name="Freeform 27" id="27"/>
            <p:cNvSpPr/>
            <p:nvPr/>
          </p:nvSpPr>
          <p:spPr>
            <a:xfrm flipH="false" flipV="false">
              <a:off x="0" y="0"/>
              <a:ext cx="2429326" cy="472186"/>
            </a:xfrm>
            <a:custGeom>
              <a:avLst/>
              <a:gdLst/>
              <a:ahLst/>
              <a:cxnLst/>
              <a:rect r="r" b="b" t="t" l="l"/>
              <a:pathLst>
                <a:path h="472186" w="2429326">
                  <a:moveTo>
                    <a:pt x="0" y="0"/>
                  </a:moveTo>
                  <a:lnTo>
                    <a:pt x="2429326" y="0"/>
                  </a:lnTo>
                  <a:lnTo>
                    <a:pt x="2429326" y="472186"/>
                  </a:lnTo>
                  <a:lnTo>
                    <a:pt x="0" y="472186"/>
                  </a:lnTo>
                  <a:close/>
                </a:path>
              </a:pathLst>
            </a:custGeom>
            <a:solidFill>
              <a:srgbClr val="BFE4FF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99"/>
                </a:lnSpc>
              </a:pPr>
              <a:r>
                <a:rPr lang="en-US" sz="1999" u="sng">
                  <a:solidFill>
                    <a:srgbClr val="000000"/>
                  </a:solidFill>
                  <a:latin typeface="DM Sans"/>
                  <a:hlinkClick r:id="rId8" action="ppaction://hlinksldjump"/>
                </a:rPr>
                <a:t>Add more cards</a:t>
              </a:r>
            </a:p>
          </p:txBody>
        </p:sp>
      </p:grpSp>
      <p:sp>
        <p:nvSpPr>
          <p:cNvPr name="AutoShape 29" id="29"/>
          <p:cNvSpPr/>
          <p:nvPr/>
        </p:nvSpPr>
        <p:spPr>
          <a:xfrm flipV="true">
            <a:off x="14323298" y="7285947"/>
            <a:ext cx="4037" cy="598393"/>
          </a:xfrm>
          <a:prstGeom prst="line">
            <a:avLst/>
          </a:prstGeom>
          <a:ln cap="rnd" w="38100">
            <a:solidFill>
              <a:srgbClr val="000000"/>
            </a:solidFill>
            <a:prstDash val="solid"/>
            <a:headEnd type="triangle" len="med" w="lg"/>
            <a:tailEnd type="none" len="sm" w="sm"/>
          </a:ln>
        </p:spPr>
      </p:sp>
      <p:grpSp>
        <p:nvGrpSpPr>
          <p:cNvPr name="Group 30" id="30"/>
          <p:cNvGrpSpPr/>
          <p:nvPr/>
        </p:nvGrpSpPr>
        <p:grpSpPr>
          <a:xfrm rot="0">
            <a:off x="12723098" y="7884340"/>
            <a:ext cx="3200400" cy="1373960"/>
            <a:chOff x="0" y="0"/>
            <a:chExt cx="812800" cy="348942"/>
          </a:xfrm>
        </p:grpSpPr>
        <p:sp>
          <p:nvSpPr>
            <p:cNvPr name="Freeform 31" id="31"/>
            <p:cNvSpPr/>
            <p:nvPr/>
          </p:nvSpPr>
          <p:spPr>
            <a:xfrm flipH="false" flipV="false">
              <a:off x="353924" y="0"/>
              <a:ext cx="104951" cy="348942"/>
            </a:xfrm>
            <a:custGeom>
              <a:avLst/>
              <a:gdLst/>
              <a:ahLst/>
              <a:cxnLst/>
              <a:rect r="r" b="b" t="t" l="l"/>
              <a:pathLst>
                <a:path h="348942" w="104951">
                  <a:moveTo>
                    <a:pt x="52476" y="0"/>
                  </a:moveTo>
                  <a:cubicBezTo>
                    <a:pt x="104952" y="110395"/>
                    <a:pt x="104952" y="238547"/>
                    <a:pt x="52476" y="348942"/>
                  </a:cubicBezTo>
                  <a:cubicBezTo>
                    <a:pt x="0" y="238547"/>
                    <a:pt x="0" y="110395"/>
                    <a:pt x="52476" y="0"/>
                  </a:cubicBezTo>
                  <a:lnTo>
                    <a:pt x="52476" y="0"/>
                  </a:lnTo>
                  <a:close/>
                </a:path>
              </a:pathLst>
            </a:custGeom>
            <a:solidFill>
              <a:srgbClr val="FFF5C3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99"/>
                </a:lnSpc>
              </a:pPr>
              <a:r>
                <a:rPr lang="en-US" sz="1999" u="sng">
                  <a:solidFill>
                    <a:srgbClr val="000000"/>
                  </a:solidFill>
                  <a:latin typeface="DM Sans Bold"/>
                  <a:hlinkClick r:id="rId9" action="ppaction://hlinksldjump"/>
                </a:rPr>
                <a:t>Transact with other users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530842" y="3795586"/>
            <a:ext cx="395800" cy="465515"/>
            <a:chOff x="0" y="0"/>
            <a:chExt cx="735568" cy="865129"/>
          </a:xfrm>
        </p:grpSpPr>
        <p:sp>
          <p:nvSpPr>
            <p:cNvPr name="Freeform 34" id="34"/>
            <p:cNvSpPr/>
            <p:nvPr/>
          </p:nvSpPr>
          <p:spPr>
            <a:xfrm flipH="false" flipV="false">
              <a:off x="-62850" y="0"/>
              <a:ext cx="861269" cy="865129"/>
            </a:xfrm>
            <a:custGeom>
              <a:avLst/>
              <a:gdLst/>
              <a:ahLst/>
              <a:cxnLst/>
              <a:rect r="r" b="b" t="t" l="l"/>
              <a:pathLst>
                <a:path h="865129" w="861269">
                  <a:moveTo>
                    <a:pt x="430634" y="0"/>
                  </a:moveTo>
                  <a:cubicBezTo>
                    <a:pt x="668778" y="1065"/>
                    <a:pt x="861268" y="194418"/>
                    <a:pt x="861268" y="432564"/>
                  </a:cubicBezTo>
                  <a:cubicBezTo>
                    <a:pt x="861268" y="670710"/>
                    <a:pt x="668778" y="864064"/>
                    <a:pt x="430634" y="865129"/>
                  </a:cubicBezTo>
                  <a:cubicBezTo>
                    <a:pt x="192490" y="864064"/>
                    <a:pt x="0" y="670710"/>
                    <a:pt x="0" y="432564"/>
                  </a:cubicBezTo>
                  <a:cubicBezTo>
                    <a:pt x="0" y="194418"/>
                    <a:pt x="192490" y="1065"/>
                    <a:pt x="430634" y="0"/>
                  </a:cubicBezTo>
                  <a:close/>
                </a:path>
              </a:pathLst>
            </a:custGeom>
            <a:solidFill>
              <a:srgbClr val="3AB85C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FFFFFF"/>
                  </a:solidFill>
                  <a:latin typeface="DM Sans Bold"/>
                </a:rPr>
                <a:t>1.1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5029837" y="2136835"/>
            <a:ext cx="395800" cy="393254"/>
            <a:chOff x="0" y="0"/>
            <a:chExt cx="735568" cy="730836"/>
          </a:xfrm>
        </p:grpSpPr>
        <p:sp>
          <p:nvSpPr>
            <p:cNvPr name="Freeform 37" id="37"/>
            <p:cNvSpPr/>
            <p:nvPr/>
          </p:nvSpPr>
          <p:spPr>
            <a:xfrm flipH="false" flipV="false">
              <a:off x="139234" y="0"/>
              <a:ext cx="457100" cy="730836"/>
            </a:xfrm>
            <a:custGeom>
              <a:avLst/>
              <a:gdLst/>
              <a:ahLst/>
              <a:cxnLst/>
              <a:rect r="r" b="b" t="t" l="l"/>
              <a:pathLst>
                <a:path h="730836" w="457100">
                  <a:moveTo>
                    <a:pt x="228550" y="0"/>
                  </a:moveTo>
                  <a:cubicBezTo>
                    <a:pt x="368369" y="68050"/>
                    <a:pt x="457100" y="209918"/>
                    <a:pt x="457100" y="365418"/>
                  </a:cubicBezTo>
                  <a:cubicBezTo>
                    <a:pt x="457100" y="520918"/>
                    <a:pt x="368369" y="662786"/>
                    <a:pt x="228550" y="730836"/>
                  </a:cubicBezTo>
                  <a:cubicBezTo>
                    <a:pt x="88731" y="662786"/>
                    <a:pt x="0" y="520918"/>
                    <a:pt x="0" y="365418"/>
                  </a:cubicBezTo>
                  <a:cubicBezTo>
                    <a:pt x="0" y="209918"/>
                    <a:pt x="88731" y="68050"/>
                    <a:pt x="228550" y="0"/>
                  </a:cubicBezTo>
                  <a:close/>
                </a:path>
              </a:pathLst>
            </a:custGeom>
            <a:solidFill>
              <a:srgbClr val="35A1F4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FFFFFF"/>
                  </a:solidFill>
                  <a:latin typeface="DM Sans Bold"/>
                </a:rPr>
                <a:t>2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11131070" y="4033392"/>
            <a:ext cx="395800" cy="465515"/>
            <a:chOff x="0" y="0"/>
            <a:chExt cx="735568" cy="865129"/>
          </a:xfrm>
        </p:grpSpPr>
        <p:sp>
          <p:nvSpPr>
            <p:cNvPr name="Freeform 40" id="40"/>
            <p:cNvSpPr/>
            <p:nvPr/>
          </p:nvSpPr>
          <p:spPr>
            <a:xfrm flipH="false" flipV="false">
              <a:off x="-62850" y="0"/>
              <a:ext cx="861269" cy="865129"/>
            </a:xfrm>
            <a:custGeom>
              <a:avLst/>
              <a:gdLst/>
              <a:ahLst/>
              <a:cxnLst/>
              <a:rect r="r" b="b" t="t" l="l"/>
              <a:pathLst>
                <a:path h="865129" w="861269">
                  <a:moveTo>
                    <a:pt x="430634" y="0"/>
                  </a:moveTo>
                  <a:cubicBezTo>
                    <a:pt x="668778" y="1065"/>
                    <a:pt x="861268" y="194418"/>
                    <a:pt x="861268" y="432564"/>
                  </a:cubicBezTo>
                  <a:cubicBezTo>
                    <a:pt x="861268" y="670710"/>
                    <a:pt x="668778" y="864064"/>
                    <a:pt x="430634" y="865129"/>
                  </a:cubicBezTo>
                  <a:cubicBezTo>
                    <a:pt x="192490" y="864064"/>
                    <a:pt x="0" y="670710"/>
                    <a:pt x="0" y="432564"/>
                  </a:cubicBezTo>
                  <a:cubicBezTo>
                    <a:pt x="0" y="194418"/>
                    <a:pt x="192490" y="1065"/>
                    <a:pt x="430634" y="0"/>
                  </a:cubicBezTo>
                  <a:close/>
                </a:path>
              </a:pathLst>
            </a:custGeom>
            <a:solidFill>
              <a:srgbClr val="8E77F8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FFFFFF"/>
                  </a:solidFill>
                  <a:latin typeface="DM Sans Bold"/>
                </a:rPr>
                <a:t>4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12192687" y="6207158"/>
            <a:ext cx="457293" cy="465515"/>
            <a:chOff x="0" y="0"/>
            <a:chExt cx="849847" cy="865129"/>
          </a:xfrm>
        </p:grpSpPr>
        <p:sp>
          <p:nvSpPr>
            <p:cNvPr name="Freeform 43" id="43"/>
            <p:cNvSpPr/>
            <p:nvPr/>
          </p:nvSpPr>
          <p:spPr>
            <a:xfrm flipH="false" flipV="false">
              <a:off x="-5711" y="0"/>
              <a:ext cx="861269" cy="865129"/>
            </a:xfrm>
            <a:custGeom>
              <a:avLst/>
              <a:gdLst/>
              <a:ahLst/>
              <a:cxnLst/>
              <a:rect r="r" b="b" t="t" l="l"/>
              <a:pathLst>
                <a:path h="865129" w="861269">
                  <a:moveTo>
                    <a:pt x="430635" y="0"/>
                  </a:moveTo>
                  <a:cubicBezTo>
                    <a:pt x="668778" y="1065"/>
                    <a:pt x="861269" y="194418"/>
                    <a:pt x="861269" y="432564"/>
                  </a:cubicBezTo>
                  <a:cubicBezTo>
                    <a:pt x="861269" y="670710"/>
                    <a:pt x="668778" y="864064"/>
                    <a:pt x="430635" y="865129"/>
                  </a:cubicBezTo>
                  <a:cubicBezTo>
                    <a:pt x="192491" y="864064"/>
                    <a:pt x="0" y="670710"/>
                    <a:pt x="0" y="432564"/>
                  </a:cubicBezTo>
                  <a:cubicBezTo>
                    <a:pt x="0" y="194418"/>
                    <a:pt x="192491" y="1065"/>
                    <a:pt x="430635" y="0"/>
                  </a:cubicBezTo>
                  <a:close/>
                </a:path>
              </a:pathLst>
            </a:custGeom>
            <a:solidFill>
              <a:srgbClr val="35A1F4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FFFFFF"/>
                  </a:solidFill>
                  <a:latin typeface="DM Sans Bold"/>
                </a:rPr>
                <a:t>5.2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12192687" y="8362340"/>
            <a:ext cx="395800" cy="465515"/>
            <a:chOff x="0" y="0"/>
            <a:chExt cx="735568" cy="865129"/>
          </a:xfrm>
        </p:grpSpPr>
        <p:sp>
          <p:nvSpPr>
            <p:cNvPr name="Freeform 46" id="46"/>
            <p:cNvSpPr/>
            <p:nvPr/>
          </p:nvSpPr>
          <p:spPr>
            <a:xfrm flipH="false" flipV="false">
              <a:off x="-62850" y="0"/>
              <a:ext cx="861269" cy="865129"/>
            </a:xfrm>
            <a:custGeom>
              <a:avLst/>
              <a:gdLst/>
              <a:ahLst/>
              <a:cxnLst/>
              <a:rect r="r" b="b" t="t" l="l"/>
              <a:pathLst>
                <a:path h="865129" w="861269">
                  <a:moveTo>
                    <a:pt x="430634" y="0"/>
                  </a:moveTo>
                  <a:cubicBezTo>
                    <a:pt x="668778" y="1065"/>
                    <a:pt x="861268" y="194418"/>
                    <a:pt x="861268" y="432564"/>
                  </a:cubicBezTo>
                  <a:cubicBezTo>
                    <a:pt x="861268" y="670710"/>
                    <a:pt x="668778" y="864064"/>
                    <a:pt x="430634" y="865129"/>
                  </a:cubicBezTo>
                  <a:cubicBezTo>
                    <a:pt x="192490" y="864064"/>
                    <a:pt x="0" y="670710"/>
                    <a:pt x="0" y="432564"/>
                  </a:cubicBezTo>
                  <a:cubicBezTo>
                    <a:pt x="0" y="194418"/>
                    <a:pt x="192490" y="1065"/>
                    <a:pt x="430634" y="0"/>
                  </a:cubicBezTo>
                  <a:close/>
                </a:path>
              </a:pathLst>
            </a:custGeom>
            <a:solidFill>
              <a:srgbClr val="FFB001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FFFFFF"/>
                  </a:solidFill>
                  <a:latin typeface="DM Sans Bold"/>
                </a:rPr>
                <a:t>6</a:t>
              </a:r>
            </a:p>
          </p:txBody>
        </p:sp>
      </p:grpSp>
      <p:sp>
        <p:nvSpPr>
          <p:cNvPr name="TextBox 48" id="48"/>
          <p:cNvSpPr txBox="true"/>
          <p:nvPr/>
        </p:nvSpPr>
        <p:spPr>
          <a:xfrm rot="0">
            <a:off x="1028700" y="613410"/>
            <a:ext cx="8215461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202020"/>
                </a:solidFill>
                <a:latin typeface="DM Sans"/>
              </a:rPr>
              <a:t>Let's visualize &amp; experience the flow of the site</a:t>
            </a:r>
          </a:p>
        </p:txBody>
      </p:sp>
      <p:grpSp>
        <p:nvGrpSpPr>
          <p:cNvPr name="Group 49" id="49"/>
          <p:cNvGrpSpPr/>
          <p:nvPr/>
        </p:nvGrpSpPr>
        <p:grpSpPr>
          <a:xfrm rot="0">
            <a:off x="3734131" y="8038506"/>
            <a:ext cx="3200400" cy="622059"/>
            <a:chOff x="0" y="0"/>
            <a:chExt cx="2429326" cy="472186"/>
          </a:xfrm>
        </p:grpSpPr>
        <p:sp>
          <p:nvSpPr>
            <p:cNvPr name="Freeform 50" id="50"/>
            <p:cNvSpPr/>
            <p:nvPr/>
          </p:nvSpPr>
          <p:spPr>
            <a:xfrm flipH="false" flipV="false">
              <a:off x="0" y="0"/>
              <a:ext cx="2429326" cy="472186"/>
            </a:xfrm>
            <a:custGeom>
              <a:avLst/>
              <a:gdLst/>
              <a:ahLst/>
              <a:cxnLst/>
              <a:rect r="r" b="b" t="t" l="l"/>
              <a:pathLst>
                <a:path h="472186" w="2429326">
                  <a:moveTo>
                    <a:pt x="0" y="0"/>
                  </a:moveTo>
                  <a:lnTo>
                    <a:pt x="2429326" y="0"/>
                  </a:lnTo>
                  <a:lnTo>
                    <a:pt x="2429326" y="472186"/>
                  </a:lnTo>
                  <a:lnTo>
                    <a:pt x="0" y="472186"/>
                  </a:lnTo>
                  <a:close/>
                </a:path>
              </a:pathLst>
            </a:custGeom>
            <a:solidFill>
              <a:srgbClr val="FFA2AD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51" id="51"/>
            <p:cNvSpPr txBox="true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99"/>
                </a:lnSpc>
              </a:pPr>
              <a:r>
                <a:rPr lang="en-US" sz="1999" u="sng">
                  <a:solidFill>
                    <a:srgbClr val="000000"/>
                  </a:solidFill>
                  <a:latin typeface="DM Sans"/>
                  <a:hlinkClick r:id="rId10" action="ppaction://hlinksldjump"/>
                </a:rPr>
                <a:t>Admin login</a:t>
              </a:r>
            </a:p>
          </p:txBody>
        </p:sp>
      </p:grpSp>
      <p:sp>
        <p:nvSpPr>
          <p:cNvPr name="AutoShape 52" id="52"/>
          <p:cNvSpPr/>
          <p:nvPr/>
        </p:nvSpPr>
        <p:spPr>
          <a:xfrm flipV="true">
            <a:off x="5334331" y="7200306"/>
            <a:ext cx="0" cy="838200"/>
          </a:xfrm>
          <a:prstGeom prst="line">
            <a:avLst/>
          </a:prstGeom>
          <a:ln cap="rnd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53" id="53"/>
          <p:cNvGrpSpPr/>
          <p:nvPr/>
        </p:nvGrpSpPr>
        <p:grpSpPr>
          <a:xfrm rot="0">
            <a:off x="3338330" y="8660565"/>
            <a:ext cx="395800" cy="393254"/>
            <a:chOff x="0" y="0"/>
            <a:chExt cx="735568" cy="730836"/>
          </a:xfrm>
        </p:grpSpPr>
        <p:sp>
          <p:nvSpPr>
            <p:cNvPr name="Freeform 54" id="54"/>
            <p:cNvSpPr/>
            <p:nvPr/>
          </p:nvSpPr>
          <p:spPr>
            <a:xfrm flipH="false" flipV="false">
              <a:off x="139234" y="0"/>
              <a:ext cx="457100" cy="730836"/>
            </a:xfrm>
            <a:custGeom>
              <a:avLst/>
              <a:gdLst/>
              <a:ahLst/>
              <a:cxnLst/>
              <a:rect r="r" b="b" t="t" l="l"/>
              <a:pathLst>
                <a:path h="730836" w="457100">
                  <a:moveTo>
                    <a:pt x="228550" y="0"/>
                  </a:moveTo>
                  <a:cubicBezTo>
                    <a:pt x="368369" y="68050"/>
                    <a:pt x="457100" y="209918"/>
                    <a:pt x="457100" y="365418"/>
                  </a:cubicBezTo>
                  <a:cubicBezTo>
                    <a:pt x="457100" y="520918"/>
                    <a:pt x="368369" y="662786"/>
                    <a:pt x="228550" y="730836"/>
                  </a:cubicBezTo>
                  <a:cubicBezTo>
                    <a:pt x="88731" y="662786"/>
                    <a:pt x="0" y="520918"/>
                    <a:pt x="0" y="365418"/>
                  </a:cubicBezTo>
                  <a:cubicBezTo>
                    <a:pt x="0" y="209918"/>
                    <a:pt x="88731" y="68050"/>
                    <a:pt x="228550" y="0"/>
                  </a:cubicBezTo>
                  <a:close/>
                </a:path>
              </a:pathLst>
            </a:custGeom>
            <a:solidFill>
              <a:srgbClr val="ED1C24"/>
            </a:solidFill>
          </p:spPr>
        </p:sp>
        <p:sp>
          <p:nvSpPr>
            <p:cNvPr name="TextBox 55" id="55"/>
            <p:cNvSpPr txBox="true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FFFFFF"/>
                  </a:solidFill>
                  <a:latin typeface="DM Sans Bold"/>
                </a:rPr>
                <a:t>3</a:t>
              </a:r>
            </a:p>
          </p:txBody>
        </p:sp>
      </p:grpSp>
      <p:grpSp>
        <p:nvGrpSpPr>
          <p:cNvPr name="Group 56" id="56"/>
          <p:cNvGrpSpPr/>
          <p:nvPr/>
        </p:nvGrpSpPr>
        <p:grpSpPr>
          <a:xfrm rot="0">
            <a:off x="7930670" y="6932426"/>
            <a:ext cx="3200400" cy="1373960"/>
            <a:chOff x="0" y="0"/>
            <a:chExt cx="812800" cy="348942"/>
          </a:xfrm>
        </p:grpSpPr>
        <p:sp>
          <p:nvSpPr>
            <p:cNvPr name="Freeform 57" id="57"/>
            <p:cNvSpPr/>
            <p:nvPr/>
          </p:nvSpPr>
          <p:spPr>
            <a:xfrm flipH="false" flipV="false">
              <a:off x="353924" y="0"/>
              <a:ext cx="104951" cy="348942"/>
            </a:xfrm>
            <a:custGeom>
              <a:avLst/>
              <a:gdLst/>
              <a:ahLst/>
              <a:cxnLst/>
              <a:rect r="r" b="b" t="t" l="l"/>
              <a:pathLst>
                <a:path h="348942" w="104951">
                  <a:moveTo>
                    <a:pt x="52476" y="0"/>
                  </a:moveTo>
                  <a:cubicBezTo>
                    <a:pt x="104952" y="110395"/>
                    <a:pt x="104952" y="238547"/>
                    <a:pt x="52476" y="348942"/>
                  </a:cubicBezTo>
                  <a:cubicBezTo>
                    <a:pt x="0" y="238547"/>
                    <a:pt x="0" y="110395"/>
                    <a:pt x="52476" y="0"/>
                  </a:cubicBezTo>
                  <a:lnTo>
                    <a:pt x="52476" y="0"/>
                  </a:lnTo>
                  <a:close/>
                </a:path>
              </a:pathLst>
            </a:custGeom>
            <a:solidFill>
              <a:srgbClr val="D5FDDB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58" id="58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99"/>
                </a:lnSpc>
              </a:pPr>
              <a:r>
                <a:rPr lang="en-US" sz="1999" u="sng">
                  <a:solidFill>
                    <a:srgbClr val="000000"/>
                  </a:solidFill>
                  <a:latin typeface="DM Sans"/>
                  <a:hlinkClick r:id="rId11" action="ppaction://hlinksldjump"/>
                </a:rPr>
                <a:t>Login</a:t>
              </a:r>
            </a:p>
          </p:txBody>
        </p:sp>
      </p:grpSp>
      <p:sp>
        <p:nvSpPr>
          <p:cNvPr name="AutoShape 59" id="59"/>
          <p:cNvSpPr/>
          <p:nvPr/>
        </p:nvSpPr>
        <p:spPr>
          <a:xfrm flipV="true">
            <a:off x="9530870" y="4971818"/>
            <a:ext cx="880507" cy="1960609"/>
          </a:xfrm>
          <a:prstGeom prst="line">
            <a:avLst/>
          </a:prstGeom>
          <a:ln cap="rnd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60" id="60"/>
          <p:cNvGrpSpPr/>
          <p:nvPr/>
        </p:nvGrpSpPr>
        <p:grpSpPr>
          <a:xfrm rot="0">
            <a:off x="7732770" y="6807052"/>
            <a:ext cx="395800" cy="465515"/>
            <a:chOff x="0" y="0"/>
            <a:chExt cx="735568" cy="865129"/>
          </a:xfrm>
        </p:grpSpPr>
        <p:sp>
          <p:nvSpPr>
            <p:cNvPr name="Freeform 61" id="61"/>
            <p:cNvSpPr/>
            <p:nvPr/>
          </p:nvSpPr>
          <p:spPr>
            <a:xfrm flipH="false" flipV="false">
              <a:off x="-62850" y="0"/>
              <a:ext cx="861269" cy="865129"/>
            </a:xfrm>
            <a:custGeom>
              <a:avLst/>
              <a:gdLst/>
              <a:ahLst/>
              <a:cxnLst/>
              <a:rect r="r" b="b" t="t" l="l"/>
              <a:pathLst>
                <a:path h="865129" w="861269">
                  <a:moveTo>
                    <a:pt x="430634" y="0"/>
                  </a:moveTo>
                  <a:cubicBezTo>
                    <a:pt x="668778" y="1065"/>
                    <a:pt x="861268" y="194418"/>
                    <a:pt x="861268" y="432564"/>
                  </a:cubicBezTo>
                  <a:cubicBezTo>
                    <a:pt x="861268" y="670710"/>
                    <a:pt x="668778" y="864064"/>
                    <a:pt x="430634" y="865129"/>
                  </a:cubicBezTo>
                  <a:cubicBezTo>
                    <a:pt x="192490" y="864064"/>
                    <a:pt x="0" y="670710"/>
                    <a:pt x="0" y="432564"/>
                  </a:cubicBezTo>
                  <a:cubicBezTo>
                    <a:pt x="0" y="194418"/>
                    <a:pt x="192490" y="1065"/>
                    <a:pt x="430634" y="0"/>
                  </a:cubicBezTo>
                  <a:close/>
                </a:path>
              </a:pathLst>
            </a:custGeom>
            <a:solidFill>
              <a:srgbClr val="3AB85C"/>
            </a:solidFill>
          </p:spPr>
        </p:sp>
        <p:sp>
          <p:nvSpPr>
            <p:cNvPr name="TextBox 62" id="62"/>
            <p:cNvSpPr txBox="true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FFFFFF"/>
                  </a:solidFill>
                  <a:latin typeface="DM Sans Bold"/>
                </a:rPr>
                <a:t>1.2</a:t>
              </a:r>
            </a:p>
          </p:txBody>
        </p:sp>
      </p:grpSp>
      <p:grpSp>
        <p:nvGrpSpPr>
          <p:cNvPr name="Group 63" id="63"/>
          <p:cNvGrpSpPr/>
          <p:nvPr/>
        </p:nvGrpSpPr>
        <p:grpSpPr>
          <a:xfrm rot="0">
            <a:off x="12279571" y="1885323"/>
            <a:ext cx="449661" cy="465515"/>
            <a:chOff x="0" y="0"/>
            <a:chExt cx="835665" cy="865129"/>
          </a:xfrm>
        </p:grpSpPr>
        <p:sp>
          <p:nvSpPr>
            <p:cNvPr name="Freeform 64" id="64"/>
            <p:cNvSpPr/>
            <p:nvPr/>
          </p:nvSpPr>
          <p:spPr>
            <a:xfrm flipH="false" flipV="false">
              <a:off x="-12802" y="0"/>
              <a:ext cx="861269" cy="865129"/>
            </a:xfrm>
            <a:custGeom>
              <a:avLst/>
              <a:gdLst/>
              <a:ahLst/>
              <a:cxnLst/>
              <a:rect r="r" b="b" t="t" l="l"/>
              <a:pathLst>
                <a:path h="865129" w="861269">
                  <a:moveTo>
                    <a:pt x="430635" y="0"/>
                  </a:moveTo>
                  <a:cubicBezTo>
                    <a:pt x="668778" y="1065"/>
                    <a:pt x="861269" y="194418"/>
                    <a:pt x="861269" y="432564"/>
                  </a:cubicBezTo>
                  <a:cubicBezTo>
                    <a:pt x="861269" y="670710"/>
                    <a:pt x="668778" y="864064"/>
                    <a:pt x="430635" y="865129"/>
                  </a:cubicBezTo>
                  <a:cubicBezTo>
                    <a:pt x="192491" y="864064"/>
                    <a:pt x="0" y="670710"/>
                    <a:pt x="0" y="432564"/>
                  </a:cubicBezTo>
                  <a:cubicBezTo>
                    <a:pt x="0" y="194418"/>
                    <a:pt x="192491" y="1065"/>
                    <a:pt x="430635" y="0"/>
                  </a:cubicBezTo>
                  <a:close/>
                </a:path>
              </a:pathLst>
            </a:custGeom>
            <a:solidFill>
              <a:srgbClr val="35A1F4"/>
            </a:solidFill>
          </p:spPr>
        </p:sp>
        <p:sp>
          <p:nvSpPr>
            <p:cNvPr name="TextBox 65" id="65"/>
            <p:cNvSpPr txBox="true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FFFFFF"/>
                  </a:solidFill>
                  <a:latin typeface="DM Sans Bold"/>
                </a:rPr>
                <a:t>5.1</a:t>
              </a:r>
            </a:p>
          </p:txBody>
        </p:sp>
      </p:grpSp>
      <p:grpSp>
        <p:nvGrpSpPr>
          <p:cNvPr name="Group 66" id="66"/>
          <p:cNvGrpSpPr/>
          <p:nvPr/>
        </p:nvGrpSpPr>
        <p:grpSpPr>
          <a:xfrm rot="0">
            <a:off x="14745386" y="401955"/>
            <a:ext cx="2902662" cy="268605"/>
            <a:chOff x="0" y="0"/>
            <a:chExt cx="3870216" cy="358140"/>
          </a:xfrm>
        </p:grpSpPr>
        <p:pic>
          <p:nvPicPr>
            <p:cNvPr name="Picture 67" id="67">
              <a:hlinkClick r:id="rId14" action="ppaction://hlinksldjump"/>
            </p:cNvPr>
            <p:cNvPicPr>
              <a:picLocks noChangeAspect="true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10800000">
              <a:off x="3250887" y="65609"/>
              <a:ext cx="480026" cy="226922"/>
            </a:xfrm>
            <a:prstGeom prst="rect">
              <a:avLst/>
            </a:prstGeom>
          </p:spPr>
        </p:pic>
        <p:sp>
          <p:nvSpPr>
            <p:cNvPr name="TextBox 68" id="68"/>
            <p:cNvSpPr txBox="true"/>
            <p:nvPr/>
          </p:nvSpPr>
          <p:spPr>
            <a:xfrm rot="0">
              <a:off x="0" y="-38100"/>
              <a:ext cx="3870216" cy="3962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520"/>
                </a:lnSpc>
              </a:pPr>
              <a:r>
                <a:rPr lang="en-US" sz="1800" u="sng">
                  <a:solidFill>
                    <a:srgbClr val="312E5F"/>
                  </a:solidFill>
                  <a:latin typeface="DM Sans Bold"/>
                </a:rPr>
                <a:t>TO EXTRA FEATURES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FE4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55194" y="654736"/>
            <a:ext cx="13577613" cy="1357761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784183" y="365429"/>
            <a:ext cx="6719635" cy="1326542"/>
            <a:chOff x="0" y="0"/>
            <a:chExt cx="1404700" cy="277306"/>
          </a:xfrm>
        </p:grpSpPr>
        <p:sp>
          <p:nvSpPr>
            <p:cNvPr name="Freeform 6" id="6"/>
            <p:cNvSpPr/>
            <p:nvPr/>
          </p:nvSpPr>
          <p:spPr>
            <a:xfrm flipH="false" flipV="false">
              <a:off x="0" y="0"/>
              <a:ext cx="1404700" cy="277306"/>
            </a:xfrm>
            <a:custGeom>
              <a:avLst/>
              <a:gdLst/>
              <a:ahLst/>
              <a:cxnLst/>
              <a:rect r="r" b="b" t="t" l="l"/>
              <a:pathLst>
                <a:path h="277306" w="1404700">
                  <a:moveTo>
                    <a:pt x="108301" y="0"/>
                  </a:moveTo>
                  <a:lnTo>
                    <a:pt x="1296399" y="0"/>
                  </a:lnTo>
                  <a:cubicBezTo>
                    <a:pt x="1356212" y="0"/>
                    <a:pt x="1404700" y="48488"/>
                    <a:pt x="1404700" y="108301"/>
                  </a:cubicBezTo>
                  <a:lnTo>
                    <a:pt x="1404700" y="169005"/>
                  </a:lnTo>
                  <a:cubicBezTo>
                    <a:pt x="1404700" y="228818"/>
                    <a:pt x="1356212" y="277306"/>
                    <a:pt x="1296399" y="277306"/>
                  </a:cubicBezTo>
                  <a:lnTo>
                    <a:pt x="108301" y="277306"/>
                  </a:lnTo>
                  <a:cubicBezTo>
                    <a:pt x="48488" y="277306"/>
                    <a:pt x="0" y="228818"/>
                    <a:pt x="0" y="169005"/>
                  </a:cubicBezTo>
                  <a:lnTo>
                    <a:pt x="0" y="108301"/>
                  </a:lnTo>
                  <a:cubicBezTo>
                    <a:pt x="0" y="48488"/>
                    <a:pt x="48488" y="0"/>
                    <a:pt x="108301" y="0"/>
                  </a:cubicBezTo>
                  <a:close/>
                </a:path>
              </a:pathLst>
            </a:custGeom>
            <a:solidFill>
              <a:srgbClr val="F4592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23825"/>
              <a:ext cx="812800" cy="936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959"/>
                </a:lnSpc>
              </a:pPr>
              <a:r>
                <a:rPr lang="en-US" sz="6399">
                  <a:solidFill>
                    <a:srgbClr val="FFFFFF"/>
                  </a:solidFill>
                  <a:latin typeface="DM Sans Bold"/>
                </a:rPr>
                <a:t>Sign Up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667440" y="231126"/>
            <a:ext cx="3445587" cy="268605"/>
            <a:chOff x="0" y="0"/>
            <a:chExt cx="4594116" cy="358140"/>
          </a:xfrm>
        </p:grpSpPr>
        <p:pic>
          <p:nvPicPr>
            <p:cNvPr name="Picture 9" id="9">
              <a:hlinkClick r:id="rId4" action="ppaction://hlinksldjump"/>
            </p:cNvPr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65535"/>
              <a:ext cx="480026" cy="226922"/>
            </a:xfrm>
            <a:prstGeom prst="rect">
              <a:avLst/>
            </a:prstGeom>
          </p:spPr>
        </p:pic>
        <p:sp>
          <p:nvSpPr>
            <p:cNvPr name="TextBox 10" id="10"/>
            <p:cNvSpPr txBox="true"/>
            <p:nvPr/>
          </p:nvSpPr>
          <p:spPr>
            <a:xfrm rot="0">
              <a:off x="723900" y="-38100"/>
              <a:ext cx="3870216" cy="3962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520"/>
                </a:lnSpc>
              </a:pPr>
              <a:r>
                <a:rPr lang="en-US" sz="1800" u="sng">
                  <a:solidFill>
                    <a:srgbClr val="312E5F"/>
                  </a:solidFill>
                  <a:latin typeface="DM Sans Bold"/>
                  <a:hlinkClick r:id="rId4" action="ppaction://hlinksldjump"/>
                </a:rPr>
                <a:t>BACK TO FLOWCHART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124755" y="1831984"/>
            <a:ext cx="8038489" cy="7899475"/>
            <a:chOff x="0" y="0"/>
            <a:chExt cx="2117133" cy="2080520"/>
          </a:xfrm>
        </p:grpSpPr>
        <p:sp>
          <p:nvSpPr>
            <p:cNvPr name="Freeform 12" id="12"/>
            <p:cNvSpPr/>
            <p:nvPr/>
          </p:nvSpPr>
          <p:spPr>
            <a:xfrm flipH="false" flipV="false">
              <a:off x="0" y="0"/>
              <a:ext cx="2117133" cy="2080520"/>
            </a:xfrm>
            <a:custGeom>
              <a:avLst/>
              <a:gdLst/>
              <a:ahLst/>
              <a:cxnLst/>
              <a:rect r="r" b="b" t="t" l="l"/>
              <a:pathLst>
                <a:path h="2080520" w="2117133">
                  <a:moveTo>
                    <a:pt x="49118" y="0"/>
                  </a:moveTo>
                  <a:lnTo>
                    <a:pt x="2068014" y="0"/>
                  </a:lnTo>
                  <a:cubicBezTo>
                    <a:pt x="2081042" y="0"/>
                    <a:pt x="2093535" y="5175"/>
                    <a:pt x="2102746" y="14386"/>
                  </a:cubicBezTo>
                  <a:cubicBezTo>
                    <a:pt x="2111958" y="23598"/>
                    <a:pt x="2117133" y="36091"/>
                    <a:pt x="2117133" y="49118"/>
                  </a:cubicBezTo>
                  <a:lnTo>
                    <a:pt x="2117133" y="2031402"/>
                  </a:lnTo>
                  <a:cubicBezTo>
                    <a:pt x="2117133" y="2044429"/>
                    <a:pt x="2111958" y="2056922"/>
                    <a:pt x="2102746" y="2066134"/>
                  </a:cubicBezTo>
                  <a:cubicBezTo>
                    <a:pt x="2093535" y="2075345"/>
                    <a:pt x="2081042" y="2080520"/>
                    <a:pt x="2068014" y="2080520"/>
                  </a:cubicBezTo>
                  <a:lnTo>
                    <a:pt x="49118" y="2080520"/>
                  </a:lnTo>
                  <a:cubicBezTo>
                    <a:pt x="36091" y="2080520"/>
                    <a:pt x="23598" y="2075345"/>
                    <a:pt x="14386" y="2066134"/>
                  </a:cubicBezTo>
                  <a:cubicBezTo>
                    <a:pt x="5175" y="2056922"/>
                    <a:pt x="0" y="2044429"/>
                    <a:pt x="0" y="2031402"/>
                  </a:cubicBezTo>
                  <a:lnTo>
                    <a:pt x="0" y="49118"/>
                  </a:lnTo>
                  <a:cubicBezTo>
                    <a:pt x="0" y="36091"/>
                    <a:pt x="5175" y="23598"/>
                    <a:pt x="14386" y="14386"/>
                  </a:cubicBezTo>
                  <a:cubicBezTo>
                    <a:pt x="23598" y="5175"/>
                    <a:pt x="36091" y="0"/>
                    <a:pt x="49118" y="0"/>
                  </a:cubicBezTo>
                  <a:close/>
                </a:path>
              </a:pathLst>
            </a:custGeom>
            <a:solidFill>
              <a:srgbClr val="F1F1F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99"/>
                </a:lnSpc>
              </a:pPr>
            </a:p>
          </p:txBody>
        </p:sp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5441890" y="2132778"/>
            <a:ext cx="7445317" cy="72978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FE4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55194" y="654736"/>
            <a:ext cx="13577613" cy="1357761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341074" y="365429"/>
            <a:ext cx="7605852" cy="1326542"/>
            <a:chOff x="0" y="0"/>
            <a:chExt cx="1589958" cy="277306"/>
          </a:xfrm>
        </p:grpSpPr>
        <p:sp>
          <p:nvSpPr>
            <p:cNvPr name="Freeform 6" id="6"/>
            <p:cNvSpPr/>
            <p:nvPr/>
          </p:nvSpPr>
          <p:spPr>
            <a:xfrm flipH="false" flipV="false">
              <a:off x="0" y="0"/>
              <a:ext cx="1589958" cy="277306"/>
            </a:xfrm>
            <a:custGeom>
              <a:avLst/>
              <a:gdLst/>
              <a:ahLst/>
              <a:cxnLst/>
              <a:rect r="r" b="b" t="t" l="l"/>
              <a:pathLst>
                <a:path h="277306" w="1589958">
                  <a:moveTo>
                    <a:pt x="95682" y="0"/>
                  </a:moveTo>
                  <a:lnTo>
                    <a:pt x="1494277" y="0"/>
                  </a:lnTo>
                  <a:cubicBezTo>
                    <a:pt x="1519653" y="0"/>
                    <a:pt x="1543990" y="10081"/>
                    <a:pt x="1561934" y="28025"/>
                  </a:cubicBezTo>
                  <a:cubicBezTo>
                    <a:pt x="1579878" y="45968"/>
                    <a:pt x="1589958" y="70305"/>
                    <a:pt x="1589958" y="95682"/>
                  </a:cubicBezTo>
                  <a:lnTo>
                    <a:pt x="1589958" y="181624"/>
                  </a:lnTo>
                  <a:cubicBezTo>
                    <a:pt x="1589958" y="207001"/>
                    <a:pt x="1579878" y="231338"/>
                    <a:pt x="1561934" y="249281"/>
                  </a:cubicBezTo>
                  <a:cubicBezTo>
                    <a:pt x="1543990" y="267225"/>
                    <a:pt x="1519653" y="277306"/>
                    <a:pt x="1494277" y="277306"/>
                  </a:cubicBezTo>
                  <a:lnTo>
                    <a:pt x="95682" y="277306"/>
                  </a:lnTo>
                  <a:cubicBezTo>
                    <a:pt x="70305" y="277306"/>
                    <a:pt x="45968" y="267225"/>
                    <a:pt x="28025" y="249281"/>
                  </a:cubicBezTo>
                  <a:cubicBezTo>
                    <a:pt x="10081" y="231338"/>
                    <a:pt x="0" y="207001"/>
                    <a:pt x="0" y="181624"/>
                  </a:cubicBezTo>
                  <a:lnTo>
                    <a:pt x="0" y="95682"/>
                  </a:lnTo>
                  <a:cubicBezTo>
                    <a:pt x="0" y="70305"/>
                    <a:pt x="10081" y="45968"/>
                    <a:pt x="28025" y="28025"/>
                  </a:cubicBezTo>
                  <a:cubicBezTo>
                    <a:pt x="45968" y="10081"/>
                    <a:pt x="70305" y="0"/>
                    <a:pt x="95682" y="0"/>
                  </a:cubicBezTo>
                  <a:close/>
                </a:path>
              </a:pathLst>
            </a:custGeom>
            <a:solidFill>
              <a:srgbClr val="F4592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23825"/>
              <a:ext cx="812800" cy="936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959"/>
                </a:lnSpc>
              </a:pPr>
              <a:r>
                <a:rPr lang="en-US" sz="6399">
                  <a:solidFill>
                    <a:srgbClr val="FFFFFF"/>
                  </a:solidFill>
                  <a:latin typeface="DM Sans Bold"/>
                </a:rPr>
                <a:t>KYC Submission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3595597" y="3465403"/>
            <a:ext cx="11096807" cy="5640490"/>
            <a:chOff x="0" y="0"/>
            <a:chExt cx="2922616" cy="1485561"/>
          </a:xfrm>
        </p:grpSpPr>
        <p:sp>
          <p:nvSpPr>
            <p:cNvPr name="Freeform 9" id="9"/>
            <p:cNvSpPr/>
            <p:nvPr/>
          </p:nvSpPr>
          <p:spPr>
            <a:xfrm flipH="false" flipV="false">
              <a:off x="0" y="0"/>
              <a:ext cx="2922616" cy="1485561"/>
            </a:xfrm>
            <a:custGeom>
              <a:avLst/>
              <a:gdLst/>
              <a:ahLst/>
              <a:cxnLst/>
              <a:rect r="r" b="b" t="t" l="l"/>
              <a:pathLst>
                <a:path h="1485561" w="2922616">
                  <a:moveTo>
                    <a:pt x="35581" y="0"/>
                  </a:moveTo>
                  <a:lnTo>
                    <a:pt x="2887035" y="0"/>
                  </a:lnTo>
                  <a:cubicBezTo>
                    <a:pt x="2896471" y="0"/>
                    <a:pt x="2905521" y="3749"/>
                    <a:pt x="2912194" y="10421"/>
                  </a:cubicBezTo>
                  <a:cubicBezTo>
                    <a:pt x="2918867" y="17094"/>
                    <a:pt x="2922616" y="26144"/>
                    <a:pt x="2922616" y="35581"/>
                  </a:cubicBezTo>
                  <a:lnTo>
                    <a:pt x="2922616" y="1449980"/>
                  </a:lnTo>
                  <a:cubicBezTo>
                    <a:pt x="2922616" y="1459417"/>
                    <a:pt x="2918867" y="1468467"/>
                    <a:pt x="2912194" y="1475140"/>
                  </a:cubicBezTo>
                  <a:cubicBezTo>
                    <a:pt x="2905521" y="1481812"/>
                    <a:pt x="2896471" y="1485561"/>
                    <a:pt x="2887035" y="1485561"/>
                  </a:cubicBezTo>
                  <a:lnTo>
                    <a:pt x="35581" y="1485561"/>
                  </a:lnTo>
                  <a:cubicBezTo>
                    <a:pt x="26144" y="1485561"/>
                    <a:pt x="17094" y="1481812"/>
                    <a:pt x="10421" y="1475140"/>
                  </a:cubicBezTo>
                  <a:cubicBezTo>
                    <a:pt x="3749" y="1468467"/>
                    <a:pt x="0" y="1459417"/>
                    <a:pt x="0" y="1449980"/>
                  </a:cubicBezTo>
                  <a:lnTo>
                    <a:pt x="0" y="35581"/>
                  </a:lnTo>
                  <a:cubicBezTo>
                    <a:pt x="0" y="26144"/>
                    <a:pt x="3749" y="17094"/>
                    <a:pt x="10421" y="10421"/>
                  </a:cubicBezTo>
                  <a:cubicBezTo>
                    <a:pt x="17094" y="3749"/>
                    <a:pt x="26144" y="0"/>
                    <a:pt x="35581" y="0"/>
                  </a:cubicBezTo>
                  <a:close/>
                </a:path>
              </a:pathLst>
            </a:custGeom>
            <a:solidFill>
              <a:srgbClr val="F1F1F1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99"/>
                </a:lnSpc>
              </a:pPr>
            </a:p>
          </p:txBody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995841" y="4148864"/>
            <a:ext cx="10296319" cy="4273569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 rot="0">
            <a:off x="14667440" y="231126"/>
            <a:ext cx="3445587" cy="268605"/>
            <a:chOff x="0" y="0"/>
            <a:chExt cx="4594116" cy="358140"/>
          </a:xfrm>
        </p:grpSpPr>
        <p:pic>
          <p:nvPicPr>
            <p:cNvPr name="Picture 13" id="13">
              <a:hlinkClick r:id="rId5" action="ppaction://hlinksldjump"/>
            </p:cNvPr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65535"/>
              <a:ext cx="480026" cy="226922"/>
            </a:xfrm>
            <a:prstGeom prst="rect">
              <a:avLst/>
            </a:prstGeom>
          </p:spPr>
        </p:pic>
        <p:sp>
          <p:nvSpPr>
            <p:cNvPr name="TextBox 14" id="14"/>
            <p:cNvSpPr txBox="true"/>
            <p:nvPr/>
          </p:nvSpPr>
          <p:spPr>
            <a:xfrm rot="0">
              <a:off x="723900" y="-38100"/>
              <a:ext cx="3870216" cy="3962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520"/>
                </a:lnSpc>
              </a:pPr>
              <a:r>
                <a:rPr lang="en-US" sz="1800" u="sng">
                  <a:solidFill>
                    <a:srgbClr val="312E5F"/>
                  </a:solidFill>
                  <a:latin typeface="DM Sans Bold"/>
                  <a:hlinkClick r:id="rId5" action="ppaction://hlinksldjump"/>
                </a:rPr>
                <a:t>BACK TO FLOWCHART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FE4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55194" y="654736"/>
            <a:ext cx="13577613" cy="1357761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341074" y="365429"/>
            <a:ext cx="7605852" cy="1326542"/>
            <a:chOff x="0" y="0"/>
            <a:chExt cx="1589958" cy="277306"/>
          </a:xfrm>
        </p:grpSpPr>
        <p:sp>
          <p:nvSpPr>
            <p:cNvPr name="Freeform 6" id="6"/>
            <p:cNvSpPr/>
            <p:nvPr/>
          </p:nvSpPr>
          <p:spPr>
            <a:xfrm flipH="false" flipV="false">
              <a:off x="0" y="0"/>
              <a:ext cx="1589958" cy="277306"/>
            </a:xfrm>
            <a:custGeom>
              <a:avLst/>
              <a:gdLst/>
              <a:ahLst/>
              <a:cxnLst/>
              <a:rect r="r" b="b" t="t" l="l"/>
              <a:pathLst>
                <a:path h="277306" w="1589958">
                  <a:moveTo>
                    <a:pt x="95682" y="0"/>
                  </a:moveTo>
                  <a:lnTo>
                    <a:pt x="1494277" y="0"/>
                  </a:lnTo>
                  <a:cubicBezTo>
                    <a:pt x="1519653" y="0"/>
                    <a:pt x="1543990" y="10081"/>
                    <a:pt x="1561934" y="28025"/>
                  </a:cubicBezTo>
                  <a:cubicBezTo>
                    <a:pt x="1579878" y="45968"/>
                    <a:pt x="1589958" y="70305"/>
                    <a:pt x="1589958" y="95682"/>
                  </a:cubicBezTo>
                  <a:lnTo>
                    <a:pt x="1589958" y="181624"/>
                  </a:lnTo>
                  <a:cubicBezTo>
                    <a:pt x="1589958" y="207001"/>
                    <a:pt x="1579878" y="231338"/>
                    <a:pt x="1561934" y="249281"/>
                  </a:cubicBezTo>
                  <a:cubicBezTo>
                    <a:pt x="1543990" y="267225"/>
                    <a:pt x="1519653" y="277306"/>
                    <a:pt x="1494277" y="277306"/>
                  </a:cubicBezTo>
                  <a:lnTo>
                    <a:pt x="95682" y="277306"/>
                  </a:lnTo>
                  <a:cubicBezTo>
                    <a:pt x="70305" y="277306"/>
                    <a:pt x="45968" y="267225"/>
                    <a:pt x="28025" y="249281"/>
                  </a:cubicBezTo>
                  <a:cubicBezTo>
                    <a:pt x="10081" y="231338"/>
                    <a:pt x="0" y="207001"/>
                    <a:pt x="0" y="181624"/>
                  </a:cubicBezTo>
                  <a:lnTo>
                    <a:pt x="0" y="95682"/>
                  </a:lnTo>
                  <a:cubicBezTo>
                    <a:pt x="0" y="70305"/>
                    <a:pt x="10081" y="45968"/>
                    <a:pt x="28025" y="28025"/>
                  </a:cubicBezTo>
                  <a:cubicBezTo>
                    <a:pt x="45968" y="10081"/>
                    <a:pt x="70305" y="0"/>
                    <a:pt x="95682" y="0"/>
                  </a:cubicBezTo>
                  <a:close/>
                </a:path>
              </a:pathLst>
            </a:custGeom>
            <a:solidFill>
              <a:srgbClr val="F4592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23825"/>
              <a:ext cx="812800" cy="936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959"/>
                </a:lnSpc>
              </a:pPr>
              <a:r>
                <a:rPr lang="en-US" sz="6399">
                  <a:solidFill>
                    <a:srgbClr val="FFFFFF"/>
                  </a:solidFill>
                  <a:latin typeface="DM Sans Bold"/>
                </a:rPr>
                <a:t>Wait for approval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502205" y="1905239"/>
            <a:ext cx="9324373" cy="5970649"/>
            <a:chOff x="0" y="0"/>
            <a:chExt cx="2455802" cy="1572517"/>
          </a:xfrm>
        </p:grpSpPr>
        <p:sp>
          <p:nvSpPr>
            <p:cNvPr name="Freeform 9" id="9"/>
            <p:cNvSpPr/>
            <p:nvPr/>
          </p:nvSpPr>
          <p:spPr>
            <a:xfrm flipH="false" flipV="false">
              <a:off x="0" y="0"/>
              <a:ext cx="2455802" cy="1572517"/>
            </a:xfrm>
            <a:custGeom>
              <a:avLst/>
              <a:gdLst/>
              <a:ahLst/>
              <a:cxnLst/>
              <a:rect r="r" b="b" t="t" l="l"/>
              <a:pathLst>
                <a:path h="1572517" w="2455802">
                  <a:moveTo>
                    <a:pt x="42345" y="0"/>
                  </a:moveTo>
                  <a:lnTo>
                    <a:pt x="2413457" y="0"/>
                  </a:lnTo>
                  <a:cubicBezTo>
                    <a:pt x="2424688" y="0"/>
                    <a:pt x="2435458" y="4461"/>
                    <a:pt x="2443399" y="12402"/>
                  </a:cubicBezTo>
                  <a:cubicBezTo>
                    <a:pt x="2451340" y="20344"/>
                    <a:pt x="2455802" y="31114"/>
                    <a:pt x="2455802" y="42345"/>
                  </a:cubicBezTo>
                  <a:lnTo>
                    <a:pt x="2455802" y="1530172"/>
                  </a:lnTo>
                  <a:cubicBezTo>
                    <a:pt x="2455802" y="1541403"/>
                    <a:pt x="2451340" y="1552173"/>
                    <a:pt x="2443399" y="1560114"/>
                  </a:cubicBezTo>
                  <a:cubicBezTo>
                    <a:pt x="2435458" y="1568055"/>
                    <a:pt x="2424688" y="1572517"/>
                    <a:pt x="2413457" y="1572517"/>
                  </a:cubicBezTo>
                  <a:lnTo>
                    <a:pt x="42345" y="1572517"/>
                  </a:lnTo>
                  <a:cubicBezTo>
                    <a:pt x="18958" y="1572517"/>
                    <a:pt x="0" y="1553558"/>
                    <a:pt x="0" y="1530172"/>
                  </a:cubicBezTo>
                  <a:lnTo>
                    <a:pt x="0" y="42345"/>
                  </a:lnTo>
                  <a:cubicBezTo>
                    <a:pt x="0" y="31114"/>
                    <a:pt x="4461" y="20344"/>
                    <a:pt x="12402" y="12402"/>
                  </a:cubicBezTo>
                  <a:cubicBezTo>
                    <a:pt x="20344" y="4461"/>
                    <a:pt x="31114" y="0"/>
                    <a:pt x="42345" y="0"/>
                  </a:cubicBezTo>
                  <a:close/>
                </a:path>
              </a:pathLst>
            </a:custGeom>
            <a:solidFill>
              <a:srgbClr val="F1F1F1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9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826035" y="4934006"/>
            <a:ext cx="8542416" cy="5206070"/>
            <a:chOff x="0" y="0"/>
            <a:chExt cx="2249855" cy="1371146"/>
          </a:xfrm>
        </p:grpSpPr>
        <p:sp>
          <p:nvSpPr>
            <p:cNvPr name="Freeform 12" id="12"/>
            <p:cNvSpPr/>
            <p:nvPr/>
          </p:nvSpPr>
          <p:spPr>
            <a:xfrm flipH="false" flipV="false">
              <a:off x="0" y="0"/>
              <a:ext cx="2249855" cy="1371146"/>
            </a:xfrm>
            <a:custGeom>
              <a:avLst/>
              <a:gdLst/>
              <a:ahLst/>
              <a:cxnLst/>
              <a:rect r="r" b="b" t="t" l="l"/>
              <a:pathLst>
                <a:path h="1371146" w="2249855">
                  <a:moveTo>
                    <a:pt x="46221" y="0"/>
                  </a:moveTo>
                  <a:lnTo>
                    <a:pt x="2203634" y="0"/>
                  </a:lnTo>
                  <a:cubicBezTo>
                    <a:pt x="2215892" y="0"/>
                    <a:pt x="2227649" y="4870"/>
                    <a:pt x="2236317" y="13538"/>
                  </a:cubicBezTo>
                  <a:cubicBezTo>
                    <a:pt x="2244985" y="22206"/>
                    <a:pt x="2249855" y="33962"/>
                    <a:pt x="2249855" y="46221"/>
                  </a:cubicBezTo>
                  <a:lnTo>
                    <a:pt x="2249855" y="1324925"/>
                  </a:lnTo>
                  <a:cubicBezTo>
                    <a:pt x="2249855" y="1350452"/>
                    <a:pt x="2229161" y="1371146"/>
                    <a:pt x="2203634" y="1371146"/>
                  </a:cubicBezTo>
                  <a:lnTo>
                    <a:pt x="46221" y="1371146"/>
                  </a:lnTo>
                  <a:cubicBezTo>
                    <a:pt x="20694" y="1371146"/>
                    <a:pt x="0" y="1350452"/>
                    <a:pt x="0" y="1324925"/>
                  </a:cubicBezTo>
                  <a:lnTo>
                    <a:pt x="0" y="46221"/>
                  </a:lnTo>
                  <a:cubicBezTo>
                    <a:pt x="0" y="20694"/>
                    <a:pt x="20694" y="0"/>
                    <a:pt x="46221" y="0"/>
                  </a:cubicBezTo>
                  <a:close/>
                </a:path>
              </a:pathLst>
            </a:custGeom>
            <a:solidFill>
              <a:srgbClr val="F1F1F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99"/>
                </a:lnSpc>
              </a:pPr>
            </a:p>
          </p:txBody>
        </p:sp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170422" y="5354182"/>
            <a:ext cx="7853643" cy="4365718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7907964" y="2294485"/>
            <a:ext cx="8518096" cy="5192158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 rot="0">
            <a:off x="14667440" y="231126"/>
            <a:ext cx="3445587" cy="268605"/>
            <a:chOff x="0" y="0"/>
            <a:chExt cx="4594116" cy="358140"/>
          </a:xfrm>
        </p:grpSpPr>
        <p:pic>
          <p:nvPicPr>
            <p:cNvPr name="Picture 17" id="17">
              <a:hlinkClick r:id="rId6" action="ppaction://hlinksldjump"/>
            </p:cNvPr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65535"/>
              <a:ext cx="480026" cy="226922"/>
            </a:xfrm>
            <a:prstGeom prst="rect">
              <a:avLst/>
            </a:prstGeom>
          </p:spPr>
        </p:pic>
        <p:sp>
          <p:nvSpPr>
            <p:cNvPr name="TextBox 18" id="18"/>
            <p:cNvSpPr txBox="true"/>
            <p:nvPr/>
          </p:nvSpPr>
          <p:spPr>
            <a:xfrm rot="0">
              <a:off x="723900" y="-38100"/>
              <a:ext cx="3870216" cy="3962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520"/>
                </a:lnSpc>
              </a:pPr>
              <a:r>
                <a:rPr lang="en-US" sz="1800" u="sng">
                  <a:solidFill>
                    <a:srgbClr val="312E5F"/>
                  </a:solidFill>
                  <a:latin typeface="DM Sans Bold"/>
                  <a:hlinkClick r:id="rId6" action="ppaction://hlinksldjump"/>
                </a:rPr>
                <a:t>BACK TO FLOWCHART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FE4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55194" y="654736"/>
            <a:ext cx="13577613" cy="1357761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341074" y="365429"/>
            <a:ext cx="7605852" cy="1326542"/>
            <a:chOff x="0" y="0"/>
            <a:chExt cx="1589958" cy="277306"/>
          </a:xfrm>
        </p:grpSpPr>
        <p:sp>
          <p:nvSpPr>
            <p:cNvPr name="Freeform 6" id="6"/>
            <p:cNvSpPr/>
            <p:nvPr/>
          </p:nvSpPr>
          <p:spPr>
            <a:xfrm flipH="false" flipV="false">
              <a:off x="0" y="0"/>
              <a:ext cx="1589958" cy="277306"/>
            </a:xfrm>
            <a:custGeom>
              <a:avLst/>
              <a:gdLst/>
              <a:ahLst/>
              <a:cxnLst/>
              <a:rect r="r" b="b" t="t" l="l"/>
              <a:pathLst>
                <a:path h="277306" w="1589958">
                  <a:moveTo>
                    <a:pt x="95682" y="0"/>
                  </a:moveTo>
                  <a:lnTo>
                    <a:pt x="1494277" y="0"/>
                  </a:lnTo>
                  <a:cubicBezTo>
                    <a:pt x="1519653" y="0"/>
                    <a:pt x="1543990" y="10081"/>
                    <a:pt x="1561934" y="28025"/>
                  </a:cubicBezTo>
                  <a:cubicBezTo>
                    <a:pt x="1579878" y="45968"/>
                    <a:pt x="1589958" y="70305"/>
                    <a:pt x="1589958" y="95682"/>
                  </a:cubicBezTo>
                  <a:lnTo>
                    <a:pt x="1589958" y="181624"/>
                  </a:lnTo>
                  <a:cubicBezTo>
                    <a:pt x="1589958" y="207001"/>
                    <a:pt x="1579878" y="231338"/>
                    <a:pt x="1561934" y="249281"/>
                  </a:cubicBezTo>
                  <a:cubicBezTo>
                    <a:pt x="1543990" y="267225"/>
                    <a:pt x="1519653" y="277306"/>
                    <a:pt x="1494277" y="277306"/>
                  </a:cubicBezTo>
                  <a:lnTo>
                    <a:pt x="95682" y="277306"/>
                  </a:lnTo>
                  <a:cubicBezTo>
                    <a:pt x="70305" y="277306"/>
                    <a:pt x="45968" y="267225"/>
                    <a:pt x="28025" y="249281"/>
                  </a:cubicBezTo>
                  <a:cubicBezTo>
                    <a:pt x="10081" y="231338"/>
                    <a:pt x="0" y="207001"/>
                    <a:pt x="0" y="181624"/>
                  </a:cubicBezTo>
                  <a:lnTo>
                    <a:pt x="0" y="95682"/>
                  </a:lnTo>
                  <a:cubicBezTo>
                    <a:pt x="0" y="70305"/>
                    <a:pt x="10081" y="45968"/>
                    <a:pt x="28025" y="28025"/>
                  </a:cubicBezTo>
                  <a:cubicBezTo>
                    <a:pt x="45968" y="10081"/>
                    <a:pt x="70305" y="0"/>
                    <a:pt x="95682" y="0"/>
                  </a:cubicBezTo>
                  <a:close/>
                </a:path>
              </a:pathLst>
            </a:custGeom>
            <a:solidFill>
              <a:srgbClr val="F4592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23825"/>
              <a:ext cx="812800" cy="936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959"/>
                </a:lnSpc>
              </a:pPr>
              <a:r>
                <a:rPr lang="en-US" sz="6399">
                  <a:solidFill>
                    <a:srgbClr val="FFFFFF"/>
                  </a:solidFill>
                  <a:latin typeface="DM Sans Bold"/>
                </a:rPr>
                <a:t>Admin Login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664270" y="2752954"/>
            <a:ext cx="8959460" cy="6057533"/>
            <a:chOff x="0" y="0"/>
            <a:chExt cx="2359693" cy="1595400"/>
          </a:xfrm>
        </p:grpSpPr>
        <p:sp>
          <p:nvSpPr>
            <p:cNvPr name="Freeform 9" id="9"/>
            <p:cNvSpPr/>
            <p:nvPr/>
          </p:nvSpPr>
          <p:spPr>
            <a:xfrm flipH="false" flipV="false">
              <a:off x="0" y="0"/>
              <a:ext cx="2359693" cy="1595400"/>
            </a:xfrm>
            <a:custGeom>
              <a:avLst/>
              <a:gdLst/>
              <a:ahLst/>
              <a:cxnLst/>
              <a:rect r="r" b="b" t="t" l="l"/>
              <a:pathLst>
                <a:path h="1595400" w="2359693">
                  <a:moveTo>
                    <a:pt x="44069" y="0"/>
                  </a:moveTo>
                  <a:lnTo>
                    <a:pt x="2315624" y="0"/>
                  </a:lnTo>
                  <a:cubicBezTo>
                    <a:pt x="2339963" y="0"/>
                    <a:pt x="2359693" y="19731"/>
                    <a:pt x="2359693" y="44069"/>
                  </a:cubicBezTo>
                  <a:lnTo>
                    <a:pt x="2359693" y="1551330"/>
                  </a:lnTo>
                  <a:cubicBezTo>
                    <a:pt x="2359693" y="1575669"/>
                    <a:pt x="2339963" y="1595400"/>
                    <a:pt x="2315624" y="1595400"/>
                  </a:cubicBezTo>
                  <a:lnTo>
                    <a:pt x="44069" y="1595400"/>
                  </a:lnTo>
                  <a:cubicBezTo>
                    <a:pt x="19731" y="1595400"/>
                    <a:pt x="0" y="1575669"/>
                    <a:pt x="0" y="1551330"/>
                  </a:cubicBezTo>
                  <a:lnTo>
                    <a:pt x="0" y="44069"/>
                  </a:lnTo>
                  <a:cubicBezTo>
                    <a:pt x="0" y="19731"/>
                    <a:pt x="19731" y="0"/>
                    <a:pt x="44069" y="0"/>
                  </a:cubicBezTo>
                  <a:close/>
                </a:path>
              </a:pathLst>
            </a:custGeom>
            <a:solidFill>
              <a:srgbClr val="F1F1F1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99"/>
                </a:lnSpc>
              </a:pPr>
            </a:p>
          </p:txBody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120519" y="3028087"/>
            <a:ext cx="8046961" cy="5507269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 rot="0">
            <a:off x="14667440" y="231126"/>
            <a:ext cx="3445587" cy="268605"/>
            <a:chOff x="0" y="0"/>
            <a:chExt cx="4594116" cy="358140"/>
          </a:xfrm>
        </p:grpSpPr>
        <p:pic>
          <p:nvPicPr>
            <p:cNvPr name="Picture 13" id="13">
              <a:hlinkClick r:id="rId5" action="ppaction://hlinksldjump"/>
            </p:cNvPr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65535"/>
              <a:ext cx="480026" cy="226922"/>
            </a:xfrm>
            <a:prstGeom prst="rect">
              <a:avLst/>
            </a:prstGeom>
          </p:spPr>
        </p:pic>
        <p:sp>
          <p:nvSpPr>
            <p:cNvPr name="TextBox 14" id="14"/>
            <p:cNvSpPr txBox="true"/>
            <p:nvPr/>
          </p:nvSpPr>
          <p:spPr>
            <a:xfrm rot="0">
              <a:off x="723900" y="-38100"/>
              <a:ext cx="3870216" cy="3962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520"/>
                </a:lnSpc>
              </a:pPr>
              <a:r>
                <a:rPr lang="en-US" sz="1800" u="sng">
                  <a:solidFill>
                    <a:srgbClr val="312E5F"/>
                  </a:solidFill>
                  <a:latin typeface="DM Sans Bold"/>
                  <a:hlinkClick r:id="rId5" action="ppaction://hlinksldjump"/>
                </a:rPr>
                <a:t>BACK TO FLOWCHART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FE4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55194" y="654736"/>
            <a:ext cx="13577613" cy="1357761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124698" y="365429"/>
            <a:ext cx="10038604" cy="1326542"/>
            <a:chOff x="0" y="0"/>
            <a:chExt cx="2098511" cy="277306"/>
          </a:xfrm>
        </p:grpSpPr>
        <p:sp>
          <p:nvSpPr>
            <p:cNvPr name="Freeform 6" id="6"/>
            <p:cNvSpPr/>
            <p:nvPr/>
          </p:nvSpPr>
          <p:spPr>
            <a:xfrm flipH="false" flipV="false">
              <a:off x="0" y="0"/>
              <a:ext cx="2098511" cy="277306"/>
            </a:xfrm>
            <a:custGeom>
              <a:avLst/>
              <a:gdLst/>
              <a:ahLst/>
              <a:cxnLst/>
              <a:rect r="r" b="b" t="t" l="l"/>
              <a:pathLst>
                <a:path h="277306" w="2098511">
                  <a:moveTo>
                    <a:pt x="72494" y="0"/>
                  </a:moveTo>
                  <a:lnTo>
                    <a:pt x="2026017" y="0"/>
                  </a:lnTo>
                  <a:cubicBezTo>
                    <a:pt x="2066054" y="0"/>
                    <a:pt x="2098511" y="32457"/>
                    <a:pt x="2098511" y="72494"/>
                  </a:cubicBezTo>
                  <a:lnTo>
                    <a:pt x="2098511" y="204812"/>
                  </a:lnTo>
                  <a:cubicBezTo>
                    <a:pt x="2098511" y="224038"/>
                    <a:pt x="2090873" y="242477"/>
                    <a:pt x="2077278" y="256073"/>
                  </a:cubicBezTo>
                  <a:cubicBezTo>
                    <a:pt x="2063683" y="269668"/>
                    <a:pt x="2045244" y="277306"/>
                    <a:pt x="2026017" y="277306"/>
                  </a:cubicBezTo>
                  <a:lnTo>
                    <a:pt x="72494" y="277306"/>
                  </a:lnTo>
                  <a:cubicBezTo>
                    <a:pt x="53268" y="277306"/>
                    <a:pt x="34828" y="269668"/>
                    <a:pt x="21233" y="256073"/>
                  </a:cubicBezTo>
                  <a:cubicBezTo>
                    <a:pt x="7638" y="242477"/>
                    <a:pt x="0" y="224038"/>
                    <a:pt x="0" y="204812"/>
                  </a:cubicBezTo>
                  <a:lnTo>
                    <a:pt x="0" y="72494"/>
                  </a:lnTo>
                  <a:cubicBezTo>
                    <a:pt x="0" y="53268"/>
                    <a:pt x="7638" y="34828"/>
                    <a:pt x="21233" y="21233"/>
                  </a:cubicBezTo>
                  <a:cubicBezTo>
                    <a:pt x="34828" y="7638"/>
                    <a:pt x="53268" y="0"/>
                    <a:pt x="72494" y="0"/>
                  </a:cubicBezTo>
                  <a:close/>
                </a:path>
              </a:pathLst>
            </a:custGeom>
            <a:solidFill>
              <a:srgbClr val="F4592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23825"/>
              <a:ext cx="812800" cy="936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959"/>
                </a:lnSpc>
              </a:pPr>
              <a:r>
                <a:rPr lang="en-US" sz="6399">
                  <a:solidFill>
                    <a:srgbClr val="FFFFFF"/>
                  </a:solidFill>
                  <a:latin typeface="DM Sans Bold"/>
                </a:rPr>
                <a:t>Admin Approves KYC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620828" y="2483614"/>
            <a:ext cx="9046344" cy="6596214"/>
            <a:chOff x="0" y="0"/>
            <a:chExt cx="2382576" cy="1737275"/>
          </a:xfrm>
        </p:grpSpPr>
        <p:sp>
          <p:nvSpPr>
            <p:cNvPr name="Freeform 9" id="9"/>
            <p:cNvSpPr/>
            <p:nvPr/>
          </p:nvSpPr>
          <p:spPr>
            <a:xfrm flipH="false" flipV="false">
              <a:off x="0" y="0"/>
              <a:ext cx="2382576" cy="1737275"/>
            </a:xfrm>
            <a:custGeom>
              <a:avLst/>
              <a:gdLst/>
              <a:ahLst/>
              <a:cxnLst/>
              <a:rect r="r" b="b" t="t" l="l"/>
              <a:pathLst>
                <a:path h="1737275" w="2382576">
                  <a:moveTo>
                    <a:pt x="43646" y="0"/>
                  </a:moveTo>
                  <a:lnTo>
                    <a:pt x="2338930" y="0"/>
                  </a:lnTo>
                  <a:cubicBezTo>
                    <a:pt x="2363035" y="0"/>
                    <a:pt x="2382576" y="19541"/>
                    <a:pt x="2382576" y="43646"/>
                  </a:cubicBezTo>
                  <a:lnTo>
                    <a:pt x="2382576" y="1693628"/>
                  </a:lnTo>
                  <a:cubicBezTo>
                    <a:pt x="2382576" y="1717734"/>
                    <a:pt x="2363035" y="1737275"/>
                    <a:pt x="2338930" y="1737275"/>
                  </a:cubicBezTo>
                  <a:lnTo>
                    <a:pt x="43646" y="1737275"/>
                  </a:lnTo>
                  <a:cubicBezTo>
                    <a:pt x="19541" y="1737275"/>
                    <a:pt x="0" y="1717734"/>
                    <a:pt x="0" y="1693628"/>
                  </a:cubicBezTo>
                  <a:lnTo>
                    <a:pt x="0" y="43646"/>
                  </a:lnTo>
                  <a:cubicBezTo>
                    <a:pt x="0" y="19541"/>
                    <a:pt x="19541" y="0"/>
                    <a:pt x="43646" y="0"/>
                  </a:cubicBezTo>
                  <a:close/>
                </a:path>
              </a:pathLst>
            </a:custGeom>
            <a:solidFill>
              <a:srgbClr val="F1F1F1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99"/>
                </a:lnSpc>
              </a:pPr>
            </a:p>
          </p:txBody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120519" y="3028087"/>
            <a:ext cx="8046961" cy="550726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FE4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55194" y="654736"/>
            <a:ext cx="13577613" cy="1357761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124698" y="365429"/>
            <a:ext cx="10038604" cy="1326542"/>
            <a:chOff x="0" y="0"/>
            <a:chExt cx="2098511" cy="277306"/>
          </a:xfrm>
        </p:grpSpPr>
        <p:sp>
          <p:nvSpPr>
            <p:cNvPr name="Freeform 6" id="6"/>
            <p:cNvSpPr/>
            <p:nvPr/>
          </p:nvSpPr>
          <p:spPr>
            <a:xfrm flipH="false" flipV="false">
              <a:off x="0" y="0"/>
              <a:ext cx="2098511" cy="277306"/>
            </a:xfrm>
            <a:custGeom>
              <a:avLst/>
              <a:gdLst/>
              <a:ahLst/>
              <a:cxnLst/>
              <a:rect r="r" b="b" t="t" l="l"/>
              <a:pathLst>
                <a:path h="277306" w="2098511">
                  <a:moveTo>
                    <a:pt x="72494" y="0"/>
                  </a:moveTo>
                  <a:lnTo>
                    <a:pt x="2026017" y="0"/>
                  </a:lnTo>
                  <a:cubicBezTo>
                    <a:pt x="2066054" y="0"/>
                    <a:pt x="2098511" y="32457"/>
                    <a:pt x="2098511" y="72494"/>
                  </a:cubicBezTo>
                  <a:lnTo>
                    <a:pt x="2098511" y="204812"/>
                  </a:lnTo>
                  <a:cubicBezTo>
                    <a:pt x="2098511" y="224038"/>
                    <a:pt x="2090873" y="242477"/>
                    <a:pt x="2077278" y="256073"/>
                  </a:cubicBezTo>
                  <a:cubicBezTo>
                    <a:pt x="2063683" y="269668"/>
                    <a:pt x="2045244" y="277306"/>
                    <a:pt x="2026017" y="277306"/>
                  </a:cubicBezTo>
                  <a:lnTo>
                    <a:pt x="72494" y="277306"/>
                  </a:lnTo>
                  <a:cubicBezTo>
                    <a:pt x="53268" y="277306"/>
                    <a:pt x="34828" y="269668"/>
                    <a:pt x="21233" y="256073"/>
                  </a:cubicBezTo>
                  <a:cubicBezTo>
                    <a:pt x="7638" y="242477"/>
                    <a:pt x="0" y="224038"/>
                    <a:pt x="0" y="204812"/>
                  </a:cubicBezTo>
                  <a:lnTo>
                    <a:pt x="0" y="72494"/>
                  </a:lnTo>
                  <a:cubicBezTo>
                    <a:pt x="0" y="53268"/>
                    <a:pt x="7638" y="34828"/>
                    <a:pt x="21233" y="21233"/>
                  </a:cubicBezTo>
                  <a:cubicBezTo>
                    <a:pt x="34828" y="7638"/>
                    <a:pt x="53268" y="0"/>
                    <a:pt x="72494" y="0"/>
                  </a:cubicBezTo>
                  <a:close/>
                </a:path>
              </a:pathLst>
            </a:custGeom>
            <a:solidFill>
              <a:srgbClr val="F4592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23825"/>
              <a:ext cx="812800" cy="936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959"/>
                </a:lnSpc>
              </a:pPr>
              <a:r>
                <a:rPr lang="en-US" sz="6399">
                  <a:solidFill>
                    <a:srgbClr val="FFFFFF"/>
                  </a:solidFill>
                  <a:latin typeface="DM Sans Bold"/>
                </a:rPr>
                <a:t>Admin Approves KYC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90498" y="1917870"/>
            <a:ext cx="9001184" cy="6775230"/>
            <a:chOff x="0" y="0"/>
            <a:chExt cx="2370682" cy="1784423"/>
          </a:xfrm>
        </p:grpSpPr>
        <p:sp>
          <p:nvSpPr>
            <p:cNvPr name="Freeform 9" id="9"/>
            <p:cNvSpPr/>
            <p:nvPr/>
          </p:nvSpPr>
          <p:spPr>
            <a:xfrm flipH="false" flipV="false">
              <a:off x="0" y="0"/>
              <a:ext cx="2370682" cy="1784423"/>
            </a:xfrm>
            <a:custGeom>
              <a:avLst/>
              <a:gdLst/>
              <a:ahLst/>
              <a:cxnLst/>
              <a:rect r="r" b="b" t="t" l="l"/>
              <a:pathLst>
                <a:path h="1784423" w="2370682">
                  <a:moveTo>
                    <a:pt x="43865" y="0"/>
                  </a:moveTo>
                  <a:lnTo>
                    <a:pt x="2326817" y="0"/>
                  </a:lnTo>
                  <a:cubicBezTo>
                    <a:pt x="2338451" y="0"/>
                    <a:pt x="2349608" y="4621"/>
                    <a:pt x="2357834" y="12848"/>
                  </a:cubicBezTo>
                  <a:cubicBezTo>
                    <a:pt x="2366061" y="21074"/>
                    <a:pt x="2370682" y="32231"/>
                    <a:pt x="2370682" y="43865"/>
                  </a:cubicBezTo>
                  <a:lnTo>
                    <a:pt x="2370682" y="1740558"/>
                  </a:lnTo>
                  <a:cubicBezTo>
                    <a:pt x="2370682" y="1752191"/>
                    <a:pt x="2366061" y="1763349"/>
                    <a:pt x="2357834" y="1771575"/>
                  </a:cubicBezTo>
                  <a:cubicBezTo>
                    <a:pt x="2349608" y="1779801"/>
                    <a:pt x="2338451" y="1784423"/>
                    <a:pt x="2326817" y="1784423"/>
                  </a:cubicBezTo>
                  <a:lnTo>
                    <a:pt x="43865" y="1784423"/>
                  </a:lnTo>
                  <a:cubicBezTo>
                    <a:pt x="32231" y="1784423"/>
                    <a:pt x="21074" y="1779801"/>
                    <a:pt x="12848" y="1771575"/>
                  </a:cubicBezTo>
                  <a:cubicBezTo>
                    <a:pt x="4621" y="1763349"/>
                    <a:pt x="0" y="1752191"/>
                    <a:pt x="0" y="1740558"/>
                  </a:cubicBezTo>
                  <a:lnTo>
                    <a:pt x="0" y="43865"/>
                  </a:lnTo>
                  <a:cubicBezTo>
                    <a:pt x="0" y="32231"/>
                    <a:pt x="4621" y="21074"/>
                    <a:pt x="12848" y="12848"/>
                  </a:cubicBezTo>
                  <a:cubicBezTo>
                    <a:pt x="21074" y="4621"/>
                    <a:pt x="32231" y="0"/>
                    <a:pt x="43865" y="0"/>
                  </a:cubicBezTo>
                  <a:close/>
                </a:path>
              </a:pathLst>
            </a:custGeom>
            <a:solidFill>
              <a:srgbClr val="F1F1F1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99"/>
                </a:lnSpc>
              </a:pPr>
            </a:p>
          </p:txBody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146896" y="2177750"/>
            <a:ext cx="8088388" cy="6255469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755206" y="2118940"/>
            <a:ext cx="886932" cy="434596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 rot="0">
            <a:off x="10386755" y="2214600"/>
            <a:ext cx="7221779" cy="7343417"/>
            <a:chOff x="0" y="0"/>
            <a:chExt cx="1902032" cy="1934069"/>
          </a:xfrm>
        </p:grpSpPr>
        <p:sp>
          <p:nvSpPr>
            <p:cNvPr name="Freeform 14" id="14"/>
            <p:cNvSpPr/>
            <p:nvPr/>
          </p:nvSpPr>
          <p:spPr>
            <a:xfrm flipH="false" flipV="false">
              <a:off x="0" y="0"/>
              <a:ext cx="1902032" cy="1934069"/>
            </a:xfrm>
            <a:custGeom>
              <a:avLst/>
              <a:gdLst/>
              <a:ahLst/>
              <a:cxnLst/>
              <a:rect r="r" b="b" t="t" l="l"/>
              <a:pathLst>
                <a:path h="1934069" w="1902032">
                  <a:moveTo>
                    <a:pt x="54673" y="0"/>
                  </a:moveTo>
                  <a:lnTo>
                    <a:pt x="1847359" y="0"/>
                  </a:lnTo>
                  <a:cubicBezTo>
                    <a:pt x="1877554" y="0"/>
                    <a:pt x="1902032" y="24478"/>
                    <a:pt x="1902032" y="54673"/>
                  </a:cubicBezTo>
                  <a:lnTo>
                    <a:pt x="1902032" y="1879395"/>
                  </a:lnTo>
                  <a:cubicBezTo>
                    <a:pt x="1902032" y="1893896"/>
                    <a:pt x="1896272" y="1907802"/>
                    <a:pt x="1886019" y="1918055"/>
                  </a:cubicBezTo>
                  <a:cubicBezTo>
                    <a:pt x="1875766" y="1928308"/>
                    <a:pt x="1861859" y="1934069"/>
                    <a:pt x="1847359" y="1934069"/>
                  </a:cubicBezTo>
                  <a:lnTo>
                    <a:pt x="54673" y="1934069"/>
                  </a:lnTo>
                  <a:cubicBezTo>
                    <a:pt x="40173" y="1934069"/>
                    <a:pt x="26267" y="1928308"/>
                    <a:pt x="16013" y="1918055"/>
                  </a:cubicBezTo>
                  <a:cubicBezTo>
                    <a:pt x="5760" y="1907802"/>
                    <a:pt x="0" y="1893896"/>
                    <a:pt x="0" y="1879395"/>
                  </a:cubicBezTo>
                  <a:lnTo>
                    <a:pt x="0" y="54673"/>
                  </a:lnTo>
                  <a:cubicBezTo>
                    <a:pt x="0" y="40173"/>
                    <a:pt x="5760" y="26267"/>
                    <a:pt x="16013" y="16013"/>
                  </a:cubicBezTo>
                  <a:cubicBezTo>
                    <a:pt x="26267" y="5760"/>
                    <a:pt x="40173" y="0"/>
                    <a:pt x="54673" y="0"/>
                  </a:cubicBezTo>
                  <a:close/>
                </a:path>
              </a:pathLst>
            </a:custGeom>
            <a:solidFill>
              <a:srgbClr val="F1F1F1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99"/>
                </a:lnSpc>
              </a:pPr>
            </a:p>
          </p:txBody>
        </p:sp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0843531" y="2569675"/>
            <a:ext cx="6308226" cy="6633268"/>
          </a:xfrm>
          <a:prstGeom prst="rect">
            <a:avLst/>
          </a:prstGeom>
        </p:spPr>
      </p:pic>
      <p:grpSp>
        <p:nvGrpSpPr>
          <p:cNvPr name="Group 17" id="17"/>
          <p:cNvGrpSpPr/>
          <p:nvPr/>
        </p:nvGrpSpPr>
        <p:grpSpPr>
          <a:xfrm rot="0">
            <a:off x="14667440" y="231126"/>
            <a:ext cx="3445587" cy="268605"/>
            <a:chOff x="0" y="0"/>
            <a:chExt cx="4594116" cy="358140"/>
          </a:xfrm>
        </p:grpSpPr>
        <p:pic>
          <p:nvPicPr>
            <p:cNvPr name="Picture 18" id="18">
              <a:hlinkClick r:id="rId8" action="ppaction://hlinksldjump"/>
            </p:cNvPr>
            <p:cNvPicPr>
              <a:picLocks noChangeAspect="true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65535"/>
              <a:ext cx="480026" cy="226922"/>
            </a:xfrm>
            <a:prstGeom prst="rect">
              <a:avLst/>
            </a:prstGeom>
          </p:spPr>
        </p:pic>
        <p:sp>
          <p:nvSpPr>
            <p:cNvPr name="TextBox 19" id="19"/>
            <p:cNvSpPr txBox="true"/>
            <p:nvPr/>
          </p:nvSpPr>
          <p:spPr>
            <a:xfrm rot="0">
              <a:off x="723900" y="-38100"/>
              <a:ext cx="3870216" cy="3962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520"/>
                </a:lnSpc>
              </a:pPr>
              <a:r>
                <a:rPr lang="en-US" sz="1800" u="sng">
                  <a:solidFill>
                    <a:srgbClr val="312E5F"/>
                  </a:solidFill>
                  <a:latin typeface="DM Sans Bold"/>
                  <a:hlinkClick r:id="rId8" action="ppaction://hlinksldjump"/>
                </a:rPr>
                <a:t>BACK TO FLOWCHART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FE4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55194" y="654736"/>
            <a:ext cx="13577613" cy="1357761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124698" y="365429"/>
            <a:ext cx="10038604" cy="1326542"/>
            <a:chOff x="0" y="0"/>
            <a:chExt cx="2098511" cy="277306"/>
          </a:xfrm>
        </p:grpSpPr>
        <p:sp>
          <p:nvSpPr>
            <p:cNvPr name="Freeform 6" id="6"/>
            <p:cNvSpPr/>
            <p:nvPr/>
          </p:nvSpPr>
          <p:spPr>
            <a:xfrm flipH="false" flipV="false">
              <a:off x="0" y="0"/>
              <a:ext cx="2098511" cy="277306"/>
            </a:xfrm>
            <a:custGeom>
              <a:avLst/>
              <a:gdLst/>
              <a:ahLst/>
              <a:cxnLst/>
              <a:rect r="r" b="b" t="t" l="l"/>
              <a:pathLst>
                <a:path h="277306" w="2098511">
                  <a:moveTo>
                    <a:pt x="72494" y="0"/>
                  </a:moveTo>
                  <a:lnTo>
                    <a:pt x="2026017" y="0"/>
                  </a:lnTo>
                  <a:cubicBezTo>
                    <a:pt x="2066054" y="0"/>
                    <a:pt x="2098511" y="32457"/>
                    <a:pt x="2098511" y="72494"/>
                  </a:cubicBezTo>
                  <a:lnTo>
                    <a:pt x="2098511" y="204812"/>
                  </a:lnTo>
                  <a:cubicBezTo>
                    <a:pt x="2098511" y="224038"/>
                    <a:pt x="2090873" y="242477"/>
                    <a:pt x="2077278" y="256073"/>
                  </a:cubicBezTo>
                  <a:cubicBezTo>
                    <a:pt x="2063683" y="269668"/>
                    <a:pt x="2045244" y="277306"/>
                    <a:pt x="2026017" y="277306"/>
                  </a:cubicBezTo>
                  <a:lnTo>
                    <a:pt x="72494" y="277306"/>
                  </a:lnTo>
                  <a:cubicBezTo>
                    <a:pt x="53268" y="277306"/>
                    <a:pt x="34828" y="269668"/>
                    <a:pt x="21233" y="256073"/>
                  </a:cubicBezTo>
                  <a:cubicBezTo>
                    <a:pt x="7638" y="242477"/>
                    <a:pt x="0" y="224038"/>
                    <a:pt x="0" y="204812"/>
                  </a:cubicBezTo>
                  <a:lnTo>
                    <a:pt x="0" y="72494"/>
                  </a:lnTo>
                  <a:cubicBezTo>
                    <a:pt x="0" y="53268"/>
                    <a:pt x="7638" y="34828"/>
                    <a:pt x="21233" y="21233"/>
                  </a:cubicBezTo>
                  <a:cubicBezTo>
                    <a:pt x="34828" y="7638"/>
                    <a:pt x="53268" y="0"/>
                    <a:pt x="72494" y="0"/>
                  </a:cubicBezTo>
                  <a:close/>
                </a:path>
              </a:pathLst>
            </a:custGeom>
            <a:solidFill>
              <a:srgbClr val="F4592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23825"/>
              <a:ext cx="812800" cy="936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959"/>
                </a:lnSpc>
              </a:pPr>
              <a:r>
                <a:rPr lang="en-US" sz="6399">
                  <a:solidFill>
                    <a:srgbClr val="FFFFFF"/>
                  </a:solidFill>
                  <a:latin typeface="DM Sans Bold"/>
                </a:rPr>
                <a:t>Login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875233" y="2114733"/>
            <a:ext cx="8537533" cy="7143567"/>
            <a:chOff x="0" y="0"/>
            <a:chExt cx="2248568" cy="1881433"/>
          </a:xfrm>
        </p:grpSpPr>
        <p:sp>
          <p:nvSpPr>
            <p:cNvPr name="Freeform 9" id="9"/>
            <p:cNvSpPr/>
            <p:nvPr/>
          </p:nvSpPr>
          <p:spPr>
            <a:xfrm flipH="false" flipV="false">
              <a:off x="0" y="0"/>
              <a:ext cx="2248568" cy="1881433"/>
            </a:xfrm>
            <a:custGeom>
              <a:avLst/>
              <a:gdLst/>
              <a:ahLst/>
              <a:cxnLst/>
              <a:rect r="r" b="b" t="t" l="l"/>
              <a:pathLst>
                <a:path h="1881433" w="2248568">
                  <a:moveTo>
                    <a:pt x="46247" y="0"/>
                  </a:moveTo>
                  <a:lnTo>
                    <a:pt x="2202321" y="0"/>
                  </a:lnTo>
                  <a:cubicBezTo>
                    <a:pt x="2227863" y="0"/>
                    <a:pt x="2248568" y="20706"/>
                    <a:pt x="2248568" y="46247"/>
                  </a:cubicBezTo>
                  <a:lnTo>
                    <a:pt x="2248568" y="1835186"/>
                  </a:lnTo>
                  <a:cubicBezTo>
                    <a:pt x="2248568" y="1847451"/>
                    <a:pt x="2243696" y="1859215"/>
                    <a:pt x="2235023" y="1867888"/>
                  </a:cubicBezTo>
                  <a:cubicBezTo>
                    <a:pt x="2226350" y="1876561"/>
                    <a:pt x="2214587" y="1881433"/>
                    <a:pt x="2202321" y="1881433"/>
                  </a:cubicBezTo>
                  <a:lnTo>
                    <a:pt x="46247" y="1881433"/>
                  </a:lnTo>
                  <a:cubicBezTo>
                    <a:pt x="33982" y="1881433"/>
                    <a:pt x="22219" y="1876561"/>
                    <a:pt x="13546" y="1867888"/>
                  </a:cubicBezTo>
                  <a:cubicBezTo>
                    <a:pt x="4872" y="1859215"/>
                    <a:pt x="0" y="1847451"/>
                    <a:pt x="0" y="1835186"/>
                  </a:cubicBezTo>
                  <a:lnTo>
                    <a:pt x="0" y="46247"/>
                  </a:lnTo>
                  <a:cubicBezTo>
                    <a:pt x="0" y="33982"/>
                    <a:pt x="4872" y="22219"/>
                    <a:pt x="13546" y="13546"/>
                  </a:cubicBezTo>
                  <a:cubicBezTo>
                    <a:pt x="22219" y="4872"/>
                    <a:pt x="33982" y="0"/>
                    <a:pt x="46247" y="0"/>
                  </a:cubicBezTo>
                  <a:close/>
                </a:path>
              </a:pathLst>
            </a:custGeom>
            <a:solidFill>
              <a:srgbClr val="F1F1F1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99"/>
                </a:lnSpc>
              </a:pPr>
            </a:p>
          </p:txBody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310232" y="2409398"/>
            <a:ext cx="7620289" cy="6554238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 rot="0">
            <a:off x="14667440" y="231126"/>
            <a:ext cx="3445587" cy="268605"/>
            <a:chOff x="0" y="0"/>
            <a:chExt cx="4594116" cy="358140"/>
          </a:xfrm>
        </p:grpSpPr>
        <p:pic>
          <p:nvPicPr>
            <p:cNvPr name="Picture 13" id="13">
              <a:hlinkClick r:id="rId5" action="ppaction://hlinksldjump"/>
            </p:cNvPr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65535"/>
              <a:ext cx="480026" cy="226922"/>
            </a:xfrm>
            <a:prstGeom prst="rect">
              <a:avLst/>
            </a:prstGeom>
          </p:spPr>
        </p:pic>
        <p:sp>
          <p:nvSpPr>
            <p:cNvPr name="TextBox 14" id="14"/>
            <p:cNvSpPr txBox="true"/>
            <p:nvPr/>
          </p:nvSpPr>
          <p:spPr>
            <a:xfrm rot="0">
              <a:off x="723900" y="-38100"/>
              <a:ext cx="3870216" cy="3962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520"/>
                </a:lnSpc>
              </a:pPr>
              <a:r>
                <a:rPr lang="en-US" sz="1800" u="sng">
                  <a:solidFill>
                    <a:srgbClr val="312E5F"/>
                  </a:solidFill>
                  <a:latin typeface="DM Sans Bold"/>
                  <a:hlinkClick r:id="rId5" action="ppaction://hlinksldjump"/>
                </a:rPr>
                <a:t>BACK TO FLOWCHART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FE4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55194" y="654736"/>
            <a:ext cx="13577613" cy="1357761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124698" y="365429"/>
            <a:ext cx="10038604" cy="1326542"/>
            <a:chOff x="0" y="0"/>
            <a:chExt cx="2098511" cy="277306"/>
          </a:xfrm>
        </p:grpSpPr>
        <p:sp>
          <p:nvSpPr>
            <p:cNvPr name="Freeform 6" id="6"/>
            <p:cNvSpPr/>
            <p:nvPr/>
          </p:nvSpPr>
          <p:spPr>
            <a:xfrm flipH="false" flipV="false">
              <a:off x="0" y="0"/>
              <a:ext cx="2098511" cy="277306"/>
            </a:xfrm>
            <a:custGeom>
              <a:avLst/>
              <a:gdLst/>
              <a:ahLst/>
              <a:cxnLst/>
              <a:rect r="r" b="b" t="t" l="l"/>
              <a:pathLst>
                <a:path h="277306" w="2098511">
                  <a:moveTo>
                    <a:pt x="72494" y="0"/>
                  </a:moveTo>
                  <a:lnTo>
                    <a:pt x="2026017" y="0"/>
                  </a:lnTo>
                  <a:cubicBezTo>
                    <a:pt x="2066054" y="0"/>
                    <a:pt x="2098511" y="32457"/>
                    <a:pt x="2098511" y="72494"/>
                  </a:cubicBezTo>
                  <a:lnTo>
                    <a:pt x="2098511" y="204812"/>
                  </a:lnTo>
                  <a:cubicBezTo>
                    <a:pt x="2098511" y="224038"/>
                    <a:pt x="2090873" y="242477"/>
                    <a:pt x="2077278" y="256073"/>
                  </a:cubicBezTo>
                  <a:cubicBezTo>
                    <a:pt x="2063683" y="269668"/>
                    <a:pt x="2045244" y="277306"/>
                    <a:pt x="2026017" y="277306"/>
                  </a:cubicBezTo>
                  <a:lnTo>
                    <a:pt x="72494" y="277306"/>
                  </a:lnTo>
                  <a:cubicBezTo>
                    <a:pt x="53268" y="277306"/>
                    <a:pt x="34828" y="269668"/>
                    <a:pt x="21233" y="256073"/>
                  </a:cubicBezTo>
                  <a:cubicBezTo>
                    <a:pt x="7638" y="242477"/>
                    <a:pt x="0" y="224038"/>
                    <a:pt x="0" y="204812"/>
                  </a:cubicBezTo>
                  <a:lnTo>
                    <a:pt x="0" y="72494"/>
                  </a:lnTo>
                  <a:cubicBezTo>
                    <a:pt x="0" y="53268"/>
                    <a:pt x="7638" y="34828"/>
                    <a:pt x="21233" y="21233"/>
                  </a:cubicBezTo>
                  <a:cubicBezTo>
                    <a:pt x="34828" y="7638"/>
                    <a:pt x="53268" y="0"/>
                    <a:pt x="72494" y="0"/>
                  </a:cubicBezTo>
                  <a:close/>
                </a:path>
              </a:pathLst>
            </a:custGeom>
            <a:solidFill>
              <a:srgbClr val="F4592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23825"/>
              <a:ext cx="812800" cy="936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959"/>
                </a:lnSpc>
              </a:pPr>
              <a:r>
                <a:rPr lang="en-US" sz="6399">
                  <a:solidFill>
                    <a:srgbClr val="FFFFFF"/>
                  </a:solidFill>
                  <a:latin typeface="DM Sans Bold"/>
                </a:rPr>
                <a:t>Create a wallet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490502" y="2752954"/>
            <a:ext cx="9306996" cy="6057533"/>
            <a:chOff x="0" y="0"/>
            <a:chExt cx="2451225" cy="1595400"/>
          </a:xfrm>
        </p:grpSpPr>
        <p:sp>
          <p:nvSpPr>
            <p:cNvPr name="Freeform 9" id="9"/>
            <p:cNvSpPr/>
            <p:nvPr/>
          </p:nvSpPr>
          <p:spPr>
            <a:xfrm flipH="false" flipV="false">
              <a:off x="0" y="0"/>
              <a:ext cx="2451225" cy="1595400"/>
            </a:xfrm>
            <a:custGeom>
              <a:avLst/>
              <a:gdLst/>
              <a:ahLst/>
              <a:cxnLst/>
              <a:rect r="r" b="b" t="t" l="l"/>
              <a:pathLst>
                <a:path h="1595400" w="2451225">
                  <a:moveTo>
                    <a:pt x="42424" y="0"/>
                  </a:moveTo>
                  <a:lnTo>
                    <a:pt x="2408801" y="0"/>
                  </a:lnTo>
                  <a:cubicBezTo>
                    <a:pt x="2432231" y="0"/>
                    <a:pt x="2451225" y="18994"/>
                    <a:pt x="2451225" y="42424"/>
                  </a:cubicBezTo>
                  <a:lnTo>
                    <a:pt x="2451225" y="1552976"/>
                  </a:lnTo>
                  <a:cubicBezTo>
                    <a:pt x="2451225" y="1576406"/>
                    <a:pt x="2432231" y="1595400"/>
                    <a:pt x="2408801" y="1595400"/>
                  </a:cubicBezTo>
                  <a:lnTo>
                    <a:pt x="42424" y="1595400"/>
                  </a:lnTo>
                  <a:cubicBezTo>
                    <a:pt x="18994" y="1595400"/>
                    <a:pt x="0" y="1576406"/>
                    <a:pt x="0" y="1552976"/>
                  </a:cubicBezTo>
                  <a:lnTo>
                    <a:pt x="0" y="42424"/>
                  </a:lnTo>
                  <a:cubicBezTo>
                    <a:pt x="0" y="18994"/>
                    <a:pt x="18994" y="0"/>
                    <a:pt x="42424" y="0"/>
                  </a:cubicBezTo>
                  <a:close/>
                </a:path>
              </a:pathLst>
            </a:custGeom>
            <a:solidFill>
              <a:srgbClr val="F1F1F1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99"/>
                </a:lnSpc>
              </a:pPr>
            </a:p>
          </p:txBody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148306" y="3149365"/>
            <a:ext cx="7991388" cy="526471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FE4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55194" y="654736"/>
            <a:ext cx="13577613" cy="1357761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122843" y="209038"/>
            <a:ext cx="8042314" cy="2426056"/>
            <a:chOff x="0" y="0"/>
            <a:chExt cx="1681198" cy="507153"/>
          </a:xfrm>
        </p:grpSpPr>
        <p:sp>
          <p:nvSpPr>
            <p:cNvPr name="Freeform 6" id="6"/>
            <p:cNvSpPr/>
            <p:nvPr/>
          </p:nvSpPr>
          <p:spPr>
            <a:xfrm flipH="false" flipV="false">
              <a:off x="0" y="0"/>
              <a:ext cx="1681198" cy="507153"/>
            </a:xfrm>
            <a:custGeom>
              <a:avLst/>
              <a:gdLst/>
              <a:ahLst/>
              <a:cxnLst/>
              <a:rect r="r" b="b" t="t" l="l"/>
              <a:pathLst>
                <a:path h="507153" w="1681198">
                  <a:moveTo>
                    <a:pt x="90489" y="0"/>
                  </a:moveTo>
                  <a:lnTo>
                    <a:pt x="1590709" y="0"/>
                  </a:lnTo>
                  <a:cubicBezTo>
                    <a:pt x="1614709" y="0"/>
                    <a:pt x="1637725" y="9534"/>
                    <a:pt x="1654695" y="26504"/>
                  </a:cubicBezTo>
                  <a:cubicBezTo>
                    <a:pt x="1671665" y="43474"/>
                    <a:pt x="1681198" y="66490"/>
                    <a:pt x="1681198" y="90489"/>
                  </a:cubicBezTo>
                  <a:lnTo>
                    <a:pt x="1681198" y="416664"/>
                  </a:lnTo>
                  <a:cubicBezTo>
                    <a:pt x="1681198" y="466639"/>
                    <a:pt x="1640685" y="507153"/>
                    <a:pt x="1590709" y="507153"/>
                  </a:cubicBezTo>
                  <a:lnTo>
                    <a:pt x="90489" y="507153"/>
                  </a:lnTo>
                  <a:cubicBezTo>
                    <a:pt x="40513" y="507153"/>
                    <a:pt x="0" y="466639"/>
                    <a:pt x="0" y="416664"/>
                  </a:cubicBezTo>
                  <a:lnTo>
                    <a:pt x="0" y="90489"/>
                  </a:lnTo>
                  <a:cubicBezTo>
                    <a:pt x="0" y="40513"/>
                    <a:pt x="40513" y="0"/>
                    <a:pt x="90489" y="0"/>
                  </a:cubicBezTo>
                  <a:close/>
                </a:path>
              </a:pathLst>
            </a:custGeom>
            <a:solidFill>
              <a:srgbClr val="F4592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23825"/>
              <a:ext cx="812800" cy="936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959"/>
                </a:lnSpc>
              </a:pPr>
              <a:r>
                <a:rPr lang="en-US" sz="6399">
                  <a:solidFill>
                    <a:srgbClr val="FFFFFF"/>
                  </a:solidFill>
                  <a:latin typeface="DM Sans Bold"/>
                </a:rPr>
                <a:t>Create a wallet &amp; add a card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487265" y="2711764"/>
            <a:ext cx="7313470" cy="7083036"/>
            <a:chOff x="0" y="0"/>
            <a:chExt cx="1926181" cy="1865491"/>
          </a:xfrm>
        </p:grpSpPr>
        <p:sp>
          <p:nvSpPr>
            <p:cNvPr name="Freeform 9" id="9"/>
            <p:cNvSpPr/>
            <p:nvPr/>
          </p:nvSpPr>
          <p:spPr>
            <a:xfrm flipH="false" flipV="false">
              <a:off x="0" y="0"/>
              <a:ext cx="1926181" cy="1865491"/>
            </a:xfrm>
            <a:custGeom>
              <a:avLst/>
              <a:gdLst/>
              <a:ahLst/>
              <a:cxnLst/>
              <a:rect r="r" b="b" t="t" l="l"/>
              <a:pathLst>
                <a:path h="1865491" w="1926181">
                  <a:moveTo>
                    <a:pt x="53988" y="0"/>
                  </a:moveTo>
                  <a:lnTo>
                    <a:pt x="1872194" y="0"/>
                  </a:lnTo>
                  <a:cubicBezTo>
                    <a:pt x="1886512" y="0"/>
                    <a:pt x="1900244" y="5688"/>
                    <a:pt x="1910369" y="15813"/>
                  </a:cubicBezTo>
                  <a:cubicBezTo>
                    <a:pt x="1920493" y="25937"/>
                    <a:pt x="1926181" y="39669"/>
                    <a:pt x="1926181" y="53988"/>
                  </a:cubicBezTo>
                  <a:lnTo>
                    <a:pt x="1926181" y="1811503"/>
                  </a:lnTo>
                  <a:cubicBezTo>
                    <a:pt x="1926181" y="1841320"/>
                    <a:pt x="1902010" y="1865491"/>
                    <a:pt x="1872194" y="1865491"/>
                  </a:cubicBezTo>
                  <a:lnTo>
                    <a:pt x="53988" y="1865491"/>
                  </a:lnTo>
                  <a:cubicBezTo>
                    <a:pt x="39669" y="1865491"/>
                    <a:pt x="25937" y="1859803"/>
                    <a:pt x="15813" y="1849678"/>
                  </a:cubicBezTo>
                  <a:cubicBezTo>
                    <a:pt x="5688" y="1839554"/>
                    <a:pt x="0" y="1825822"/>
                    <a:pt x="0" y="1811503"/>
                  </a:cubicBezTo>
                  <a:lnTo>
                    <a:pt x="0" y="53988"/>
                  </a:lnTo>
                  <a:cubicBezTo>
                    <a:pt x="0" y="39669"/>
                    <a:pt x="5688" y="25937"/>
                    <a:pt x="15813" y="15813"/>
                  </a:cubicBezTo>
                  <a:cubicBezTo>
                    <a:pt x="25937" y="5688"/>
                    <a:pt x="39669" y="0"/>
                    <a:pt x="53988" y="0"/>
                  </a:cubicBezTo>
                  <a:close/>
                </a:path>
              </a:pathLst>
            </a:custGeom>
            <a:solidFill>
              <a:srgbClr val="F1F1F1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99"/>
                </a:lnSpc>
              </a:pPr>
            </a:p>
          </p:txBody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2"/>
          <a:srcRect l="0" t="0" r="0" b="13264"/>
          <a:stretch>
            <a:fillRect/>
          </a:stretch>
        </p:blipFill>
        <p:spPr>
          <a:xfrm flipH="false" flipV="false" rot="0">
            <a:off x="5887699" y="3086151"/>
            <a:ext cx="6376846" cy="6334262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 rot="0">
            <a:off x="14667440" y="231126"/>
            <a:ext cx="3445587" cy="268605"/>
            <a:chOff x="0" y="0"/>
            <a:chExt cx="4594116" cy="358140"/>
          </a:xfrm>
        </p:grpSpPr>
        <p:pic>
          <p:nvPicPr>
            <p:cNvPr name="Picture 13" id="13">
              <a:hlinkClick r:id="rId5" action="ppaction://hlinksldjump"/>
            </p:cNvPr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65535"/>
              <a:ext cx="480026" cy="226922"/>
            </a:xfrm>
            <a:prstGeom prst="rect">
              <a:avLst/>
            </a:prstGeom>
          </p:spPr>
        </p:pic>
        <p:sp>
          <p:nvSpPr>
            <p:cNvPr name="TextBox 14" id="14"/>
            <p:cNvSpPr txBox="true"/>
            <p:nvPr/>
          </p:nvSpPr>
          <p:spPr>
            <a:xfrm rot="0">
              <a:off x="723900" y="-38100"/>
              <a:ext cx="3870216" cy="3962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520"/>
                </a:lnSpc>
              </a:pPr>
              <a:r>
                <a:rPr lang="en-US" sz="1800" u="sng">
                  <a:solidFill>
                    <a:srgbClr val="312E5F"/>
                  </a:solidFill>
                  <a:latin typeface="DM Sans Bold"/>
                  <a:hlinkClick r:id="rId5" action="ppaction://hlinksldjump"/>
                </a:rPr>
                <a:t>BACK TO FLOWCHART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30557" y="-2169943"/>
            <a:ext cx="14626885" cy="14626885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BFE4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10800000">
            <a:off x="6183510" y="3633832"/>
            <a:ext cx="6302257" cy="888902"/>
            <a:chOff x="0" y="0"/>
            <a:chExt cx="15442228" cy="2178050"/>
          </a:xfrm>
        </p:grpSpPr>
        <p:sp>
          <p:nvSpPr>
            <p:cNvPr name="Freeform 6" id="6"/>
            <p:cNvSpPr/>
            <p:nvPr/>
          </p:nvSpPr>
          <p:spPr>
            <a:xfrm flipH="false" flipV="false">
              <a:off x="0" y="0"/>
              <a:ext cx="15442228" cy="2178050"/>
            </a:xfrm>
            <a:custGeom>
              <a:avLst/>
              <a:gdLst/>
              <a:ahLst/>
              <a:cxnLst/>
              <a:rect r="r" b="b" t="t" l="l"/>
              <a:pathLst>
                <a:path h="2178050" w="15442228">
                  <a:moveTo>
                    <a:pt x="15442228" y="0"/>
                  </a:moveTo>
                  <a:lnTo>
                    <a:pt x="15442228" y="2178050"/>
                  </a:lnTo>
                  <a:lnTo>
                    <a:pt x="1088390" y="2178050"/>
                  </a:lnTo>
                  <a:cubicBezTo>
                    <a:pt x="487680" y="2178050"/>
                    <a:pt x="0" y="1690370"/>
                    <a:pt x="0" y="1088390"/>
                  </a:cubicBezTo>
                  <a:lnTo>
                    <a:pt x="0" y="1088390"/>
                  </a:lnTo>
                  <a:cubicBezTo>
                    <a:pt x="0" y="487680"/>
                    <a:pt x="487680" y="0"/>
                    <a:pt x="1088390" y="0"/>
                  </a:cubicBezTo>
                  <a:lnTo>
                    <a:pt x="15442228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5802233" y="3633832"/>
            <a:ext cx="894658" cy="888902"/>
            <a:chOff x="0" y="0"/>
            <a:chExt cx="735568" cy="730836"/>
          </a:xfrm>
        </p:grpSpPr>
        <p:sp>
          <p:nvSpPr>
            <p:cNvPr name="Freeform 8" id="8"/>
            <p:cNvSpPr/>
            <p:nvPr/>
          </p:nvSpPr>
          <p:spPr>
            <a:xfrm flipH="false" flipV="false">
              <a:off x="139234" y="0"/>
              <a:ext cx="457100" cy="730836"/>
            </a:xfrm>
            <a:custGeom>
              <a:avLst/>
              <a:gdLst/>
              <a:ahLst/>
              <a:cxnLst/>
              <a:rect r="r" b="b" t="t" l="l"/>
              <a:pathLst>
                <a:path h="730836" w="457100">
                  <a:moveTo>
                    <a:pt x="228550" y="0"/>
                  </a:moveTo>
                  <a:cubicBezTo>
                    <a:pt x="368369" y="68050"/>
                    <a:pt x="457100" y="209918"/>
                    <a:pt x="457100" y="365418"/>
                  </a:cubicBezTo>
                  <a:cubicBezTo>
                    <a:pt x="457100" y="520918"/>
                    <a:pt x="368369" y="662786"/>
                    <a:pt x="228550" y="730836"/>
                  </a:cubicBezTo>
                  <a:cubicBezTo>
                    <a:pt x="88731" y="662786"/>
                    <a:pt x="0" y="520918"/>
                    <a:pt x="0" y="365418"/>
                  </a:cubicBezTo>
                  <a:cubicBezTo>
                    <a:pt x="0" y="209918"/>
                    <a:pt x="88731" y="68050"/>
                    <a:pt x="228550" y="0"/>
                  </a:cubicBezTo>
                  <a:close/>
                </a:path>
              </a:pathLst>
            </a:custGeom>
            <a:solidFill>
              <a:srgbClr val="35A1F4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133350"/>
              <a:ext cx="660400" cy="603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2799" spc="-55">
                  <a:solidFill>
                    <a:srgbClr val="FFFFFF"/>
                  </a:solidFill>
                  <a:latin typeface="DM Sans Bold"/>
                </a:rPr>
                <a:t>1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-10800000">
            <a:off x="6183510" y="5042410"/>
            <a:ext cx="6302257" cy="888902"/>
            <a:chOff x="0" y="0"/>
            <a:chExt cx="15442228" cy="2178050"/>
          </a:xfrm>
        </p:grpSpPr>
        <p:sp>
          <p:nvSpPr>
            <p:cNvPr name="Freeform 11" id="11"/>
            <p:cNvSpPr/>
            <p:nvPr/>
          </p:nvSpPr>
          <p:spPr>
            <a:xfrm flipH="false" flipV="false">
              <a:off x="0" y="0"/>
              <a:ext cx="15442228" cy="2178050"/>
            </a:xfrm>
            <a:custGeom>
              <a:avLst/>
              <a:gdLst/>
              <a:ahLst/>
              <a:cxnLst/>
              <a:rect r="r" b="b" t="t" l="l"/>
              <a:pathLst>
                <a:path h="2178050" w="15442228">
                  <a:moveTo>
                    <a:pt x="15442228" y="0"/>
                  </a:moveTo>
                  <a:lnTo>
                    <a:pt x="15442228" y="2178050"/>
                  </a:lnTo>
                  <a:lnTo>
                    <a:pt x="1088390" y="2178050"/>
                  </a:lnTo>
                  <a:cubicBezTo>
                    <a:pt x="487680" y="2178050"/>
                    <a:pt x="0" y="1690370"/>
                    <a:pt x="0" y="1088390"/>
                  </a:cubicBezTo>
                  <a:lnTo>
                    <a:pt x="0" y="1088390"/>
                  </a:lnTo>
                  <a:cubicBezTo>
                    <a:pt x="0" y="487680"/>
                    <a:pt x="487680" y="0"/>
                    <a:pt x="1088390" y="0"/>
                  </a:cubicBezTo>
                  <a:lnTo>
                    <a:pt x="15442228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5802233" y="5042410"/>
            <a:ext cx="894658" cy="888902"/>
            <a:chOff x="0" y="0"/>
            <a:chExt cx="735568" cy="730836"/>
          </a:xfrm>
        </p:grpSpPr>
        <p:sp>
          <p:nvSpPr>
            <p:cNvPr name="Freeform 13" id="13"/>
            <p:cNvSpPr/>
            <p:nvPr/>
          </p:nvSpPr>
          <p:spPr>
            <a:xfrm flipH="false" flipV="false">
              <a:off x="139234" y="0"/>
              <a:ext cx="457100" cy="730836"/>
            </a:xfrm>
            <a:custGeom>
              <a:avLst/>
              <a:gdLst/>
              <a:ahLst/>
              <a:cxnLst/>
              <a:rect r="r" b="b" t="t" l="l"/>
              <a:pathLst>
                <a:path h="730836" w="457100">
                  <a:moveTo>
                    <a:pt x="228550" y="0"/>
                  </a:moveTo>
                  <a:cubicBezTo>
                    <a:pt x="368369" y="68050"/>
                    <a:pt x="457100" y="209918"/>
                    <a:pt x="457100" y="365418"/>
                  </a:cubicBezTo>
                  <a:cubicBezTo>
                    <a:pt x="457100" y="520918"/>
                    <a:pt x="368369" y="662786"/>
                    <a:pt x="228550" y="730836"/>
                  </a:cubicBezTo>
                  <a:cubicBezTo>
                    <a:pt x="88731" y="662786"/>
                    <a:pt x="0" y="520918"/>
                    <a:pt x="0" y="365418"/>
                  </a:cubicBezTo>
                  <a:cubicBezTo>
                    <a:pt x="0" y="209918"/>
                    <a:pt x="88731" y="68050"/>
                    <a:pt x="228550" y="0"/>
                  </a:cubicBezTo>
                  <a:close/>
                </a:path>
              </a:pathLst>
            </a:custGeom>
            <a:solidFill>
              <a:srgbClr val="35A1F4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133350"/>
              <a:ext cx="660400" cy="603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2799" spc="-55">
                  <a:solidFill>
                    <a:srgbClr val="FFFFFF"/>
                  </a:solidFill>
                  <a:latin typeface="DM Sans Bold"/>
                </a:rPr>
                <a:t>2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-10800000">
            <a:off x="6183510" y="6455188"/>
            <a:ext cx="6302257" cy="888902"/>
            <a:chOff x="0" y="0"/>
            <a:chExt cx="15442228" cy="2178050"/>
          </a:xfrm>
        </p:grpSpPr>
        <p:sp>
          <p:nvSpPr>
            <p:cNvPr name="Freeform 16" id="16"/>
            <p:cNvSpPr/>
            <p:nvPr/>
          </p:nvSpPr>
          <p:spPr>
            <a:xfrm flipH="false" flipV="false">
              <a:off x="0" y="0"/>
              <a:ext cx="15442228" cy="2178050"/>
            </a:xfrm>
            <a:custGeom>
              <a:avLst/>
              <a:gdLst/>
              <a:ahLst/>
              <a:cxnLst/>
              <a:rect r="r" b="b" t="t" l="l"/>
              <a:pathLst>
                <a:path h="2178050" w="15442228">
                  <a:moveTo>
                    <a:pt x="15442228" y="0"/>
                  </a:moveTo>
                  <a:lnTo>
                    <a:pt x="15442228" y="2178050"/>
                  </a:lnTo>
                  <a:lnTo>
                    <a:pt x="1088390" y="2178050"/>
                  </a:lnTo>
                  <a:cubicBezTo>
                    <a:pt x="487680" y="2178050"/>
                    <a:pt x="0" y="1690370"/>
                    <a:pt x="0" y="1088390"/>
                  </a:cubicBezTo>
                  <a:lnTo>
                    <a:pt x="0" y="1088390"/>
                  </a:lnTo>
                  <a:cubicBezTo>
                    <a:pt x="0" y="487680"/>
                    <a:pt x="487680" y="0"/>
                    <a:pt x="1088390" y="0"/>
                  </a:cubicBezTo>
                  <a:lnTo>
                    <a:pt x="15442228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5802233" y="6455188"/>
            <a:ext cx="894658" cy="888902"/>
            <a:chOff x="0" y="0"/>
            <a:chExt cx="735568" cy="730836"/>
          </a:xfrm>
        </p:grpSpPr>
        <p:sp>
          <p:nvSpPr>
            <p:cNvPr name="Freeform 18" id="18"/>
            <p:cNvSpPr/>
            <p:nvPr/>
          </p:nvSpPr>
          <p:spPr>
            <a:xfrm flipH="false" flipV="false">
              <a:off x="139234" y="0"/>
              <a:ext cx="457100" cy="730836"/>
            </a:xfrm>
            <a:custGeom>
              <a:avLst/>
              <a:gdLst/>
              <a:ahLst/>
              <a:cxnLst/>
              <a:rect r="r" b="b" t="t" l="l"/>
              <a:pathLst>
                <a:path h="730836" w="457100">
                  <a:moveTo>
                    <a:pt x="228550" y="0"/>
                  </a:moveTo>
                  <a:cubicBezTo>
                    <a:pt x="368369" y="68050"/>
                    <a:pt x="457100" y="209918"/>
                    <a:pt x="457100" y="365418"/>
                  </a:cubicBezTo>
                  <a:cubicBezTo>
                    <a:pt x="457100" y="520918"/>
                    <a:pt x="368369" y="662786"/>
                    <a:pt x="228550" y="730836"/>
                  </a:cubicBezTo>
                  <a:cubicBezTo>
                    <a:pt x="88731" y="662786"/>
                    <a:pt x="0" y="520918"/>
                    <a:pt x="0" y="365418"/>
                  </a:cubicBezTo>
                  <a:cubicBezTo>
                    <a:pt x="0" y="209918"/>
                    <a:pt x="88731" y="68050"/>
                    <a:pt x="228550" y="0"/>
                  </a:cubicBezTo>
                  <a:close/>
                </a:path>
              </a:pathLst>
            </a:custGeom>
            <a:solidFill>
              <a:srgbClr val="35A1F4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133350"/>
              <a:ext cx="660400" cy="603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2799" spc="-55">
                  <a:solidFill>
                    <a:srgbClr val="FFFFFF"/>
                  </a:solidFill>
                  <a:latin typeface="DM Sans Bold"/>
                </a:rPr>
                <a:t>3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4618117" y="1373840"/>
            <a:ext cx="9051766" cy="1326542"/>
            <a:chOff x="0" y="0"/>
            <a:chExt cx="1892218" cy="277306"/>
          </a:xfrm>
        </p:grpSpPr>
        <p:sp>
          <p:nvSpPr>
            <p:cNvPr name="Freeform 21" id="21"/>
            <p:cNvSpPr/>
            <p:nvPr/>
          </p:nvSpPr>
          <p:spPr>
            <a:xfrm flipH="false" flipV="false">
              <a:off x="0" y="0"/>
              <a:ext cx="1892218" cy="277306"/>
            </a:xfrm>
            <a:custGeom>
              <a:avLst/>
              <a:gdLst/>
              <a:ahLst/>
              <a:cxnLst/>
              <a:rect r="r" b="b" t="t" l="l"/>
              <a:pathLst>
                <a:path h="277306" w="1892218">
                  <a:moveTo>
                    <a:pt x="80398" y="0"/>
                  </a:moveTo>
                  <a:lnTo>
                    <a:pt x="1811821" y="0"/>
                  </a:lnTo>
                  <a:cubicBezTo>
                    <a:pt x="1833144" y="0"/>
                    <a:pt x="1853593" y="8470"/>
                    <a:pt x="1868670" y="23548"/>
                  </a:cubicBezTo>
                  <a:cubicBezTo>
                    <a:pt x="1883748" y="38625"/>
                    <a:pt x="1892218" y="59075"/>
                    <a:pt x="1892218" y="80398"/>
                  </a:cubicBezTo>
                  <a:lnTo>
                    <a:pt x="1892218" y="196908"/>
                  </a:lnTo>
                  <a:cubicBezTo>
                    <a:pt x="1892218" y="218231"/>
                    <a:pt x="1883748" y="238680"/>
                    <a:pt x="1868670" y="253758"/>
                  </a:cubicBezTo>
                  <a:cubicBezTo>
                    <a:pt x="1853593" y="268835"/>
                    <a:pt x="1833144" y="277306"/>
                    <a:pt x="1811821" y="277306"/>
                  </a:cubicBezTo>
                  <a:lnTo>
                    <a:pt x="80398" y="277306"/>
                  </a:lnTo>
                  <a:cubicBezTo>
                    <a:pt x="35995" y="277306"/>
                    <a:pt x="0" y="241311"/>
                    <a:pt x="0" y="196908"/>
                  </a:cubicBezTo>
                  <a:lnTo>
                    <a:pt x="0" y="80398"/>
                  </a:lnTo>
                  <a:cubicBezTo>
                    <a:pt x="0" y="59075"/>
                    <a:pt x="8470" y="38625"/>
                    <a:pt x="23548" y="23548"/>
                  </a:cubicBezTo>
                  <a:cubicBezTo>
                    <a:pt x="38625" y="8470"/>
                    <a:pt x="59075" y="0"/>
                    <a:pt x="80398" y="0"/>
                  </a:cubicBezTo>
                  <a:close/>
                </a:path>
              </a:pathLst>
            </a:custGeom>
            <a:solidFill>
              <a:srgbClr val="FFB001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123825"/>
              <a:ext cx="812800" cy="936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959"/>
                </a:lnSpc>
              </a:pPr>
              <a:r>
                <a:rPr lang="en-US" sz="6399">
                  <a:solidFill>
                    <a:srgbClr val="FFFFFF"/>
                  </a:solidFill>
                  <a:latin typeface="DM Sans Bold"/>
                </a:rPr>
                <a:t>Agenda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7191698" y="3738277"/>
            <a:ext cx="4515042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DM Sans"/>
              </a:rPr>
              <a:t>Why Virtual Wallet?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7191698" y="5146856"/>
            <a:ext cx="462870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DM Sans"/>
              </a:rPr>
              <a:t>Application Walkthrough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7191698" y="6559633"/>
            <a:ext cx="4515042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DM Sans"/>
              </a:rPr>
              <a:t>Challenges and lessons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FE4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55194" y="654736"/>
            <a:ext cx="13577613" cy="1357761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124698" y="365429"/>
            <a:ext cx="10038604" cy="1326542"/>
            <a:chOff x="0" y="0"/>
            <a:chExt cx="2098511" cy="277306"/>
          </a:xfrm>
        </p:grpSpPr>
        <p:sp>
          <p:nvSpPr>
            <p:cNvPr name="Freeform 6" id="6"/>
            <p:cNvSpPr/>
            <p:nvPr/>
          </p:nvSpPr>
          <p:spPr>
            <a:xfrm flipH="false" flipV="false">
              <a:off x="0" y="0"/>
              <a:ext cx="2098511" cy="277306"/>
            </a:xfrm>
            <a:custGeom>
              <a:avLst/>
              <a:gdLst/>
              <a:ahLst/>
              <a:cxnLst/>
              <a:rect r="r" b="b" t="t" l="l"/>
              <a:pathLst>
                <a:path h="277306" w="2098511">
                  <a:moveTo>
                    <a:pt x="72494" y="0"/>
                  </a:moveTo>
                  <a:lnTo>
                    <a:pt x="2026017" y="0"/>
                  </a:lnTo>
                  <a:cubicBezTo>
                    <a:pt x="2066054" y="0"/>
                    <a:pt x="2098511" y="32457"/>
                    <a:pt x="2098511" y="72494"/>
                  </a:cubicBezTo>
                  <a:lnTo>
                    <a:pt x="2098511" y="204812"/>
                  </a:lnTo>
                  <a:cubicBezTo>
                    <a:pt x="2098511" y="224038"/>
                    <a:pt x="2090873" y="242477"/>
                    <a:pt x="2077278" y="256073"/>
                  </a:cubicBezTo>
                  <a:cubicBezTo>
                    <a:pt x="2063683" y="269668"/>
                    <a:pt x="2045244" y="277306"/>
                    <a:pt x="2026017" y="277306"/>
                  </a:cubicBezTo>
                  <a:lnTo>
                    <a:pt x="72494" y="277306"/>
                  </a:lnTo>
                  <a:cubicBezTo>
                    <a:pt x="53268" y="277306"/>
                    <a:pt x="34828" y="269668"/>
                    <a:pt x="21233" y="256073"/>
                  </a:cubicBezTo>
                  <a:cubicBezTo>
                    <a:pt x="7638" y="242477"/>
                    <a:pt x="0" y="224038"/>
                    <a:pt x="0" y="204812"/>
                  </a:cubicBezTo>
                  <a:lnTo>
                    <a:pt x="0" y="72494"/>
                  </a:lnTo>
                  <a:cubicBezTo>
                    <a:pt x="0" y="53268"/>
                    <a:pt x="7638" y="34828"/>
                    <a:pt x="21233" y="21233"/>
                  </a:cubicBezTo>
                  <a:cubicBezTo>
                    <a:pt x="34828" y="7638"/>
                    <a:pt x="53268" y="0"/>
                    <a:pt x="72494" y="0"/>
                  </a:cubicBezTo>
                  <a:close/>
                </a:path>
              </a:pathLst>
            </a:custGeom>
            <a:solidFill>
              <a:srgbClr val="F4592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23825"/>
              <a:ext cx="812800" cy="936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959"/>
                </a:lnSpc>
              </a:pPr>
              <a:r>
                <a:rPr lang="en-US" sz="6399">
                  <a:solidFill>
                    <a:srgbClr val="FFFFFF"/>
                  </a:solidFill>
                  <a:latin typeface="DM Sans Bold"/>
                </a:rPr>
                <a:t>Add more cards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515297" y="2396785"/>
            <a:ext cx="13257406" cy="7082765"/>
            <a:chOff x="0" y="0"/>
            <a:chExt cx="3491662" cy="1865420"/>
          </a:xfrm>
        </p:grpSpPr>
        <p:sp>
          <p:nvSpPr>
            <p:cNvPr name="Freeform 9" id="9"/>
            <p:cNvSpPr/>
            <p:nvPr/>
          </p:nvSpPr>
          <p:spPr>
            <a:xfrm flipH="false" flipV="false">
              <a:off x="0" y="0"/>
              <a:ext cx="3491662" cy="1865419"/>
            </a:xfrm>
            <a:custGeom>
              <a:avLst/>
              <a:gdLst/>
              <a:ahLst/>
              <a:cxnLst/>
              <a:rect r="r" b="b" t="t" l="l"/>
              <a:pathLst>
                <a:path h="1865419" w="3491662">
                  <a:moveTo>
                    <a:pt x="29782" y="0"/>
                  </a:moveTo>
                  <a:lnTo>
                    <a:pt x="3461880" y="0"/>
                  </a:lnTo>
                  <a:cubicBezTo>
                    <a:pt x="3478328" y="0"/>
                    <a:pt x="3491662" y="13334"/>
                    <a:pt x="3491662" y="29782"/>
                  </a:cubicBezTo>
                  <a:lnTo>
                    <a:pt x="3491662" y="1835637"/>
                  </a:lnTo>
                  <a:cubicBezTo>
                    <a:pt x="3491662" y="1843536"/>
                    <a:pt x="3488525" y="1851111"/>
                    <a:pt x="3482939" y="1856696"/>
                  </a:cubicBezTo>
                  <a:cubicBezTo>
                    <a:pt x="3477354" y="1862282"/>
                    <a:pt x="3469779" y="1865419"/>
                    <a:pt x="3461880" y="1865419"/>
                  </a:cubicBezTo>
                  <a:lnTo>
                    <a:pt x="29782" y="1865419"/>
                  </a:lnTo>
                  <a:cubicBezTo>
                    <a:pt x="21884" y="1865419"/>
                    <a:pt x="14308" y="1862282"/>
                    <a:pt x="8723" y="1856696"/>
                  </a:cubicBezTo>
                  <a:cubicBezTo>
                    <a:pt x="3138" y="1851111"/>
                    <a:pt x="0" y="1843536"/>
                    <a:pt x="0" y="1835637"/>
                  </a:cubicBezTo>
                  <a:lnTo>
                    <a:pt x="0" y="29782"/>
                  </a:lnTo>
                  <a:cubicBezTo>
                    <a:pt x="0" y="13334"/>
                    <a:pt x="13334" y="0"/>
                    <a:pt x="29782" y="0"/>
                  </a:cubicBezTo>
                  <a:close/>
                </a:path>
              </a:pathLst>
            </a:custGeom>
            <a:solidFill>
              <a:srgbClr val="F1F1F1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99"/>
                </a:lnSpc>
              </a:pPr>
            </a:p>
          </p:txBody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001755" y="2618035"/>
            <a:ext cx="12284491" cy="6640265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 rot="0">
            <a:off x="14667440" y="231126"/>
            <a:ext cx="3445587" cy="268605"/>
            <a:chOff x="0" y="0"/>
            <a:chExt cx="4594116" cy="358140"/>
          </a:xfrm>
        </p:grpSpPr>
        <p:pic>
          <p:nvPicPr>
            <p:cNvPr name="Picture 13" id="13">
              <a:hlinkClick r:id="rId5" action="ppaction://hlinksldjump"/>
            </p:cNvPr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65535"/>
              <a:ext cx="480026" cy="226922"/>
            </a:xfrm>
            <a:prstGeom prst="rect">
              <a:avLst/>
            </a:prstGeom>
          </p:spPr>
        </p:pic>
        <p:sp>
          <p:nvSpPr>
            <p:cNvPr name="TextBox 14" id="14"/>
            <p:cNvSpPr txBox="true"/>
            <p:nvPr/>
          </p:nvSpPr>
          <p:spPr>
            <a:xfrm rot="0">
              <a:off x="723900" y="-38100"/>
              <a:ext cx="3870216" cy="3962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520"/>
                </a:lnSpc>
              </a:pPr>
              <a:r>
                <a:rPr lang="en-US" sz="1800" u="sng">
                  <a:solidFill>
                    <a:srgbClr val="312E5F"/>
                  </a:solidFill>
                  <a:latin typeface="DM Sans Bold"/>
                  <a:hlinkClick r:id="rId5" action="ppaction://hlinksldjump"/>
                </a:rPr>
                <a:t>BACK TO FLOWCHART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FE4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55194" y="654736"/>
            <a:ext cx="13577613" cy="1357761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124698" y="365429"/>
            <a:ext cx="10038604" cy="1326542"/>
            <a:chOff x="0" y="0"/>
            <a:chExt cx="2098511" cy="277306"/>
          </a:xfrm>
        </p:grpSpPr>
        <p:sp>
          <p:nvSpPr>
            <p:cNvPr name="Freeform 6" id="6"/>
            <p:cNvSpPr/>
            <p:nvPr/>
          </p:nvSpPr>
          <p:spPr>
            <a:xfrm flipH="false" flipV="false">
              <a:off x="0" y="0"/>
              <a:ext cx="2098511" cy="277306"/>
            </a:xfrm>
            <a:custGeom>
              <a:avLst/>
              <a:gdLst/>
              <a:ahLst/>
              <a:cxnLst/>
              <a:rect r="r" b="b" t="t" l="l"/>
              <a:pathLst>
                <a:path h="277306" w="2098511">
                  <a:moveTo>
                    <a:pt x="72494" y="0"/>
                  </a:moveTo>
                  <a:lnTo>
                    <a:pt x="2026017" y="0"/>
                  </a:lnTo>
                  <a:cubicBezTo>
                    <a:pt x="2066054" y="0"/>
                    <a:pt x="2098511" y="32457"/>
                    <a:pt x="2098511" y="72494"/>
                  </a:cubicBezTo>
                  <a:lnTo>
                    <a:pt x="2098511" y="204812"/>
                  </a:lnTo>
                  <a:cubicBezTo>
                    <a:pt x="2098511" y="224038"/>
                    <a:pt x="2090873" y="242477"/>
                    <a:pt x="2077278" y="256073"/>
                  </a:cubicBezTo>
                  <a:cubicBezTo>
                    <a:pt x="2063683" y="269668"/>
                    <a:pt x="2045244" y="277306"/>
                    <a:pt x="2026017" y="277306"/>
                  </a:cubicBezTo>
                  <a:lnTo>
                    <a:pt x="72494" y="277306"/>
                  </a:lnTo>
                  <a:cubicBezTo>
                    <a:pt x="53268" y="277306"/>
                    <a:pt x="34828" y="269668"/>
                    <a:pt x="21233" y="256073"/>
                  </a:cubicBezTo>
                  <a:cubicBezTo>
                    <a:pt x="7638" y="242477"/>
                    <a:pt x="0" y="224038"/>
                    <a:pt x="0" y="204812"/>
                  </a:cubicBezTo>
                  <a:lnTo>
                    <a:pt x="0" y="72494"/>
                  </a:lnTo>
                  <a:cubicBezTo>
                    <a:pt x="0" y="53268"/>
                    <a:pt x="7638" y="34828"/>
                    <a:pt x="21233" y="21233"/>
                  </a:cubicBezTo>
                  <a:cubicBezTo>
                    <a:pt x="34828" y="7638"/>
                    <a:pt x="53268" y="0"/>
                    <a:pt x="72494" y="0"/>
                  </a:cubicBezTo>
                  <a:close/>
                </a:path>
              </a:pathLst>
            </a:custGeom>
            <a:solidFill>
              <a:srgbClr val="F4592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23825"/>
              <a:ext cx="812800" cy="936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959"/>
                </a:lnSpc>
              </a:pPr>
              <a:r>
                <a:rPr lang="en-US" sz="6399">
                  <a:solidFill>
                    <a:srgbClr val="FFFFFF"/>
                  </a:solidFill>
                  <a:latin typeface="DM Sans Bold"/>
                </a:rPr>
                <a:t>Add a balance</a:t>
              </a:r>
            </a:p>
          </p:txBody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355194" y="1977424"/>
            <a:ext cx="7315200" cy="3675888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3597135" y="2835790"/>
            <a:ext cx="4831317" cy="1959156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 rot="0">
            <a:off x="10265205" y="1977424"/>
            <a:ext cx="7796195" cy="4648905"/>
            <a:chOff x="0" y="0"/>
            <a:chExt cx="2675479" cy="1595400"/>
          </a:xfrm>
        </p:grpSpPr>
        <p:sp>
          <p:nvSpPr>
            <p:cNvPr name="Freeform 11" id="11"/>
            <p:cNvSpPr/>
            <p:nvPr/>
          </p:nvSpPr>
          <p:spPr>
            <a:xfrm flipH="false" flipV="false">
              <a:off x="0" y="0"/>
              <a:ext cx="2675479" cy="1595400"/>
            </a:xfrm>
            <a:custGeom>
              <a:avLst/>
              <a:gdLst/>
              <a:ahLst/>
              <a:cxnLst/>
              <a:rect r="r" b="b" t="t" l="l"/>
              <a:pathLst>
                <a:path h="1595400" w="2675479">
                  <a:moveTo>
                    <a:pt x="50645" y="0"/>
                  </a:moveTo>
                  <a:lnTo>
                    <a:pt x="2624834" y="0"/>
                  </a:lnTo>
                  <a:cubicBezTo>
                    <a:pt x="2652804" y="0"/>
                    <a:pt x="2675479" y="22675"/>
                    <a:pt x="2675479" y="50645"/>
                  </a:cubicBezTo>
                  <a:lnTo>
                    <a:pt x="2675479" y="1544755"/>
                  </a:lnTo>
                  <a:cubicBezTo>
                    <a:pt x="2675479" y="1572725"/>
                    <a:pt x="2652804" y="1595400"/>
                    <a:pt x="2624834" y="1595400"/>
                  </a:cubicBezTo>
                  <a:lnTo>
                    <a:pt x="50645" y="1595400"/>
                  </a:lnTo>
                  <a:cubicBezTo>
                    <a:pt x="22675" y="1595400"/>
                    <a:pt x="0" y="1572725"/>
                    <a:pt x="0" y="1544755"/>
                  </a:cubicBezTo>
                  <a:lnTo>
                    <a:pt x="0" y="50645"/>
                  </a:lnTo>
                  <a:cubicBezTo>
                    <a:pt x="0" y="22675"/>
                    <a:pt x="22675" y="0"/>
                    <a:pt x="50645" y="0"/>
                  </a:cubicBezTo>
                  <a:close/>
                </a:path>
              </a:pathLst>
            </a:custGeom>
            <a:solidFill>
              <a:srgbClr val="F1F1F1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99"/>
                </a:lnSpc>
              </a:pPr>
            </a:p>
          </p:txBody>
        </p:sp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0573235" y="2236116"/>
            <a:ext cx="7180134" cy="4131520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 rot="0">
            <a:off x="1347805" y="6626329"/>
            <a:ext cx="9885024" cy="3567629"/>
            <a:chOff x="0" y="0"/>
            <a:chExt cx="3392318" cy="1224330"/>
          </a:xfrm>
        </p:grpSpPr>
        <p:sp>
          <p:nvSpPr>
            <p:cNvPr name="Freeform 15" id="15"/>
            <p:cNvSpPr/>
            <p:nvPr/>
          </p:nvSpPr>
          <p:spPr>
            <a:xfrm flipH="false" flipV="false">
              <a:off x="0" y="0"/>
              <a:ext cx="3392318" cy="1224330"/>
            </a:xfrm>
            <a:custGeom>
              <a:avLst/>
              <a:gdLst/>
              <a:ahLst/>
              <a:cxnLst/>
              <a:rect r="r" b="b" t="t" l="l"/>
              <a:pathLst>
                <a:path h="1224330" w="3392318">
                  <a:moveTo>
                    <a:pt x="39943" y="0"/>
                  </a:moveTo>
                  <a:lnTo>
                    <a:pt x="3352375" y="0"/>
                  </a:lnTo>
                  <a:cubicBezTo>
                    <a:pt x="3374435" y="0"/>
                    <a:pt x="3392318" y="17883"/>
                    <a:pt x="3392318" y="39943"/>
                  </a:cubicBezTo>
                  <a:lnTo>
                    <a:pt x="3392318" y="1184387"/>
                  </a:lnTo>
                  <a:cubicBezTo>
                    <a:pt x="3392318" y="1206447"/>
                    <a:pt x="3374435" y="1224330"/>
                    <a:pt x="3352375" y="1224330"/>
                  </a:cubicBezTo>
                  <a:lnTo>
                    <a:pt x="39943" y="1224330"/>
                  </a:lnTo>
                  <a:cubicBezTo>
                    <a:pt x="29349" y="1224330"/>
                    <a:pt x="19190" y="1220122"/>
                    <a:pt x="11699" y="1212631"/>
                  </a:cubicBezTo>
                  <a:cubicBezTo>
                    <a:pt x="4208" y="1205140"/>
                    <a:pt x="0" y="1194981"/>
                    <a:pt x="0" y="1184387"/>
                  </a:cubicBezTo>
                  <a:lnTo>
                    <a:pt x="0" y="39943"/>
                  </a:lnTo>
                  <a:cubicBezTo>
                    <a:pt x="0" y="17883"/>
                    <a:pt x="17883" y="0"/>
                    <a:pt x="39943" y="0"/>
                  </a:cubicBezTo>
                  <a:close/>
                </a:path>
              </a:pathLst>
            </a:custGeom>
            <a:solidFill>
              <a:srgbClr val="F1F1F1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99"/>
                </a:lnSpc>
              </a:pPr>
            </a:p>
          </p:txBody>
        </p:sp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629176" y="6935275"/>
            <a:ext cx="9322280" cy="2949736"/>
          </a:xfrm>
          <a:prstGeom prst="rect">
            <a:avLst/>
          </a:prstGeom>
        </p:spPr>
      </p:pic>
      <p:grpSp>
        <p:nvGrpSpPr>
          <p:cNvPr name="Group 18" id="18"/>
          <p:cNvGrpSpPr/>
          <p:nvPr/>
        </p:nvGrpSpPr>
        <p:grpSpPr>
          <a:xfrm rot="0">
            <a:off x="14667440" y="231126"/>
            <a:ext cx="3445587" cy="268605"/>
            <a:chOff x="0" y="0"/>
            <a:chExt cx="4594116" cy="358140"/>
          </a:xfrm>
        </p:grpSpPr>
        <p:pic>
          <p:nvPicPr>
            <p:cNvPr name="Picture 19" id="19">
              <a:hlinkClick r:id="rId9" action="ppaction://hlinksldjump"/>
            </p:cNvPr>
            <p:cNvPicPr>
              <a:picLocks noChangeAspect="true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65535"/>
              <a:ext cx="480026" cy="226922"/>
            </a:xfrm>
            <a:prstGeom prst="rect">
              <a:avLst/>
            </a:prstGeom>
          </p:spPr>
        </p:pic>
        <p:sp>
          <p:nvSpPr>
            <p:cNvPr name="TextBox 20" id="20"/>
            <p:cNvSpPr txBox="true"/>
            <p:nvPr/>
          </p:nvSpPr>
          <p:spPr>
            <a:xfrm rot="0">
              <a:off x="723900" y="-38100"/>
              <a:ext cx="3870216" cy="3962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520"/>
                </a:lnSpc>
              </a:pPr>
              <a:r>
                <a:rPr lang="en-US" sz="1800" u="sng">
                  <a:solidFill>
                    <a:srgbClr val="312E5F"/>
                  </a:solidFill>
                  <a:latin typeface="DM Sans Bold"/>
                  <a:hlinkClick r:id="rId9" action="ppaction://hlinksldjump"/>
                </a:rPr>
                <a:t>BACK TO FLOWCHART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FE4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55194" y="654736"/>
            <a:ext cx="13577613" cy="1357761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672901" y="237490"/>
            <a:ext cx="10942198" cy="1326542"/>
            <a:chOff x="0" y="0"/>
            <a:chExt cx="2287402" cy="277306"/>
          </a:xfrm>
        </p:grpSpPr>
        <p:sp>
          <p:nvSpPr>
            <p:cNvPr name="Freeform 6" id="6"/>
            <p:cNvSpPr/>
            <p:nvPr/>
          </p:nvSpPr>
          <p:spPr>
            <a:xfrm flipH="false" flipV="false">
              <a:off x="0" y="0"/>
              <a:ext cx="2287402" cy="277306"/>
            </a:xfrm>
            <a:custGeom>
              <a:avLst/>
              <a:gdLst/>
              <a:ahLst/>
              <a:cxnLst/>
              <a:rect r="r" b="b" t="t" l="l"/>
              <a:pathLst>
                <a:path h="277306" w="2287402">
                  <a:moveTo>
                    <a:pt x="66508" y="0"/>
                  </a:moveTo>
                  <a:lnTo>
                    <a:pt x="2220894" y="0"/>
                  </a:lnTo>
                  <a:cubicBezTo>
                    <a:pt x="2257626" y="0"/>
                    <a:pt x="2287402" y="29777"/>
                    <a:pt x="2287402" y="66508"/>
                  </a:cubicBezTo>
                  <a:lnTo>
                    <a:pt x="2287402" y="210798"/>
                  </a:lnTo>
                  <a:cubicBezTo>
                    <a:pt x="2287402" y="247529"/>
                    <a:pt x="2257626" y="277306"/>
                    <a:pt x="2220894" y="277306"/>
                  </a:cubicBezTo>
                  <a:lnTo>
                    <a:pt x="66508" y="277306"/>
                  </a:lnTo>
                  <a:cubicBezTo>
                    <a:pt x="29777" y="277306"/>
                    <a:pt x="0" y="247529"/>
                    <a:pt x="0" y="210798"/>
                  </a:cubicBezTo>
                  <a:lnTo>
                    <a:pt x="0" y="66508"/>
                  </a:lnTo>
                  <a:cubicBezTo>
                    <a:pt x="0" y="29777"/>
                    <a:pt x="29777" y="0"/>
                    <a:pt x="66508" y="0"/>
                  </a:cubicBezTo>
                  <a:close/>
                </a:path>
              </a:pathLst>
            </a:custGeom>
            <a:solidFill>
              <a:srgbClr val="F4592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23825"/>
              <a:ext cx="812800" cy="936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959"/>
                </a:lnSpc>
              </a:pPr>
              <a:r>
                <a:rPr lang="en-US" sz="6399">
                  <a:solidFill>
                    <a:srgbClr val="FFFFFF"/>
                  </a:solidFill>
                  <a:latin typeface="DM Sans Bold"/>
                </a:rPr>
                <a:t>Transact with other users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47310" y="3814720"/>
            <a:ext cx="7178092" cy="6191054"/>
            <a:chOff x="0" y="0"/>
            <a:chExt cx="2463360" cy="2124631"/>
          </a:xfrm>
        </p:grpSpPr>
        <p:sp>
          <p:nvSpPr>
            <p:cNvPr name="Freeform 9" id="9"/>
            <p:cNvSpPr/>
            <p:nvPr/>
          </p:nvSpPr>
          <p:spPr>
            <a:xfrm flipH="false" flipV="false">
              <a:off x="0" y="0"/>
              <a:ext cx="2463360" cy="2124631"/>
            </a:xfrm>
            <a:custGeom>
              <a:avLst/>
              <a:gdLst/>
              <a:ahLst/>
              <a:cxnLst/>
              <a:rect r="r" b="b" t="t" l="l"/>
              <a:pathLst>
                <a:path h="2124631" w="2463360">
                  <a:moveTo>
                    <a:pt x="55006" y="0"/>
                  </a:moveTo>
                  <a:lnTo>
                    <a:pt x="2408354" y="0"/>
                  </a:lnTo>
                  <a:cubicBezTo>
                    <a:pt x="2438733" y="0"/>
                    <a:pt x="2463360" y="24627"/>
                    <a:pt x="2463360" y="55006"/>
                  </a:cubicBezTo>
                  <a:lnTo>
                    <a:pt x="2463360" y="2069625"/>
                  </a:lnTo>
                  <a:cubicBezTo>
                    <a:pt x="2463360" y="2100004"/>
                    <a:pt x="2438733" y="2124631"/>
                    <a:pt x="2408354" y="2124631"/>
                  </a:cubicBezTo>
                  <a:lnTo>
                    <a:pt x="55006" y="2124631"/>
                  </a:lnTo>
                  <a:cubicBezTo>
                    <a:pt x="24627" y="2124631"/>
                    <a:pt x="0" y="2100004"/>
                    <a:pt x="0" y="2069625"/>
                  </a:cubicBezTo>
                  <a:lnTo>
                    <a:pt x="0" y="55006"/>
                  </a:lnTo>
                  <a:cubicBezTo>
                    <a:pt x="0" y="24627"/>
                    <a:pt x="24627" y="0"/>
                    <a:pt x="55006" y="0"/>
                  </a:cubicBezTo>
                  <a:close/>
                </a:path>
              </a:pathLst>
            </a:custGeom>
            <a:solidFill>
              <a:srgbClr val="F1F1F1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99"/>
                </a:lnSpc>
              </a:pPr>
            </a:p>
          </p:txBody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897970" y="4268281"/>
            <a:ext cx="6276773" cy="5283932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 rot="0">
            <a:off x="7915345" y="1840414"/>
            <a:ext cx="9975758" cy="5895648"/>
            <a:chOff x="0" y="0"/>
            <a:chExt cx="3423456" cy="2023254"/>
          </a:xfrm>
        </p:grpSpPr>
        <p:sp>
          <p:nvSpPr>
            <p:cNvPr name="Freeform 13" id="13"/>
            <p:cNvSpPr/>
            <p:nvPr/>
          </p:nvSpPr>
          <p:spPr>
            <a:xfrm flipH="false" flipV="false">
              <a:off x="0" y="0"/>
              <a:ext cx="3423456" cy="2023254"/>
            </a:xfrm>
            <a:custGeom>
              <a:avLst/>
              <a:gdLst/>
              <a:ahLst/>
              <a:cxnLst/>
              <a:rect r="r" b="b" t="t" l="l"/>
              <a:pathLst>
                <a:path h="2023254" w="3423456">
                  <a:moveTo>
                    <a:pt x="39580" y="0"/>
                  </a:moveTo>
                  <a:lnTo>
                    <a:pt x="3383876" y="0"/>
                  </a:lnTo>
                  <a:cubicBezTo>
                    <a:pt x="3405735" y="0"/>
                    <a:pt x="3423456" y="17720"/>
                    <a:pt x="3423456" y="39580"/>
                  </a:cubicBezTo>
                  <a:lnTo>
                    <a:pt x="3423456" y="1983674"/>
                  </a:lnTo>
                  <a:cubicBezTo>
                    <a:pt x="3423456" y="1994171"/>
                    <a:pt x="3419286" y="2004239"/>
                    <a:pt x="3411863" y="2011661"/>
                  </a:cubicBezTo>
                  <a:cubicBezTo>
                    <a:pt x="3404441" y="2019084"/>
                    <a:pt x="3394373" y="2023254"/>
                    <a:pt x="3383876" y="2023254"/>
                  </a:cubicBezTo>
                  <a:lnTo>
                    <a:pt x="39580" y="2023254"/>
                  </a:lnTo>
                  <a:cubicBezTo>
                    <a:pt x="29083" y="2023254"/>
                    <a:pt x="19015" y="2019084"/>
                    <a:pt x="11593" y="2011661"/>
                  </a:cubicBezTo>
                  <a:cubicBezTo>
                    <a:pt x="4170" y="2004239"/>
                    <a:pt x="0" y="1994171"/>
                    <a:pt x="0" y="1983674"/>
                  </a:cubicBezTo>
                  <a:lnTo>
                    <a:pt x="0" y="39580"/>
                  </a:lnTo>
                  <a:cubicBezTo>
                    <a:pt x="0" y="29083"/>
                    <a:pt x="4170" y="19015"/>
                    <a:pt x="11593" y="11593"/>
                  </a:cubicBezTo>
                  <a:cubicBezTo>
                    <a:pt x="19015" y="4170"/>
                    <a:pt x="29083" y="0"/>
                    <a:pt x="39580" y="0"/>
                  </a:cubicBezTo>
                  <a:close/>
                </a:path>
              </a:pathLst>
            </a:custGeom>
            <a:solidFill>
              <a:srgbClr val="F1F1F1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99"/>
                </a:lnSpc>
              </a:pPr>
            </a:p>
          </p:txBody>
        </p:sp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3"/>
          <a:srcRect l="0" t="0" r="12399" b="0"/>
          <a:stretch>
            <a:fillRect/>
          </a:stretch>
        </p:blipFill>
        <p:spPr>
          <a:xfrm flipH="false" flipV="false" rot="0">
            <a:off x="8277410" y="2128094"/>
            <a:ext cx="9251628" cy="5320288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 rot="0">
            <a:off x="14667440" y="231126"/>
            <a:ext cx="3445587" cy="268605"/>
            <a:chOff x="0" y="0"/>
            <a:chExt cx="4594116" cy="358140"/>
          </a:xfrm>
        </p:grpSpPr>
        <p:pic>
          <p:nvPicPr>
            <p:cNvPr name="Picture 17" id="17">
              <a:hlinkClick r:id="rId6" action="ppaction://hlinksldjump"/>
            </p:cNvPr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65535"/>
              <a:ext cx="480026" cy="226922"/>
            </a:xfrm>
            <a:prstGeom prst="rect">
              <a:avLst/>
            </a:prstGeom>
          </p:spPr>
        </p:pic>
        <p:sp>
          <p:nvSpPr>
            <p:cNvPr name="TextBox 18" id="18"/>
            <p:cNvSpPr txBox="true"/>
            <p:nvPr/>
          </p:nvSpPr>
          <p:spPr>
            <a:xfrm rot="0">
              <a:off x="723900" y="-38100"/>
              <a:ext cx="3870216" cy="3962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520"/>
                </a:lnSpc>
              </a:pPr>
              <a:r>
                <a:rPr lang="en-US" sz="1800" u="sng">
                  <a:solidFill>
                    <a:srgbClr val="312E5F"/>
                  </a:solidFill>
                  <a:latin typeface="DM Sans Bold"/>
                  <a:hlinkClick r:id="rId6" action="ppaction://hlinksldjump"/>
                </a:rPr>
                <a:t>BACK TO FLOWCHART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81497" y="365429"/>
            <a:ext cx="10680151" cy="1326542"/>
            <a:chOff x="0" y="0"/>
            <a:chExt cx="2232623" cy="277306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2232623" cy="277306"/>
            </a:xfrm>
            <a:custGeom>
              <a:avLst/>
              <a:gdLst/>
              <a:ahLst/>
              <a:cxnLst/>
              <a:rect r="r" b="b" t="t" l="l"/>
              <a:pathLst>
                <a:path h="277306" w="2232623">
                  <a:moveTo>
                    <a:pt x="68140" y="0"/>
                  </a:moveTo>
                  <a:lnTo>
                    <a:pt x="2164483" y="0"/>
                  </a:lnTo>
                  <a:cubicBezTo>
                    <a:pt x="2182555" y="0"/>
                    <a:pt x="2199887" y="7179"/>
                    <a:pt x="2212665" y="19958"/>
                  </a:cubicBezTo>
                  <a:cubicBezTo>
                    <a:pt x="2225444" y="32736"/>
                    <a:pt x="2232623" y="50068"/>
                    <a:pt x="2232623" y="68140"/>
                  </a:cubicBezTo>
                  <a:lnTo>
                    <a:pt x="2232623" y="209166"/>
                  </a:lnTo>
                  <a:cubicBezTo>
                    <a:pt x="2232623" y="227238"/>
                    <a:pt x="2225444" y="244570"/>
                    <a:pt x="2212665" y="257348"/>
                  </a:cubicBezTo>
                  <a:cubicBezTo>
                    <a:pt x="2199887" y="270127"/>
                    <a:pt x="2182555" y="277306"/>
                    <a:pt x="2164483" y="277306"/>
                  </a:cubicBezTo>
                  <a:lnTo>
                    <a:pt x="68140" y="277306"/>
                  </a:lnTo>
                  <a:cubicBezTo>
                    <a:pt x="50068" y="277306"/>
                    <a:pt x="32736" y="270127"/>
                    <a:pt x="19958" y="257348"/>
                  </a:cubicBezTo>
                  <a:cubicBezTo>
                    <a:pt x="7179" y="244570"/>
                    <a:pt x="0" y="227238"/>
                    <a:pt x="0" y="209166"/>
                  </a:cubicBezTo>
                  <a:lnTo>
                    <a:pt x="0" y="68140"/>
                  </a:lnTo>
                  <a:cubicBezTo>
                    <a:pt x="0" y="50068"/>
                    <a:pt x="7179" y="32736"/>
                    <a:pt x="19958" y="19958"/>
                  </a:cubicBezTo>
                  <a:cubicBezTo>
                    <a:pt x="32736" y="7179"/>
                    <a:pt x="50068" y="0"/>
                    <a:pt x="68140" y="0"/>
                  </a:cubicBezTo>
                  <a:close/>
                </a:path>
              </a:pathLst>
            </a:custGeom>
            <a:solidFill>
              <a:srgbClr val="3AB85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812800" cy="936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959"/>
                </a:lnSpc>
              </a:pPr>
              <a:r>
                <a:rPr lang="en-US" sz="6399">
                  <a:solidFill>
                    <a:srgbClr val="FFFFFF"/>
                  </a:solidFill>
                  <a:latin typeface="DM Sans Bold"/>
                </a:rPr>
                <a:t>A couple extra features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011657" y="4683841"/>
            <a:ext cx="8284191" cy="3955021"/>
            <a:chOff x="0" y="0"/>
            <a:chExt cx="2295897" cy="1096102"/>
          </a:xfrm>
        </p:grpSpPr>
        <p:sp>
          <p:nvSpPr>
            <p:cNvPr name="Freeform 6" id="6"/>
            <p:cNvSpPr/>
            <p:nvPr/>
          </p:nvSpPr>
          <p:spPr>
            <a:xfrm flipH="false" flipV="false">
              <a:off x="0" y="0"/>
              <a:ext cx="2295897" cy="1096102"/>
            </a:xfrm>
            <a:custGeom>
              <a:avLst/>
              <a:gdLst/>
              <a:ahLst/>
              <a:cxnLst/>
              <a:rect r="r" b="b" t="t" l="l"/>
              <a:pathLst>
                <a:path h="1096102" w="2295897">
                  <a:moveTo>
                    <a:pt x="47662" y="0"/>
                  </a:moveTo>
                  <a:lnTo>
                    <a:pt x="2248235" y="0"/>
                  </a:lnTo>
                  <a:cubicBezTo>
                    <a:pt x="2260876" y="0"/>
                    <a:pt x="2272999" y="5021"/>
                    <a:pt x="2281937" y="13960"/>
                  </a:cubicBezTo>
                  <a:cubicBezTo>
                    <a:pt x="2290875" y="22898"/>
                    <a:pt x="2295897" y="35021"/>
                    <a:pt x="2295897" y="47662"/>
                  </a:cubicBezTo>
                  <a:lnTo>
                    <a:pt x="2295897" y="1048441"/>
                  </a:lnTo>
                  <a:cubicBezTo>
                    <a:pt x="2295897" y="1074763"/>
                    <a:pt x="2274558" y="1096102"/>
                    <a:pt x="2248235" y="1096102"/>
                  </a:cubicBezTo>
                  <a:lnTo>
                    <a:pt x="47662" y="1096102"/>
                  </a:lnTo>
                  <a:cubicBezTo>
                    <a:pt x="21339" y="1096102"/>
                    <a:pt x="0" y="1074763"/>
                    <a:pt x="0" y="1048441"/>
                  </a:cubicBezTo>
                  <a:lnTo>
                    <a:pt x="0" y="47662"/>
                  </a:lnTo>
                  <a:cubicBezTo>
                    <a:pt x="0" y="21339"/>
                    <a:pt x="21339" y="0"/>
                    <a:pt x="47662" y="0"/>
                  </a:cubicBezTo>
                  <a:close/>
                </a:path>
              </a:pathLst>
            </a:custGeom>
            <a:solidFill>
              <a:srgbClr val="F1F1F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99"/>
                </a:lnSpc>
              </a:pPr>
            </a:p>
          </p:txBody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578502" y="5136018"/>
            <a:ext cx="7150502" cy="3050666"/>
          </a:xfrm>
          <a:prstGeom prst="rect">
            <a:avLst/>
          </a:prstGeom>
        </p:spPr>
      </p:pic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11717537" y="768460"/>
            <a:ext cx="4422198" cy="8750079"/>
            <a:chOff x="0" y="0"/>
            <a:chExt cx="2620010" cy="5184140"/>
          </a:xfrm>
        </p:grpSpPr>
        <p:sp>
          <p:nvSpPr>
            <p:cNvPr name="Freeform 10" id="10"/>
            <p:cNvSpPr/>
            <p:nvPr/>
          </p:nvSpPr>
          <p:spPr>
            <a:xfrm flipH="false" flipV="false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3"/>
              <a:stretch>
                <a:fillRect l="0" r="-81031" t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1028700" y="2009734"/>
            <a:ext cx="6057029" cy="1109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DM Sans"/>
              </a:rPr>
              <a:t>Forgot password?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DM Sans"/>
              </a:rPr>
              <a:t>Follow us on Twitter!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260824"/>
            <a:ext cx="9400186" cy="1109766"/>
            <a:chOff x="0" y="0"/>
            <a:chExt cx="2348897" cy="277306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2348897" cy="277306"/>
            </a:xfrm>
            <a:custGeom>
              <a:avLst/>
              <a:gdLst/>
              <a:ahLst/>
              <a:cxnLst/>
              <a:rect r="r" b="b" t="t" l="l"/>
              <a:pathLst>
                <a:path h="277306" w="2348897">
                  <a:moveTo>
                    <a:pt x="77418" y="0"/>
                  </a:moveTo>
                  <a:lnTo>
                    <a:pt x="2271479" y="0"/>
                  </a:lnTo>
                  <a:cubicBezTo>
                    <a:pt x="2292012" y="0"/>
                    <a:pt x="2311703" y="8156"/>
                    <a:pt x="2326222" y="22675"/>
                  </a:cubicBezTo>
                  <a:cubicBezTo>
                    <a:pt x="2340741" y="37194"/>
                    <a:pt x="2348897" y="56885"/>
                    <a:pt x="2348897" y="77418"/>
                  </a:cubicBezTo>
                  <a:lnTo>
                    <a:pt x="2348897" y="199888"/>
                  </a:lnTo>
                  <a:cubicBezTo>
                    <a:pt x="2348897" y="220421"/>
                    <a:pt x="2340741" y="240112"/>
                    <a:pt x="2326222" y="254631"/>
                  </a:cubicBezTo>
                  <a:cubicBezTo>
                    <a:pt x="2311703" y="269149"/>
                    <a:pt x="2292012" y="277306"/>
                    <a:pt x="2271479" y="277306"/>
                  </a:cubicBezTo>
                  <a:lnTo>
                    <a:pt x="77418" y="277306"/>
                  </a:lnTo>
                  <a:cubicBezTo>
                    <a:pt x="56885" y="277306"/>
                    <a:pt x="37194" y="269149"/>
                    <a:pt x="22675" y="254631"/>
                  </a:cubicBezTo>
                  <a:cubicBezTo>
                    <a:pt x="8156" y="240112"/>
                    <a:pt x="0" y="220421"/>
                    <a:pt x="0" y="199888"/>
                  </a:cubicBezTo>
                  <a:lnTo>
                    <a:pt x="0" y="77418"/>
                  </a:lnTo>
                  <a:cubicBezTo>
                    <a:pt x="0" y="56885"/>
                    <a:pt x="8156" y="37194"/>
                    <a:pt x="22675" y="22675"/>
                  </a:cubicBezTo>
                  <a:cubicBezTo>
                    <a:pt x="37194" y="8156"/>
                    <a:pt x="56885" y="0"/>
                    <a:pt x="77418" y="0"/>
                  </a:cubicBezTo>
                  <a:close/>
                </a:path>
              </a:pathLst>
            </a:custGeom>
            <a:solidFill>
              <a:srgbClr val="35A1F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812800" cy="9080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719"/>
                </a:lnSpc>
              </a:pPr>
              <a:r>
                <a:rPr lang="en-US" sz="4800">
                  <a:solidFill>
                    <a:srgbClr val="FFFFFF"/>
                  </a:solidFill>
                  <a:latin typeface="DM Sans Bold"/>
                </a:rPr>
                <a:t>Challenges and lessons</a:t>
              </a: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544608" y="7494453"/>
            <a:ext cx="1014360" cy="2582861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05388" y="7494453"/>
            <a:ext cx="1334108" cy="262057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719975" y="7391197"/>
            <a:ext cx="1215932" cy="2653821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4587064" y="7423493"/>
            <a:ext cx="1630894" cy="2653821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742691" y="8154176"/>
            <a:ext cx="1327028" cy="1890843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603896" y="8403798"/>
            <a:ext cx="1664388" cy="1673516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143949" y="8582548"/>
            <a:ext cx="1995441" cy="1494766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6"/>
          <a:srcRect l="0" t="0" r="0" b="0"/>
          <a:stretch>
            <a:fillRect/>
          </a:stretch>
        </p:blipFill>
        <p:spPr>
          <a:xfrm flipH="false" flipV="false" rot="0">
            <a:off x="13124288" y="6445776"/>
            <a:ext cx="2610696" cy="3916044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1333809" y="2883062"/>
            <a:ext cx="10540174" cy="3453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DM Sans"/>
              </a:rPr>
              <a:t>All of us had coded, none of us had truly Agile-d</a:t>
            </a:r>
          </a:p>
          <a:p>
            <a:pPr marL="1209039" indent="-403013" lvl="2">
              <a:lnSpc>
                <a:spcPts val="3919"/>
              </a:lnSpc>
              <a:buFont typeface="Arial"/>
              <a:buChar char="⚬"/>
            </a:pPr>
            <a:r>
              <a:rPr lang="en-US" sz="2799">
                <a:solidFill>
                  <a:srgbClr val="000000"/>
                </a:solidFill>
                <a:latin typeface="DM Sans"/>
              </a:rPr>
              <a:t>The TDD/BDD learning curve compounded with the MVC learning curve</a:t>
            </a:r>
          </a:p>
          <a:p>
            <a:pPr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DM Sans"/>
              </a:rPr>
              <a:t>Heroku deployment</a:t>
            </a:r>
          </a:p>
          <a:p>
            <a:pPr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DM Sans"/>
              </a:rPr>
              <a:t>Many lessons learned in communicating with client</a:t>
            </a:r>
          </a:p>
          <a:p>
            <a:pPr marL="1209039" indent="-403013" lvl="2">
              <a:lnSpc>
                <a:spcPts val="3919"/>
              </a:lnSpc>
              <a:buFont typeface="Arial"/>
              <a:buChar char="⚬"/>
            </a:pPr>
            <a:r>
              <a:rPr lang="en-US" sz="2799">
                <a:solidFill>
                  <a:srgbClr val="000000"/>
                </a:solidFill>
                <a:latin typeface="DM Sans"/>
              </a:rPr>
              <a:t>Had to treat client and assignment instructions as stakeholders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6719635" cy="1326542"/>
            <a:chOff x="0" y="0"/>
            <a:chExt cx="1404700" cy="277306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1404700" cy="277306"/>
            </a:xfrm>
            <a:custGeom>
              <a:avLst/>
              <a:gdLst/>
              <a:ahLst/>
              <a:cxnLst/>
              <a:rect r="r" b="b" t="t" l="l"/>
              <a:pathLst>
                <a:path h="277306" w="1404700">
                  <a:moveTo>
                    <a:pt x="108301" y="0"/>
                  </a:moveTo>
                  <a:lnTo>
                    <a:pt x="1296399" y="0"/>
                  </a:lnTo>
                  <a:cubicBezTo>
                    <a:pt x="1356212" y="0"/>
                    <a:pt x="1404700" y="48488"/>
                    <a:pt x="1404700" y="108301"/>
                  </a:cubicBezTo>
                  <a:lnTo>
                    <a:pt x="1404700" y="169005"/>
                  </a:lnTo>
                  <a:cubicBezTo>
                    <a:pt x="1404700" y="228818"/>
                    <a:pt x="1356212" y="277306"/>
                    <a:pt x="1296399" y="277306"/>
                  </a:cubicBezTo>
                  <a:lnTo>
                    <a:pt x="108301" y="277306"/>
                  </a:lnTo>
                  <a:cubicBezTo>
                    <a:pt x="48488" y="277306"/>
                    <a:pt x="0" y="228818"/>
                    <a:pt x="0" y="169005"/>
                  </a:cubicBezTo>
                  <a:lnTo>
                    <a:pt x="0" y="108301"/>
                  </a:lnTo>
                  <a:cubicBezTo>
                    <a:pt x="0" y="48488"/>
                    <a:pt x="48488" y="0"/>
                    <a:pt x="108301" y="0"/>
                  </a:cubicBezTo>
                  <a:close/>
                </a:path>
              </a:pathLst>
            </a:custGeom>
            <a:solidFill>
              <a:srgbClr val="F4592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812800" cy="936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959"/>
                </a:lnSpc>
              </a:pPr>
              <a:r>
                <a:rPr lang="en-US" sz="6399">
                  <a:solidFill>
                    <a:srgbClr val="FFFFFF"/>
                  </a:solidFill>
                  <a:latin typeface="DM Sans Bold"/>
                </a:rPr>
                <a:t>Why PayFast?</a:t>
              </a: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582476" y="5143500"/>
            <a:ext cx="5123047" cy="29899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6719635" cy="1326542"/>
            <a:chOff x="0" y="0"/>
            <a:chExt cx="1404700" cy="277306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1404700" cy="277306"/>
            </a:xfrm>
            <a:custGeom>
              <a:avLst/>
              <a:gdLst/>
              <a:ahLst/>
              <a:cxnLst/>
              <a:rect r="r" b="b" t="t" l="l"/>
              <a:pathLst>
                <a:path h="277306" w="1404700">
                  <a:moveTo>
                    <a:pt x="108301" y="0"/>
                  </a:moveTo>
                  <a:lnTo>
                    <a:pt x="1296399" y="0"/>
                  </a:lnTo>
                  <a:cubicBezTo>
                    <a:pt x="1356212" y="0"/>
                    <a:pt x="1404700" y="48488"/>
                    <a:pt x="1404700" y="108301"/>
                  </a:cubicBezTo>
                  <a:lnTo>
                    <a:pt x="1404700" y="169005"/>
                  </a:lnTo>
                  <a:cubicBezTo>
                    <a:pt x="1404700" y="228818"/>
                    <a:pt x="1356212" y="277306"/>
                    <a:pt x="1296399" y="277306"/>
                  </a:cubicBezTo>
                  <a:lnTo>
                    <a:pt x="108301" y="277306"/>
                  </a:lnTo>
                  <a:cubicBezTo>
                    <a:pt x="48488" y="277306"/>
                    <a:pt x="0" y="228818"/>
                    <a:pt x="0" y="169005"/>
                  </a:cubicBezTo>
                  <a:lnTo>
                    <a:pt x="0" y="108301"/>
                  </a:lnTo>
                  <a:cubicBezTo>
                    <a:pt x="0" y="48488"/>
                    <a:pt x="48488" y="0"/>
                    <a:pt x="108301" y="0"/>
                  </a:cubicBezTo>
                  <a:close/>
                </a:path>
              </a:pathLst>
            </a:custGeom>
            <a:solidFill>
              <a:srgbClr val="F4592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812800" cy="936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959"/>
                </a:lnSpc>
              </a:pPr>
              <a:r>
                <a:rPr lang="en-US" sz="6399">
                  <a:solidFill>
                    <a:srgbClr val="FFFFFF"/>
                  </a:solidFill>
                  <a:latin typeface="DM Sans Bold"/>
                </a:rPr>
                <a:t>Why PayFast?</a:t>
              </a: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582476" y="5143500"/>
            <a:ext cx="5123047" cy="2989997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4662248" y="2905248"/>
            <a:ext cx="896350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DM Sans Bold"/>
              </a:rPr>
              <a:t>A teleological examination of the wallet...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334293" y="4133207"/>
            <a:ext cx="2414457" cy="1116992"/>
            <a:chOff x="0" y="0"/>
            <a:chExt cx="504728" cy="233501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504728" cy="233501"/>
            </a:xfrm>
            <a:custGeom>
              <a:avLst/>
              <a:gdLst/>
              <a:ahLst/>
              <a:cxnLst/>
              <a:rect r="r" b="b" t="t" l="l"/>
              <a:pathLst>
                <a:path h="233501" w="504728">
                  <a:moveTo>
                    <a:pt x="116750" y="0"/>
                  </a:moveTo>
                  <a:lnTo>
                    <a:pt x="387978" y="0"/>
                  </a:lnTo>
                  <a:cubicBezTo>
                    <a:pt x="452457" y="0"/>
                    <a:pt x="504728" y="52271"/>
                    <a:pt x="504728" y="116750"/>
                  </a:cubicBezTo>
                  <a:lnTo>
                    <a:pt x="504728" y="116750"/>
                  </a:lnTo>
                  <a:cubicBezTo>
                    <a:pt x="504728" y="147714"/>
                    <a:pt x="492428" y="177410"/>
                    <a:pt x="470533" y="199305"/>
                  </a:cubicBezTo>
                  <a:cubicBezTo>
                    <a:pt x="448638" y="221200"/>
                    <a:pt x="418942" y="233501"/>
                    <a:pt x="387978" y="233501"/>
                  </a:cubicBezTo>
                  <a:lnTo>
                    <a:pt x="116750" y="233501"/>
                  </a:lnTo>
                  <a:cubicBezTo>
                    <a:pt x="85786" y="233501"/>
                    <a:pt x="56090" y="221200"/>
                    <a:pt x="34195" y="199305"/>
                  </a:cubicBezTo>
                  <a:cubicBezTo>
                    <a:pt x="12300" y="177410"/>
                    <a:pt x="0" y="147714"/>
                    <a:pt x="0" y="116750"/>
                  </a:cubicBezTo>
                  <a:lnTo>
                    <a:pt x="0" y="116750"/>
                  </a:lnTo>
                  <a:cubicBezTo>
                    <a:pt x="0" y="85786"/>
                    <a:pt x="12300" y="56090"/>
                    <a:pt x="34195" y="34195"/>
                  </a:cubicBezTo>
                  <a:cubicBezTo>
                    <a:pt x="56090" y="12300"/>
                    <a:pt x="85786" y="0"/>
                    <a:pt x="116750" y="0"/>
                  </a:cubicBezTo>
                  <a:close/>
                </a:path>
              </a:pathLst>
            </a:custGeom>
            <a:solidFill>
              <a:srgbClr val="FFB00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DM Sans Bold"/>
                </a:rPr>
                <a:t>Cash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24439" y="5669270"/>
            <a:ext cx="2858025" cy="1116992"/>
            <a:chOff x="0" y="0"/>
            <a:chExt cx="597453" cy="233501"/>
          </a:xfrm>
        </p:grpSpPr>
        <p:sp>
          <p:nvSpPr>
            <p:cNvPr name="Freeform 6" id="6"/>
            <p:cNvSpPr/>
            <p:nvPr/>
          </p:nvSpPr>
          <p:spPr>
            <a:xfrm flipH="false" flipV="false">
              <a:off x="0" y="0"/>
              <a:ext cx="597453" cy="233501"/>
            </a:xfrm>
            <a:custGeom>
              <a:avLst/>
              <a:gdLst/>
              <a:ahLst/>
              <a:cxnLst/>
              <a:rect r="r" b="b" t="t" l="l"/>
              <a:pathLst>
                <a:path h="233501" w="597453">
                  <a:moveTo>
                    <a:pt x="116750" y="0"/>
                  </a:moveTo>
                  <a:lnTo>
                    <a:pt x="480703" y="0"/>
                  </a:lnTo>
                  <a:cubicBezTo>
                    <a:pt x="545182" y="0"/>
                    <a:pt x="597453" y="52271"/>
                    <a:pt x="597453" y="116750"/>
                  </a:cubicBezTo>
                  <a:lnTo>
                    <a:pt x="597453" y="116750"/>
                  </a:lnTo>
                  <a:cubicBezTo>
                    <a:pt x="597453" y="147714"/>
                    <a:pt x="585153" y="177410"/>
                    <a:pt x="563258" y="199305"/>
                  </a:cubicBezTo>
                  <a:cubicBezTo>
                    <a:pt x="541363" y="221200"/>
                    <a:pt x="511667" y="233501"/>
                    <a:pt x="480703" y="233501"/>
                  </a:cubicBezTo>
                  <a:lnTo>
                    <a:pt x="116750" y="233501"/>
                  </a:lnTo>
                  <a:cubicBezTo>
                    <a:pt x="85786" y="233501"/>
                    <a:pt x="56090" y="221200"/>
                    <a:pt x="34195" y="199305"/>
                  </a:cubicBezTo>
                  <a:cubicBezTo>
                    <a:pt x="12300" y="177410"/>
                    <a:pt x="0" y="147714"/>
                    <a:pt x="0" y="116750"/>
                  </a:cubicBezTo>
                  <a:lnTo>
                    <a:pt x="0" y="116750"/>
                  </a:lnTo>
                  <a:cubicBezTo>
                    <a:pt x="0" y="85786"/>
                    <a:pt x="12300" y="56090"/>
                    <a:pt x="34195" y="34195"/>
                  </a:cubicBezTo>
                  <a:cubicBezTo>
                    <a:pt x="56090" y="12300"/>
                    <a:pt x="85786" y="0"/>
                    <a:pt x="116750" y="0"/>
                  </a:cubicBezTo>
                  <a:close/>
                </a:path>
              </a:pathLst>
            </a:custGeom>
            <a:solidFill>
              <a:srgbClr val="35A1F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DM Sans Bold"/>
                </a:rPr>
                <a:t>Cards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1028700"/>
            <a:ext cx="6719635" cy="1326542"/>
            <a:chOff x="0" y="0"/>
            <a:chExt cx="1404700" cy="277306"/>
          </a:xfrm>
        </p:grpSpPr>
        <p:sp>
          <p:nvSpPr>
            <p:cNvPr name="Freeform 9" id="9"/>
            <p:cNvSpPr/>
            <p:nvPr/>
          </p:nvSpPr>
          <p:spPr>
            <a:xfrm flipH="false" flipV="false">
              <a:off x="0" y="0"/>
              <a:ext cx="1404700" cy="277306"/>
            </a:xfrm>
            <a:custGeom>
              <a:avLst/>
              <a:gdLst/>
              <a:ahLst/>
              <a:cxnLst/>
              <a:rect r="r" b="b" t="t" l="l"/>
              <a:pathLst>
                <a:path h="277306" w="1404700">
                  <a:moveTo>
                    <a:pt x="108301" y="0"/>
                  </a:moveTo>
                  <a:lnTo>
                    <a:pt x="1296399" y="0"/>
                  </a:lnTo>
                  <a:cubicBezTo>
                    <a:pt x="1356212" y="0"/>
                    <a:pt x="1404700" y="48488"/>
                    <a:pt x="1404700" y="108301"/>
                  </a:cubicBezTo>
                  <a:lnTo>
                    <a:pt x="1404700" y="169005"/>
                  </a:lnTo>
                  <a:cubicBezTo>
                    <a:pt x="1404700" y="228818"/>
                    <a:pt x="1356212" y="277306"/>
                    <a:pt x="1296399" y="277306"/>
                  </a:cubicBezTo>
                  <a:lnTo>
                    <a:pt x="108301" y="277306"/>
                  </a:lnTo>
                  <a:cubicBezTo>
                    <a:pt x="48488" y="277306"/>
                    <a:pt x="0" y="228818"/>
                    <a:pt x="0" y="169005"/>
                  </a:cubicBezTo>
                  <a:lnTo>
                    <a:pt x="0" y="108301"/>
                  </a:lnTo>
                  <a:cubicBezTo>
                    <a:pt x="0" y="48488"/>
                    <a:pt x="48488" y="0"/>
                    <a:pt x="108301" y="0"/>
                  </a:cubicBezTo>
                  <a:close/>
                </a:path>
              </a:pathLst>
            </a:custGeom>
            <a:solidFill>
              <a:srgbClr val="F4592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23825"/>
              <a:ext cx="812800" cy="936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959"/>
                </a:lnSpc>
              </a:pPr>
              <a:r>
                <a:rPr lang="en-US" sz="6399">
                  <a:solidFill>
                    <a:srgbClr val="FFFFFF"/>
                  </a:solidFill>
                  <a:latin typeface="DM Sans Bold"/>
                </a:rPr>
                <a:t>Why PayFast?</a:t>
              </a:r>
            </a:p>
          </p:txBody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582476" y="5143500"/>
            <a:ext cx="5123047" cy="2989997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 rot="0">
            <a:off x="13890725" y="8577678"/>
            <a:ext cx="2858025" cy="1116992"/>
            <a:chOff x="0" y="0"/>
            <a:chExt cx="597453" cy="233501"/>
          </a:xfrm>
        </p:grpSpPr>
        <p:sp>
          <p:nvSpPr>
            <p:cNvPr name="Freeform 13" id="13"/>
            <p:cNvSpPr/>
            <p:nvPr/>
          </p:nvSpPr>
          <p:spPr>
            <a:xfrm flipH="false" flipV="false">
              <a:off x="0" y="0"/>
              <a:ext cx="597453" cy="233501"/>
            </a:xfrm>
            <a:custGeom>
              <a:avLst/>
              <a:gdLst/>
              <a:ahLst/>
              <a:cxnLst/>
              <a:rect r="r" b="b" t="t" l="l"/>
              <a:pathLst>
                <a:path h="233501" w="597453">
                  <a:moveTo>
                    <a:pt x="116750" y="0"/>
                  </a:moveTo>
                  <a:lnTo>
                    <a:pt x="480703" y="0"/>
                  </a:lnTo>
                  <a:cubicBezTo>
                    <a:pt x="545182" y="0"/>
                    <a:pt x="597453" y="52271"/>
                    <a:pt x="597453" y="116750"/>
                  </a:cubicBezTo>
                  <a:lnTo>
                    <a:pt x="597453" y="116750"/>
                  </a:lnTo>
                  <a:cubicBezTo>
                    <a:pt x="597453" y="147714"/>
                    <a:pt x="585153" y="177410"/>
                    <a:pt x="563258" y="199305"/>
                  </a:cubicBezTo>
                  <a:cubicBezTo>
                    <a:pt x="541363" y="221200"/>
                    <a:pt x="511667" y="233501"/>
                    <a:pt x="480703" y="233501"/>
                  </a:cubicBezTo>
                  <a:lnTo>
                    <a:pt x="116750" y="233501"/>
                  </a:lnTo>
                  <a:cubicBezTo>
                    <a:pt x="85786" y="233501"/>
                    <a:pt x="56090" y="221200"/>
                    <a:pt x="34195" y="199305"/>
                  </a:cubicBezTo>
                  <a:cubicBezTo>
                    <a:pt x="12300" y="177410"/>
                    <a:pt x="0" y="147714"/>
                    <a:pt x="0" y="116750"/>
                  </a:cubicBezTo>
                  <a:lnTo>
                    <a:pt x="0" y="116750"/>
                  </a:lnTo>
                  <a:cubicBezTo>
                    <a:pt x="0" y="85786"/>
                    <a:pt x="12300" y="56090"/>
                    <a:pt x="34195" y="34195"/>
                  </a:cubicBezTo>
                  <a:cubicBezTo>
                    <a:pt x="56090" y="12300"/>
                    <a:pt x="85786" y="0"/>
                    <a:pt x="116750" y="0"/>
                  </a:cubicBezTo>
                  <a:close/>
                </a:path>
              </a:pathLst>
            </a:custGeom>
            <a:solidFill>
              <a:srgbClr val="8E77F8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DM Sans Bold"/>
                </a:rPr>
                <a:t>Trinkets</a:t>
              </a:r>
            </a:p>
          </p:txBody>
        </p:sp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740692">
            <a:off x="3923610" y="6064143"/>
            <a:ext cx="2517721" cy="1148710"/>
          </a:xfrm>
          <a:prstGeom prst="rect">
            <a:avLst/>
          </a:prstGeom>
        </p:spPr>
      </p:pic>
      <p:sp>
        <p:nvSpPr>
          <p:cNvPr name="TextBox 16" id="16"/>
          <p:cNvSpPr txBox="true"/>
          <p:nvPr/>
        </p:nvSpPr>
        <p:spPr>
          <a:xfrm rot="0">
            <a:off x="4662248" y="2887872"/>
            <a:ext cx="896350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DM Sans Bold"/>
              </a:rPr>
              <a:t>A teleological examination of the wallet...</a:t>
            </a:r>
          </a:p>
        </p:txBody>
      </p:sp>
      <p:pic>
        <p:nvPicPr>
          <p:cNvPr name="Picture 17" id="17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true" flipV="false" rot="-1328812">
            <a:off x="11308860" y="4625009"/>
            <a:ext cx="2740561" cy="1250381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true" flipV="false" rot="1002892">
            <a:off x="11239470" y="7819277"/>
            <a:ext cx="2612918" cy="11921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334293" y="4133207"/>
            <a:ext cx="2414457" cy="1116992"/>
            <a:chOff x="0" y="0"/>
            <a:chExt cx="504728" cy="233501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504728" cy="233501"/>
            </a:xfrm>
            <a:custGeom>
              <a:avLst/>
              <a:gdLst/>
              <a:ahLst/>
              <a:cxnLst/>
              <a:rect r="r" b="b" t="t" l="l"/>
              <a:pathLst>
                <a:path h="233501" w="504728">
                  <a:moveTo>
                    <a:pt x="116750" y="0"/>
                  </a:moveTo>
                  <a:lnTo>
                    <a:pt x="387978" y="0"/>
                  </a:lnTo>
                  <a:cubicBezTo>
                    <a:pt x="452457" y="0"/>
                    <a:pt x="504728" y="52271"/>
                    <a:pt x="504728" y="116750"/>
                  </a:cubicBezTo>
                  <a:lnTo>
                    <a:pt x="504728" y="116750"/>
                  </a:lnTo>
                  <a:cubicBezTo>
                    <a:pt x="504728" y="147714"/>
                    <a:pt x="492428" y="177410"/>
                    <a:pt x="470533" y="199305"/>
                  </a:cubicBezTo>
                  <a:cubicBezTo>
                    <a:pt x="448638" y="221200"/>
                    <a:pt x="418942" y="233501"/>
                    <a:pt x="387978" y="233501"/>
                  </a:cubicBezTo>
                  <a:lnTo>
                    <a:pt x="116750" y="233501"/>
                  </a:lnTo>
                  <a:cubicBezTo>
                    <a:pt x="85786" y="233501"/>
                    <a:pt x="56090" y="221200"/>
                    <a:pt x="34195" y="199305"/>
                  </a:cubicBezTo>
                  <a:cubicBezTo>
                    <a:pt x="12300" y="177410"/>
                    <a:pt x="0" y="147714"/>
                    <a:pt x="0" y="116750"/>
                  </a:cubicBezTo>
                  <a:lnTo>
                    <a:pt x="0" y="116750"/>
                  </a:lnTo>
                  <a:cubicBezTo>
                    <a:pt x="0" y="85786"/>
                    <a:pt x="12300" y="56090"/>
                    <a:pt x="34195" y="34195"/>
                  </a:cubicBezTo>
                  <a:cubicBezTo>
                    <a:pt x="56090" y="12300"/>
                    <a:pt x="85786" y="0"/>
                    <a:pt x="116750" y="0"/>
                  </a:cubicBezTo>
                  <a:close/>
                </a:path>
              </a:pathLst>
            </a:custGeom>
            <a:solidFill>
              <a:srgbClr val="FFB00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DM Sans Bold"/>
                </a:rPr>
                <a:t>Cash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24439" y="5669270"/>
            <a:ext cx="2858025" cy="1116992"/>
            <a:chOff x="0" y="0"/>
            <a:chExt cx="597453" cy="233501"/>
          </a:xfrm>
        </p:grpSpPr>
        <p:sp>
          <p:nvSpPr>
            <p:cNvPr name="Freeform 6" id="6"/>
            <p:cNvSpPr/>
            <p:nvPr/>
          </p:nvSpPr>
          <p:spPr>
            <a:xfrm flipH="false" flipV="false">
              <a:off x="0" y="0"/>
              <a:ext cx="597453" cy="233501"/>
            </a:xfrm>
            <a:custGeom>
              <a:avLst/>
              <a:gdLst/>
              <a:ahLst/>
              <a:cxnLst/>
              <a:rect r="r" b="b" t="t" l="l"/>
              <a:pathLst>
                <a:path h="233501" w="597453">
                  <a:moveTo>
                    <a:pt x="116750" y="0"/>
                  </a:moveTo>
                  <a:lnTo>
                    <a:pt x="480703" y="0"/>
                  </a:lnTo>
                  <a:cubicBezTo>
                    <a:pt x="545182" y="0"/>
                    <a:pt x="597453" y="52271"/>
                    <a:pt x="597453" y="116750"/>
                  </a:cubicBezTo>
                  <a:lnTo>
                    <a:pt x="597453" y="116750"/>
                  </a:lnTo>
                  <a:cubicBezTo>
                    <a:pt x="597453" y="147714"/>
                    <a:pt x="585153" y="177410"/>
                    <a:pt x="563258" y="199305"/>
                  </a:cubicBezTo>
                  <a:cubicBezTo>
                    <a:pt x="541363" y="221200"/>
                    <a:pt x="511667" y="233501"/>
                    <a:pt x="480703" y="233501"/>
                  </a:cubicBezTo>
                  <a:lnTo>
                    <a:pt x="116750" y="233501"/>
                  </a:lnTo>
                  <a:cubicBezTo>
                    <a:pt x="85786" y="233501"/>
                    <a:pt x="56090" y="221200"/>
                    <a:pt x="34195" y="199305"/>
                  </a:cubicBezTo>
                  <a:cubicBezTo>
                    <a:pt x="12300" y="177410"/>
                    <a:pt x="0" y="147714"/>
                    <a:pt x="0" y="116750"/>
                  </a:cubicBezTo>
                  <a:lnTo>
                    <a:pt x="0" y="116750"/>
                  </a:lnTo>
                  <a:cubicBezTo>
                    <a:pt x="0" y="85786"/>
                    <a:pt x="12300" y="56090"/>
                    <a:pt x="34195" y="34195"/>
                  </a:cubicBezTo>
                  <a:cubicBezTo>
                    <a:pt x="56090" y="12300"/>
                    <a:pt x="85786" y="0"/>
                    <a:pt x="116750" y="0"/>
                  </a:cubicBezTo>
                  <a:close/>
                </a:path>
              </a:pathLst>
            </a:custGeom>
            <a:solidFill>
              <a:srgbClr val="35A1F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DM Sans Bold"/>
                </a:rPr>
                <a:t>Cards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1028700"/>
            <a:ext cx="6719635" cy="1326542"/>
            <a:chOff x="0" y="0"/>
            <a:chExt cx="1404700" cy="277306"/>
          </a:xfrm>
        </p:grpSpPr>
        <p:sp>
          <p:nvSpPr>
            <p:cNvPr name="Freeform 9" id="9"/>
            <p:cNvSpPr/>
            <p:nvPr/>
          </p:nvSpPr>
          <p:spPr>
            <a:xfrm flipH="false" flipV="false">
              <a:off x="0" y="0"/>
              <a:ext cx="1404700" cy="277306"/>
            </a:xfrm>
            <a:custGeom>
              <a:avLst/>
              <a:gdLst/>
              <a:ahLst/>
              <a:cxnLst/>
              <a:rect r="r" b="b" t="t" l="l"/>
              <a:pathLst>
                <a:path h="277306" w="1404700">
                  <a:moveTo>
                    <a:pt x="108301" y="0"/>
                  </a:moveTo>
                  <a:lnTo>
                    <a:pt x="1296399" y="0"/>
                  </a:lnTo>
                  <a:cubicBezTo>
                    <a:pt x="1356212" y="0"/>
                    <a:pt x="1404700" y="48488"/>
                    <a:pt x="1404700" y="108301"/>
                  </a:cubicBezTo>
                  <a:lnTo>
                    <a:pt x="1404700" y="169005"/>
                  </a:lnTo>
                  <a:cubicBezTo>
                    <a:pt x="1404700" y="228818"/>
                    <a:pt x="1356212" y="277306"/>
                    <a:pt x="1296399" y="277306"/>
                  </a:cubicBezTo>
                  <a:lnTo>
                    <a:pt x="108301" y="277306"/>
                  </a:lnTo>
                  <a:cubicBezTo>
                    <a:pt x="48488" y="277306"/>
                    <a:pt x="0" y="228818"/>
                    <a:pt x="0" y="169005"/>
                  </a:cubicBezTo>
                  <a:lnTo>
                    <a:pt x="0" y="108301"/>
                  </a:lnTo>
                  <a:cubicBezTo>
                    <a:pt x="0" y="48488"/>
                    <a:pt x="48488" y="0"/>
                    <a:pt x="108301" y="0"/>
                  </a:cubicBezTo>
                  <a:close/>
                </a:path>
              </a:pathLst>
            </a:custGeom>
            <a:solidFill>
              <a:srgbClr val="F4592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23825"/>
              <a:ext cx="812800" cy="936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959"/>
                </a:lnSpc>
              </a:pPr>
              <a:r>
                <a:rPr lang="en-US" sz="6399">
                  <a:solidFill>
                    <a:srgbClr val="FFFFFF"/>
                  </a:solidFill>
                  <a:latin typeface="DM Sans Bold"/>
                </a:rPr>
                <a:t>Why PayFast?</a:t>
              </a:r>
            </a:p>
          </p:txBody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582476" y="5143500"/>
            <a:ext cx="5123047" cy="2989997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 rot="0">
            <a:off x="13890725" y="8577678"/>
            <a:ext cx="2858025" cy="1116992"/>
            <a:chOff x="0" y="0"/>
            <a:chExt cx="597453" cy="233501"/>
          </a:xfrm>
        </p:grpSpPr>
        <p:sp>
          <p:nvSpPr>
            <p:cNvPr name="Freeform 13" id="13"/>
            <p:cNvSpPr/>
            <p:nvPr/>
          </p:nvSpPr>
          <p:spPr>
            <a:xfrm flipH="false" flipV="false">
              <a:off x="0" y="0"/>
              <a:ext cx="597453" cy="233501"/>
            </a:xfrm>
            <a:custGeom>
              <a:avLst/>
              <a:gdLst/>
              <a:ahLst/>
              <a:cxnLst/>
              <a:rect r="r" b="b" t="t" l="l"/>
              <a:pathLst>
                <a:path h="233501" w="597453">
                  <a:moveTo>
                    <a:pt x="116750" y="0"/>
                  </a:moveTo>
                  <a:lnTo>
                    <a:pt x="480703" y="0"/>
                  </a:lnTo>
                  <a:cubicBezTo>
                    <a:pt x="545182" y="0"/>
                    <a:pt x="597453" y="52271"/>
                    <a:pt x="597453" y="116750"/>
                  </a:cubicBezTo>
                  <a:lnTo>
                    <a:pt x="597453" y="116750"/>
                  </a:lnTo>
                  <a:cubicBezTo>
                    <a:pt x="597453" y="147714"/>
                    <a:pt x="585153" y="177410"/>
                    <a:pt x="563258" y="199305"/>
                  </a:cubicBezTo>
                  <a:cubicBezTo>
                    <a:pt x="541363" y="221200"/>
                    <a:pt x="511667" y="233501"/>
                    <a:pt x="480703" y="233501"/>
                  </a:cubicBezTo>
                  <a:lnTo>
                    <a:pt x="116750" y="233501"/>
                  </a:lnTo>
                  <a:cubicBezTo>
                    <a:pt x="85786" y="233501"/>
                    <a:pt x="56090" y="221200"/>
                    <a:pt x="34195" y="199305"/>
                  </a:cubicBezTo>
                  <a:cubicBezTo>
                    <a:pt x="12300" y="177410"/>
                    <a:pt x="0" y="147714"/>
                    <a:pt x="0" y="116750"/>
                  </a:cubicBezTo>
                  <a:lnTo>
                    <a:pt x="0" y="116750"/>
                  </a:lnTo>
                  <a:cubicBezTo>
                    <a:pt x="0" y="85786"/>
                    <a:pt x="12300" y="56090"/>
                    <a:pt x="34195" y="34195"/>
                  </a:cubicBezTo>
                  <a:cubicBezTo>
                    <a:pt x="56090" y="12300"/>
                    <a:pt x="85786" y="0"/>
                    <a:pt x="116750" y="0"/>
                  </a:cubicBezTo>
                  <a:close/>
                </a:path>
              </a:pathLst>
            </a:custGeom>
            <a:solidFill>
              <a:srgbClr val="8E77F8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DM Sans Bold"/>
                </a:rPr>
                <a:t>Trinkets</a:t>
              </a:r>
            </a:p>
          </p:txBody>
        </p:sp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740692">
            <a:off x="3923610" y="6064143"/>
            <a:ext cx="2517721" cy="114871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true" flipV="false" rot="-1328812">
            <a:off x="11308860" y="4625009"/>
            <a:ext cx="2740561" cy="1250381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true" flipV="false" rot="1002892">
            <a:off x="11239470" y="7819277"/>
            <a:ext cx="2612918" cy="1192144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679140" y="7200900"/>
            <a:ext cx="5453349" cy="4114800"/>
          </a:xfrm>
          <a:prstGeom prst="rect">
            <a:avLst/>
          </a:prstGeom>
        </p:spPr>
      </p:pic>
      <p:sp>
        <p:nvSpPr>
          <p:cNvPr name="TextBox 19" id="19"/>
          <p:cNvSpPr txBox="true"/>
          <p:nvPr/>
        </p:nvSpPr>
        <p:spPr>
          <a:xfrm rot="0">
            <a:off x="4662248" y="2887872"/>
            <a:ext cx="896350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DM Sans Bold"/>
              </a:rPr>
              <a:t>A teleological examination of the wallet...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334293" y="4133207"/>
            <a:ext cx="2414457" cy="1116992"/>
            <a:chOff x="0" y="0"/>
            <a:chExt cx="504728" cy="233501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504728" cy="233501"/>
            </a:xfrm>
            <a:custGeom>
              <a:avLst/>
              <a:gdLst/>
              <a:ahLst/>
              <a:cxnLst/>
              <a:rect r="r" b="b" t="t" l="l"/>
              <a:pathLst>
                <a:path h="233501" w="504728">
                  <a:moveTo>
                    <a:pt x="116750" y="0"/>
                  </a:moveTo>
                  <a:lnTo>
                    <a:pt x="387978" y="0"/>
                  </a:lnTo>
                  <a:cubicBezTo>
                    <a:pt x="452457" y="0"/>
                    <a:pt x="504728" y="52271"/>
                    <a:pt x="504728" y="116750"/>
                  </a:cubicBezTo>
                  <a:lnTo>
                    <a:pt x="504728" y="116750"/>
                  </a:lnTo>
                  <a:cubicBezTo>
                    <a:pt x="504728" y="147714"/>
                    <a:pt x="492428" y="177410"/>
                    <a:pt x="470533" y="199305"/>
                  </a:cubicBezTo>
                  <a:cubicBezTo>
                    <a:pt x="448638" y="221200"/>
                    <a:pt x="418942" y="233501"/>
                    <a:pt x="387978" y="233501"/>
                  </a:cubicBezTo>
                  <a:lnTo>
                    <a:pt x="116750" y="233501"/>
                  </a:lnTo>
                  <a:cubicBezTo>
                    <a:pt x="85786" y="233501"/>
                    <a:pt x="56090" y="221200"/>
                    <a:pt x="34195" y="199305"/>
                  </a:cubicBezTo>
                  <a:cubicBezTo>
                    <a:pt x="12300" y="177410"/>
                    <a:pt x="0" y="147714"/>
                    <a:pt x="0" y="116750"/>
                  </a:cubicBezTo>
                  <a:lnTo>
                    <a:pt x="0" y="116750"/>
                  </a:lnTo>
                  <a:cubicBezTo>
                    <a:pt x="0" y="85786"/>
                    <a:pt x="12300" y="56090"/>
                    <a:pt x="34195" y="34195"/>
                  </a:cubicBezTo>
                  <a:cubicBezTo>
                    <a:pt x="56090" y="12300"/>
                    <a:pt x="85786" y="0"/>
                    <a:pt x="116750" y="0"/>
                  </a:cubicBezTo>
                  <a:close/>
                </a:path>
              </a:pathLst>
            </a:custGeom>
            <a:solidFill>
              <a:srgbClr val="FFB00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DM Sans Bold"/>
                </a:rPr>
                <a:t>Cash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24439" y="5669270"/>
            <a:ext cx="2858025" cy="1116992"/>
            <a:chOff x="0" y="0"/>
            <a:chExt cx="597453" cy="233501"/>
          </a:xfrm>
        </p:grpSpPr>
        <p:sp>
          <p:nvSpPr>
            <p:cNvPr name="Freeform 6" id="6"/>
            <p:cNvSpPr/>
            <p:nvPr/>
          </p:nvSpPr>
          <p:spPr>
            <a:xfrm flipH="false" flipV="false">
              <a:off x="0" y="0"/>
              <a:ext cx="597453" cy="233501"/>
            </a:xfrm>
            <a:custGeom>
              <a:avLst/>
              <a:gdLst/>
              <a:ahLst/>
              <a:cxnLst/>
              <a:rect r="r" b="b" t="t" l="l"/>
              <a:pathLst>
                <a:path h="233501" w="597453">
                  <a:moveTo>
                    <a:pt x="116750" y="0"/>
                  </a:moveTo>
                  <a:lnTo>
                    <a:pt x="480703" y="0"/>
                  </a:lnTo>
                  <a:cubicBezTo>
                    <a:pt x="545182" y="0"/>
                    <a:pt x="597453" y="52271"/>
                    <a:pt x="597453" y="116750"/>
                  </a:cubicBezTo>
                  <a:lnTo>
                    <a:pt x="597453" y="116750"/>
                  </a:lnTo>
                  <a:cubicBezTo>
                    <a:pt x="597453" y="147714"/>
                    <a:pt x="585153" y="177410"/>
                    <a:pt x="563258" y="199305"/>
                  </a:cubicBezTo>
                  <a:cubicBezTo>
                    <a:pt x="541363" y="221200"/>
                    <a:pt x="511667" y="233501"/>
                    <a:pt x="480703" y="233501"/>
                  </a:cubicBezTo>
                  <a:lnTo>
                    <a:pt x="116750" y="233501"/>
                  </a:lnTo>
                  <a:cubicBezTo>
                    <a:pt x="85786" y="233501"/>
                    <a:pt x="56090" y="221200"/>
                    <a:pt x="34195" y="199305"/>
                  </a:cubicBezTo>
                  <a:cubicBezTo>
                    <a:pt x="12300" y="177410"/>
                    <a:pt x="0" y="147714"/>
                    <a:pt x="0" y="116750"/>
                  </a:cubicBezTo>
                  <a:lnTo>
                    <a:pt x="0" y="116750"/>
                  </a:lnTo>
                  <a:cubicBezTo>
                    <a:pt x="0" y="85786"/>
                    <a:pt x="12300" y="56090"/>
                    <a:pt x="34195" y="34195"/>
                  </a:cubicBezTo>
                  <a:cubicBezTo>
                    <a:pt x="56090" y="12300"/>
                    <a:pt x="85786" y="0"/>
                    <a:pt x="116750" y="0"/>
                  </a:cubicBezTo>
                  <a:close/>
                </a:path>
              </a:pathLst>
            </a:custGeom>
            <a:solidFill>
              <a:srgbClr val="35A1F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DM Sans Bold"/>
                </a:rPr>
                <a:t>Cards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1028700"/>
            <a:ext cx="6719635" cy="1326542"/>
            <a:chOff x="0" y="0"/>
            <a:chExt cx="1404700" cy="277306"/>
          </a:xfrm>
        </p:grpSpPr>
        <p:sp>
          <p:nvSpPr>
            <p:cNvPr name="Freeform 9" id="9"/>
            <p:cNvSpPr/>
            <p:nvPr/>
          </p:nvSpPr>
          <p:spPr>
            <a:xfrm flipH="false" flipV="false">
              <a:off x="0" y="0"/>
              <a:ext cx="1404700" cy="277306"/>
            </a:xfrm>
            <a:custGeom>
              <a:avLst/>
              <a:gdLst/>
              <a:ahLst/>
              <a:cxnLst/>
              <a:rect r="r" b="b" t="t" l="l"/>
              <a:pathLst>
                <a:path h="277306" w="1404700">
                  <a:moveTo>
                    <a:pt x="108301" y="0"/>
                  </a:moveTo>
                  <a:lnTo>
                    <a:pt x="1296399" y="0"/>
                  </a:lnTo>
                  <a:cubicBezTo>
                    <a:pt x="1356212" y="0"/>
                    <a:pt x="1404700" y="48488"/>
                    <a:pt x="1404700" y="108301"/>
                  </a:cubicBezTo>
                  <a:lnTo>
                    <a:pt x="1404700" y="169005"/>
                  </a:lnTo>
                  <a:cubicBezTo>
                    <a:pt x="1404700" y="228818"/>
                    <a:pt x="1356212" y="277306"/>
                    <a:pt x="1296399" y="277306"/>
                  </a:cubicBezTo>
                  <a:lnTo>
                    <a:pt x="108301" y="277306"/>
                  </a:lnTo>
                  <a:cubicBezTo>
                    <a:pt x="48488" y="277306"/>
                    <a:pt x="0" y="228818"/>
                    <a:pt x="0" y="169005"/>
                  </a:cubicBezTo>
                  <a:lnTo>
                    <a:pt x="0" y="108301"/>
                  </a:lnTo>
                  <a:cubicBezTo>
                    <a:pt x="0" y="48488"/>
                    <a:pt x="48488" y="0"/>
                    <a:pt x="108301" y="0"/>
                  </a:cubicBezTo>
                  <a:close/>
                </a:path>
              </a:pathLst>
            </a:custGeom>
            <a:solidFill>
              <a:srgbClr val="F4592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23825"/>
              <a:ext cx="812800" cy="936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959"/>
                </a:lnSpc>
              </a:pPr>
              <a:r>
                <a:rPr lang="en-US" sz="6399">
                  <a:solidFill>
                    <a:srgbClr val="FFFFFF"/>
                  </a:solidFill>
                  <a:latin typeface="DM Sans Bold"/>
                </a:rPr>
                <a:t>Why PayFast?</a:t>
              </a:r>
            </a:p>
          </p:txBody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582476" y="5143500"/>
            <a:ext cx="5123047" cy="2989997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740692">
            <a:off x="3923610" y="6064143"/>
            <a:ext cx="2517721" cy="114871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true" flipV="false" rot="-1328812">
            <a:off x="11308860" y="4625009"/>
            <a:ext cx="2740561" cy="1250381"/>
          </a:xfrm>
          <a:prstGeom prst="rect">
            <a:avLst/>
          </a:prstGeom>
        </p:spPr>
      </p:pic>
      <p:sp>
        <p:nvSpPr>
          <p:cNvPr name="TextBox 14" id="14"/>
          <p:cNvSpPr txBox="true"/>
          <p:nvPr/>
        </p:nvSpPr>
        <p:spPr>
          <a:xfrm rot="0">
            <a:off x="4662248" y="2887872"/>
            <a:ext cx="896350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DM Sans Bold"/>
              </a:rPr>
              <a:t>A teleological examination of the wallet...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24153" y="7093158"/>
            <a:ext cx="4758318" cy="2233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DM Sans"/>
              </a:rPr>
              <a:t>Online shopping</a:t>
            </a:r>
          </a:p>
          <a:p>
            <a:pPr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DM Sans"/>
              </a:rPr>
              <a:t>Stores</a:t>
            </a:r>
          </a:p>
          <a:p>
            <a:pPr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DM Sans"/>
              </a:rPr>
              <a:t>Restaurants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DM Sans"/>
              </a:rPr>
              <a:t>Travel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162362" y="5488513"/>
            <a:ext cx="4758318" cy="1671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DM Sans"/>
              </a:rPr>
              <a:t>Direct transactions</a:t>
            </a:r>
          </a:p>
          <a:p>
            <a:pPr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DM Sans"/>
              </a:rPr>
              <a:t>Small purchases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DM Sans"/>
              </a:rPr>
              <a:t>Deposit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302371" y="559824"/>
            <a:ext cx="5833418" cy="1326542"/>
            <a:chOff x="0" y="0"/>
            <a:chExt cx="1219442" cy="277306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1219442" cy="277306"/>
            </a:xfrm>
            <a:custGeom>
              <a:avLst/>
              <a:gdLst/>
              <a:ahLst/>
              <a:cxnLst/>
              <a:rect r="r" b="b" t="t" l="l"/>
              <a:pathLst>
                <a:path h="277306" w="1219442">
                  <a:moveTo>
                    <a:pt x="124754" y="0"/>
                  </a:moveTo>
                  <a:lnTo>
                    <a:pt x="1094688" y="0"/>
                  </a:lnTo>
                  <a:cubicBezTo>
                    <a:pt x="1127775" y="0"/>
                    <a:pt x="1159506" y="13144"/>
                    <a:pt x="1182902" y="36540"/>
                  </a:cubicBezTo>
                  <a:cubicBezTo>
                    <a:pt x="1206298" y="59935"/>
                    <a:pt x="1219442" y="91667"/>
                    <a:pt x="1219442" y="124754"/>
                  </a:cubicBezTo>
                  <a:lnTo>
                    <a:pt x="1219442" y="152552"/>
                  </a:lnTo>
                  <a:cubicBezTo>
                    <a:pt x="1219442" y="185639"/>
                    <a:pt x="1206298" y="217370"/>
                    <a:pt x="1182902" y="240766"/>
                  </a:cubicBezTo>
                  <a:cubicBezTo>
                    <a:pt x="1159506" y="264162"/>
                    <a:pt x="1127775" y="277306"/>
                    <a:pt x="1094688" y="277306"/>
                  </a:cubicBezTo>
                  <a:lnTo>
                    <a:pt x="124754" y="277306"/>
                  </a:lnTo>
                  <a:cubicBezTo>
                    <a:pt x="91667" y="277306"/>
                    <a:pt x="59935" y="264162"/>
                    <a:pt x="36540" y="240766"/>
                  </a:cubicBezTo>
                  <a:cubicBezTo>
                    <a:pt x="13144" y="217370"/>
                    <a:pt x="0" y="185639"/>
                    <a:pt x="0" y="152552"/>
                  </a:cubicBezTo>
                  <a:lnTo>
                    <a:pt x="0" y="124754"/>
                  </a:lnTo>
                  <a:cubicBezTo>
                    <a:pt x="0" y="91667"/>
                    <a:pt x="13144" y="59935"/>
                    <a:pt x="36540" y="36540"/>
                  </a:cubicBezTo>
                  <a:cubicBezTo>
                    <a:pt x="59935" y="13144"/>
                    <a:pt x="91667" y="0"/>
                    <a:pt x="124754" y="0"/>
                  </a:cubicBezTo>
                  <a:close/>
                </a:path>
              </a:pathLst>
            </a:custGeom>
            <a:solidFill>
              <a:srgbClr val="196F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812800" cy="936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959"/>
                </a:lnSpc>
              </a:pPr>
              <a:r>
                <a:rPr lang="en-US" sz="6399">
                  <a:solidFill>
                    <a:srgbClr val="FFFFFF"/>
                  </a:solidFill>
                  <a:latin typeface="DM Sans Bold"/>
                </a:rPr>
                <a:t>Our Mission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903146" y="2203875"/>
            <a:ext cx="6631867" cy="7103576"/>
            <a:chOff x="0" y="0"/>
            <a:chExt cx="1746664" cy="1870901"/>
          </a:xfrm>
        </p:grpSpPr>
        <p:sp>
          <p:nvSpPr>
            <p:cNvPr name="Freeform 6" id="6"/>
            <p:cNvSpPr/>
            <p:nvPr/>
          </p:nvSpPr>
          <p:spPr>
            <a:xfrm flipH="false" flipV="false">
              <a:off x="0" y="0"/>
              <a:ext cx="1746665" cy="1870901"/>
            </a:xfrm>
            <a:custGeom>
              <a:avLst/>
              <a:gdLst/>
              <a:ahLst/>
              <a:cxnLst/>
              <a:rect r="r" b="b" t="t" l="l"/>
              <a:pathLst>
                <a:path h="1870901" w="1746665">
                  <a:moveTo>
                    <a:pt x="59536" y="0"/>
                  </a:moveTo>
                  <a:lnTo>
                    <a:pt x="1687128" y="0"/>
                  </a:lnTo>
                  <a:cubicBezTo>
                    <a:pt x="1720009" y="0"/>
                    <a:pt x="1746665" y="26655"/>
                    <a:pt x="1746665" y="59536"/>
                  </a:cubicBezTo>
                  <a:lnTo>
                    <a:pt x="1746665" y="1811364"/>
                  </a:lnTo>
                  <a:cubicBezTo>
                    <a:pt x="1746665" y="1844245"/>
                    <a:pt x="1720009" y="1870901"/>
                    <a:pt x="1687128" y="1870901"/>
                  </a:cubicBezTo>
                  <a:lnTo>
                    <a:pt x="59536" y="1870901"/>
                  </a:lnTo>
                  <a:cubicBezTo>
                    <a:pt x="26655" y="1870901"/>
                    <a:pt x="0" y="1844245"/>
                    <a:pt x="0" y="1811364"/>
                  </a:cubicBezTo>
                  <a:lnTo>
                    <a:pt x="0" y="59536"/>
                  </a:lnTo>
                  <a:cubicBezTo>
                    <a:pt x="0" y="26655"/>
                    <a:pt x="26655" y="0"/>
                    <a:pt x="59536" y="0"/>
                  </a:cubicBezTo>
                  <a:close/>
                </a:path>
              </a:pathLst>
            </a:custGeom>
            <a:solidFill>
              <a:srgbClr val="196FF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99"/>
                </a:lnSpc>
              </a:pPr>
            </a:p>
          </p:txBody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458456" y="2530530"/>
            <a:ext cx="5521247" cy="6450267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12135" y="3287685"/>
            <a:ext cx="6009798" cy="8721343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785092" y="493149"/>
            <a:ext cx="7999632" cy="2233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DM Sans"/>
              </a:rPr>
              <a:t>At Virtual Wallet, our mission is to help people take control of their finances by providing a secure and easy-to-use platform for managing their money online.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302371" y="559824"/>
            <a:ext cx="5833418" cy="1326542"/>
            <a:chOff x="0" y="0"/>
            <a:chExt cx="1219442" cy="277306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1219442" cy="277306"/>
            </a:xfrm>
            <a:custGeom>
              <a:avLst/>
              <a:gdLst/>
              <a:ahLst/>
              <a:cxnLst/>
              <a:rect r="r" b="b" t="t" l="l"/>
              <a:pathLst>
                <a:path h="277306" w="1219442">
                  <a:moveTo>
                    <a:pt x="124754" y="0"/>
                  </a:moveTo>
                  <a:lnTo>
                    <a:pt x="1094688" y="0"/>
                  </a:lnTo>
                  <a:cubicBezTo>
                    <a:pt x="1127775" y="0"/>
                    <a:pt x="1159506" y="13144"/>
                    <a:pt x="1182902" y="36540"/>
                  </a:cubicBezTo>
                  <a:cubicBezTo>
                    <a:pt x="1206298" y="59935"/>
                    <a:pt x="1219442" y="91667"/>
                    <a:pt x="1219442" y="124754"/>
                  </a:cubicBezTo>
                  <a:lnTo>
                    <a:pt x="1219442" y="152552"/>
                  </a:lnTo>
                  <a:cubicBezTo>
                    <a:pt x="1219442" y="185639"/>
                    <a:pt x="1206298" y="217370"/>
                    <a:pt x="1182902" y="240766"/>
                  </a:cubicBezTo>
                  <a:cubicBezTo>
                    <a:pt x="1159506" y="264162"/>
                    <a:pt x="1127775" y="277306"/>
                    <a:pt x="1094688" y="277306"/>
                  </a:cubicBezTo>
                  <a:lnTo>
                    <a:pt x="124754" y="277306"/>
                  </a:lnTo>
                  <a:cubicBezTo>
                    <a:pt x="91667" y="277306"/>
                    <a:pt x="59935" y="264162"/>
                    <a:pt x="36540" y="240766"/>
                  </a:cubicBezTo>
                  <a:cubicBezTo>
                    <a:pt x="13144" y="217370"/>
                    <a:pt x="0" y="185639"/>
                    <a:pt x="0" y="152552"/>
                  </a:cubicBezTo>
                  <a:lnTo>
                    <a:pt x="0" y="124754"/>
                  </a:lnTo>
                  <a:cubicBezTo>
                    <a:pt x="0" y="91667"/>
                    <a:pt x="13144" y="59935"/>
                    <a:pt x="36540" y="36540"/>
                  </a:cubicBezTo>
                  <a:cubicBezTo>
                    <a:pt x="59935" y="13144"/>
                    <a:pt x="91667" y="0"/>
                    <a:pt x="124754" y="0"/>
                  </a:cubicBezTo>
                  <a:close/>
                </a:path>
              </a:pathLst>
            </a:custGeom>
            <a:solidFill>
              <a:srgbClr val="196F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812800" cy="936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959"/>
                </a:lnSpc>
              </a:pPr>
              <a:r>
                <a:rPr lang="en-US" sz="6399">
                  <a:solidFill>
                    <a:srgbClr val="FFFFFF"/>
                  </a:solidFill>
                  <a:latin typeface="DM Sans Bold"/>
                </a:rPr>
                <a:t>Our Mission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903146" y="2203875"/>
            <a:ext cx="6631867" cy="7103576"/>
            <a:chOff x="0" y="0"/>
            <a:chExt cx="1746664" cy="1870901"/>
          </a:xfrm>
        </p:grpSpPr>
        <p:sp>
          <p:nvSpPr>
            <p:cNvPr name="Freeform 6" id="6"/>
            <p:cNvSpPr/>
            <p:nvPr/>
          </p:nvSpPr>
          <p:spPr>
            <a:xfrm flipH="false" flipV="false">
              <a:off x="0" y="0"/>
              <a:ext cx="1746665" cy="1870901"/>
            </a:xfrm>
            <a:custGeom>
              <a:avLst/>
              <a:gdLst/>
              <a:ahLst/>
              <a:cxnLst/>
              <a:rect r="r" b="b" t="t" l="l"/>
              <a:pathLst>
                <a:path h="1870901" w="1746665">
                  <a:moveTo>
                    <a:pt x="59536" y="0"/>
                  </a:moveTo>
                  <a:lnTo>
                    <a:pt x="1687128" y="0"/>
                  </a:lnTo>
                  <a:cubicBezTo>
                    <a:pt x="1720009" y="0"/>
                    <a:pt x="1746665" y="26655"/>
                    <a:pt x="1746665" y="59536"/>
                  </a:cubicBezTo>
                  <a:lnTo>
                    <a:pt x="1746665" y="1811364"/>
                  </a:lnTo>
                  <a:cubicBezTo>
                    <a:pt x="1746665" y="1844245"/>
                    <a:pt x="1720009" y="1870901"/>
                    <a:pt x="1687128" y="1870901"/>
                  </a:cubicBezTo>
                  <a:lnTo>
                    <a:pt x="59536" y="1870901"/>
                  </a:lnTo>
                  <a:cubicBezTo>
                    <a:pt x="26655" y="1870901"/>
                    <a:pt x="0" y="1844245"/>
                    <a:pt x="0" y="1811364"/>
                  </a:cubicBezTo>
                  <a:lnTo>
                    <a:pt x="0" y="59536"/>
                  </a:lnTo>
                  <a:cubicBezTo>
                    <a:pt x="0" y="26655"/>
                    <a:pt x="26655" y="0"/>
                    <a:pt x="59536" y="0"/>
                  </a:cubicBezTo>
                  <a:close/>
                </a:path>
              </a:pathLst>
            </a:custGeom>
            <a:solidFill>
              <a:srgbClr val="196FF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99"/>
                </a:lnSpc>
              </a:pPr>
            </a:p>
          </p:txBody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458456" y="2530530"/>
            <a:ext cx="5521247" cy="6450267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12135" y="3287685"/>
            <a:ext cx="6009798" cy="8721343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710380" y="6104921"/>
            <a:ext cx="3562175" cy="2079015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true" flipV="false" rot="-307661">
            <a:off x="5672467" y="5392441"/>
            <a:ext cx="3069364" cy="1097298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785092" y="493149"/>
            <a:ext cx="7999632" cy="2233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DM Sans"/>
              </a:rPr>
              <a:t>At Virtual Wallet, our mission is to help people take control of their finances by providing a secure and easy-to-use platform for managing their money online.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DAFh_APS4FY</dc:identifier>
  <dcterms:modified xsi:type="dcterms:W3CDTF">2011-08-01T06:04:30Z</dcterms:modified>
  <cp:revision>1</cp:revision>
  <dc:title>CSCE 606: Virtual Wallet Presentation</dc:title>
</cp:coreProperties>
</file>