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
  </p:notesMasterIdLst>
  <p:sldIdLst>
    <p:sldId id="256" r:id="rId2"/>
    <p:sldId id="257" r:id="rId3"/>
    <p:sldId id="260" r:id="rId4"/>
    <p:sldId id="259" r:id="rId5"/>
    <p:sldId id="258"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428DFA-1EFD-8F2A-ABA5-D05C266A9563}" v="60" dt="2019-03-19T18:11:38.547"/>
    <p1510:client id="{0F24CF1E-AE91-AD53-8566-9615B0648199}" v="327" dt="2019-03-19T19:19:46.211"/>
    <p1510:client id="{42F8CAA6-33B5-4585-98EB-586F70C5C8A7}" v="99" dt="2019-03-19T18:01:50.647"/>
    <p1510:client id="{1A2C6CF0-C10A-2D0D-A035-3ABF606BA2ED}" v="13" dt="2019-03-19T18:07:25.1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3DB00-0ADD-45DE-9E7F-510A60C9B990}" type="datetimeFigureOut">
              <a:rPr lang="en-US"/>
              <a:t>3/20/2019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A02FE-2196-47A0-8E9C-FCBA64CE4CE0}" type="slidenum">
              <a:rPr lang="en-US"/>
              <a:t>‹#›</a:t>
            </a:fld>
            <a:endParaRPr lang="en-US"/>
          </a:p>
        </p:txBody>
      </p:sp>
    </p:spTree>
    <p:extLst>
      <p:ext uri="{BB962C8B-B14F-4D97-AF65-F5344CB8AC3E}">
        <p14:creationId xmlns:p14="http://schemas.microsoft.com/office/powerpoint/2010/main" val="969537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1: slides 1,2,3</a:t>
            </a:r>
          </a:p>
          <a:p>
            <a:r>
              <a:rPr lang="en-US">
                <a:cs typeface="Calibri"/>
              </a:rPr>
              <a:t>2: slide 4, half of 5</a:t>
            </a:r>
          </a:p>
          <a:p>
            <a:r>
              <a:rPr lang="en-US">
                <a:cs typeface="Calibri"/>
              </a:rPr>
              <a:t>3: half of 5 and slide 6</a:t>
            </a:r>
          </a:p>
        </p:txBody>
      </p:sp>
      <p:sp>
        <p:nvSpPr>
          <p:cNvPr id="4" name="Slide Number Placeholder 3"/>
          <p:cNvSpPr>
            <a:spLocks noGrp="1"/>
          </p:cNvSpPr>
          <p:nvPr>
            <p:ph type="sldNum" sz="quarter" idx="5"/>
          </p:nvPr>
        </p:nvSpPr>
        <p:spPr/>
        <p:txBody>
          <a:bodyPr/>
          <a:lstStyle/>
          <a:p>
            <a:fld id="{9BDA02FE-2196-47A0-8E9C-FCBA64CE4CE0}" type="slidenum">
              <a:rPr lang="en-US"/>
              <a:t>1</a:t>
            </a:fld>
            <a:endParaRPr lang="en-US"/>
          </a:p>
        </p:txBody>
      </p:sp>
    </p:spTree>
    <p:extLst>
      <p:ext uri="{BB962C8B-B14F-4D97-AF65-F5344CB8AC3E}">
        <p14:creationId xmlns:p14="http://schemas.microsoft.com/office/powerpoint/2010/main" val="796644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7" name="Date Placeholder 6"/>
          <p:cNvSpPr>
            <a:spLocks noGrp="1"/>
          </p:cNvSpPr>
          <p:nvPr>
            <p:ph type="dt" sz="half" idx="10"/>
          </p:nvPr>
        </p:nvSpPr>
        <p:spPr/>
        <p:txBody>
          <a:bodyPr/>
          <a:lstStyle/>
          <a:p>
            <a:fld id="{846CE7D5-CF57-46EF-B807-FDD0502418D4}" type="datetimeFigureOut">
              <a:rPr lang="en-US" smtClean="0"/>
              <a:t>3/20/2019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473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77539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61084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85014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75673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76084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2">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0182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19035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33237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2"/>
        </a:solidFill>
        <a:effectLst/>
      </p:bgPr>
    </p:bg>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40089640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2192000" cy="5330952"/>
          </a:xfrm>
          <a:solidFill>
            <a:schemeClr val="tx2"/>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p>
            <a:fld id="{846CE7D5-CF57-46EF-B807-FDD0502418D4}" type="datetimeFigureOut">
              <a:rPr lang="en-US" smtClean="0"/>
              <a:t>3/20/2019</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2229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846CE7D5-CF57-46EF-B807-FDD0502418D4}" type="datetimeFigureOut">
              <a:rPr lang="en-US" smtClean="0"/>
              <a:t>3/20/2019</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24983519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2">
              <a:lumMod val="7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2">
              <a:lumMod val="7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2">
              <a:lumMod val="7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hade val="95000"/>
            <a:satMod val="170000"/>
          </a:schemeClr>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5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3504" y="770466"/>
            <a:ext cx="6609413" cy="5325533"/>
          </a:xfrm>
        </p:spPr>
        <p:txBody>
          <a:bodyPr anchor="ctr">
            <a:normAutofit/>
          </a:bodyPr>
          <a:lstStyle/>
          <a:p>
            <a:r>
              <a:rPr lang="en-US" sz="9600">
                <a:latin typeface="Constantia"/>
                <a:cs typeface="Times New Roman"/>
              </a:rPr>
              <a:t>∫oκσbαπ</a:t>
            </a:r>
          </a:p>
        </p:txBody>
      </p:sp>
      <p:sp useBgFill="1">
        <p:nvSpPr>
          <p:cNvPr id="16" name="Rectangle 9">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4" y="0"/>
            <a:ext cx="46573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856384" y="262468"/>
            <a:ext cx="3692149" cy="6275982"/>
          </a:xfrm>
        </p:spPr>
        <p:txBody>
          <a:bodyPr vert="horz" lIns="91440" tIns="45720" rIns="91440" bIns="45720" rtlCol="0" anchor="ctr">
            <a:normAutofit/>
          </a:bodyPr>
          <a:lstStyle/>
          <a:p>
            <a:pPr algn="ctr"/>
            <a:r>
              <a:rPr lang="en-US">
                <a:solidFill>
                  <a:schemeClr val="accent1">
                    <a:lumMod val="75000"/>
                  </a:schemeClr>
                </a:solidFill>
                <a:latin typeface="Times New Roman"/>
                <a:cs typeface="Times New Roman"/>
              </a:rPr>
              <a:t> Created, Designed, and Programmed</a:t>
            </a:r>
          </a:p>
          <a:p>
            <a:pPr algn="ctr"/>
            <a:r>
              <a:rPr lang="en-US">
                <a:solidFill>
                  <a:schemeClr val="accent1">
                    <a:lumMod val="75000"/>
                  </a:schemeClr>
                </a:solidFill>
                <a:latin typeface="Times New Roman"/>
                <a:cs typeface="Times New Roman"/>
              </a:rPr>
              <a:t> by </a:t>
            </a:r>
          </a:p>
          <a:p>
            <a:pPr algn="ctr"/>
            <a:r>
              <a:rPr lang="en-US">
                <a:solidFill>
                  <a:schemeClr val="accent1">
                    <a:lumMod val="75000"/>
                  </a:schemeClr>
                </a:solidFill>
                <a:latin typeface="Times New Roman"/>
                <a:cs typeface="Times New Roman"/>
              </a:rPr>
              <a:t>Cyrus Baker,</a:t>
            </a:r>
          </a:p>
          <a:p>
            <a:pPr algn="ctr"/>
            <a:r>
              <a:rPr lang="en-US">
                <a:solidFill>
                  <a:schemeClr val="accent1">
                    <a:lumMod val="75000"/>
                  </a:schemeClr>
                </a:solidFill>
                <a:latin typeface="Times New Roman"/>
                <a:cs typeface="Times New Roman"/>
              </a:rPr>
              <a:t>Daniel Moore, &amp;</a:t>
            </a:r>
          </a:p>
          <a:p>
            <a:pPr algn="ctr"/>
            <a:r>
              <a:rPr lang="en-US">
                <a:solidFill>
                  <a:schemeClr val="accent1">
                    <a:lumMod val="75000"/>
                  </a:schemeClr>
                </a:solidFill>
                <a:latin typeface="Times New Roman"/>
                <a:cs typeface="Times New Roman"/>
              </a:rPr>
              <a:t>Yarely </a:t>
            </a:r>
            <a:r>
              <a:rPr lang="en-US" err="1">
                <a:solidFill>
                  <a:schemeClr val="accent1">
                    <a:lumMod val="75000"/>
                  </a:schemeClr>
                </a:solidFill>
                <a:latin typeface="Times New Roman"/>
                <a:cs typeface="Times New Roman"/>
              </a:rPr>
              <a:t>Ogaz</a:t>
            </a:r>
          </a:p>
          <a:p>
            <a:pPr algn="ctr"/>
            <a:endParaRPr lang="en-US">
              <a:solidFill>
                <a:schemeClr val="accent1">
                  <a:lumMod val="75000"/>
                </a:schemeClr>
              </a:solidFill>
              <a:latin typeface="Times New Roman"/>
              <a:cs typeface="Times New Roman"/>
            </a:endParaRPr>
          </a:p>
          <a:p>
            <a:pPr algn="ctr"/>
            <a:endParaRPr lang="en-US">
              <a:solidFill>
                <a:schemeClr val="accent1">
                  <a:lumMod val="75000"/>
                </a:schemeClr>
              </a:solidFill>
              <a:latin typeface="Times New Roman"/>
              <a:cs typeface="Times New Roman"/>
            </a:endParaRPr>
          </a:p>
          <a:p>
            <a:pPr algn="ctr"/>
            <a:r>
              <a:rPr lang="en-US">
                <a:solidFill>
                  <a:schemeClr val="accent1">
                    <a:lumMod val="75000"/>
                  </a:schemeClr>
                </a:solidFill>
                <a:latin typeface="Times New Roman"/>
                <a:cs typeface="Times New Roman"/>
              </a:rPr>
              <a:t>A Chunky Leopards Production</a:t>
            </a:r>
          </a:p>
        </p:txBody>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40BC4-F355-42D3-8DCD-2D16732C3315}"/>
              </a:ext>
            </a:extLst>
          </p:cNvPr>
          <p:cNvSpPr>
            <a:spLocks noGrp="1"/>
          </p:cNvSpPr>
          <p:nvPr>
            <p:ph type="title"/>
          </p:nvPr>
        </p:nvSpPr>
        <p:spPr/>
        <p:txBody>
          <a:bodyPr/>
          <a:lstStyle/>
          <a:p>
            <a:r>
              <a:rPr lang="en-US" u="sng">
                <a:latin typeface="Times New Roman"/>
                <a:cs typeface="Times New Roman"/>
              </a:rPr>
              <a:t>Overview</a:t>
            </a:r>
          </a:p>
        </p:txBody>
      </p:sp>
      <p:sp>
        <p:nvSpPr>
          <p:cNvPr id="3" name="Content Placeholder 2">
            <a:extLst>
              <a:ext uri="{FF2B5EF4-FFF2-40B4-BE49-F238E27FC236}">
                <a16:creationId xmlns:a16="http://schemas.microsoft.com/office/drawing/2014/main" id="{BFE329D6-34A1-4641-919C-3CDCD41949CA}"/>
              </a:ext>
            </a:extLst>
          </p:cNvPr>
          <p:cNvSpPr>
            <a:spLocks noGrp="1"/>
          </p:cNvSpPr>
          <p:nvPr>
            <p:ph idx="1"/>
          </p:nvPr>
        </p:nvSpPr>
        <p:spPr/>
        <p:txBody>
          <a:bodyPr vert="horz" lIns="91440" tIns="45720" rIns="91440" bIns="45720" rtlCol="0" anchor="t">
            <a:normAutofit/>
          </a:bodyPr>
          <a:lstStyle/>
          <a:p>
            <a:r>
              <a:rPr lang="en-US">
                <a:latin typeface="Times New Roman"/>
                <a:cs typeface="Times New Roman"/>
              </a:rPr>
              <a:t>Our project is a Sokoban puzzle with an integrated math challenge to solve each level. To complete each level the pl</a:t>
            </a:r>
            <a:r>
              <a:rPr lang="en-US">
                <a:solidFill>
                  <a:schemeClr val="tx1">
                    <a:lumMod val="65000"/>
                  </a:schemeClr>
                </a:solidFill>
                <a:latin typeface="Times New Roman"/>
                <a:cs typeface="Times New Roman"/>
              </a:rPr>
              <a:t>a</a:t>
            </a:r>
            <a:r>
              <a:rPr lang="en-US">
                <a:latin typeface="Times New Roman"/>
                <a:cs typeface="Times New Roman"/>
              </a:rPr>
              <a:t>yer must complete two steps. First the player must move all the blocks to the specified target areas. Once the puzzle is completed, the math problem displayed above will reveal the value of some variables. Once completing both parts correctly, the player advances to the next level.</a:t>
            </a:r>
          </a:p>
        </p:txBody>
      </p:sp>
    </p:spTree>
    <p:extLst>
      <p:ext uri="{BB962C8B-B14F-4D97-AF65-F5344CB8AC3E}">
        <p14:creationId xmlns:p14="http://schemas.microsoft.com/office/powerpoint/2010/main" val="2276831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11496-3FFD-46EA-8D5A-BDA165CB5531}"/>
              </a:ext>
            </a:extLst>
          </p:cNvPr>
          <p:cNvSpPr>
            <a:spLocks noGrp="1"/>
          </p:cNvSpPr>
          <p:nvPr>
            <p:ph type="title"/>
          </p:nvPr>
        </p:nvSpPr>
        <p:spPr/>
        <p:txBody>
          <a:bodyPr/>
          <a:lstStyle/>
          <a:p>
            <a:r>
              <a:rPr lang="en-US" u="sng">
                <a:latin typeface="Times New Roman"/>
                <a:cs typeface="Times New Roman"/>
              </a:rPr>
              <a:t>Drivers</a:t>
            </a:r>
          </a:p>
        </p:txBody>
      </p:sp>
      <p:sp>
        <p:nvSpPr>
          <p:cNvPr id="3" name="Content Placeholder 2">
            <a:extLst>
              <a:ext uri="{FF2B5EF4-FFF2-40B4-BE49-F238E27FC236}">
                <a16:creationId xmlns:a16="http://schemas.microsoft.com/office/drawing/2014/main" id="{D46A3033-C15A-4255-98A1-ABC9B726B260}"/>
              </a:ext>
            </a:extLst>
          </p:cNvPr>
          <p:cNvSpPr>
            <a:spLocks noGrp="1"/>
          </p:cNvSpPr>
          <p:nvPr>
            <p:ph idx="1"/>
          </p:nvPr>
        </p:nvSpPr>
        <p:spPr/>
        <p:txBody>
          <a:bodyPr vert="horz" lIns="91440" tIns="45720" rIns="91440" bIns="45720" rtlCol="0" anchor="t">
            <a:normAutofit/>
          </a:bodyPr>
          <a:lstStyle/>
          <a:p>
            <a:pPr marL="0" indent="0">
              <a:buNone/>
            </a:pPr>
            <a:r>
              <a:rPr lang="en-US">
                <a:latin typeface="Times New Roman"/>
                <a:cs typeface="Times New Roman"/>
              </a:rPr>
              <a:t>Requirements that were essential in driving our architecture decision:</a:t>
            </a:r>
            <a:endParaRPr lang="en-US">
              <a:cs typeface="Calibri Light" panose="020F0302020204030204"/>
            </a:endParaRPr>
          </a:p>
          <a:p>
            <a:pPr marL="347345" lvl="1">
              <a:spcBef>
                <a:spcPts val="1300"/>
              </a:spcBef>
              <a:buFont typeface="Arial,Sans-Serif" pitchFamily="34" charset="0"/>
              <a:buChar char="•"/>
            </a:pPr>
            <a:r>
              <a:rPr lang="en-US">
                <a:solidFill>
                  <a:schemeClr val="tx1">
                    <a:lumMod val="65000"/>
                  </a:schemeClr>
                </a:solidFill>
                <a:latin typeface="Times New Roman"/>
                <a:cs typeface="Times New Roman"/>
              </a:rPr>
              <a:t>Saving puzzles</a:t>
            </a:r>
          </a:p>
          <a:p>
            <a:pPr marL="347345" lvl="1">
              <a:spcBef>
                <a:spcPts val="1300"/>
              </a:spcBef>
              <a:buFont typeface="Arial,Sans-Serif" pitchFamily="34" charset="0"/>
              <a:buChar char="•"/>
            </a:pPr>
            <a:r>
              <a:rPr lang="en-US">
                <a:solidFill>
                  <a:schemeClr val="tx1">
                    <a:lumMod val="65000"/>
                  </a:schemeClr>
                </a:solidFill>
                <a:latin typeface="Times New Roman"/>
                <a:cs typeface="Times New Roman"/>
              </a:rPr>
              <a:t>Loading puzzles</a:t>
            </a:r>
          </a:p>
          <a:p>
            <a:pPr marL="347345" lvl="1">
              <a:spcBef>
                <a:spcPts val="1300"/>
              </a:spcBef>
              <a:buFont typeface="Arial,Sans-Serif" pitchFamily="34" charset="0"/>
              <a:buChar char="•"/>
            </a:pPr>
            <a:r>
              <a:rPr lang="en-US">
                <a:solidFill>
                  <a:schemeClr val="tx1">
                    <a:lumMod val="65000"/>
                  </a:schemeClr>
                </a:solidFill>
                <a:latin typeface="Times New Roman"/>
                <a:cs typeface="Times New Roman"/>
              </a:rPr>
              <a:t>M</a:t>
            </a:r>
            <a:r>
              <a:rPr lang="en-US">
                <a:solidFill>
                  <a:srgbClr val="A5A5AA"/>
                </a:solidFill>
                <a:latin typeface="Times New Roman"/>
                <a:cs typeface="Times New Roman"/>
              </a:rPr>
              <a:t>anipulating Sokoban puzzles</a:t>
            </a:r>
            <a:endParaRPr lang="en-US">
              <a:latin typeface="Times New Roman"/>
              <a:cs typeface="Times New Roman"/>
            </a:endParaRPr>
          </a:p>
          <a:p>
            <a:pPr marL="347345" lvl="1">
              <a:spcBef>
                <a:spcPts val="1300"/>
              </a:spcBef>
              <a:buFont typeface="Arial,Sans-Serif" pitchFamily="34" charset="0"/>
              <a:buChar char="•"/>
            </a:pPr>
            <a:r>
              <a:rPr lang="en-US">
                <a:latin typeface="Times New Roman"/>
                <a:cs typeface="Times New Roman"/>
              </a:rPr>
              <a:t>Mouse and key detection</a:t>
            </a:r>
          </a:p>
          <a:p>
            <a:pPr marL="347345" lvl="1">
              <a:spcBef>
                <a:spcPts val="1300"/>
              </a:spcBef>
              <a:buFont typeface="Arial,Sans-Serif" pitchFamily="34" charset="0"/>
              <a:buChar char="•"/>
            </a:pPr>
            <a:r>
              <a:rPr lang="en-US">
                <a:latin typeface="Times New Roman"/>
                <a:cs typeface="Times New Roman"/>
              </a:rPr>
              <a:t>Math Prototypes</a:t>
            </a:r>
          </a:p>
          <a:p>
            <a:pPr marL="347345" lvl="1">
              <a:spcBef>
                <a:spcPts val="1300"/>
              </a:spcBef>
              <a:buFont typeface="Arial,Sans-Serif" pitchFamily="34" charset="0"/>
              <a:buChar char="•"/>
            </a:pPr>
            <a:r>
              <a:rPr lang="en-US">
                <a:latin typeface="Times New Roman"/>
                <a:cs typeface="Times New Roman"/>
              </a:rPr>
              <a:t>Having 2 puzzle stages: Sokoban and Math</a:t>
            </a:r>
          </a:p>
          <a:p>
            <a:pPr>
              <a:buFont typeface="Arial,Sans-Serif" pitchFamily="34" charset="0"/>
              <a:buChar char="•"/>
            </a:pPr>
            <a:endParaRPr lang="en-US">
              <a:latin typeface="Times New Roman"/>
              <a:cs typeface="Times New Roman"/>
            </a:endParaRPr>
          </a:p>
        </p:txBody>
      </p:sp>
    </p:spTree>
    <p:extLst>
      <p:ext uri="{BB962C8B-B14F-4D97-AF65-F5344CB8AC3E}">
        <p14:creationId xmlns:p14="http://schemas.microsoft.com/office/powerpoint/2010/main" val="620496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C145-DF43-4E8C-A82A-189E61ABE2FF}"/>
              </a:ext>
            </a:extLst>
          </p:cNvPr>
          <p:cNvSpPr>
            <a:spLocks noGrp="1"/>
          </p:cNvSpPr>
          <p:nvPr>
            <p:ph type="title"/>
          </p:nvPr>
        </p:nvSpPr>
        <p:spPr>
          <a:xfrm>
            <a:off x="669514" y="536404"/>
            <a:ext cx="10760485" cy="859328"/>
          </a:xfrm>
        </p:spPr>
        <p:txBody>
          <a:bodyPr/>
          <a:lstStyle/>
          <a:p>
            <a:r>
              <a:rPr lang="en-US" u="sng">
                <a:latin typeface="Times New Roman"/>
                <a:cs typeface="Times New Roman"/>
              </a:rPr>
              <a:t>Architectural Choices</a:t>
            </a:r>
          </a:p>
        </p:txBody>
      </p:sp>
      <p:sp>
        <p:nvSpPr>
          <p:cNvPr id="3" name="Text Placeholder 2">
            <a:extLst>
              <a:ext uri="{FF2B5EF4-FFF2-40B4-BE49-F238E27FC236}">
                <a16:creationId xmlns:a16="http://schemas.microsoft.com/office/drawing/2014/main" id="{24C4F5F5-F1CB-4AB9-8ADA-D5C34577FEED}"/>
              </a:ext>
            </a:extLst>
          </p:cNvPr>
          <p:cNvSpPr>
            <a:spLocks noGrp="1"/>
          </p:cNvSpPr>
          <p:nvPr>
            <p:ph type="body" idx="1"/>
          </p:nvPr>
        </p:nvSpPr>
        <p:spPr>
          <a:xfrm>
            <a:off x="676656" y="1450532"/>
            <a:ext cx="4663440" cy="723400"/>
          </a:xfrm>
        </p:spPr>
        <p:txBody>
          <a:bodyPr/>
          <a:lstStyle/>
          <a:p>
            <a:r>
              <a:rPr lang="en-US" b="1" u="sng">
                <a:solidFill>
                  <a:schemeClr val="tx1">
                    <a:lumMod val="65000"/>
                  </a:schemeClr>
                </a:solidFill>
                <a:latin typeface="Times New Roman"/>
                <a:cs typeface="Times New Roman"/>
              </a:rPr>
              <a:t>Publish &amp; Subscribe</a:t>
            </a:r>
          </a:p>
        </p:txBody>
      </p:sp>
      <p:sp>
        <p:nvSpPr>
          <p:cNvPr id="5" name="Text Placeholder 4">
            <a:extLst>
              <a:ext uri="{FF2B5EF4-FFF2-40B4-BE49-F238E27FC236}">
                <a16:creationId xmlns:a16="http://schemas.microsoft.com/office/drawing/2014/main" id="{EE1A69EA-8F65-4A3F-A8E9-C6275822B5C9}"/>
              </a:ext>
            </a:extLst>
          </p:cNvPr>
          <p:cNvSpPr>
            <a:spLocks noGrp="1"/>
          </p:cNvSpPr>
          <p:nvPr>
            <p:ph type="body" sz="quarter" idx="3"/>
          </p:nvPr>
        </p:nvSpPr>
        <p:spPr>
          <a:xfrm>
            <a:off x="6007608" y="1448500"/>
            <a:ext cx="4663440" cy="722376"/>
          </a:xfrm>
        </p:spPr>
        <p:txBody>
          <a:bodyPr/>
          <a:lstStyle/>
          <a:p>
            <a:r>
              <a:rPr lang="en-US" b="1" u="sng">
                <a:solidFill>
                  <a:schemeClr val="tx1">
                    <a:lumMod val="65000"/>
                  </a:schemeClr>
                </a:solidFill>
                <a:latin typeface="Times New Roman"/>
                <a:cs typeface="Times New Roman"/>
              </a:rPr>
              <a:t>Repositories</a:t>
            </a:r>
          </a:p>
        </p:txBody>
      </p:sp>
      <p:sp>
        <p:nvSpPr>
          <p:cNvPr id="6" name="Content Placeholder 5">
            <a:extLst>
              <a:ext uri="{FF2B5EF4-FFF2-40B4-BE49-F238E27FC236}">
                <a16:creationId xmlns:a16="http://schemas.microsoft.com/office/drawing/2014/main" id="{DBC0B945-C7E6-4045-9FD9-469A0C3043B9}"/>
              </a:ext>
            </a:extLst>
          </p:cNvPr>
          <p:cNvSpPr>
            <a:spLocks noGrp="1"/>
          </p:cNvSpPr>
          <p:nvPr>
            <p:ph sz="quarter" idx="4"/>
          </p:nvPr>
        </p:nvSpPr>
        <p:spPr>
          <a:xfrm>
            <a:off x="6007608" y="2161055"/>
            <a:ext cx="4663440" cy="3200400"/>
          </a:xfrm>
        </p:spPr>
        <p:txBody>
          <a:bodyPr vert="horz" lIns="91440" tIns="45720" rIns="91440" bIns="45720" rtlCol="0" anchor="t">
            <a:normAutofit/>
          </a:bodyPr>
          <a:lstStyle/>
          <a:p>
            <a:pPr>
              <a:buFont typeface="Arial" pitchFamily="34" charset="0"/>
              <a:buChar char="•"/>
            </a:pPr>
            <a:r>
              <a:rPr lang="en-US">
                <a:solidFill>
                  <a:schemeClr val="tx1">
                    <a:lumMod val="65000"/>
                  </a:schemeClr>
                </a:solidFill>
                <a:latin typeface="Times New Roman"/>
                <a:cs typeface="Times New Roman"/>
              </a:rPr>
              <a:t>Retrieval</a:t>
            </a:r>
          </a:p>
          <a:p>
            <a:pPr>
              <a:buFont typeface="Arial" pitchFamily="34" charset="0"/>
              <a:buChar char="•"/>
            </a:pPr>
            <a:r>
              <a:rPr lang="en-US">
                <a:solidFill>
                  <a:schemeClr val="tx1">
                    <a:lumMod val="65000"/>
                  </a:schemeClr>
                </a:solidFill>
                <a:latin typeface="Times New Roman"/>
                <a:cs typeface="Times New Roman"/>
              </a:rPr>
              <a:t>Storage</a:t>
            </a:r>
          </a:p>
          <a:p>
            <a:pPr>
              <a:buFont typeface="Arial" pitchFamily="34" charset="0"/>
              <a:buChar char="•"/>
            </a:pPr>
            <a:r>
              <a:rPr lang="en-US">
                <a:solidFill>
                  <a:schemeClr val="tx1">
                    <a:lumMod val="65000"/>
                  </a:schemeClr>
                </a:solidFill>
                <a:latin typeface="Times New Roman"/>
                <a:cs typeface="Times New Roman"/>
              </a:rPr>
              <a:t>Traditional Database: Transactions trigger process execution</a:t>
            </a:r>
          </a:p>
        </p:txBody>
      </p:sp>
      <p:sp>
        <p:nvSpPr>
          <p:cNvPr id="8" name="TextBox 7">
            <a:extLst>
              <a:ext uri="{FF2B5EF4-FFF2-40B4-BE49-F238E27FC236}">
                <a16:creationId xmlns:a16="http://schemas.microsoft.com/office/drawing/2014/main" id="{02430D37-95E7-40F1-A804-A3750CB7585F}"/>
              </a:ext>
            </a:extLst>
          </p:cNvPr>
          <p:cNvSpPr txBox="1"/>
          <p:nvPr/>
        </p:nvSpPr>
        <p:spPr>
          <a:xfrm>
            <a:off x="676275" y="5469501"/>
            <a:ext cx="10363199"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imes New Roman"/>
                <a:cs typeface="Times New Roman"/>
              </a:rPr>
              <a:t>The main architecture style we chose to use is repositories.</a:t>
            </a:r>
          </a:p>
        </p:txBody>
      </p:sp>
      <p:sp>
        <p:nvSpPr>
          <p:cNvPr id="10" name="Content Placeholder 5">
            <a:extLst>
              <a:ext uri="{FF2B5EF4-FFF2-40B4-BE49-F238E27FC236}">
                <a16:creationId xmlns:a16="http://schemas.microsoft.com/office/drawing/2014/main" id="{7C10C3D4-6EEF-4AB7-9E85-B5B47DF5D5AB}"/>
              </a:ext>
            </a:extLst>
          </p:cNvPr>
          <p:cNvSpPr txBox="1">
            <a:spLocks/>
          </p:cNvSpPr>
          <p:nvPr/>
        </p:nvSpPr>
        <p:spPr>
          <a:xfrm>
            <a:off x="672379" y="2165971"/>
            <a:ext cx="4663440" cy="3200400"/>
          </a:xfrm>
          <a:prstGeom prst="rect">
            <a:avLst/>
          </a:prstGeom>
        </p:spPr>
        <p:txBody>
          <a:bodyPr vert="horz" lIns="91440" tIns="45720" rIns="91440" bIns="45720" rtlCol="0" anchor="t">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2">
                    <a:lumMod val="7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2">
                    <a:lumMod val="7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2">
                    <a:lumMod val="7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2">
                    <a:lumMod val="7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2">
                    <a:lumMod val="7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2">
                    <a:lumMod val="7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2">
                    <a:lumMod val="7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2">
                    <a:lumMod val="7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2">
                    <a:lumMod val="75000"/>
                  </a:schemeClr>
                </a:solidFill>
                <a:latin typeface="+mn-lt"/>
                <a:ea typeface="+mn-ea"/>
                <a:cs typeface="+mn-cs"/>
              </a:defRPr>
            </a:lvl9pPr>
          </a:lstStyle>
          <a:p>
            <a:pPr>
              <a:buFont typeface="Arial" pitchFamily="34" charset="0"/>
              <a:buChar char="•"/>
            </a:pPr>
            <a:r>
              <a:rPr lang="en-US">
                <a:solidFill>
                  <a:schemeClr val="tx1">
                    <a:lumMod val="65000"/>
                  </a:schemeClr>
                </a:solidFill>
                <a:latin typeface="Times New Roman"/>
                <a:cs typeface="Times New Roman"/>
              </a:rPr>
              <a:t>When one part announces, the corresponding parts respond</a:t>
            </a:r>
          </a:p>
          <a:p>
            <a:pPr>
              <a:buFont typeface="Arial" pitchFamily="34" charset="0"/>
              <a:buChar char="•"/>
            </a:pPr>
            <a:r>
              <a:rPr lang="en-US">
                <a:solidFill>
                  <a:schemeClr val="tx1">
                    <a:lumMod val="65000"/>
                  </a:schemeClr>
                </a:solidFill>
                <a:latin typeface="Times New Roman"/>
                <a:cs typeface="Times New Roman"/>
              </a:rPr>
              <a:t>Easy to reuse</a:t>
            </a:r>
          </a:p>
          <a:p>
            <a:pPr>
              <a:buFont typeface="Arial" pitchFamily="34" charset="0"/>
              <a:buChar char="•"/>
            </a:pPr>
            <a:r>
              <a:rPr lang="en-US">
                <a:solidFill>
                  <a:schemeClr val="tx1">
                    <a:lumMod val="65000"/>
                  </a:schemeClr>
                </a:solidFill>
                <a:latin typeface="Times New Roman"/>
                <a:cs typeface="Times New Roman"/>
              </a:rPr>
              <a:t>Necessary for mouse and keyboard actions</a:t>
            </a:r>
          </a:p>
        </p:txBody>
      </p:sp>
    </p:spTree>
    <p:extLst>
      <p:ext uri="{BB962C8B-B14F-4D97-AF65-F5344CB8AC3E}">
        <p14:creationId xmlns:p14="http://schemas.microsoft.com/office/powerpoint/2010/main" val="1057993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39598-FF64-4C69-B38B-2BD7ACCB8590}"/>
              </a:ext>
            </a:extLst>
          </p:cNvPr>
          <p:cNvSpPr>
            <a:spLocks noGrp="1"/>
          </p:cNvSpPr>
          <p:nvPr>
            <p:ph type="title"/>
          </p:nvPr>
        </p:nvSpPr>
        <p:spPr>
          <a:xfrm>
            <a:off x="649224" y="5541570"/>
            <a:ext cx="10780776" cy="908250"/>
          </a:xfrm>
        </p:spPr>
        <p:txBody>
          <a:bodyPr>
            <a:normAutofit/>
          </a:bodyPr>
          <a:lstStyle/>
          <a:p>
            <a:r>
              <a:rPr lang="en-US" sz="5400" u="sng">
                <a:latin typeface="Times New Roman"/>
                <a:cs typeface="Times New Roman"/>
              </a:rPr>
              <a:t>Architecture</a:t>
            </a:r>
          </a:p>
        </p:txBody>
      </p:sp>
      <p:pic>
        <p:nvPicPr>
          <p:cNvPr id="16" name="Picture 16" descr="A screenshot of a cell phone&#10;&#10;Description generated with high confidence">
            <a:extLst>
              <a:ext uri="{FF2B5EF4-FFF2-40B4-BE49-F238E27FC236}">
                <a16:creationId xmlns:a16="http://schemas.microsoft.com/office/drawing/2014/main" id="{0A376295-16F9-492A-B1CB-23AC4DB2A664}"/>
              </a:ext>
            </a:extLst>
          </p:cNvPr>
          <p:cNvPicPr>
            <a:picLocks noChangeAspect="1"/>
          </p:cNvPicPr>
          <p:nvPr/>
        </p:nvPicPr>
        <p:blipFill>
          <a:blip r:embed="rId2"/>
          <a:stretch>
            <a:fillRect/>
          </a:stretch>
        </p:blipFill>
        <p:spPr>
          <a:xfrm>
            <a:off x="164691" y="657106"/>
            <a:ext cx="11752006" cy="3847723"/>
          </a:xfrm>
          <a:prstGeom prst="rect">
            <a:avLst/>
          </a:prstGeom>
        </p:spPr>
      </p:pic>
    </p:spTree>
    <p:extLst>
      <p:ext uri="{BB962C8B-B14F-4D97-AF65-F5344CB8AC3E}">
        <p14:creationId xmlns:p14="http://schemas.microsoft.com/office/powerpoint/2010/main" val="4063087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54C5-7CB5-4724-83B6-65AB53335987}"/>
              </a:ext>
            </a:extLst>
          </p:cNvPr>
          <p:cNvSpPr>
            <a:spLocks noGrp="1"/>
          </p:cNvSpPr>
          <p:nvPr>
            <p:ph type="title"/>
          </p:nvPr>
        </p:nvSpPr>
        <p:spPr/>
        <p:txBody>
          <a:bodyPr/>
          <a:lstStyle/>
          <a:p>
            <a:r>
              <a:rPr lang="en-US" u="sng">
                <a:latin typeface="Times New Roman"/>
                <a:cs typeface="Times New Roman"/>
              </a:rPr>
              <a:t>Conclusion</a:t>
            </a:r>
          </a:p>
        </p:txBody>
      </p:sp>
      <p:sp>
        <p:nvSpPr>
          <p:cNvPr id="3" name="Content Placeholder 2">
            <a:extLst>
              <a:ext uri="{FF2B5EF4-FFF2-40B4-BE49-F238E27FC236}">
                <a16:creationId xmlns:a16="http://schemas.microsoft.com/office/drawing/2014/main" id="{322F6241-92B7-49BC-BDBB-BE7776B41AD7}"/>
              </a:ext>
            </a:extLst>
          </p:cNvPr>
          <p:cNvSpPr>
            <a:spLocks noGrp="1"/>
          </p:cNvSpPr>
          <p:nvPr>
            <p:ph idx="1"/>
          </p:nvPr>
        </p:nvSpPr>
        <p:spPr/>
        <p:txBody>
          <a:bodyPr vert="horz" lIns="91440" tIns="45720" rIns="91440" bIns="45720" rtlCol="0" anchor="t">
            <a:normAutofit/>
          </a:bodyPr>
          <a:lstStyle/>
          <a:p>
            <a:pPr>
              <a:buFont typeface="Arial,Sans-Serif" pitchFamily="34" charset="0"/>
              <a:buChar char="•"/>
            </a:pPr>
            <a:r>
              <a:rPr lang="en-US">
                <a:solidFill>
                  <a:schemeClr val="tx1">
                    <a:lumMod val="65000"/>
                  </a:schemeClr>
                </a:solidFill>
                <a:latin typeface="Times New Roman"/>
                <a:cs typeface="Times New Roman"/>
              </a:rPr>
              <a:t>Our main chosen architectural style is repositories</a:t>
            </a:r>
            <a:endParaRPr lang="en-US">
              <a:solidFill>
                <a:schemeClr val="tx1">
                  <a:lumMod val="65000"/>
                </a:schemeClr>
              </a:solidFill>
            </a:endParaRPr>
          </a:p>
          <a:p>
            <a:pPr marL="0" indent="0">
              <a:buNone/>
            </a:pPr>
            <a:endParaRPr lang="en-US">
              <a:solidFill>
                <a:schemeClr val="tx1">
                  <a:lumMod val="65000"/>
                </a:schemeClr>
              </a:solidFill>
              <a:latin typeface="Times New Roman"/>
              <a:cs typeface="Times New Roman"/>
            </a:endParaRPr>
          </a:p>
          <a:p>
            <a:pPr>
              <a:buFont typeface="Arial,Sans-Serif" pitchFamily="34" charset="0"/>
              <a:buChar char="•"/>
            </a:pPr>
            <a:r>
              <a:rPr lang="en-US">
                <a:solidFill>
                  <a:schemeClr val="tx1">
                    <a:lumMod val="65000"/>
                  </a:schemeClr>
                </a:solidFill>
                <a:latin typeface="Times New Roman"/>
                <a:cs typeface="Times New Roman"/>
              </a:rPr>
              <a:t>Risks: </a:t>
            </a:r>
          </a:p>
          <a:p>
            <a:pPr marL="457200" indent="-457200">
              <a:buAutoNum type="arabicPeriod"/>
            </a:pPr>
            <a:r>
              <a:rPr lang="en-US">
                <a:solidFill>
                  <a:schemeClr val="tx1">
                    <a:lumMod val="65000"/>
                  </a:schemeClr>
                </a:solidFill>
                <a:latin typeface="Times New Roman"/>
                <a:cs typeface="Times New Roman"/>
              </a:rPr>
              <a:t>Format is accepted by all</a:t>
            </a:r>
            <a:endParaRPr lang="en-US">
              <a:solidFill>
                <a:schemeClr val="tx1">
                  <a:lumMod val="65000"/>
                </a:schemeClr>
              </a:solidFill>
              <a:latin typeface="Calibri Light" panose="020F0302020204030204"/>
              <a:cs typeface="Calibri Light" panose="020F0302020204030204"/>
            </a:endParaRPr>
          </a:p>
          <a:p>
            <a:pPr marL="457200" indent="-457200">
              <a:buAutoNum type="arabicPeriod"/>
            </a:pPr>
            <a:r>
              <a:rPr lang="en-US">
                <a:solidFill>
                  <a:schemeClr val="tx1">
                    <a:lumMod val="65000"/>
                  </a:schemeClr>
                </a:solidFill>
                <a:latin typeface="Times New Roman"/>
                <a:cs typeface="Times New Roman"/>
              </a:rPr>
              <a:t>Might increase complexity</a:t>
            </a:r>
            <a:endParaRPr lang="en-US">
              <a:solidFill>
                <a:schemeClr val="tx1">
                  <a:lumMod val="65000"/>
                </a:schemeClr>
              </a:solidFill>
              <a:latin typeface="Calibri Light" panose="020F0302020204030204"/>
              <a:cs typeface="Calibri Light" panose="020F0302020204030204"/>
            </a:endParaRPr>
          </a:p>
          <a:p>
            <a:pPr marL="457200" indent="-457200">
              <a:buAutoNum type="arabicPeriod"/>
            </a:pPr>
            <a:r>
              <a:rPr lang="en-US">
                <a:solidFill>
                  <a:srgbClr val="A5A5AA"/>
                </a:solidFill>
                <a:latin typeface="Times New Roman"/>
                <a:cs typeface="Times New Roman"/>
              </a:rPr>
              <a:t>Reducing security</a:t>
            </a:r>
            <a:endParaRPr lang="en-US">
              <a:cs typeface="Calibri Light" panose="020F0302020204030204"/>
            </a:endParaRPr>
          </a:p>
          <a:p>
            <a:pPr marL="0" indent="0">
              <a:buNone/>
            </a:pPr>
            <a:endParaRPr lang="en-US">
              <a:solidFill>
                <a:srgbClr val="A5A5AA"/>
              </a:solidFill>
              <a:latin typeface="Times New Roman"/>
              <a:cs typeface="Times New Roman"/>
            </a:endParaRPr>
          </a:p>
          <a:p>
            <a:pPr>
              <a:buFont typeface="Arial,Sans-Serif" pitchFamily="34" charset="0"/>
              <a:buChar char="•"/>
            </a:pPr>
            <a:r>
              <a:rPr lang="en-US">
                <a:solidFill>
                  <a:schemeClr val="tx1">
                    <a:lumMod val="65000"/>
                  </a:schemeClr>
                </a:solidFill>
                <a:latin typeface="Times New Roman"/>
                <a:cs typeface="Times New Roman"/>
              </a:rPr>
              <a:t>Questions?</a:t>
            </a:r>
          </a:p>
        </p:txBody>
      </p:sp>
    </p:spTree>
    <p:extLst>
      <p:ext uri="{BB962C8B-B14F-4D97-AF65-F5344CB8AC3E}">
        <p14:creationId xmlns:p14="http://schemas.microsoft.com/office/powerpoint/2010/main" val="61165326"/>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D5487D36-20B9-4AF8-9845-4EE893DA08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Application>Microsoft Office PowerPoint</Application>
  <PresentationFormat>Widescreen</PresentationFormat>
  <Slides>6</Slides>
  <Notes>1</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Metropolitan</vt:lpstr>
      <vt:lpstr>∫oκσbαπ</vt:lpstr>
      <vt:lpstr>Overview</vt:lpstr>
      <vt:lpstr>Drivers</vt:lpstr>
      <vt:lpstr>Architectural Choices</vt:lpstr>
      <vt:lpstr>Architecture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2013-07-15T20:26:40Z</dcterms:created>
  <dcterms:modified xsi:type="dcterms:W3CDTF">2019-03-20T15:37:20Z</dcterms:modified>
</cp:coreProperties>
</file>