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9418" y="2088591"/>
            <a:ext cx="666432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MingLiU_HKSCS-ExtB"/>
                <a:cs typeface="MingLiU_HKSCS-ExtB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MingLiU_HKSCS-ExtB"/>
                <a:cs typeface="MingLiU_HKSCS-ExtB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MingLiU_HKSCS-ExtB"/>
                <a:cs typeface="MingLiU_HKSCS-ExtB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MingLiU_HKSCS-ExtB"/>
                <a:cs typeface="MingLiU_HKSCS-ExtB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199"/>
                </a:lnTo>
                <a:lnTo>
                  <a:pt x="9144000" y="457199"/>
                </a:lnTo>
                <a:lnTo>
                  <a:pt x="9144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9144000" y="0"/>
                </a:moveTo>
                <a:lnTo>
                  <a:pt x="0" y="0"/>
                </a:lnTo>
                <a:lnTo>
                  <a:pt x="0" y="67055"/>
                </a:lnTo>
                <a:lnTo>
                  <a:pt x="9144000" y="67055"/>
                </a:lnTo>
                <a:lnTo>
                  <a:pt x="9144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922985"/>
            <a:ext cx="243967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MingLiU_HKSCS-ExtB"/>
                <a:cs typeface="MingLiU_HKSCS-ExtB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0259" y="1816430"/>
            <a:ext cx="7420609" cy="3580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9141460" cy="457200"/>
            </a:xfrm>
            <a:custGeom>
              <a:avLst/>
              <a:gdLst/>
              <a:ahLst/>
              <a:cxnLst/>
              <a:rect l="l" t="t" r="r" b="b"/>
              <a:pathLst>
                <a:path w="9141460" h="457200">
                  <a:moveTo>
                    <a:pt x="9140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0952" y="457199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9141460" cy="64135"/>
            </a:xfrm>
            <a:custGeom>
              <a:avLst/>
              <a:gdLst/>
              <a:ahLst/>
              <a:cxnLst/>
              <a:rect l="l" t="t" r="r" b="b"/>
              <a:pathLst>
                <a:path w="9141460" h="64135">
                  <a:moveTo>
                    <a:pt x="9140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9140952" y="64007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05255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solidFill>
                  <a:srgbClr val="252525"/>
                </a:solidFill>
              </a:rPr>
              <a:t>射頻辨識系統與應用課程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3833" y="3838397"/>
            <a:ext cx="6083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4695" algn="l"/>
                <a:tab pos="1166495" algn="l"/>
                <a:tab pos="2515870" algn="l"/>
                <a:tab pos="4545330" algn="l"/>
              </a:tabLst>
            </a:pPr>
            <a:r>
              <a:rPr sz="2800" spc="95" dirty="0">
                <a:solidFill>
                  <a:srgbClr val="626F52"/>
                </a:solidFill>
                <a:latin typeface="Calibri Light"/>
                <a:cs typeface="Calibri Light"/>
              </a:rPr>
              <a:t>LAB</a:t>
            </a:r>
            <a:r>
              <a:rPr sz="2800" dirty="0">
                <a:solidFill>
                  <a:srgbClr val="626F52"/>
                </a:solidFill>
                <a:latin typeface="Calibri Light"/>
                <a:cs typeface="Calibri Light"/>
              </a:rPr>
              <a:t>	</a:t>
            </a:r>
            <a:r>
              <a:rPr sz="2800" spc="60" dirty="0">
                <a:solidFill>
                  <a:srgbClr val="626F52"/>
                </a:solidFill>
                <a:latin typeface="Calibri Light"/>
                <a:cs typeface="Calibri Light"/>
              </a:rPr>
              <a:t>2:</a:t>
            </a:r>
            <a:r>
              <a:rPr sz="2800" dirty="0">
                <a:solidFill>
                  <a:srgbClr val="626F52"/>
                </a:solidFill>
                <a:latin typeface="Calibri Light"/>
                <a:cs typeface="Calibri Light"/>
              </a:rPr>
              <a:t>	</a:t>
            </a:r>
            <a:r>
              <a:rPr sz="2800" spc="125" dirty="0">
                <a:solidFill>
                  <a:srgbClr val="626F52"/>
                </a:solidFill>
                <a:latin typeface="Calibri Light"/>
                <a:cs typeface="Calibri Light"/>
              </a:rPr>
              <a:t>MIFARE</a:t>
            </a:r>
            <a:r>
              <a:rPr sz="2800" dirty="0">
                <a:solidFill>
                  <a:srgbClr val="626F52"/>
                </a:solidFill>
                <a:latin typeface="Calibri Light"/>
                <a:cs typeface="Calibri Light"/>
              </a:rPr>
              <a:t>	</a:t>
            </a:r>
            <a:r>
              <a:rPr sz="2800" spc="150" dirty="0">
                <a:solidFill>
                  <a:srgbClr val="626F52"/>
                </a:solidFill>
                <a:latin typeface="Calibri Light"/>
                <a:cs typeface="Calibri Light"/>
              </a:rPr>
              <a:t>ISO14443A</a:t>
            </a:r>
            <a:r>
              <a:rPr sz="2800" dirty="0">
                <a:solidFill>
                  <a:srgbClr val="626F52"/>
                </a:solidFill>
                <a:latin typeface="Calibri Light"/>
                <a:cs typeface="Calibri Light"/>
              </a:rPr>
              <a:t>	</a:t>
            </a:r>
            <a:r>
              <a:rPr sz="2800" spc="155" dirty="0">
                <a:solidFill>
                  <a:srgbClr val="626F52"/>
                </a:solidFill>
                <a:latin typeface="SimSun"/>
                <a:cs typeface="SimSun"/>
              </a:rPr>
              <a:t>電子錢包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2985"/>
            <a:ext cx="45345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作業要求(</a:t>
            </a:r>
            <a:r>
              <a:rPr spc="-40" dirty="0"/>
              <a:t>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965452"/>
            <a:ext cx="5367655" cy="146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100"/>
              </a:spcBef>
              <a:buClr>
                <a:srgbClr val="E38312"/>
              </a:buClr>
              <a:buSzPct val="116666"/>
              <a:buFont typeface="Wingdings"/>
              <a:buChar char=""/>
              <a:tabLst>
                <a:tab pos="358140" algn="l"/>
              </a:tabLst>
            </a:pPr>
            <a:r>
              <a:rPr sz="2400" spc="240" dirty="0">
                <a:solidFill>
                  <a:srgbClr val="404040"/>
                </a:solidFill>
                <a:latin typeface="SimSun"/>
                <a:cs typeface="SimSun"/>
              </a:rPr>
              <a:t>選取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r>
              <a:rPr sz="2400" dirty="0">
                <a:solidFill>
                  <a:srgbClr val="404040"/>
                </a:solidFill>
                <a:latin typeface="SimSun"/>
                <a:cs typeface="SimSun"/>
              </a:rPr>
              <a:t>消費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(1)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” </a:t>
            </a:r>
            <a:r>
              <a:rPr sz="2400" spc="-5" dirty="0">
                <a:solidFill>
                  <a:srgbClr val="404040"/>
                </a:solidFill>
                <a:latin typeface="SimSun"/>
                <a:cs typeface="SimSun"/>
              </a:rPr>
              <a:t>部分，填入消費點數值</a:t>
            </a:r>
            <a:endParaRPr sz="2400">
              <a:latin typeface="SimSun"/>
              <a:cs typeface="SimSun"/>
            </a:endParaRPr>
          </a:p>
          <a:p>
            <a:pPr marL="307975" indent="-295275">
              <a:lnSpc>
                <a:spcPct val="100000"/>
              </a:lnSpc>
              <a:spcBef>
                <a:spcPts val="2125"/>
              </a:spcBef>
              <a:buClr>
                <a:srgbClr val="E38312"/>
              </a:buClr>
              <a:buFont typeface="Wingdings"/>
              <a:buChar char=""/>
              <a:tabLst>
                <a:tab pos="307975" algn="l"/>
              </a:tabLst>
            </a:pPr>
            <a:r>
              <a:rPr sz="2400" spc="265" dirty="0">
                <a:solidFill>
                  <a:srgbClr val="404040"/>
                </a:solidFill>
                <a:latin typeface="SimSun"/>
                <a:cs typeface="SimSun"/>
              </a:rPr>
              <a:t>點選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r>
              <a:rPr sz="2400" dirty="0">
                <a:solidFill>
                  <a:srgbClr val="404040"/>
                </a:solidFill>
                <a:latin typeface="SimSun"/>
                <a:cs typeface="SimSun"/>
              </a:rPr>
              <a:t>消費點數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(2)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” </a:t>
            </a:r>
            <a:r>
              <a:rPr sz="2400" spc="-20" dirty="0">
                <a:solidFill>
                  <a:srgbClr val="404040"/>
                </a:solidFill>
                <a:latin typeface="SimSun"/>
                <a:cs typeface="SimSun"/>
              </a:rPr>
              <a:t>將顯示</a:t>
            </a:r>
            <a:endParaRPr sz="24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“</a:t>
            </a:r>
            <a:r>
              <a:rPr sz="2400" dirty="0">
                <a:solidFill>
                  <a:srgbClr val="404040"/>
                </a:solidFill>
                <a:latin typeface="SimSun"/>
                <a:cs typeface="SimSun"/>
              </a:rPr>
              <a:t>消費數、可用餘額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(3)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632" y="2690652"/>
            <a:ext cx="4227575" cy="36232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131557" y="3190494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(1)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27721" y="4115180"/>
            <a:ext cx="1072515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(2)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75"/>
              </a:spcBef>
            </a:pP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(3)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2985"/>
            <a:ext cx="45345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作業要求(</a:t>
            </a:r>
            <a:r>
              <a:rPr spc="-40" dirty="0"/>
              <a:t>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793239"/>
            <a:ext cx="7653020" cy="4269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indent="-319405">
              <a:lnSpc>
                <a:spcPts val="3035"/>
              </a:lnSpc>
              <a:spcBef>
                <a:spcPts val="105"/>
              </a:spcBef>
              <a:buClr>
                <a:srgbClr val="E38312"/>
              </a:buClr>
              <a:buFont typeface="Wingdings"/>
              <a:buChar char=""/>
              <a:tabLst>
                <a:tab pos="332105" algn="l"/>
              </a:tabLst>
            </a:pPr>
            <a:r>
              <a:rPr sz="2600" spc="-10" dirty="0">
                <a:solidFill>
                  <a:srgbClr val="404040"/>
                </a:solidFill>
                <a:latin typeface="SimSun"/>
                <a:cs typeface="SimSun"/>
              </a:rPr>
              <a:t>前述資料格式：</a:t>
            </a:r>
            <a:endParaRPr sz="2600">
              <a:latin typeface="SimSun"/>
              <a:cs typeface="SimSun"/>
            </a:endParaRPr>
          </a:p>
          <a:p>
            <a:pPr marL="465455" lvl="1" indent="-251460">
              <a:lnSpc>
                <a:spcPts val="2505"/>
              </a:lnSpc>
              <a:buClr>
                <a:srgbClr val="E38312"/>
              </a:buClr>
              <a:buFont typeface="Arial MT"/>
              <a:buChar char="•"/>
              <a:tabLst>
                <a:tab pos="465455" algn="l"/>
              </a:tabLst>
            </a:pPr>
            <a:r>
              <a:rPr sz="2400" spc="-5" dirty="0">
                <a:solidFill>
                  <a:srgbClr val="404040"/>
                </a:solidFill>
                <a:latin typeface="SimSun"/>
                <a:cs typeface="SimSun"/>
              </a:rPr>
              <a:t>會員編號、姓名、日期：</a:t>
            </a:r>
            <a:endParaRPr sz="2400">
              <a:latin typeface="SimSun"/>
              <a:cs typeface="SimSun"/>
            </a:endParaRPr>
          </a:p>
          <a:p>
            <a:pPr marL="465455">
              <a:lnSpc>
                <a:spcPts val="2305"/>
              </a:lnSpc>
            </a:pPr>
            <a:r>
              <a:rPr sz="2400" spc="535" dirty="0">
                <a:solidFill>
                  <a:srgbClr val="404040"/>
                </a:solidFill>
                <a:latin typeface="SimSun"/>
                <a:cs typeface="SimSun"/>
              </a:rPr>
              <a:t>以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ASCII</a:t>
            </a:r>
            <a:r>
              <a:rPr sz="2400" spc="-10" dirty="0">
                <a:solidFill>
                  <a:srgbClr val="404040"/>
                </a:solidFill>
                <a:latin typeface="SimSun"/>
                <a:cs typeface="SimSun"/>
              </a:rPr>
              <a:t>、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Unicode</a:t>
            </a:r>
            <a:r>
              <a:rPr sz="2400" spc="-10" dirty="0">
                <a:solidFill>
                  <a:srgbClr val="404040"/>
                </a:solidFill>
                <a:latin typeface="SimSun"/>
                <a:cs typeface="SimSun"/>
              </a:rPr>
              <a:t>、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UTF-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8</a:t>
            </a:r>
            <a:r>
              <a:rPr sz="24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SimSun"/>
                <a:cs typeface="SimSun"/>
              </a:rPr>
              <a:t>等格式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(Data</a:t>
            </a:r>
            <a:r>
              <a:rPr sz="24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blocks)</a:t>
            </a:r>
            <a:r>
              <a:rPr sz="2400" spc="-20" dirty="0">
                <a:solidFill>
                  <a:srgbClr val="404040"/>
                </a:solidFill>
                <a:latin typeface="SimSun"/>
                <a:cs typeface="SimSun"/>
              </a:rPr>
              <a:t>儲存製卡</a:t>
            </a:r>
            <a:endParaRPr sz="2400">
              <a:latin typeface="SimSun"/>
              <a:cs typeface="SimSun"/>
            </a:endParaRPr>
          </a:p>
          <a:p>
            <a:pPr marL="396875">
              <a:lnSpc>
                <a:spcPts val="2595"/>
              </a:lnSpc>
            </a:pPr>
            <a:r>
              <a:rPr sz="2400" spc="-25" dirty="0">
                <a:solidFill>
                  <a:srgbClr val="404040"/>
                </a:solidFill>
                <a:latin typeface="SimSun"/>
                <a:cs typeface="SimSun"/>
              </a:rPr>
              <a:t>片中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SimSun"/>
              <a:cs typeface="SimSun"/>
            </a:endParaRPr>
          </a:p>
          <a:p>
            <a:pPr marL="395605" lvl="1" indent="-181610">
              <a:lnSpc>
                <a:spcPts val="2590"/>
              </a:lnSpc>
              <a:spcBef>
                <a:spcPts val="5"/>
              </a:spcBef>
              <a:buClr>
                <a:srgbClr val="E38312"/>
              </a:buClr>
              <a:buFont typeface="Arial MT"/>
              <a:buChar char="•"/>
              <a:tabLst>
                <a:tab pos="395605" algn="l"/>
              </a:tabLst>
            </a:pPr>
            <a:r>
              <a:rPr sz="2400" spc="-25" dirty="0">
                <a:solidFill>
                  <a:srgbClr val="404040"/>
                </a:solidFill>
                <a:latin typeface="SimSun"/>
                <a:cs typeface="SimSun"/>
              </a:rPr>
              <a:t>點數：</a:t>
            </a:r>
            <a:endParaRPr sz="2400">
              <a:latin typeface="SimSun"/>
              <a:cs typeface="SimSun"/>
            </a:endParaRPr>
          </a:p>
          <a:p>
            <a:pPr marL="396875">
              <a:lnSpc>
                <a:spcPts val="2590"/>
              </a:lnSpc>
            </a:pPr>
            <a:r>
              <a:rPr sz="2400" spc="-20" dirty="0">
                <a:solidFill>
                  <a:srgbClr val="404040"/>
                </a:solidFill>
                <a:latin typeface="SimSun"/>
                <a:cs typeface="SimSun"/>
              </a:rPr>
              <a:t>以數值格式儲存</a:t>
            </a:r>
            <a:endParaRPr sz="2400">
              <a:latin typeface="SimSun"/>
              <a:cs typeface="SimSun"/>
            </a:endParaRPr>
          </a:p>
          <a:p>
            <a:pPr marL="417830">
              <a:lnSpc>
                <a:spcPct val="100000"/>
              </a:lnSpc>
              <a:spcBef>
                <a:spcPts val="25"/>
              </a:spcBef>
            </a:pP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(Value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blocks)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30"/>
              </a:spcBef>
            </a:pPr>
            <a:endParaRPr sz="2400">
              <a:latin typeface="Calibri"/>
              <a:cs typeface="Calibri"/>
            </a:endParaRPr>
          </a:p>
          <a:p>
            <a:pPr marL="363220">
              <a:lnSpc>
                <a:spcPts val="2135"/>
              </a:lnSpc>
            </a:pPr>
            <a:r>
              <a:rPr sz="1900" spc="-30" dirty="0">
                <a:solidFill>
                  <a:srgbClr val="404040"/>
                </a:solidFill>
                <a:latin typeface="SimSun"/>
                <a:cs typeface="SimSun"/>
              </a:rPr>
              <a:t>參閱參考文件</a:t>
            </a:r>
            <a:endParaRPr sz="1900">
              <a:latin typeface="SimSun"/>
              <a:cs typeface="SimSun"/>
            </a:endParaRPr>
          </a:p>
          <a:p>
            <a:pPr marL="375285">
              <a:lnSpc>
                <a:spcPts val="1910"/>
              </a:lnSpc>
            </a:pP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MF1_S50_1K_V5.3</a:t>
            </a:r>
            <a:endParaRPr sz="1900">
              <a:latin typeface="Calibri"/>
              <a:cs typeface="Calibri"/>
            </a:endParaRPr>
          </a:p>
          <a:p>
            <a:pPr marL="375285">
              <a:lnSpc>
                <a:spcPts val="2050"/>
              </a:lnSpc>
            </a:pP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P8</a:t>
            </a:r>
            <a:r>
              <a:rPr sz="1900" spc="-25" dirty="0">
                <a:solidFill>
                  <a:srgbClr val="404040"/>
                </a:solidFill>
                <a:latin typeface="SimSun"/>
                <a:cs typeface="SimSun"/>
              </a:rPr>
              <a:t>、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P9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SimSun"/>
                <a:cs typeface="SimSun"/>
              </a:rPr>
              <a:t>頁</a:t>
            </a:r>
            <a:endParaRPr sz="19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6635" y="3244595"/>
            <a:ext cx="4158996" cy="30739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2985"/>
            <a:ext cx="39306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FF0000"/>
                </a:solidFill>
              </a:rPr>
              <a:t>Bonus</a:t>
            </a:r>
            <a:r>
              <a:rPr spc="-60" dirty="0"/>
              <a:t>(</a:t>
            </a:r>
            <a:r>
              <a:rPr spc="-60" dirty="0">
                <a:solidFill>
                  <a:srgbClr val="FF0000"/>
                </a:solidFill>
              </a:rPr>
              <a:t>加分題</a:t>
            </a:r>
            <a:r>
              <a:rPr spc="-5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793239"/>
            <a:ext cx="7755255" cy="422910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04139" marR="5080" indent="-92075">
              <a:lnSpc>
                <a:spcPts val="2500"/>
              </a:lnSpc>
              <a:spcBef>
                <a:spcPts val="705"/>
              </a:spcBef>
              <a:buClr>
                <a:srgbClr val="E38312"/>
              </a:buClr>
              <a:buFont typeface="Wingdings"/>
              <a:buChar char=""/>
              <a:tabLst>
                <a:tab pos="104139" algn="l"/>
                <a:tab pos="331470" algn="l"/>
              </a:tabLst>
            </a:pPr>
            <a:r>
              <a:rPr sz="2600" spc="-5" dirty="0">
                <a:solidFill>
                  <a:srgbClr val="404040"/>
                </a:solidFill>
                <a:latin typeface="SimSun"/>
                <a:cs typeface="SimSun"/>
              </a:rPr>
              <a:t>	這次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Lab</a:t>
            </a:r>
            <a:r>
              <a:rPr sz="2600" spc="-20" dirty="0">
                <a:solidFill>
                  <a:srgbClr val="404040"/>
                </a:solidFill>
                <a:latin typeface="SimSun"/>
                <a:cs typeface="SimSun"/>
              </a:rPr>
              <a:t>同學們可以新增自動加值功能到「消費」部</a:t>
            </a:r>
            <a:r>
              <a:rPr sz="2600" spc="-10" dirty="0">
                <a:solidFill>
                  <a:srgbClr val="404040"/>
                </a:solidFill>
                <a:latin typeface="SimSun"/>
                <a:cs typeface="SimSun"/>
              </a:rPr>
              <a:t>分，條件說明如下：</a:t>
            </a:r>
            <a:endParaRPr sz="2600">
              <a:latin typeface="SimSun"/>
              <a:cs typeface="SimSun"/>
            </a:endParaRPr>
          </a:p>
          <a:p>
            <a:pPr marL="468630" marR="7620" indent="-456565" algn="just">
              <a:lnSpc>
                <a:spcPts val="2500"/>
              </a:lnSpc>
              <a:spcBef>
                <a:spcPts val="1395"/>
              </a:spcBef>
              <a:buClr>
                <a:srgbClr val="E38312"/>
              </a:buClr>
              <a:buFont typeface="Calibri"/>
              <a:buAutoNum type="arabicPeriod"/>
              <a:tabLst>
                <a:tab pos="469900" algn="l"/>
              </a:tabLst>
            </a:pPr>
            <a:r>
              <a:rPr sz="2600" spc="-20" dirty="0">
                <a:solidFill>
                  <a:srgbClr val="404040"/>
                </a:solidFill>
                <a:latin typeface="SimSun"/>
                <a:cs typeface="SimSun"/>
              </a:rPr>
              <a:t>只要「消費金額」大於「可用金額」時，系統能自	動加值一定金額以支付此次消費。每次自動加值的	</a:t>
            </a:r>
            <a:r>
              <a:rPr sz="2600" spc="-10" dirty="0">
                <a:solidFill>
                  <a:srgbClr val="404040"/>
                </a:solidFill>
                <a:latin typeface="SimSun"/>
                <a:cs typeface="SimSun"/>
              </a:rPr>
              <a:t>金額請自行設定。</a:t>
            </a:r>
            <a:endParaRPr sz="2600">
              <a:latin typeface="SimSun"/>
              <a:cs typeface="SimSun"/>
            </a:endParaRPr>
          </a:p>
          <a:p>
            <a:pPr marL="469900" marR="7620" indent="-457834">
              <a:lnSpc>
                <a:spcPct val="79700"/>
              </a:lnSpc>
              <a:spcBef>
                <a:spcPts val="1425"/>
              </a:spcBef>
              <a:buClr>
                <a:srgbClr val="E38312"/>
              </a:buClr>
              <a:buFont typeface="Calibri"/>
              <a:buAutoNum type="arabicPeriod"/>
              <a:tabLst>
                <a:tab pos="469900" algn="l"/>
              </a:tabLst>
            </a:pPr>
            <a:r>
              <a:rPr sz="2600" spc="-25" dirty="0">
                <a:solidFill>
                  <a:srgbClr val="404040"/>
                </a:solidFill>
                <a:latin typeface="SimSun"/>
                <a:cs typeface="SimSun"/>
              </a:rPr>
              <a:t>視⑤畫面必須顯示自動加值提醒和次數及金額的資訊。</a:t>
            </a:r>
            <a:endParaRPr sz="2600">
              <a:latin typeface="SimSun"/>
              <a:cs typeface="SimSun"/>
            </a:endParaRPr>
          </a:p>
          <a:p>
            <a:pPr marL="830580" lvl="1" indent="-342265">
              <a:lnSpc>
                <a:spcPts val="2890"/>
              </a:lnSpc>
              <a:buClr>
                <a:srgbClr val="E38312"/>
              </a:buClr>
              <a:buFont typeface="Wingdings"/>
              <a:buChar char=""/>
              <a:tabLst>
                <a:tab pos="830580" algn="l"/>
              </a:tabLst>
            </a:pPr>
            <a:r>
              <a:rPr sz="2600" dirty="0">
                <a:solidFill>
                  <a:srgbClr val="404040"/>
                </a:solidFill>
                <a:latin typeface="SimSun"/>
                <a:cs typeface="SimSun"/>
              </a:rPr>
              <a:t>例如：裡面剩下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3000</a:t>
            </a:r>
            <a:r>
              <a:rPr sz="2600" spc="-10" dirty="0">
                <a:solidFill>
                  <a:srgbClr val="404040"/>
                </a:solidFill>
                <a:latin typeface="SimSun"/>
                <a:cs typeface="SimSun"/>
              </a:rPr>
              <a:t>，消費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6000</a:t>
            </a:r>
            <a:r>
              <a:rPr sz="2600" spc="-20" dirty="0">
                <a:solidFill>
                  <a:srgbClr val="404040"/>
                </a:solidFill>
                <a:latin typeface="SimSun"/>
                <a:cs typeface="SimSun"/>
              </a:rPr>
              <a:t>，則顯示：</a:t>
            </a:r>
            <a:endParaRPr sz="2600">
              <a:latin typeface="SimSun"/>
              <a:cs typeface="SimSun"/>
            </a:endParaRPr>
          </a:p>
          <a:p>
            <a:pPr marL="854075" marR="283845">
              <a:lnSpc>
                <a:spcPts val="3100"/>
              </a:lnSpc>
              <a:spcBef>
                <a:spcPts val="110"/>
              </a:spcBef>
              <a:tabLst>
                <a:tab pos="3502660" algn="l"/>
              </a:tabLst>
            </a:pPr>
            <a:r>
              <a:rPr sz="2600" spc="-10" dirty="0">
                <a:solidFill>
                  <a:srgbClr val="404040"/>
                </a:solidFill>
                <a:latin typeface="SimSun"/>
                <a:cs typeface="SimSun"/>
              </a:rPr>
              <a:t>由於您的紅利點數不足</a:t>
            </a:r>
            <a:r>
              <a:rPr sz="2600" spc="-20" dirty="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sz="2600" spc="-10" dirty="0">
                <a:solidFill>
                  <a:srgbClr val="404040"/>
                </a:solidFill>
                <a:latin typeface="SimSun"/>
                <a:cs typeface="SimSun"/>
              </a:rPr>
              <a:t>系統</a:t>
            </a:r>
            <a:r>
              <a:rPr sz="2600" spc="-20" dirty="0">
                <a:solidFill>
                  <a:srgbClr val="404040"/>
                </a:solidFill>
                <a:latin typeface="SimSun"/>
                <a:cs typeface="SimSun"/>
              </a:rPr>
              <a:t>自</a:t>
            </a:r>
            <a:r>
              <a:rPr sz="2600" spc="-10" dirty="0">
                <a:solidFill>
                  <a:srgbClr val="404040"/>
                </a:solidFill>
                <a:latin typeface="SimSun"/>
                <a:cs typeface="SimSun"/>
              </a:rPr>
              <a:t>動幫</a:t>
            </a:r>
            <a:r>
              <a:rPr sz="2600" spc="-20" dirty="0">
                <a:solidFill>
                  <a:srgbClr val="404040"/>
                </a:solidFill>
                <a:latin typeface="SimSun"/>
                <a:cs typeface="SimSun"/>
              </a:rPr>
              <a:t>您</a:t>
            </a:r>
            <a:r>
              <a:rPr sz="2600" spc="-10" dirty="0">
                <a:solidFill>
                  <a:srgbClr val="404040"/>
                </a:solidFill>
                <a:latin typeface="SimSun"/>
                <a:cs typeface="SimSun"/>
              </a:rPr>
              <a:t>加值</a:t>
            </a:r>
            <a:r>
              <a:rPr sz="2600" spc="-50" dirty="0">
                <a:solidFill>
                  <a:srgbClr val="404040"/>
                </a:solidFill>
                <a:latin typeface="SimSun"/>
                <a:cs typeface="SimSun"/>
              </a:rPr>
              <a:t>！</a:t>
            </a:r>
            <a:r>
              <a:rPr sz="2600" dirty="0">
                <a:solidFill>
                  <a:srgbClr val="404040"/>
                </a:solidFill>
                <a:latin typeface="SimSun"/>
                <a:cs typeface="SimSun"/>
              </a:rPr>
              <a:t>自動加值</a:t>
            </a:r>
            <a:r>
              <a:rPr sz="2600" spc="-20" dirty="0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2000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600" dirty="0">
                <a:solidFill>
                  <a:srgbClr val="404040"/>
                </a:solidFill>
                <a:latin typeface="SimSun"/>
                <a:cs typeface="SimSun"/>
              </a:rPr>
              <a:t>次數</a:t>
            </a:r>
            <a:r>
              <a:rPr sz="2600" spc="-25" dirty="0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endParaRPr sz="2600">
              <a:latin typeface="Calibri"/>
              <a:cs typeface="Calibri"/>
            </a:endParaRPr>
          </a:p>
          <a:p>
            <a:pPr marL="854075">
              <a:lnSpc>
                <a:spcPts val="2995"/>
              </a:lnSpc>
              <a:tabLst>
                <a:tab pos="2841625" algn="l"/>
              </a:tabLst>
            </a:pPr>
            <a:r>
              <a:rPr sz="2600" dirty="0">
                <a:solidFill>
                  <a:srgbClr val="404040"/>
                </a:solidFill>
                <a:latin typeface="SimSun"/>
                <a:cs typeface="SimSun"/>
              </a:rPr>
              <a:t>消費</a:t>
            </a:r>
            <a:r>
              <a:rPr sz="2600" spc="-10" dirty="0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6000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600" dirty="0">
                <a:solidFill>
                  <a:srgbClr val="404040"/>
                </a:solidFill>
                <a:latin typeface="SimSun"/>
                <a:cs typeface="SimSun"/>
              </a:rPr>
              <a:t>可用餘額</a:t>
            </a:r>
            <a:r>
              <a:rPr sz="2600" spc="-10" dirty="0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1000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實作方向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22960" y="1981200"/>
            <a:ext cx="4562475" cy="4023360"/>
            <a:chOff x="822960" y="1981200"/>
            <a:chExt cx="4562475" cy="40233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2960" y="1981200"/>
              <a:ext cx="3282696" cy="40233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09314" y="3000755"/>
              <a:ext cx="1476375" cy="1394460"/>
            </a:xfrm>
            <a:custGeom>
              <a:avLst/>
              <a:gdLst/>
              <a:ahLst/>
              <a:cxnLst/>
              <a:rect l="l" t="t" r="r" b="b"/>
              <a:pathLst>
                <a:path w="1476375" h="1394460">
                  <a:moveTo>
                    <a:pt x="1475867" y="1394333"/>
                  </a:moveTo>
                  <a:lnTo>
                    <a:pt x="1454823" y="1354074"/>
                  </a:lnTo>
                  <a:lnTo>
                    <a:pt x="1416685" y="1281049"/>
                  </a:lnTo>
                  <a:lnTo>
                    <a:pt x="1394320" y="1312024"/>
                  </a:lnTo>
                  <a:lnTo>
                    <a:pt x="22352" y="320548"/>
                  </a:lnTo>
                  <a:lnTo>
                    <a:pt x="0" y="351536"/>
                  </a:lnTo>
                  <a:lnTo>
                    <a:pt x="1372057" y="1342859"/>
                  </a:lnTo>
                  <a:lnTo>
                    <a:pt x="1349756" y="1373759"/>
                  </a:lnTo>
                  <a:lnTo>
                    <a:pt x="1475867" y="1394333"/>
                  </a:lnTo>
                  <a:close/>
                </a:path>
                <a:path w="1476375" h="1394460">
                  <a:moveTo>
                    <a:pt x="1475867" y="57150"/>
                  </a:moveTo>
                  <a:lnTo>
                    <a:pt x="1437767" y="38100"/>
                  </a:lnTo>
                  <a:lnTo>
                    <a:pt x="1361567" y="0"/>
                  </a:lnTo>
                  <a:lnTo>
                    <a:pt x="1361567" y="38100"/>
                  </a:lnTo>
                  <a:lnTo>
                    <a:pt x="11176" y="38100"/>
                  </a:lnTo>
                  <a:lnTo>
                    <a:pt x="11176" y="76200"/>
                  </a:lnTo>
                  <a:lnTo>
                    <a:pt x="1361567" y="76200"/>
                  </a:lnTo>
                  <a:lnTo>
                    <a:pt x="1361567" y="114300"/>
                  </a:lnTo>
                  <a:lnTo>
                    <a:pt x="1437767" y="76200"/>
                  </a:lnTo>
                  <a:lnTo>
                    <a:pt x="1475867" y="571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587110" y="2891485"/>
            <a:ext cx="3021330" cy="218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19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Read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Function</a:t>
            </a:r>
            <a:r>
              <a:rPr sz="1800" spc="-20" dirty="0">
                <a:latin typeface="SimSun"/>
                <a:cs typeface="SimSun"/>
              </a:rPr>
              <a:t>包含完整的</a:t>
            </a: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讀取卡片資料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code</a:t>
            </a:r>
            <a:r>
              <a:rPr sz="1800" spc="-20" dirty="0">
                <a:latin typeface="SimSun"/>
                <a:cs typeface="SimSun"/>
              </a:rPr>
              <a:t>，了解並做</a:t>
            </a:r>
            <a:r>
              <a:rPr sz="1800" spc="-5" dirty="0">
                <a:latin typeface="SimSun"/>
                <a:cs typeface="SimSun"/>
              </a:rPr>
              <a:t>修改應用到本次實驗。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750"/>
              </a:spcBef>
            </a:pPr>
            <a:endParaRPr sz="1800">
              <a:latin typeface="SimSun"/>
              <a:cs typeface="SimSun"/>
            </a:endParaRPr>
          </a:p>
          <a:p>
            <a:pPr marL="20320" marR="5080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Write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Function</a:t>
            </a:r>
            <a:r>
              <a:rPr sz="1800" spc="-10" dirty="0">
                <a:latin typeface="SimSun"/>
                <a:cs typeface="SimSun"/>
              </a:rPr>
              <a:t>包含完整的</a:t>
            </a: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寫入卡片資料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code</a:t>
            </a:r>
            <a:r>
              <a:rPr sz="1800" spc="-20" dirty="0">
                <a:latin typeface="SimSun"/>
                <a:cs typeface="SimSun"/>
              </a:rPr>
              <a:t>，了解並做</a:t>
            </a:r>
            <a:r>
              <a:rPr sz="1800" spc="-5" dirty="0">
                <a:latin typeface="SimSun"/>
                <a:cs typeface="SimSun"/>
              </a:rPr>
              <a:t>修改應用到本次實驗。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實作方向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776880"/>
            <a:ext cx="7444740" cy="369951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000" spc="-25" dirty="0">
                <a:solidFill>
                  <a:srgbClr val="404040"/>
                </a:solidFill>
                <a:latin typeface="SimSun"/>
                <a:cs typeface="SimSun"/>
              </a:rPr>
              <a:t>發卡：</a:t>
            </a:r>
            <a:endParaRPr sz="2000">
              <a:latin typeface="SimSun"/>
              <a:cs typeface="SimSun"/>
            </a:endParaRPr>
          </a:p>
          <a:p>
            <a:pPr marL="305435" indent="-183515">
              <a:lnSpc>
                <a:spcPct val="100000"/>
              </a:lnSpc>
              <a:spcBef>
                <a:spcPts val="86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1800" spc="-5" dirty="0">
                <a:solidFill>
                  <a:srgbClr val="FF0000"/>
                </a:solidFill>
                <a:latin typeface="SimSun"/>
                <a:cs typeface="SimSun"/>
              </a:rPr>
              <a:t>日期</a:t>
            </a:r>
            <a:r>
              <a:rPr sz="1800" dirty="0">
                <a:solidFill>
                  <a:srgbClr val="404040"/>
                </a:solidFill>
                <a:latin typeface="SimSun"/>
                <a:cs typeface="SimSun"/>
              </a:rPr>
              <a:t>部分可以利用</a:t>
            </a:r>
            <a:r>
              <a:rPr sz="1800" dirty="0">
                <a:solidFill>
                  <a:srgbClr val="40749B"/>
                </a:solidFill>
                <a:latin typeface="SimSun"/>
                <a:cs typeface="SimSun"/>
              </a:rPr>
              <a:t>DateTime</a:t>
            </a:r>
            <a:r>
              <a:rPr sz="1800" dirty="0">
                <a:latin typeface="SimSun"/>
                <a:cs typeface="SimSun"/>
              </a:rPr>
              <a:t>.Now.</a:t>
            </a:r>
            <a:r>
              <a:rPr sz="1800" dirty="0">
                <a:solidFill>
                  <a:srgbClr val="AB610D"/>
                </a:solidFill>
                <a:latin typeface="SimSun"/>
                <a:cs typeface="SimSun"/>
              </a:rPr>
              <a:t>ToShortDateString()</a:t>
            </a:r>
            <a:r>
              <a:rPr sz="1800" spc="-10" dirty="0">
                <a:latin typeface="SimSun"/>
                <a:cs typeface="SimSun"/>
              </a:rPr>
              <a:t>得到當前時間。</a:t>
            </a:r>
            <a:endParaRPr sz="1800">
              <a:latin typeface="SimSun"/>
              <a:cs typeface="SimSun"/>
            </a:endParaRPr>
          </a:p>
          <a:p>
            <a:pPr marL="304800" marR="139700" indent="-182880">
              <a:lnSpc>
                <a:spcPct val="120000"/>
              </a:lnSpc>
              <a:spcBef>
                <a:spcPts val="60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sz="1800" spc="-5" dirty="0">
                <a:latin typeface="SimSun"/>
                <a:cs typeface="SimSun"/>
              </a:rPr>
              <a:t>會員資料</a:t>
            </a: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寫入卡片資料</a:t>
            </a:r>
            <a:r>
              <a:rPr sz="1800" dirty="0">
                <a:latin typeface="SimSun"/>
                <a:cs typeface="SimSun"/>
              </a:rPr>
              <a:t>時先了解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MF1_S50_1K_V5.3(P7-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9)</a:t>
            </a:r>
            <a:r>
              <a:rPr sz="1800" spc="-10" dirty="0">
                <a:latin typeface="SimSun"/>
                <a:cs typeface="SimSun"/>
              </a:rPr>
              <a:t>卡片中哪些</a:t>
            </a:r>
            <a:r>
              <a:rPr sz="1800" spc="-50" dirty="0">
                <a:latin typeface="SimSun"/>
                <a:cs typeface="SimSun"/>
              </a:rPr>
              <a:t> </a:t>
            </a:r>
            <a:r>
              <a:rPr sz="1800" spc="-10" dirty="0">
                <a:latin typeface="Calibri"/>
                <a:cs typeface="Calibri"/>
              </a:rPr>
              <a:t>sector</a:t>
            </a:r>
            <a:r>
              <a:rPr sz="1800" dirty="0">
                <a:latin typeface="SimSun"/>
                <a:cs typeface="SimSun"/>
              </a:rPr>
              <a:t>的</a:t>
            </a:r>
            <a:r>
              <a:rPr sz="1800" spc="-10" dirty="0">
                <a:latin typeface="Calibri"/>
                <a:cs typeface="Calibri"/>
              </a:rPr>
              <a:t>block</a:t>
            </a:r>
            <a:r>
              <a:rPr sz="1800" spc="-5" dirty="0">
                <a:latin typeface="SimSun"/>
                <a:cs typeface="SimSun"/>
              </a:rPr>
              <a:t>空間是可以利用的</a:t>
            </a:r>
            <a:r>
              <a:rPr sz="1800" spc="-20" dirty="0">
                <a:latin typeface="Calibri"/>
                <a:cs typeface="Calibri"/>
              </a:rPr>
              <a:t>,</a:t>
            </a:r>
            <a:r>
              <a:rPr sz="1800" dirty="0">
                <a:latin typeface="SimSun"/>
                <a:cs typeface="SimSun"/>
              </a:rPr>
              <a:t>並</a:t>
            </a: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自己決定</a:t>
            </a:r>
            <a:r>
              <a:rPr sz="1800" dirty="0">
                <a:latin typeface="SimSun"/>
                <a:cs typeface="SimSun"/>
              </a:rPr>
              <a:t>使用哪些</a:t>
            </a:r>
            <a:r>
              <a:rPr sz="1800" spc="-10" dirty="0">
                <a:latin typeface="Calibri"/>
                <a:cs typeface="Calibri"/>
              </a:rPr>
              <a:t>sector</a:t>
            </a:r>
            <a:r>
              <a:rPr sz="1800" dirty="0">
                <a:latin typeface="SimSun"/>
                <a:cs typeface="SimSun"/>
              </a:rPr>
              <a:t>的</a:t>
            </a:r>
            <a:r>
              <a:rPr sz="1800" spc="-10" dirty="0">
                <a:latin typeface="Calibri"/>
                <a:cs typeface="Calibri"/>
              </a:rPr>
              <a:t>block</a:t>
            </a:r>
            <a:r>
              <a:rPr sz="1800" spc="-25" dirty="0">
                <a:latin typeface="SimSun"/>
                <a:cs typeface="SimSun"/>
              </a:rPr>
              <a:t>用來</a:t>
            </a:r>
            <a:r>
              <a:rPr sz="1800" spc="-5" dirty="0">
                <a:latin typeface="SimSun"/>
                <a:cs typeface="SimSun"/>
              </a:rPr>
              <a:t>儲存會員資料</a:t>
            </a:r>
            <a:r>
              <a:rPr sz="1800" dirty="0">
                <a:latin typeface="SimSun"/>
                <a:cs typeface="SimSun"/>
              </a:rPr>
              <a:t>(KeyAB設定為A，密碼用預設密碼(FFFFFFFFFFFF)，</a:t>
            </a:r>
            <a:r>
              <a:rPr sz="1800" spc="-25" dirty="0">
                <a:solidFill>
                  <a:srgbClr val="FF0000"/>
                </a:solidFill>
                <a:latin typeface="SimSun"/>
                <a:cs typeface="SimSun"/>
              </a:rPr>
              <a:t>會員</a:t>
            </a:r>
            <a:r>
              <a:rPr sz="1800" spc="-5" dirty="0">
                <a:solidFill>
                  <a:srgbClr val="FF0000"/>
                </a:solidFill>
                <a:latin typeface="SimSun"/>
                <a:cs typeface="SimSun"/>
              </a:rPr>
              <a:t>編號</a:t>
            </a:r>
            <a:r>
              <a:rPr sz="1800" dirty="0">
                <a:solidFill>
                  <a:srgbClr val="404040"/>
                </a:solidFill>
                <a:latin typeface="SimSun"/>
                <a:cs typeface="SimSun"/>
              </a:rPr>
              <a:t>、</a:t>
            </a: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姓名</a:t>
            </a:r>
            <a:r>
              <a:rPr sz="1800" dirty="0">
                <a:solidFill>
                  <a:srgbClr val="404040"/>
                </a:solidFill>
                <a:latin typeface="SimSun"/>
                <a:cs typeface="SimSun"/>
              </a:rPr>
              <a:t>、</a:t>
            </a: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點數</a:t>
            </a:r>
            <a:r>
              <a:rPr sz="1800" dirty="0">
                <a:solidFill>
                  <a:srgbClr val="404040"/>
                </a:solidFill>
                <a:latin typeface="SimSun"/>
                <a:cs typeface="SimSun"/>
              </a:rPr>
              <a:t>、</a:t>
            </a: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日期</a:t>
            </a:r>
            <a:r>
              <a:rPr sz="1800" dirty="0">
                <a:latin typeface="SimSun"/>
                <a:cs typeface="SimSun"/>
              </a:rPr>
              <a:t>各自存在自己的</a:t>
            </a:r>
            <a:r>
              <a:rPr sz="1800" spc="-10" dirty="0">
                <a:latin typeface="Calibri"/>
                <a:cs typeface="Calibri"/>
              </a:rPr>
              <a:t>sector</a:t>
            </a:r>
            <a:r>
              <a:rPr sz="1800" dirty="0">
                <a:latin typeface="SimSun"/>
                <a:cs typeface="SimSun"/>
              </a:rPr>
              <a:t>的</a:t>
            </a:r>
            <a:r>
              <a:rPr sz="1800" spc="-10" dirty="0">
                <a:latin typeface="Calibri"/>
                <a:cs typeface="Calibri"/>
              </a:rPr>
              <a:t>block</a:t>
            </a:r>
            <a:r>
              <a:rPr sz="1800" spc="-30" dirty="0">
                <a:latin typeface="SimSun"/>
                <a:cs typeface="SimSun"/>
              </a:rPr>
              <a:t>)。</a:t>
            </a:r>
            <a:endParaRPr sz="1800">
              <a:latin typeface="SimSun"/>
              <a:cs typeface="SimSun"/>
            </a:endParaRPr>
          </a:p>
          <a:p>
            <a:pPr marL="305435" indent="-183515">
              <a:lnSpc>
                <a:spcPct val="100000"/>
              </a:lnSpc>
              <a:spcBef>
                <a:spcPts val="103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1800" dirty="0">
                <a:latin typeface="SimSun"/>
                <a:cs typeface="SimSun"/>
              </a:rPr>
              <a:t>會員資料輸入時是</a:t>
            </a: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字串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(Str)</a:t>
            </a:r>
            <a:r>
              <a:rPr sz="1800" spc="-5" dirty="0">
                <a:latin typeface="SimSun"/>
                <a:cs typeface="SimSun"/>
              </a:rPr>
              <a:t>，所以要先經過</a:t>
            </a: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編碼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(ASCII</a:t>
            </a: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Unicode</a:t>
            </a: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UTF-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FF0000"/>
                </a:solidFill>
                <a:latin typeface="SimSun"/>
                <a:cs typeface="SimSun"/>
              </a:rPr>
              <a:t>等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1800" spc="-20" dirty="0">
                <a:latin typeface="SimSun"/>
                <a:cs typeface="SimSun"/>
              </a:rPr>
              <a:t>，並確認是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16</a:t>
            </a:r>
            <a:r>
              <a:rPr sz="1800" spc="-10" dirty="0">
                <a:solidFill>
                  <a:srgbClr val="FF0000"/>
                </a:solidFill>
                <a:latin typeface="SimSun"/>
                <a:cs typeface="SimSun"/>
              </a:rPr>
              <a:t>進位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(Hex)</a:t>
            </a:r>
            <a:r>
              <a:rPr sz="1800" spc="-15" dirty="0">
                <a:latin typeface="SimSun"/>
                <a:cs typeface="SimSun"/>
              </a:rPr>
              <a:t>的格式才能儲存到卡片的空間內。</a:t>
            </a:r>
            <a:endParaRPr sz="1800">
              <a:latin typeface="SimSun"/>
              <a:cs typeface="SimSun"/>
            </a:endParaRPr>
          </a:p>
          <a:p>
            <a:pPr marL="304800" marR="5080" indent="-182880">
              <a:lnSpc>
                <a:spcPct val="120000"/>
              </a:lnSpc>
              <a:spcBef>
                <a:spcPts val="60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sz="1800" spc="-5" dirty="0">
                <a:solidFill>
                  <a:srgbClr val="FF0000"/>
                </a:solidFill>
                <a:latin typeface="SimSun"/>
                <a:cs typeface="SimSun"/>
              </a:rPr>
              <a:t>寫入卡片資料</a:t>
            </a:r>
            <a:r>
              <a:rPr sz="1800" spc="-5" dirty="0">
                <a:latin typeface="SimSun"/>
                <a:cs typeface="SimSun"/>
              </a:rPr>
              <a:t>時要注意資料寫入是</a:t>
            </a: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長度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32</a:t>
            </a:r>
            <a:r>
              <a:rPr sz="1800" dirty="0">
                <a:latin typeface="SimSun"/>
                <a:cs typeface="SimSun"/>
              </a:rPr>
              <a:t>的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16</a:t>
            </a: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進位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(Hex)</a:t>
            </a:r>
            <a:r>
              <a:rPr sz="1800" spc="-20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1800" dirty="0">
                <a:latin typeface="SimSun"/>
                <a:cs typeface="SimSun"/>
              </a:rPr>
              <a:t>所以資料</a:t>
            </a:r>
            <a:r>
              <a:rPr sz="1800" spc="-25" dirty="0">
                <a:solidFill>
                  <a:srgbClr val="FF0000"/>
                </a:solidFill>
                <a:latin typeface="SimSun"/>
                <a:cs typeface="SimSun"/>
              </a:rPr>
              <a:t>長度</a:t>
            </a:r>
            <a:r>
              <a:rPr sz="1800" spc="-5" dirty="0">
                <a:solidFill>
                  <a:srgbClr val="FF0000"/>
                </a:solidFill>
                <a:latin typeface="SimSun"/>
                <a:cs typeface="SimSun"/>
              </a:rPr>
              <a:t>不夠</a:t>
            </a:r>
            <a:r>
              <a:rPr sz="1800" dirty="0">
                <a:latin typeface="SimSun"/>
                <a:cs typeface="SimSun"/>
              </a:rPr>
              <a:t>時記得要補足長度</a:t>
            </a:r>
            <a:r>
              <a:rPr sz="1800" dirty="0">
                <a:latin typeface="Calibri"/>
                <a:cs typeface="Calibri"/>
              </a:rPr>
              <a:t>( </a:t>
            </a:r>
            <a:r>
              <a:rPr sz="1800" dirty="0">
                <a:latin typeface="SimSun"/>
                <a:cs typeface="SimSun"/>
              </a:rPr>
              <a:t>例如</a:t>
            </a:r>
            <a:r>
              <a:rPr sz="1800" spc="-20" dirty="0">
                <a:latin typeface="Calibri"/>
                <a:cs typeface="Calibri"/>
              </a:rPr>
              <a:t>:</a:t>
            </a:r>
            <a:r>
              <a:rPr sz="1800" dirty="0">
                <a:latin typeface="SimSun"/>
                <a:cs typeface="SimSun"/>
              </a:rPr>
              <a:t>補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-5" dirty="0">
                <a:latin typeface="Calibri"/>
                <a:cs typeface="Calibri"/>
              </a:rPr>
              <a:t> )</a:t>
            </a:r>
            <a:r>
              <a:rPr sz="1800" spc="-50" dirty="0">
                <a:latin typeface="SimSun"/>
                <a:cs typeface="SimSun"/>
              </a:rPr>
              <a:t>。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實作方向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776880"/>
            <a:ext cx="7383145" cy="149542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000" spc="-25" dirty="0">
                <a:solidFill>
                  <a:srgbClr val="404040"/>
                </a:solidFill>
                <a:latin typeface="SimSun"/>
                <a:cs typeface="SimSun"/>
              </a:rPr>
              <a:t>查詢：</a:t>
            </a:r>
            <a:endParaRPr sz="2000">
              <a:latin typeface="SimSun"/>
              <a:cs typeface="SimSun"/>
            </a:endParaRPr>
          </a:p>
          <a:p>
            <a:pPr marL="304800" marR="5080" indent="-182880" algn="just">
              <a:lnSpc>
                <a:spcPct val="120000"/>
              </a:lnSpc>
              <a:spcBef>
                <a:spcPts val="43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sz="1800" spc="-5" dirty="0">
                <a:solidFill>
                  <a:srgbClr val="FF0000"/>
                </a:solidFill>
                <a:latin typeface="SimSun"/>
                <a:cs typeface="SimSun"/>
              </a:rPr>
              <a:t>讀取卡片資料</a:t>
            </a:r>
            <a:r>
              <a:rPr sz="1800" spc="-5" dirty="0">
                <a:solidFill>
                  <a:srgbClr val="404040"/>
                </a:solidFill>
                <a:latin typeface="SimSun"/>
                <a:cs typeface="SimSun"/>
              </a:rPr>
              <a:t>時要記得資料是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16</a:t>
            </a:r>
            <a:r>
              <a:rPr sz="1800" spc="-5" dirty="0">
                <a:solidFill>
                  <a:srgbClr val="FF0000"/>
                </a:solidFill>
                <a:latin typeface="SimSun"/>
                <a:cs typeface="SimSun"/>
              </a:rPr>
              <a:t>進位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(Hex)</a:t>
            </a:r>
            <a:r>
              <a:rPr sz="1800" dirty="0">
                <a:latin typeface="SimSun"/>
                <a:cs typeface="SimSun"/>
              </a:rPr>
              <a:t>的</a:t>
            </a: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字元編碼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(ASCII</a:t>
            </a: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Unicode</a:t>
            </a:r>
            <a:r>
              <a:rPr sz="1800" spc="-50" dirty="0">
                <a:solidFill>
                  <a:srgbClr val="FF0000"/>
                </a:solidFill>
                <a:latin typeface="SimSun"/>
                <a:cs typeface="SimSun"/>
              </a:rPr>
              <a:t>、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UTF-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等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) </a:t>
            </a:r>
            <a:r>
              <a:rPr sz="1800" dirty="0">
                <a:latin typeface="SimSun"/>
                <a:cs typeface="SimSun"/>
              </a:rPr>
              <a:t>，所以要先</a:t>
            </a: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解碼</a:t>
            </a:r>
            <a:r>
              <a:rPr sz="1800" dirty="0">
                <a:latin typeface="SimSun"/>
                <a:cs typeface="SimSun"/>
              </a:rPr>
              <a:t>回</a:t>
            </a: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字串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(Str)</a:t>
            </a:r>
            <a:r>
              <a:rPr sz="1800" dirty="0">
                <a:latin typeface="SimSun"/>
                <a:cs typeface="SimSun"/>
              </a:rPr>
              <a:t>並且要注意所使用的字元編碼是</a:t>
            </a:r>
            <a:r>
              <a:rPr sz="1800" spc="-50" dirty="0">
                <a:solidFill>
                  <a:srgbClr val="FF0000"/>
                </a:solidFill>
                <a:latin typeface="SimSun"/>
                <a:cs typeface="SimSun"/>
              </a:rPr>
              <a:t>幾</a:t>
            </a:r>
            <a:r>
              <a:rPr sz="1800" spc="-5" dirty="0">
                <a:solidFill>
                  <a:srgbClr val="FF0000"/>
                </a:solidFill>
                <a:latin typeface="SimSun"/>
                <a:cs typeface="SimSun"/>
              </a:rPr>
              <a:t>位元</a:t>
            </a:r>
            <a:r>
              <a:rPr sz="1800" dirty="0">
                <a:latin typeface="SimSun"/>
                <a:cs typeface="SimSun"/>
              </a:rPr>
              <a:t>表示一個對應的</a:t>
            </a: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字元</a:t>
            </a:r>
            <a:r>
              <a:rPr sz="1800" spc="-50" dirty="0">
                <a:latin typeface="SimSun"/>
                <a:cs typeface="SimSun"/>
              </a:rPr>
              <a:t>。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實作方向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776880"/>
            <a:ext cx="7520305" cy="244538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000" spc="-25" dirty="0">
                <a:solidFill>
                  <a:srgbClr val="404040"/>
                </a:solidFill>
                <a:latin typeface="SimSun"/>
                <a:cs typeface="SimSun"/>
              </a:rPr>
              <a:t>儲值：</a:t>
            </a:r>
            <a:endParaRPr sz="2000">
              <a:latin typeface="SimSun"/>
              <a:cs typeface="SimSun"/>
            </a:endParaRPr>
          </a:p>
          <a:p>
            <a:pPr marL="304800" marR="5080" indent="-182880">
              <a:lnSpc>
                <a:spcPct val="120000"/>
              </a:lnSpc>
              <a:spcBef>
                <a:spcPts val="43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sz="1800" spc="-5" dirty="0">
                <a:solidFill>
                  <a:srgbClr val="FF0000"/>
                </a:solidFill>
                <a:latin typeface="SimSun"/>
                <a:cs typeface="SimSun"/>
              </a:rPr>
              <a:t>讀取卡片資料</a:t>
            </a:r>
            <a:r>
              <a:rPr sz="1800" dirty="0">
                <a:latin typeface="SimSun"/>
                <a:cs typeface="SimSun"/>
              </a:rPr>
              <a:t>的</a:t>
            </a: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點數</a:t>
            </a:r>
            <a:r>
              <a:rPr sz="1800" dirty="0">
                <a:latin typeface="SimSun"/>
                <a:cs typeface="SimSun"/>
              </a:rPr>
              <a:t>並</a:t>
            </a: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解碼</a:t>
            </a:r>
            <a:r>
              <a:rPr sz="1800" dirty="0">
                <a:latin typeface="SimSun"/>
                <a:cs typeface="SimSun"/>
              </a:rPr>
              <a:t>後轉換成</a:t>
            </a: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Int</a:t>
            </a:r>
            <a:r>
              <a:rPr sz="1800" dirty="0">
                <a:latin typeface="SimSun"/>
                <a:cs typeface="SimSun"/>
              </a:rPr>
              <a:t>形式，接著</a:t>
            </a: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點數</a:t>
            </a:r>
            <a:r>
              <a:rPr sz="1800" spc="-10" dirty="0">
                <a:latin typeface="SimSun"/>
                <a:cs typeface="SimSun"/>
              </a:rPr>
              <a:t>加上儲值金額，</a:t>
            </a:r>
            <a:r>
              <a:rPr sz="1800" spc="-5" dirty="0">
                <a:latin typeface="SimSun"/>
                <a:cs typeface="SimSun"/>
              </a:rPr>
              <a:t>在進行</a:t>
            </a: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編碼</a:t>
            </a:r>
            <a:r>
              <a:rPr sz="1800" dirty="0">
                <a:latin typeface="SimSun"/>
                <a:cs typeface="SimSun"/>
              </a:rPr>
              <a:t>後</a:t>
            </a:r>
            <a:r>
              <a:rPr sz="1800" spc="-5" dirty="0">
                <a:solidFill>
                  <a:srgbClr val="FF0000"/>
                </a:solidFill>
                <a:latin typeface="SimSun"/>
                <a:cs typeface="SimSun"/>
              </a:rPr>
              <a:t>寫入卡片資料</a:t>
            </a:r>
            <a:r>
              <a:rPr sz="1800" dirty="0">
                <a:latin typeface="SimSun"/>
                <a:cs typeface="SimSun"/>
              </a:rPr>
              <a:t>的</a:t>
            </a: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點數</a:t>
            </a:r>
            <a:r>
              <a:rPr sz="1800" spc="-10" dirty="0">
                <a:latin typeface="SimSun"/>
                <a:cs typeface="SimSun"/>
              </a:rPr>
              <a:t>儲存位置。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55"/>
              </a:spcBef>
            </a:pPr>
            <a:r>
              <a:rPr sz="2000" spc="-25" dirty="0">
                <a:solidFill>
                  <a:srgbClr val="404040"/>
                </a:solidFill>
                <a:latin typeface="SimSun"/>
                <a:cs typeface="SimSun"/>
              </a:rPr>
              <a:t>消費：</a:t>
            </a:r>
            <a:endParaRPr sz="2000">
              <a:latin typeface="SimSun"/>
              <a:cs typeface="SimSun"/>
            </a:endParaRPr>
          </a:p>
          <a:p>
            <a:pPr marL="304800" marR="5080" indent="-182880">
              <a:lnSpc>
                <a:spcPct val="120000"/>
              </a:lnSpc>
              <a:spcBef>
                <a:spcPts val="43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sz="1800" spc="-5" dirty="0">
                <a:solidFill>
                  <a:srgbClr val="FF0000"/>
                </a:solidFill>
                <a:latin typeface="SimSun"/>
                <a:cs typeface="SimSun"/>
              </a:rPr>
              <a:t>讀取卡片資料</a:t>
            </a:r>
            <a:r>
              <a:rPr sz="1800" dirty="0">
                <a:latin typeface="SimSun"/>
                <a:cs typeface="SimSun"/>
              </a:rPr>
              <a:t>的</a:t>
            </a: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點數</a:t>
            </a:r>
            <a:r>
              <a:rPr sz="1800" dirty="0">
                <a:latin typeface="SimSun"/>
                <a:cs typeface="SimSun"/>
              </a:rPr>
              <a:t>並</a:t>
            </a: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解碼</a:t>
            </a:r>
            <a:r>
              <a:rPr sz="1800" dirty="0">
                <a:latin typeface="SimSun"/>
                <a:cs typeface="SimSun"/>
              </a:rPr>
              <a:t>後轉換成</a:t>
            </a: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Int</a:t>
            </a:r>
            <a:r>
              <a:rPr sz="1800" dirty="0">
                <a:latin typeface="SimSun"/>
                <a:cs typeface="SimSun"/>
              </a:rPr>
              <a:t>形式，接著</a:t>
            </a: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點數</a:t>
            </a:r>
            <a:r>
              <a:rPr sz="1800" spc="-10" dirty="0">
                <a:latin typeface="SimSun"/>
                <a:cs typeface="SimSun"/>
              </a:rPr>
              <a:t>扣除消費金額，</a:t>
            </a:r>
            <a:r>
              <a:rPr sz="1800" spc="-5" dirty="0">
                <a:latin typeface="SimSun"/>
                <a:cs typeface="SimSun"/>
              </a:rPr>
              <a:t>在進行</a:t>
            </a: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編碼</a:t>
            </a:r>
            <a:r>
              <a:rPr sz="1800" dirty="0">
                <a:latin typeface="SimSun"/>
                <a:cs typeface="SimSun"/>
              </a:rPr>
              <a:t>後</a:t>
            </a:r>
            <a:r>
              <a:rPr sz="1800" spc="-5" dirty="0">
                <a:solidFill>
                  <a:srgbClr val="FF0000"/>
                </a:solidFill>
                <a:latin typeface="SimSun"/>
                <a:cs typeface="SimSun"/>
              </a:rPr>
              <a:t>寫入卡片資料</a:t>
            </a:r>
            <a:r>
              <a:rPr sz="1800" dirty="0">
                <a:latin typeface="SimSun"/>
                <a:cs typeface="SimSun"/>
              </a:rPr>
              <a:t>的</a:t>
            </a: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點數</a:t>
            </a:r>
            <a:r>
              <a:rPr sz="1800" spc="-10" dirty="0">
                <a:latin typeface="SimSun"/>
                <a:cs typeface="SimSun"/>
              </a:rPr>
              <a:t>儲存位置。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繳交方式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16430"/>
            <a:ext cx="7409180" cy="2906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8140" indent="-345440">
              <a:lnSpc>
                <a:spcPts val="3195"/>
              </a:lnSpc>
              <a:spcBef>
                <a:spcPts val="95"/>
              </a:spcBef>
              <a:buClr>
                <a:srgbClr val="E38312"/>
              </a:buClr>
              <a:buFont typeface="Wingdings"/>
              <a:buChar char=""/>
              <a:tabLst>
                <a:tab pos="358140" algn="l"/>
              </a:tabLst>
            </a:pPr>
            <a:r>
              <a:rPr sz="2800" spc="-45" dirty="0">
                <a:solidFill>
                  <a:srgbClr val="404040"/>
                </a:solidFill>
                <a:latin typeface="SimSun"/>
                <a:cs typeface="SimSun"/>
              </a:rPr>
              <a:t>將整個程式專案和書面報告壓縮成檔名</a:t>
            </a:r>
            <a:endParaRPr sz="2800" dirty="0">
              <a:latin typeface="SimSun"/>
              <a:cs typeface="SimSun"/>
            </a:endParaRPr>
          </a:p>
          <a:p>
            <a:pPr marL="104139">
              <a:lnSpc>
                <a:spcPts val="3195"/>
              </a:lnSpc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“Group1_Lab2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.zip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” </a:t>
            </a:r>
            <a:r>
              <a:rPr sz="2800" spc="125" dirty="0">
                <a:solidFill>
                  <a:srgbClr val="404040"/>
                </a:solidFill>
                <a:latin typeface="SimSun"/>
                <a:cs typeface="SimSun"/>
              </a:rPr>
              <a:t>的壓縮檔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800" spc="-35" dirty="0">
                <a:solidFill>
                  <a:srgbClr val="404040"/>
                </a:solidFill>
                <a:latin typeface="SimSun"/>
                <a:cs typeface="SimSun"/>
              </a:rPr>
              <a:t>例：第一組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 marL="358140" indent="-345440">
              <a:lnSpc>
                <a:spcPct val="100000"/>
              </a:lnSpc>
              <a:spcBef>
                <a:spcPts val="1060"/>
              </a:spcBef>
              <a:buClr>
                <a:srgbClr val="E38312"/>
              </a:buClr>
              <a:buFont typeface="Wingdings"/>
              <a:buChar char=""/>
              <a:tabLst>
                <a:tab pos="358140" algn="l"/>
              </a:tabLst>
            </a:pPr>
            <a:r>
              <a:rPr sz="2800" spc="-40" dirty="0">
                <a:solidFill>
                  <a:srgbClr val="404040"/>
                </a:solidFill>
                <a:latin typeface="SimSun"/>
                <a:cs typeface="SimSun"/>
              </a:rPr>
              <a:t>每一組繳交同一份書面報告和程式碼即可。</a:t>
            </a:r>
            <a:endParaRPr sz="2800" dirty="0">
              <a:latin typeface="SimSun"/>
              <a:cs typeface="SimSun"/>
            </a:endParaRPr>
          </a:p>
          <a:p>
            <a:pPr marL="104139" marR="5080" indent="-92075">
              <a:lnSpc>
                <a:spcPts val="3020"/>
              </a:lnSpc>
              <a:spcBef>
                <a:spcPts val="1455"/>
              </a:spcBef>
              <a:buClr>
                <a:srgbClr val="E38312"/>
              </a:buClr>
              <a:buFont typeface="Wingdings"/>
              <a:buChar char=""/>
              <a:tabLst>
                <a:tab pos="104139" algn="l"/>
                <a:tab pos="357505" algn="l"/>
              </a:tabLst>
            </a:pPr>
            <a:r>
              <a:rPr sz="2800" spc="-35" dirty="0">
                <a:solidFill>
                  <a:srgbClr val="FF0000"/>
                </a:solidFill>
                <a:latin typeface="SimSun"/>
                <a:cs typeface="SimSun"/>
              </a:rPr>
              <a:t>	每個組員皆須要上傳</a:t>
            </a:r>
            <a:r>
              <a:rPr sz="2800" spc="-35" dirty="0">
                <a:solidFill>
                  <a:srgbClr val="404040"/>
                </a:solidFill>
                <a:latin typeface="SimSun"/>
                <a:cs typeface="SimSun"/>
              </a:rPr>
              <a:t>至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eCourse2</a:t>
            </a:r>
            <a:r>
              <a:rPr sz="2800" spc="-40" dirty="0">
                <a:solidFill>
                  <a:srgbClr val="404040"/>
                </a:solidFill>
                <a:latin typeface="SimSun"/>
                <a:cs typeface="SimSun"/>
              </a:rPr>
              <a:t>平台上的線上作業區</a:t>
            </a:r>
            <a:endParaRPr sz="2800" dirty="0">
              <a:latin typeface="SimSun"/>
              <a:cs typeface="SimSun"/>
            </a:endParaRPr>
          </a:p>
          <a:p>
            <a:pPr marL="358140" indent="-345440">
              <a:lnSpc>
                <a:spcPct val="100000"/>
              </a:lnSpc>
              <a:spcBef>
                <a:spcPts val="1025"/>
              </a:spcBef>
              <a:buClr>
                <a:srgbClr val="E38312"/>
              </a:buClr>
              <a:buFont typeface="Wingdings"/>
              <a:buChar char=""/>
              <a:tabLst>
                <a:tab pos="358140" algn="l"/>
              </a:tabLst>
            </a:pPr>
            <a:r>
              <a:rPr sz="2800" spc="-30" dirty="0">
                <a:solidFill>
                  <a:srgbClr val="404040"/>
                </a:solidFill>
                <a:latin typeface="SimSun"/>
                <a:cs typeface="SimSun"/>
              </a:rPr>
              <a:t>期限：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202</a:t>
            </a:r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/12/</a:t>
            </a:r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15</a:t>
            </a:r>
            <a:r>
              <a:rPr sz="28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23:59:59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評分標準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95"/>
              </a:spcBef>
              <a:buClr>
                <a:srgbClr val="E38312"/>
              </a:buClr>
              <a:buFont typeface="Wingdings"/>
              <a:buChar char=""/>
              <a:tabLst>
                <a:tab pos="358140" algn="l"/>
              </a:tabLst>
            </a:pPr>
            <a:r>
              <a:rPr sz="2800" spc="-180" dirty="0">
                <a:latin typeface="SimSun"/>
                <a:cs typeface="SimSun"/>
              </a:rPr>
              <a:t>書面報告 </a:t>
            </a:r>
            <a:r>
              <a:rPr sz="2800" dirty="0"/>
              <a:t>30</a:t>
            </a:r>
            <a:r>
              <a:rPr sz="2800" spc="-25" dirty="0"/>
              <a:t> %</a:t>
            </a:r>
            <a:endParaRPr sz="2800" dirty="0">
              <a:latin typeface="SimSun"/>
              <a:cs typeface="SimSun"/>
            </a:endParaRPr>
          </a:p>
          <a:p>
            <a:pPr marL="395605" indent="-181610">
              <a:lnSpc>
                <a:spcPct val="100000"/>
              </a:lnSpc>
              <a:spcBef>
                <a:spcPts val="140"/>
              </a:spcBef>
              <a:buClr>
                <a:srgbClr val="E38312"/>
              </a:buClr>
              <a:buFont typeface="Calibri"/>
              <a:buChar char="◦"/>
              <a:tabLst>
                <a:tab pos="395605" algn="l"/>
              </a:tabLst>
            </a:pPr>
            <a:r>
              <a:rPr spc="-5" dirty="0">
                <a:latin typeface="SimSun"/>
                <a:cs typeface="SimSun"/>
              </a:rPr>
              <a:t>說明你的做法、遇到的問題和解決辦法、心得感想。</a:t>
            </a:r>
          </a:p>
          <a:p>
            <a:pPr marL="395605" indent="-181610">
              <a:lnSpc>
                <a:spcPct val="100000"/>
              </a:lnSpc>
              <a:spcBef>
                <a:spcPts val="310"/>
              </a:spcBef>
              <a:buClr>
                <a:srgbClr val="E38312"/>
              </a:buClr>
              <a:buFont typeface="Calibri"/>
              <a:buChar char="◦"/>
              <a:tabLst>
                <a:tab pos="395605" algn="l"/>
              </a:tabLst>
            </a:pPr>
            <a:r>
              <a:rPr spc="-225" dirty="0">
                <a:latin typeface="SimSun"/>
                <a:cs typeface="SimSun"/>
              </a:rPr>
              <a:t>至少 </a:t>
            </a:r>
            <a:r>
              <a:rPr dirty="0"/>
              <a:t>3 </a:t>
            </a:r>
            <a:r>
              <a:rPr dirty="0">
                <a:latin typeface="SimSun"/>
                <a:cs typeface="SimSun"/>
              </a:rPr>
              <a:t>頁，以</a:t>
            </a:r>
            <a:r>
              <a:rPr spc="-10" dirty="0"/>
              <a:t>PDF</a:t>
            </a:r>
            <a:r>
              <a:rPr spc="-25" dirty="0">
                <a:latin typeface="SimSun"/>
                <a:cs typeface="SimSun"/>
              </a:rPr>
              <a:t>上傳</a:t>
            </a:r>
          </a:p>
          <a:p>
            <a:pPr marL="358140" indent="-345440">
              <a:lnSpc>
                <a:spcPct val="100000"/>
              </a:lnSpc>
              <a:spcBef>
                <a:spcPts val="1235"/>
              </a:spcBef>
              <a:buClr>
                <a:srgbClr val="E38312"/>
              </a:buClr>
              <a:buFont typeface="Wingdings"/>
              <a:buChar char=""/>
              <a:tabLst>
                <a:tab pos="358140" algn="l"/>
              </a:tabLst>
            </a:pPr>
            <a:r>
              <a:rPr sz="2800" spc="-215" dirty="0">
                <a:latin typeface="SimSun"/>
                <a:cs typeface="SimSun"/>
              </a:rPr>
              <a:t>程式碼 </a:t>
            </a:r>
            <a:r>
              <a:rPr sz="2800" spc="-25" dirty="0"/>
              <a:t>70%</a:t>
            </a:r>
            <a:endParaRPr sz="2800" dirty="0">
              <a:latin typeface="SimSun"/>
              <a:cs typeface="SimSun"/>
            </a:endParaRPr>
          </a:p>
          <a:p>
            <a:pPr marL="395605" indent="-181610">
              <a:lnSpc>
                <a:spcPct val="100000"/>
              </a:lnSpc>
              <a:spcBef>
                <a:spcPts val="140"/>
              </a:spcBef>
              <a:buClr>
                <a:srgbClr val="E38312"/>
              </a:buClr>
              <a:buFont typeface="Calibri"/>
              <a:buChar char="◦"/>
              <a:tabLst>
                <a:tab pos="395605" algn="l"/>
              </a:tabLst>
            </a:pPr>
            <a:r>
              <a:rPr spc="-5" dirty="0">
                <a:latin typeface="SimSun"/>
                <a:cs typeface="SimSun"/>
              </a:rPr>
              <a:t>會依照程式的正確性來評分。</a:t>
            </a:r>
          </a:p>
          <a:p>
            <a:pPr marL="358140" indent="-345440">
              <a:lnSpc>
                <a:spcPct val="100000"/>
              </a:lnSpc>
              <a:spcBef>
                <a:spcPts val="1240"/>
              </a:spcBef>
              <a:buClr>
                <a:srgbClr val="E38312"/>
              </a:buClr>
              <a:buFont typeface="Wingdings"/>
              <a:buChar char=""/>
              <a:tabLst>
                <a:tab pos="358140" algn="l"/>
              </a:tabLst>
            </a:pPr>
            <a:r>
              <a:rPr sz="2800" spc="-45" dirty="0">
                <a:latin typeface="SimSun"/>
                <a:cs typeface="SimSun"/>
              </a:rPr>
              <a:t>遲交</a:t>
            </a:r>
            <a:endParaRPr sz="2800" dirty="0">
              <a:latin typeface="SimSun"/>
              <a:cs typeface="SimSun"/>
            </a:endParaRPr>
          </a:p>
          <a:p>
            <a:pPr marL="395605" indent="-181610">
              <a:lnSpc>
                <a:spcPct val="100000"/>
              </a:lnSpc>
              <a:spcBef>
                <a:spcPts val="140"/>
              </a:spcBef>
              <a:buClr>
                <a:srgbClr val="E38312"/>
              </a:buClr>
              <a:buChar char="◦"/>
              <a:tabLst>
                <a:tab pos="395605" algn="l"/>
              </a:tabLst>
            </a:pPr>
            <a:r>
              <a:rPr spc="-10" dirty="0"/>
              <a:t>202</a:t>
            </a:r>
            <a:r>
              <a:rPr lang="en-US" spc="-10" dirty="0"/>
              <a:t>3</a:t>
            </a:r>
            <a:r>
              <a:rPr spc="-10" dirty="0"/>
              <a:t>/12/</a:t>
            </a:r>
            <a:r>
              <a:rPr lang="en-US" spc="-10" dirty="0"/>
              <a:t>23</a:t>
            </a:r>
            <a:r>
              <a:rPr spc="-10" dirty="0"/>
              <a:t>~2020/12/</a:t>
            </a:r>
            <a:r>
              <a:rPr lang="en-US" spc="-10" dirty="0"/>
              <a:t>30</a:t>
            </a:r>
            <a:r>
              <a:rPr dirty="0">
                <a:latin typeface="SimSun"/>
                <a:cs typeface="SimSun"/>
              </a:rPr>
              <a:t>打</a:t>
            </a:r>
            <a:r>
              <a:rPr spc="-10" dirty="0"/>
              <a:t>8</a:t>
            </a:r>
            <a:r>
              <a:rPr spc="-50" dirty="0">
                <a:latin typeface="SimSun"/>
                <a:cs typeface="SimSun"/>
              </a:rPr>
              <a:t>折</a:t>
            </a:r>
          </a:p>
          <a:p>
            <a:pPr marL="395605" indent="-181610">
              <a:lnSpc>
                <a:spcPct val="100000"/>
              </a:lnSpc>
              <a:spcBef>
                <a:spcPts val="310"/>
              </a:spcBef>
              <a:buClr>
                <a:srgbClr val="E38312"/>
              </a:buClr>
              <a:buChar char="◦"/>
              <a:tabLst>
                <a:tab pos="395605" algn="l"/>
              </a:tabLst>
            </a:pPr>
            <a:r>
              <a:rPr spc="-10" dirty="0"/>
              <a:t>202</a:t>
            </a:r>
            <a:r>
              <a:rPr lang="en-US" spc="-10" dirty="0"/>
              <a:t>3</a:t>
            </a:r>
            <a:r>
              <a:rPr spc="-10" dirty="0"/>
              <a:t>/</a:t>
            </a:r>
            <a:r>
              <a:rPr lang="en-US" spc="-10" dirty="0"/>
              <a:t>12/30</a:t>
            </a:r>
            <a:r>
              <a:rPr spc="-5" dirty="0">
                <a:latin typeface="SimSun"/>
                <a:cs typeface="SimSun"/>
              </a:rPr>
              <a:t>之後打</a:t>
            </a:r>
            <a:r>
              <a:rPr spc="-10" dirty="0"/>
              <a:t>6</a:t>
            </a:r>
            <a:r>
              <a:rPr spc="-50" dirty="0">
                <a:latin typeface="SimSun"/>
                <a:cs typeface="SimSun"/>
              </a:rPr>
              <a:t>折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參考資料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>
              <a:lnSpc>
                <a:spcPts val="2735"/>
              </a:lnSpc>
              <a:spcBef>
                <a:spcPts val="100"/>
              </a:spcBef>
            </a:pPr>
            <a:r>
              <a:rPr dirty="0"/>
              <a:t>SYRIS,</a:t>
            </a:r>
            <a:r>
              <a:rPr spc="-45" dirty="0"/>
              <a:t> </a:t>
            </a:r>
            <a:r>
              <a:rPr dirty="0"/>
              <a:t>RD300</a:t>
            </a:r>
            <a:r>
              <a:rPr spc="-35" dirty="0"/>
              <a:t> </a:t>
            </a:r>
            <a:r>
              <a:rPr dirty="0"/>
              <a:t>Serial</a:t>
            </a:r>
            <a:r>
              <a:rPr spc="-45" dirty="0"/>
              <a:t> </a:t>
            </a:r>
            <a:r>
              <a:rPr dirty="0"/>
              <a:t>USB</a:t>
            </a:r>
            <a:r>
              <a:rPr spc="-45" dirty="0"/>
              <a:t> </a:t>
            </a:r>
            <a:r>
              <a:rPr spc="-10" dirty="0"/>
              <a:t>Fingerprint</a:t>
            </a:r>
            <a:r>
              <a:rPr spc="-45" dirty="0"/>
              <a:t> </a:t>
            </a:r>
            <a:r>
              <a:rPr dirty="0"/>
              <a:t>RFID</a:t>
            </a:r>
            <a:r>
              <a:rPr spc="-45" dirty="0"/>
              <a:t> </a:t>
            </a:r>
            <a:r>
              <a:rPr dirty="0"/>
              <a:t>Reader</a:t>
            </a:r>
            <a:r>
              <a:rPr spc="-40" dirty="0"/>
              <a:t> </a:t>
            </a:r>
            <a:r>
              <a:rPr spc="-10" dirty="0"/>
              <a:t>Protocol</a:t>
            </a:r>
          </a:p>
          <a:p>
            <a:pPr marL="104139">
              <a:lnSpc>
                <a:spcPts val="2735"/>
              </a:lnSpc>
            </a:pPr>
            <a:r>
              <a:rPr spc="-10" dirty="0"/>
              <a:t>Manual</a:t>
            </a:r>
          </a:p>
          <a:p>
            <a:pPr marL="104139" marR="1202690">
              <a:lnSpc>
                <a:spcPts val="4000"/>
              </a:lnSpc>
              <a:spcBef>
                <a:spcPts val="114"/>
              </a:spcBef>
            </a:pPr>
            <a:r>
              <a:rPr dirty="0"/>
              <a:t>SYRIS,</a:t>
            </a:r>
            <a:r>
              <a:rPr spc="-65" dirty="0"/>
              <a:t> </a:t>
            </a:r>
            <a:r>
              <a:rPr dirty="0"/>
              <a:t>RD200</a:t>
            </a:r>
            <a:r>
              <a:rPr spc="-55" dirty="0"/>
              <a:t> </a:t>
            </a:r>
            <a:r>
              <a:rPr spc="-10" dirty="0"/>
              <a:t>Example</a:t>
            </a:r>
            <a:r>
              <a:rPr spc="-60" dirty="0"/>
              <a:t> </a:t>
            </a:r>
            <a:r>
              <a:rPr dirty="0"/>
              <a:t>Application</a:t>
            </a:r>
            <a:r>
              <a:rPr spc="-70" dirty="0"/>
              <a:t> </a:t>
            </a:r>
            <a:r>
              <a:rPr dirty="0"/>
              <a:t>Guide</a:t>
            </a:r>
            <a:r>
              <a:rPr spc="-35" dirty="0"/>
              <a:t> </a:t>
            </a:r>
            <a:r>
              <a:rPr spc="-10" dirty="0"/>
              <a:t>V0100 </a:t>
            </a:r>
            <a:r>
              <a:rPr spc="-70" dirty="0"/>
              <a:t>NXP,</a:t>
            </a:r>
            <a:r>
              <a:rPr spc="-30" dirty="0"/>
              <a:t> </a:t>
            </a:r>
            <a:r>
              <a:rPr dirty="0"/>
              <a:t>MF1ICS50</a:t>
            </a:r>
            <a:r>
              <a:rPr spc="-50" dirty="0"/>
              <a:t> </a:t>
            </a:r>
            <a:r>
              <a:rPr dirty="0"/>
              <a:t>Functional</a:t>
            </a:r>
            <a:r>
              <a:rPr spc="-45" dirty="0"/>
              <a:t> </a:t>
            </a:r>
            <a:r>
              <a:rPr spc="-10" dirty="0"/>
              <a:t>specification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4000" y="4571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9144000" cy="67310"/>
            </a:xfrm>
            <a:custGeom>
              <a:avLst/>
              <a:gdLst/>
              <a:ahLst/>
              <a:cxnLst/>
              <a:rect l="l" t="t" r="r" b="b"/>
              <a:pathLst>
                <a:path w="9144000" h="67310">
                  <a:moveTo>
                    <a:pt x="9144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9144000" y="6705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04" y="922985"/>
            <a:ext cx="24396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5" dirty="0">
                <a:solidFill>
                  <a:srgbClr val="404040"/>
                </a:solidFill>
                <a:latin typeface="MingLiU_HKSCS-ExtB"/>
                <a:cs typeface="MingLiU_HKSCS-ExtB"/>
              </a:rPr>
              <a:t>教學目的</a:t>
            </a:r>
            <a:endParaRPr sz="4800">
              <a:latin typeface="MingLiU_HKSCS-ExtB"/>
              <a:cs typeface="MingLiU_HKSCS-ExtB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1802338"/>
            <a:ext cx="7459980" cy="1672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2400" spc="-225" dirty="0">
                <a:solidFill>
                  <a:srgbClr val="404040"/>
                </a:solidFill>
                <a:latin typeface="SimSun"/>
                <a:cs typeface="SimSun"/>
              </a:rPr>
              <a:t>利用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RD300-H1-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SimSun"/>
                <a:cs typeface="SimSun"/>
              </a:rPr>
              <a:t>讀寫器了解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RFID</a:t>
            </a:r>
            <a:r>
              <a:rPr sz="2400" spc="-5" dirty="0">
                <a:solidFill>
                  <a:srgbClr val="404040"/>
                </a:solidFill>
                <a:latin typeface="SimSun"/>
                <a:cs typeface="SimSun"/>
              </a:rPr>
              <a:t>系統的運作和設計，透</a:t>
            </a:r>
            <a:r>
              <a:rPr sz="2400" dirty="0">
                <a:solidFill>
                  <a:srgbClr val="404040"/>
                </a:solidFill>
                <a:latin typeface="SimSun"/>
                <a:cs typeface="SimSun"/>
              </a:rPr>
              <a:t>過撰寫卡片讀取程式，了解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Mifare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S5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2400" dirty="0">
                <a:solidFill>
                  <a:srgbClr val="404040"/>
                </a:solidFill>
                <a:latin typeface="SimSun"/>
                <a:cs typeface="SimSun"/>
              </a:rPr>
              <a:t>的規範與卡片與讀</a:t>
            </a:r>
            <a:r>
              <a:rPr sz="2400" spc="-5" dirty="0">
                <a:solidFill>
                  <a:srgbClr val="404040"/>
                </a:solidFill>
                <a:latin typeface="SimSun"/>
                <a:cs typeface="SimSun"/>
              </a:rPr>
              <a:t>卡機的溝通關係，學習如何開發相關應用</a:t>
            </a:r>
            <a:r>
              <a:rPr sz="2000" dirty="0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工具需求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985594"/>
            <a:ext cx="5528310" cy="1118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ct val="100000"/>
              </a:lnSpc>
              <a:spcBef>
                <a:spcPts val="100"/>
              </a:spcBef>
              <a:buClr>
                <a:srgbClr val="E38312"/>
              </a:buClr>
              <a:buFont typeface="Wingdings"/>
              <a:buChar char=""/>
              <a:tabLst>
                <a:tab pos="30797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Microsoft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Visual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Studio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2019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SimSun"/>
                <a:cs typeface="SimSun"/>
              </a:rPr>
              <a:t>或 其他版本</a:t>
            </a:r>
            <a:endParaRPr sz="2400">
              <a:latin typeface="SimSun"/>
              <a:cs typeface="SimSun"/>
            </a:endParaRPr>
          </a:p>
          <a:p>
            <a:pPr marL="307975" indent="-295275">
              <a:lnSpc>
                <a:spcPct val="100000"/>
              </a:lnSpc>
              <a:spcBef>
                <a:spcPts val="2845"/>
              </a:spcBef>
              <a:buClr>
                <a:srgbClr val="E38312"/>
              </a:buClr>
              <a:buFont typeface="Wingdings"/>
              <a:buChar char=""/>
              <a:tabLst>
                <a:tab pos="30797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RD300-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H1-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4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SimSun"/>
                <a:cs typeface="SimSun"/>
              </a:rPr>
              <a:t>讀寫器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2985"/>
            <a:ext cx="48418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RFID</a:t>
            </a:r>
            <a:r>
              <a:rPr spc="-50" dirty="0"/>
              <a:t>模組使用簡介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24050"/>
            <a:ext cx="7399655" cy="141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RD300-H1-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4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SimSun"/>
                <a:cs typeface="SimSun"/>
              </a:rPr>
              <a:t>直接利用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USB</a:t>
            </a:r>
            <a:r>
              <a:rPr sz="2400" spc="-5" dirty="0">
                <a:solidFill>
                  <a:srgbClr val="404040"/>
                </a:solidFill>
                <a:latin typeface="SimSun"/>
                <a:cs typeface="SimSun"/>
              </a:rPr>
              <a:t>連接至電腦即可運作。</a:t>
            </a:r>
            <a:endParaRPr sz="2400">
              <a:latin typeface="SimSun"/>
              <a:cs typeface="SimSun"/>
            </a:endParaRPr>
          </a:p>
          <a:p>
            <a:pPr marL="12700" marR="5080">
              <a:lnSpc>
                <a:spcPct val="120000"/>
              </a:lnSpc>
              <a:spcBef>
                <a:spcPts val="1165"/>
              </a:spcBef>
            </a:pPr>
            <a:r>
              <a:rPr sz="2400" dirty="0">
                <a:solidFill>
                  <a:srgbClr val="404040"/>
                </a:solidFill>
                <a:latin typeface="SimSun"/>
                <a:cs typeface="SimSun"/>
              </a:rPr>
              <a:t>實驗時，須將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ISO14443(Mifare)</a:t>
            </a:r>
            <a:r>
              <a:rPr sz="2400" spc="-5" dirty="0">
                <a:solidFill>
                  <a:srgbClr val="404040"/>
                </a:solidFill>
                <a:latin typeface="SimSun"/>
                <a:cs typeface="SimSun"/>
              </a:rPr>
              <a:t>電子標籤放置感測區讀取</a:t>
            </a:r>
            <a:r>
              <a:rPr sz="2400" spc="-10" dirty="0">
                <a:solidFill>
                  <a:srgbClr val="404040"/>
                </a:solidFill>
                <a:latin typeface="SimSun"/>
                <a:cs typeface="SimSun"/>
              </a:rPr>
              <a:t>如下圖所示。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04187" y="2130551"/>
            <a:ext cx="7640320" cy="4727575"/>
            <a:chOff x="1504187" y="2130551"/>
            <a:chExt cx="7640320" cy="47275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4187" y="3829841"/>
              <a:ext cx="2577083" cy="17444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6692" y="2130551"/>
              <a:ext cx="7417307" cy="47274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2985"/>
            <a:ext cx="63480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RD300</a:t>
            </a:r>
            <a:r>
              <a:rPr spc="-50" dirty="0"/>
              <a:t>工具程式使用簡介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1856" y="2115310"/>
            <a:ext cx="5554980" cy="4706620"/>
            <a:chOff x="371856" y="2115310"/>
            <a:chExt cx="5554980" cy="47066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856" y="2115310"/>
              <a:ext cx="5554980" cy="47061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7230" y="2728722"/>
              <a:ext cx="5168265" cy="3286125"/>
            </a:xfrm>
            <a:custGeom>
              <a:avLst/>
              <a:gdLst/>
              <a:ahLst/>
              <a:cxnLst/>
              <a:rect l="l" t="t" r="r" b="b"/>
              <a:pathLst>
                <a:path w="5168265" h="3286125">
                  <a:moveTo>
                    <a:pt x="1798320" y="397764"/>
                  </a:moveTo>
                  <a:lnTo>
                    <a:pt x="2372868" y="397764"/>
                  </a:lnTo>
                  <a:lnTo>
                    <a:pt x="2372868" y="169164"/>
                  </a:lnTo>
                  <a:lnTo>
                    <a:pt x="1798320" y="169164"/>
                  </a:lnTo>
                  <a:lnTo>
                    <a:pt x="1798320" y="397764"/>
                  </a:lnTo>
                  <a:close/>
                </a:path>
                <a:path w="5168265" h="3286125">
                  <a:moveTo>
                    <a:pt x="0" y="987552"/>
                  </a:moveTo>
                  <a:lnTo>
                    <a:pt x="1735836" y="987552"/>
                  </a:lnTo>
                  <a:lnTo>
                    <a:pt x="1735836" y="696468"/>
                  </a:lnTo>
                  <a:lnTo>
                    <a:pt x="0" y="696468"/>
                  </a:lnTo>
                  <a:lnTo>
                    <a:pt x="0" y="987552"/>
                  </a:lnTo>
                  <a:close/>
                </a:path>
                <a:path w="5168265" h="3286125">
                  <a:moveTo>
                    <a:pt x="2452116" y="3285744"/>
                  </a:moveTo>
                  <a:lnTo>
                    <a:pt x="5167884" y="3285744"/>
                  </a:lnTo>
                  <a:lnTo>
                    <a:pt x="5167884" y="0"/>
                  </a:lnTo>
                  <a:lnTo>
                    <a:pt x="2452116" y="0"/>
                  </a:lnTo>
                  <a:lnTo>
                    <a:pt x="2452116" y="3285744"/>
                  </a:lnTo>
                  <a:close/>
                </a:path>
              </a:pathLst>
            </a:custGeom>
            <a:ln w="38100">
              <a:solidFill>
                <a:srgbClr val="EC1C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65098" y="1665478"/>
            <a:ext cx="8119109" cy="27457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800" spc="-5" dirty="0">
                <a:latin typeface="SimSun"/>
                <a:cs typeface="SimSun"/>
              </a:rPr>
              <a:t>光碟中的</a:t>
            </a:r>
            <a:r>
              <a:rPr sz="1800" spc="-10" dirty="0">
                <a:latin typeface="Calibri"/>
                <a:cs typeface="Calibri"/>
              </a:rPr>
              <a:t>RD200_RD300_Tools_V0225_20160913</a:t>
            </a:r>
            <a:endParaRPr sz="1800">
              <a:latin typeface="Calibri"/>
              <a:cs typeface="Calibri"/>
            </a:endParaRPr>
          </a:p>
          <a:p>
            <a:pPr marL="5335905" indent="-285750">
              <a:lnSpc>
                <a:spcPct val="100000"/>
              </a:lnSpc>
              <a:spcBef>
                <a:spcPts val="565"/>
              </a:spcBef>
              <a:buClr>
                <a:srgbClr val="E38312"/>
              </a:buClr>
              <a:buFont typeface="Wingdings"/>
              <a:buChar char=""/>
              <a:tabLst>
                <a:tab pos="5335905" algn="l"/>
              </a:tabLst>
            </a:pPr>
            <a:r>
              <a:rPr sz="1800" spc="-5" dirty="0">
                <a:latin typeface="SimSun"/>
                <a:cs typeface="SimSun"/>
              </a:rPr>
              <a:t>語言可以選擇繁體中文</a:t>
            </a:r>
            <a:endParaRPr sz="1800">
              <a:latin typeface="SimSun"/>
              <a:cs typeface="SimSun"/>
            </a:endParaRPr>
          </a:p>
          <a:p>
            <a:pPr marL="5335270" marR="5080" indent="-285750" algn="just">
              <a:lnSpc>
                <a:spcPct val="130000"/>
              </a:lnSpc>
              <a:spcBef>
                <a:spcPts val="1930"/>
              </a:spcBef>
              <a:buClr>
                <a:srgbClr val="E38312"/>
              </a:buClr>
              <a:buFont typeface="Wingdings"/>
              <a:buChar char=""/>
              <a:tabLst>
                <a:tab pos="5336540" algn="l"/>
              </a:tabLst>
            </a:pPr>
            <a:r>
              <a:rPr sz="1800" spc="-30" dirty="0">
                <a:latin typeface="SimSun"/>
                <a:cs typeface="SimSun"/>
              </a:rPr>
              <a:t>在 </a:t>
            </a:r>
            <a:r>
              <a:rPr sz="1800" dirty="0">
                <a:latin typeface="Calibri"/>
                <a:cs typeface="Calibri"/>
              </a:rPr>
              <a:t>MIFARE</a:t>
            </a:r>
            <a:r>
              <a:rPr sz="1800" spc="450" dirty="0">
                <a:latin typeface="Calibri"/>
                <a:cs typeface="Calibri"/>
              </a:rPr>
              <a:t> </a:t>
            </a:r>
            <a:r>
              <a:rPr sz="1800" spc="-40" dirty="0">
                <a:latin typeface="SimSun"/>
                <a:cs typeface="SimSun"/>
              </a:rPr>
              <a:t>分 頁 中 選 取</a:t>
            </a:r>
            <a:r>
              <a:rPr sz="1800" spc="-50" dirty="0">
                <a:latin typeface="SimSun"/>
                <a:cs typeface="SimSun"/>
              </a:rPr>
              <a:t> 	</a:t>
            </a:r>
            <a:r>
              <a:rPr sz="1800" spc="-20" dirty="0">
                <a:latin typeface="Calibri"/>
                <a:cs typeface="Calibri"/>
              </a:rPr>
              <a:t>KeyA/KeyB</a:t>
            </a:r>
            <a:r>
              <a:rPr sz="1800" dirty="0">
                <a:latin typeface="SimSun"/>
                <a:cs typeface="SimSun"/>
              </a:rPr>
              <a:t>以及輸入</a:t>
            </a:r>
            <a:r>
              <a:rPr sz="1800" spc="-10" dirty="0">
                <a:latin typeface="Calibri"/>
                <a:cs typeface="Calibri"/>
              </a:rPr>
              <a:t>Key</a:t>
            </a:r>
            <a:r>
              <a:rPr sz="1800" spc="-25" dirty="0">
                <a:latin typeface="SimSun"/>
                <a:cs typeface="SimSun"/>
              </a:rPr>
              <a:t>值後	</a:t>
            </a:r>
            <a:r>
              <a:rPr sz="1800" spc="130" dirty="0">
                <a:latin typeface="SimSun"/>
                <a:cs typeface="SimSun"/>
              </a:rPr>
              <a:t>設定</a:t>
            </a:r>
            <a:r>
              <a:rPr sz="1800" spc="60" dirty="0">
                <a:latin typeface="Calibri"/>
                <a:cs typeface="Calibri"/>
              </a:rPr>
              <a:t>NO</a:t>
            </a:r>
            <a:r>
              <a:rPr sz="1800" spc="120" dirty="0">
                <a:latin typeface="SimSun"/>
                <a:cs typeface="SimSun"/>
              </a:rPr>
              <a:t>數量按下讀取卡片	</a:t>
            </a:r>
            <a:r>
              <a:rPr sz="1800" spc="295" dirty="0">
                <a:latin typeface="SimSun"/>
                <a:cs typeface="SimSun"/>
              </a:rPr>
              <a:t>全部資料可以讀取</a:t>
            </a:r>
            <a:r>
              <a:rPr sz="1800" spc="-10" dirty="0">
                <a:latin typeface="Calibri"/>
                <a:cs typeface="Calibri"/>
              </a:rPr>
              <a:t>Mifare 	</a:t>
            </a:r>
            <a:r>
              <a:rPr sz="1800" spc="-25" dirty="0">
                <a:latin typeface="Calibri"/>
                <a:cs typeface="Calibri"/>
              </a:rPr>
              <a:t>card</a:t>
            </a:r>
            <a:r>
              <a:rPr sz="1800" spc="-10" dirty="0">
                <a:latin typeface="SimSun"/>
                <a:cs typeface="SimSun"/>
              </a:rPr>
              <a:t>內儲存的資料。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作業要求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04238"/>
            <a:ext cx="7636509" cy="13970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sz="2800" spc="-40" dirty="0">
                <a:solidFill>
                  <a:srgbClr val="404040"/>
                </a:solidFill>
                <a:latin typeface="SimSun"/>
                <a:cs typeface="SimSun"/>
              </a:rPr>
              <a:t>請先瞭解本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Lab</a:t>
            </a:r>
            <a:r>
              <a:rPr sz="2800" spc="-45" dirty="0">
                <a:solidFill>
                  <a:srgbClr val="404040"/>
                </a:solidFill>
                <a:latin typeface="SimSun"/>
                <a:cs typeface="SimSun"/>
              </a:rPr>
              <a:t>提供之範例程式，並配合參考資料</a:t>
            </a:r>
            <a:r>
              <a:rPr sz="2800" spc="-40" dirty="0">
                <a:solidFill>
                  <a:srgbClr val="404040"/>
                </a:solidFill>
                <a:latin typeface="SimSun"/>
                <a:cs typeface="SimSun"/>
              </a:rPr>
              <a:t>文件改寫出讀取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Mifare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S50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395" dirty="0">
                <a:solidFill>
                  <a:srgbClr val="404040"/>
                </a:solidFill>
                <a:latin typeface="SimSun"/>
                <a:cs typeface="SimSun"/>
              </a:rPr>
              <a:t>內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SimSun"/>
                <a:cs typeface="SimSun"/>
              </a:rPr>
              <a:t>之程式。</a:t>
            </a:r>
            <a:endParaRPr sz="2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800" spc="-400" dirty="0">
                <a:solidFill>
                  <a:srgbClr val="404040"/>
                </a:solidFill>
                <a:latin typeface="SimSun"/>
                <a:cs typeface="SimSun"/>
              </a:rPr>
              <a:t>本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Lab </a:t>
            </a:r>
            <a:r>
              <a:rPr sz="2800" spc="-35" dirty="0">
                <a:solidFill>
                  <a:srgbClr val="404040"/>
                </a:solidFill>
                <a:latin typeface="SimSun"/>
                <a:cs typeface="SimSun"/>
              </a:rPr>
              <a:t>功能需求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3312414"/>
            <a:ext cx="3308350" cy="2160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95"/>
              </a:spcBef>
              <a:buClr>
                <a:srgbClr val="E38312"/>
              </a:buClr>
              <a:buFont typeface="Wingdings"/>
              <a:buChar char=""/>
              <a:tabLst>
                <a:tab pos="358140" algn="l"/>
              </a:tabLst>
            </a:pPr>
            <a:r>
              <a:rPr sz="2800" spc="-35" dirty="0">
                <a:solidFill>
                  <a:srgbClr val="404040"/>
                </a:solidFill>
                <a:latin typeface="SimSun"/>
                <a:cs typeface="SimSun"/>
              </a:rPr>
              <a:t>電子錢包功能如下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534670" lvl="1" indent="-320675">
              <a:lnSpc>
                <a:spcPct val="100000"/>
              </a:lnSpc>
              <a:spcBef>
                <a:spcPts val="105"/>
              </a:spcBef>
              <a:buClr>
                <a:srgbClr val="E38312"/>
              </a:buClr>
              <a:buFont typeface="Wingdings"/>
              <a:buChar char=""/>
              <a:tabLst>
                <a:tab pos="534670" algn="l"/>
              </a:tabLst>
            </a:pPr>
            <a:r>
              <a:rPr sz="2600" dirty="0">
                <a:solidFill>
                  <a:srgbClr val="404040"/>
                </a:solidFill>
                <a:latin typeface="SimSun"/>
                <a:cs typeface="SimSun"/>
              </a:rPr>
              <a:t>發卡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(1)</a:t>
            </a:r>
            <a:endParaRPr sz="2400">
              <a:latin typeface="Calibri"/>
              <a:cs typeface="Calibri"/>
            </a:endParaRPr>
          </a:p>
          <a:p>
            <a:pPr marL="535305" lvl="1" indent="-321310">
              <a:lnSpc>
                <a:spcPct val="100000"/>
              </a:lnSpc>
              <a:spcBef>
                <a:spcPts val="285"/>
              </a:spcBef>
              <a:buClr>
                <a:srgbClr val="E38312"/>
              </a:buClr>
              <a:buFont typeface="Wingdings"/>
              <a:buChar char=""/>
              <a:tabLst>
                <a:tab pos="535305" algn="l"/>
              </a:tabLst>
            </a:pPr>
            <a:r>
              <a:rPr sz="2600" spc="-10" dirty="0">
                <a:solidFill>
                  <a:srgbClr val="404040"/>
                </a:solidFill>
                <a:latin typeface="SimSun"/>
                <a:cs typeface="SimSun"/>
              </a:rPr>
              <a:t>查詢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(2)</a:t>
            </a:r>
            <a:endParaRPr sz="2400">
              <a:latin typeface="Calibri"/>
              <a:cs typeface="Calibri"/>
            </a:endParaRPr>
          </a:p>
          <a:p>
            <a:pPr marL="534670" lvl="1" indent="-320675">
              <a:lnSpc>
                <a:spcPct val="100000"/>
              </a:lnSpc>
              <a:spcBef>
                <a:spcPts val="290"/>
              </a:spcBef>
              <a:buClr>
                <a:srgbClr val="E38312"/>
              </a:buClr>
              <a:buFont typeface="Wingdings"/>
              <a:buChar char=""/>
              <a:tabLst>
                <a:tab pos="534670" algn="l"/>
              </a:tabLst>
            </a:pPr>
            <a:r>
              <a:rPr sz="2600" dirty="0">
                <a:solidFill>
                  <a:srgbClr val="404040"/>
                </a:solidFill>
                <a:latin typeface="SimSun"/>
                <a:cs typeface="SimSun"/>
              </a:rPr>
              <a:t>儲值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(3)</a:t>
            </a:r>
            <a:endParaRPr sz="2400">
              <a:latin typeface="Calibri"/>
              <a:cs typeface="Calibri"/>
            </a:endParaRPr>
          </a:p>
          <a:p>
            <a:pPr marL="534670" lvl="1" indent="-320675">
              <a:lnSpc>
                <a:spcPct val="100000"/>
              </a:lnSpc>
              <a:spcBef>
                <a:spcPts val="290"/>
              </a:spcBef>
              <a:buClr>
                <a:srgbClr val="E38312"/>
              </a:buClr>
              <a:buFont typeface="Wingdings"/>
              <a:buChar char=""/>
              <a:tabLst>
                <a:tab pos="534670" algn="l"/>
              </a:tabLst>
            </a:pPr>
            <a:r>
              <a:rPr sz="2600" dirty="0">
                <a:solidFill>
                  <a:srgbClr val="404040"/>
                </a:solidFill>
                <a:latin typeface="SimSun"/>
                <a:cs typeface="SimSun"/>
              </a:rPr>
              <a:t>消費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(4)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5779" y="2805546"/>
            <a:ext cx="4056887" cy="347485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93690" y="3447669"/>
            <a:ext cx="200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  <a:tab pos="1167765" algn="l"/>
                <a:tab pos="1734820" algn="l"/>
              </a:tabLst>
            </a:pP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(1)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(2)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(3)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(4)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2985"/>
            <a:ext cx="45345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作業要求(</a:t>
            </a:r>
            <a:r>
              <a:rPr spc="-40" dirty="0"/>
              <a:t>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74407"/>
            <a:ext cx="675957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8610" marR="5080" indent="-296545">
              <a:lnSpc>
                <a:spcPct val="125000"/>
              </a:lnSpc>
              <a:spcBef>
                <a:spcPts val="95"/>
              </a:spcBef>
              <a:buSzPct val="116666"/>
              <a:buFont typeface="Wingdings"/>
              <a:buChar char=""/>
              <a:tabLst>
                <a:tab pos="308610" algn="l"/>
                <a:tab pos="357505" algn="l"/>
              </a:tabLst>
            </a:pPr>
            <a:r>
              <a:rPr sz="2400" dirty="0">
                <a:solidFill>
                  <a:srgbClr val="E38312"/>
                </a:solidFill>
                <a:latin typeface="SimSun"/>
                <a:cs typeface="SimSun"/>
              </a:rPr>
              <a:t>	</a:t>
            </a:r>
            <a:r>
              <a:rPr sz="2400" spc="-35" dirty="0">
                <a:solidFill>
                  <a:srgbClr val="404040"/>
                </a:solidFill>
                <a:latin typeface="SimSun"/>
                <a:cs typeface="SimSun"/>
              </a:rPr>
              <a:t>選取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r>
              <a:rPr sz="2400" dirty="0">
                <a:solidFill>
                  <a:srgbClr val="404040"/>
                </a:solidFill>
                <a:latin typeface="SimSun"/>
                <a:cs typeface="SimSun"/>
              </a:rPr>
              <a:t>發卡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(1)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r>
              <a:rPr sz="2400" spc="-5" dirty="0">
                <a:solidFill>
                  <a:srgbClr val="404040"/>
                </a:solidFill>
                <a:latin typeface="SimSun"/>
                <a:cs typeface="SimSun"/>
              </a:rPr>
              <a:t>部分，將會員資料填入欄位，包含</a:t>
            </a:r>
            <a:r>
              <a:rPr sz="2400" spc="-10" dirty="0">
                <a:solidFill>
                  <a:srgbClr val="FF0000"/>
                </a:solidFill>
                <a:latin typeface="SimSun"/>
                <a:cs typeface="SimSun"/>
              </a:rPr>
              <a:t>會員編號</a:t>
            </a:r>
            <a:r>
              <a:rPr sz="2400" dirty="0">
                <a:solidFill>
                  <a:srgbClr val="404040"/>
                </a:solidFill>
                <a:latin typeface="SimSun"/>
                <a:cs typeface="SimSun"/>
              </a:rPr>
              <a:t>、</a:t>
            </a:r>
            <a:r>
              <a:rPr sz="2400" spc="-10" dirty="0">
                <a:solidFill>
                  <a:srgbClr val="FF0000"/>
                </a:solidFill>
                <a:latin typeface="SimSun"/>
                <a:cs typeface="SimSun"/>
              </a:rPr>
              <a:t>姓名</a:t>
            </a:r>
            <a:r>
              <a:rPr sz="2400" spc="-10" dirty="0">
                <a:solidFill>
                  <a:srgbClr val="404040"/>
                </a:solidFill>
                <a:latin typeface="SimSun"/>
                <a:cs typeface="SimSun"/>
              </a:rPr>
              <a:t>、</a:t>
            </a:r>
            <a:r>
              <a:rPr sz="2400" spc="-10" dirty="0">
                <a:solidFill>
                  <a:srgbClr val="FF0000"/>
                </a:solidFill>
                <a:latin typeface="SimSun"/>
                <a:cs typeface="SimSun"/>
              </a:rPr>
              <a:t>點數</a:t>
            </a:r>
            <a:r>
              <a:rPr sz="2400" spc="-10" dirty="0">
                <a:solidFill>
                  <a:srgbClr val="404040"/>
                </a:solidFill>
                <a:latin typeface="SimSun"/>
                <a:cs typeface="SimSun"/>
              </a:rPr>
              <a:t>、</a:t>
            </a:r>
            <a:r>
              <a:rPr sz="2400" spc="-10" dirty="0">
                <a:solidFill>
                  <a:srgbClr val="FF0000"/>
                </a:solidFill>
                <a:latin typeface="SimSun"/>
                <a:cs typeface="SimSun"/>
              </a:rPr>
              <a:t>日期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spc="-10" dirty="0">
                <a:solidFill>
                  <a:srgbClr val="404040"/>
                </a:solidFill>
                <a:latin typeface="SimSun"/>
                <a:cs typeface="SimSun"/>
              </a:rPr>
              <a:t>由程式自動代入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3003946"/>
            <a:ext cx="2865120" cy="9398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815"/>
              </a:spcBef>
              <a:buClr>
                <a:srgbClr val="E38312"/>
              </a:buClr>
              <a:buSzPct val="116666"/>
              <a:buFont typeface="Wingdings"/>
              <a:buChar char=""/>
              <a:tabLst>
                <a:tab pos="358140" algn="l"/>
              </a:tabLst>
            </a:pPr>
            <a:r>
              <a:rPr sz="2400" spc="240" dirty="0">
                <a:solidFill>
                  <a:srgbClr val="404040"/>
                </a:solidFill>
                <a:latin typeface="SimSun"/>
                <a:cs typeface="SimSun"/>
              </a:rPr>
              <a:t>點選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r>
              <a:rPr sz="2400" dirty="0">
                <a:solidFill>
                  <a:srgbClr val="404040"/>
                </a:solidFill>
                <a:latin typeface="SimSun"/>
                <a:cs typeface="SimSun"/>
              </a:rPr>
              <a:t>卡片製作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(2)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endParaRPr sz="2400">
              <a:latin typeface="Calibri"/>
              <a:cs typeface="Calibri"/>
            </a:endParaRPr>
          </a:p>
          <a:p>
            <a:pPr marL="308610">
              <a:lnSpc>
                <a:spcPct val="100000"/>
              </a:lnSpc>
              <a:spcBef>
                <a:spcPts val="720"/>
              </a:spcBef>
            </a:pPr>
            <a:r>
              <a:rPr sz="2400" spc="-20" dirty="0">
                <a:solidFill>
                  <a:srgbClr val="404040"/>
                </a:solidFill>
                <a:latin typeface="SimSun"/>
                <a:cs typeface="SimSun"/>
              </a:rPr>
              <a:t>跳出訊息顯示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6220" y="3991482"/>
            <a:ext cx="18408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“</a:t>
            </a:r>
            <a:r>
              <a:rPr sz="2400" spc="-5" dirty="0">
                <a:solidFill>
                  <a:srgbClr val="404040"/>
                </a:solidFill>
                <a:latin typeface="SimSun"/>
                <a:cs typeface="SimSun"/>
              </a:rPr>
              <a:t>寫入完成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(3)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4570348"/>
            <a:ext cx="2865120" cy="137985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819"/>
              </a:spcBef>
              <a:buClr>
                <a:srgbClr val="E38312"/>
              </a:buClr>
              <a:buSzPct val="116666"/>
              <a:buFont typeface="Wingdings"/>
              <a:buChar char=""/>
              <a:tabLst>
                <a:tab pos="358140" algn="l"/>
              </a:tabLst>
            </a:pPr>
            <a:r>
              <a:rPr sz="2400" spc="240" dirty="0">
                <a:solidFill>
                  <a:srgbClr val="404040"/>
                </a:solidFill>
                <a:latin typeface="SimSun"/>
                <a:cs typeface="SimSun"/>
              </a:rPr>
              <a:t>點選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r>
              <a:rPr sz="2400" dirty="0">
                <a:solidFill>
                  <a:srgbClr val="404040"/>
                </a:solidFill>
                <a:latin typeface="SimSun"/>
                <a:cs typeface="SimSun"/>
              </a:rPr>
              <a:t>清空卡片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(4)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endParaRPr sz="2400">
              <a:latin typeface="Calibri"/>
              <a:cs typeface="Calibri"/>
            </a:endParaRPr>
          </a:p>
          <a:p>
            <a:pPr marL="308610">
              <a:lnSpc>
                <a:spcPct val="100000"/>
              </a:lnSpc>
              <a:spcBef>
                <a:spcPts val="725"/>
              </a:spcBef>
            </a:pPr>
            <a:r>
              <a:rPr sz="2400" spc="-10" dirty="0">
                <a:solidFill>
                  <a:srgbClr val="404040"/>
                </a:solidFill>
                <a:latin typeface="SimSun"/>
                <a:cs typeface="SimSun"/>
              </a:rPr>
              <a:t>跳出訊息顯示</a:t>
            </a:r>
            <a:endParaRPr sz="2400">
              <a:latin typeface="SimSun"/>
              <a:cs typeface="SimSun"/>
            </a:endParaRPr>
          </a:p>
          <a:p>
            <a:pPr marL="30861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“</a:t>
            </a:r>
            <a:r>
              <a:rPr sz="2400" spc="-5" dirty="0">
                <a:solidFill>
                  <a:srgbClr val="404040"/>
                </a:solidFill>
                <a:latin typeface="SimSun"/>
                <a:cs typeface="SimSun"/>
              </a:rPr>
              <a:t>清空完成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(3)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6720" y="2908798"/>
            <a:ext cx="3966971" cy="340970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846065" y="3263010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(1)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56250" y="5227701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(3)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40142" y="4131563"/>
            <a:ext cx="279400" cy="77787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(2)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(4)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2985"/>
            <a:ext cx="45345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作業要求(</a:t>
            </a:r>
            <a:r>
              <a:rPr spc="-40" dirty="0"/>
              <a:t>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74407"/>
            <a:ext cx="658685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8610" marR="5080" indent="-296545">
              <a:lnSpc>
                <a:spcPct val="125000"/>
              </a:lnSpc>
              <a:spcBef>
                <a:spcPts val="95"/>
              </a:spcBef>
              <a:buSzPct val="116666"/>
              <a:buFont typeface="Wingdings"/>
              <a:buChar char=""/>
              <a:tabLst>
                <a:tab pos="308610" algn="l"/>
                <a:tab pos="357505" algn="l"/>
              </a:tabLst>
            </a:pPr>
            <a:r>
              <a:rPr sz="2400" dirty="0">
                <a:solidFill>
                  <a:srgbClr val="E38312"/>
                </a:solidFill>
                <a:latin typeface="SimSun"/>
                <a:cs typeface="SimSun"/>
              </a:rPr>
              <a:t>	</a:t>
            </a:r>
            <a:r>
              <a:rPr sz="2400" spc="240" dirty="0">
                <a:solidFill>
                  <a:srgbClr val="404040"/>
                </a:solidFill>
                <a:latin typeface="SimSun"/>
                <a:cs typeface="SimSun"/>
              </a:rPr>
              <a:t>選取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r>
              <a:rPr sz="2400" dirty="0">
                <a:solidFill>
                  <a:srgbClr val="404040"/>
                </a:solidFill>
                <a:latin typeface="SimSun"/>
                <a:cs typeface="SimSun"/>
              </a:rPr>
              <a:t>查詢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(1)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” </a:t>
            </a:r>
            <a:r>
              <a:rPr sz="2400" spc="-5" dirty="0">
                <a:solidFill>
                  <a:srgbClr val="404040"/>
                </a:solidFill>
                <a:latin typeface="SimSun"/>
                <a:cs typeface="SimSun"/>
              </a:rPr>
              <a:t>部分，用來檢查資料是否確實寫</a:t>
            </a:r>
            <a:r>
              <a:rPr sz="2400" spc="-50" dirty="0">
                <a:solidFill>
                  <a:srgbClr val="404040"/>
                </a:solidFill>
                <a:latin typeface="SimSun"/>
                <a:cs typeface="SimSun"/>
              </a:rPr>
              <a:t>入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3003946"/>
            <a:ext cx="2865120" cy="137922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815"/>
              </a:spcBef>
              <a:buClr>
                <a:srgbClr val="E38312"/>
              </a:buClr>
              <a:buSzPct val="116666"/>
              <a:buFont typeface="Wingdings"/>
              <a:buChar char=""/>
              <a:tabLst>
                <a:tab pos="358140" algn="l"/>
              </a:tabLst>
            </a:pPr>
            <a:r>
              <a:rPr sz="2400" spc="240" dirty="0">
                <a:solidFill>
                  <a:srgbClr val="404040"/>
                </a:solidFill>
                <a:latin typeface="SimSun"/>
                <a:cs typeface="SimSun"/>
              </a:rPr>
              <a:t>點選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r>
              <a:rPr sz="2400" dirty="0">
                <a:solidFill>
                  <a:srgbClr val="404040"/>
                </a:solidFill>
                <a:latin typeface="SimSun"/>
                <a:cs typeface="SimSun"/>
              </a:rPr>
              <a:t>讀取卡片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(2)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endParaRPr sz="2400">
              <a:latin typeface="Calibri"/>
              <a:cs typeface="Calibri"/>
            </a:endParaRPr>
          </a:p>
          <a:p>
            <a:pPr marL="308610">
              <a:lnSpc>
                <a:spcPct val="100000"/>
              </a:lnSpc>
              <a:spcBef>
                <a:spcPts val="720"/>
              </a:spcBef>
            </a:pPr>
            <a:r>
              <a:rPr sz="2400" spc="-20" dirty="0">
                <a:solidFill>
                  <a:srgbClr val="404040"/>
                </a:solidFill>
                <a:latin typeface="SimSun"/>
                <a:cs typeface="SimSun"/>
              </a:rPr>
              <a:t>跳出訊息顯示</a:t>
            </a:r>
            <a:endParaRPr sz="2400">
              <a:latin typeface="SimSun"/>
              <a:cs typeface="SimSun"/>
            </a:endParaRPr>
          </a:p>
          <a:p>
            <a:pPr marL="30861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“</a:t>
            </a:r>
            <a:r>
              <a:rPr sz="2400" spc="-5" dirty="0">
                <a:solidFill>
                  <a:srgbClr val="404040"/>
                </a:solidFill>
                <a:latin typeface="SimSun"/>
                <a:cs typeface="SimSun"/>
              </a:rPr>
              <a:t>讀取完成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(3)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2084" y="2686310"/>
            <a:ext cx="4227575" cy="363219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522467" y="3078226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(1)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94142" y="3986860"/>
            <a:ext cx="279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(2)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32450" y="5033009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(3)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2985"/>
            <a:ext cx="45345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作業要求(</a:t>
            </a:r>
            <a:r>
              <a:rPr spc="-40" dirty="0"/>
              <a:t>Cont.)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3440" y="2698211"/>
            <a:ext cx="4224527" cy="36202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0259" y="1965452"/>
            <a:ext cx="7488555" cy="3265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100"/>
              </a:spcBef>
              <a:buClr>
                <a:srgbClr val="E38312"/>
              </a:buClr>
              <a:buSzPct val="116666"/>
              <a:buFont typeface="Wingdings"/>
              <a:buChar char=""/>
              <a:tabLst>
                <a:tab pos="358140" algn="l"/>
              </a:tabLst>
            </a:pPr>
            <a:r>
              <a:rPr sz="2400" spc="240" dirty="0">
                <a:solidFill>
                  <a:srgbClr val="404040"/>
                </a:solidFill>
                <a:latin typeface="SimSun"/>
                <a:cs typeface="SimSun"/>
              </a:rPr>
              <a:t>選取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r>
              <a:rPr sz="2400" dirty="0">
                <a:solidFill>
                  <a:srgbClr val="404040"/>
                </a:solidFill>
                <a:latin typeface="SimSun"/>
                <a:cs typeface="SimSun"/>
              </a:rPr>
              <a:t>儲值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(1)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” </a:t>
            </a:r>
            <a:r>
              <a:rPr sz="2400" spc="-5" dirty="0">
                <a:solidFill>
                  <a:srgbClr val="404040"/>
                </a:solidFill>
                <a:latin typeface="SimSun"/>
                <a:cs typeface="SimSun"/>
              </a:rPr>
              <a:t>部分，填入儲值點數值</a:t>
            </a:r>
            <a:endParaRPr sz="2400">
              <a:latin typeface="SimSun"/>
              <a:cs typeface="SimSun"/>
            </a:endParaRPr>
          </a:p>
          <a:p>
            <a:pPr marL="307975" indent="-295275">
              <a:lnSpc>
                <a:spcPct val="100000"/>
              </a:lnSpc>
              <a:spcBef>
                <a:spcPts val="2125"/>
              </a:spcBef>
              <a:buClr>
                <a:srgbClr val="E38312"/>
              </a:buClr>
              <a:buFont typeface="Wingdings"/>
              <a:buChar char=""/>
              <a:tabLst>
                <a:tab pos="307975" algn="l"/>
              </a:tabLst>
            </a:pPr>
            <a:r>
              <a:rPr sz="2400" spc="265" dirty="0">
                <a:solidFill>
                  <a:srgbClr val="404040"/>
                </a:solidFill>
                <a:latin typeface="SimSun"/>
                <a:cs typeface="SimSun"/>
              </a:rPr>
              <a:t>點選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r>
              <a:rPr sz="2400" dirty="0">
                <a:solidFill>
                  <a:srgbClr val="404040"/>
                </a:solidFill>
                <a:latin typeface="SimSun"/>
                <a:cs typeface="SimSun"/>
              </a:rPr>
              <a:t>加值點數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(2)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” </a:t>
            </a:r>
            <a:r>
              <a:rPr sz="2400" spc="-20" dirty="0">
                <a:solidFill>
                  <a:srgbClr val="404040"/>
                </a:solidFill>
                <a:latin typeface="SimSun"/>
                <a:cs typeface="SimSun"/>
              </a:rPr>
              <a:t>將顯示</a:t>
            </a:r>
            <a:endParaRPr sz="24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“</a:t>
            </a:r>
            <a:r>
              <a:rPr sz="2400" dirty="0">
                <a:solidFill>
                  <a:srgbClr val="404040"/>
                </a:solidFill>
                <a:latin typeface="SimSun"/>
                <a:cs typeface="SimSun"/>
              </a:rPr>
              <a:t>儲值數、可用餘額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(3)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endParaRPr sz="2400">
              <a:latin typeface="Calibri"/>
              <a:cs typeface="Calibri"/>
            </a:endParaRPr>
          </a:p>
          <a:p>
            <a:pPr marR="1544320" algn="r">
              <a:lnSpc>
                <a:spcPct val="100000"/>
              </a:lnSpc>
              <a:spcBef>
                <a:spcPts val="330"/>
              </a:spcBef>
            </a:pP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(1)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(2)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alibri"/>
              <a:cs typeface="Calibri"/>
            </a:endParaRPr>
          </a:p>
          <a:p>
            <a:pPr marR="798830" algn="r">
              <a:lnSpc>
                <a:spcPct val="100000"/>
              </a:lnSpc>
            </a:pP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(3)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653</Words>
  <Application>Microsoft Office PowerPoint</Application>
  <PresentationFormat>如螢幕大小 (4:3)</PresentationFormat>
  <Paragraphs>118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Arial MT</vt:lpstr>
      <vt:lpstr>SimSun</vt:lpstr>
      <vt:lpstr>MingLiU_HKSCS-ExtB</vt:lpstr>
      <vt:lpstr>Calibri</vt:lpstr>
      <vt:lpstr>Calibri Light</vt:lpstr>
      <vt:lpstr>Wingdings</vt:lpstr>
      <vt:lpstr>Office Theme</vt:lpstr>
      <vt:lpstr>射頻辨識系統與應用課程</vt:lpstr>
      <vt:lpstr>PowerPoint 簡報</vt:lpstr>
      <vt:lpstr>工具需求</vt:lpstr>
      <vt:lpstr>RFID模組使用簡介</vt:lpstr>
      <vt:lpstr>RD300工具程式使用簡介</vt:lpstr>
      <vt:lpstr>作業要求</vt:lpstr>
      <vt:lpstr>作業要求(Cont.)</vt:lpstr>
      <vt:lpstr>作業要求(Cont.)</vt:lpstr>
      <vt:lpstr>作業要求(Cont.)</vt:lpstr>
      <vt:lpstr>作業要求(Cont.)</vt:lpstr>
      <vt:lpstr>作業要求(Cont.)</vt:lpstr>
      <vt:lpstr>Bonus(加分題)</vt:lpstr>
      <vt:lpstr>實作方向</vt:lpstr>
      <vt:lpstr>實作方向</vt:lpstr>
      <vt:lpstr>實作方向</vt:lpstr>
      <vt:lpstr>實作方向</vt:lpstr>
      <vt:lpstr>繳交方式</vt:lpstr>
      <vt:lpstr>評分標準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射頻辨識系統與應用課程</dc:title>
  <dc:creator>ESL-Liang</dc:creator>
  <cp:lastModifiedBy>劉大千 david33</cp:lastModifiedBy>
  <cp:revision>2</cp:revision>
  <dcterms:created xsi:type="dcterms:W3CDTF">2023-11-07T06:16:05Z</dcterms:created>
  <dcterms:modified xsi:type="dcterms:W3CDTF">2023-11-13T08:08:46Z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2023-11-07T00:00:00Z</vt:filetime>
  </property>
  <property fmtid="{D5CDD505-2E9C-101B-9397-08002B2CF9AE}" pid="5" name="Producer">
    <vt:lpwstr>Microsoft® PowerPoint® 2016</vt:lpwstr>
  </property>
</Properties>
</file>