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4" r:id="rId3"/>
  </p:sldMasterIdLst>
  <p:notesMasterIdLst>
    <p:notesMasterId r:id="rId22"/>
  </p:notesMasterIdLst>
  <p:sldIdLst>
    <p:sldId id="257" r:id="rId4"/>
    <p:sldId id="260" r:id="rId5"/>
    <p:sldId id="275" r:id="rId6"/>
    <p:sldId id="268" r:id="rId7"/>
    <p:sldId id="299" r:id="rId8"/>
    <p:sldId id="300" r:id="rId9"/>
    <p:sldId id="315" r:id="rId10"/>
    <p:sldId id="328" r:id="rId11"/>
    <p:sldId id="301" r:id="rId12"/>
    <p:sldId id="282" r:id="rId13"/>
    <p:sldId id="302" r:id="rId14"/>
    <p:sldId id="303" r:id="rId15"/>
    <p:sldId id="287" r:id="rId16"/>
    <p:sldId id="304" r:id="rId17"/>
    <p:sldId id="305" r:id="rId18"/>
    <p:sldId id="289" r:id="rId19"/>
    <p:sldId id="311" r:id="rId20"/>
    <p:sldId id="294" r:id="rId21"/>
    <p:sldId id="312" r:id="rId23"/>
    <p:sldId id="266"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8270A"/>
    <a:srgbClr val="7F7F7F"/>
    <a:srgbClr val="FFFFFF"/>
    <a:srgbClr val="DD4814"/>
    <a:srgbClr val="831806"/>
    <a:srgbClr val="D9D9D9"/>
    <a:srgbClr val="DCDCDC"/>
    <a:srgbClr val="F0F0F0"/>
    <a:srgbClr val="E6E6E6"/>
    <a:srgbClr val="C8C8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919"/>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notesMaster" Target="notesMasters/notesMaster1.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9" Type="http://schemas.openxmlformats.org/officeDocument/2006/relationships/tags" Target="../tags/tag52.xml"/><Relationship Id="rId8" Type="http://schemas.openxmlformats.org/officeDocument/2006/relationships/tags" Target="../tags/tag51.xml"/><Relationship Id="rId7" Type="http://schemas.openxmlformats.org/officeDocument/2006/relationships/tags" Target="../tags/tag50.xml"/><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56.xml"/><Relationship Id="rId4" Type="http://schemas.openxmlformats.org/officeDocument/2006/relationships/tags" Target="../tags/tag55.xml"/><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4" Type="http://schemas.openxmlformats.org/officeDocument/2006/relationships/tags" Target="../tags/tag59.xml"/><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7" Type="http://schemas.openxmlformats.org/officeDocument/2006/relationships/tags" Target="../tags/tag65.xml"/><Relationship Id="rId6" Type="http://schemas.openxmlformats.org/officeDocument/2006/relationships/tags" Target="../tags/tag64.xml"/><Relationship Id="rId5" Type="http://schemas.openxmlformats.org/officeDocument/2006/relationships/tags" Target="../tags/tag63.xml"/><Relationship Id="rId4" Type="http://schemas.openxmlformats.org/officeDocument/2006/relationships/tags" Target="../tags/tag62.xml"/><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6" Type="http://schemas.openxmlformats.org/officeDocument/2006/relationships/tags" Target="../tags/tag70.xml"/><Relationship Id="rId5" Type="http://schemas.openxmlformats.org/officeDocument/2006/relationships/tags" Target="../tags/tag69.xml"/><Relationship Id="rId4" Type="http://schemas.openxmlformats.org/officeDocument/2006/relationships/tags" Target="../tags/tag68.xml"/><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5" Type="http://schemas.openxmlformats.org/officeDocument/2006/relationships/tags" Target="../tags/tag74.xml"/><Relationship Id="rId4" Type="http://schemas.openxmlformats.org/officeDocument/2006/relationships/tags" Target="../tags/tag73.xml"/><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6" Type="http://schemas.openxmlformats.org/officeDocument/2006/relationships/tags" Target="../tags/tag79.xml"/><Relationship Id="rId5" Type="http://schemas.openxmlformats.org/officeDocument/2006/relationships/tags" Target="../tags/tag78.xml"/><Relationship Id="rId4" Type="http://schemas.openxmlformats.org/officeDocument/2006/relationships/tags" Target="../tags/tag77.xml"/><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4" Type="http://schemas.openxmlformats.org/officeDocument/2006/relationships/tags" Target="../tags/tag6.xml"/><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1.xml"/><Relationship Id="rId5" Type="http://schemas.openxmlformats.org/officeDocument/2006/relationships/tags" Target="../tags/tag10.xml"/><Relationship Id="rId4" Type="http://schemas.openxmlformats.org/officeDocument/2006/relationships/tags" Target="../tags/tag9.xml"/><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6" Type="http://schemas.openxmlformats.org/officeDocument/2006/relationships/tags" Target="../tags/tag16.xml"/><Relationship Id="rId5" Type="http://schemas.openxmlformats.org/officeDocument/2006/relationships/tags" Target="../tags/tag15.xml"/><Relationship Id="rId4" Type="http://schemas.openxmlformats.org/officeDocument/2006/relationships/tags" Target="../tags/tag14.xml"/><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4" Type="http://schemas.openxmlformats.org/officeDocument/2006/relationships/tags" Target="../tags/tag19.xml"/><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6" Type="http://schemas.openxmlformats.org/officeDocument/2006/relationships/tags" Target="../tags/tag38.xml"/><Relationship Id="rId5" Type="http://schemas.openxmlformats.org/officeDocument/2006/relationships/tags" Target="../tags/tag37.xml"/><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7" Type="http://schemas.openxmlformats.org/officeDocument/2006/relationships/tags" Target="../tags/tag44.xml"/><Relationship Id="rId6" Type="http://schemas.openxmlformats.org/officeDocument/2006/relationships/tags" Target="../tags/tag43.xml"/><Relationship Id="rId5" Type="http://schemas.openxmlformats.org/officeDocument/2006/relationships/tags" Target="../tags/tag42.xml"/><Relationship Id="rId4" Type="http://schemas.openxmlformats.org/officeDocument/2006/relationships/tags" Target="../tags/tag41.xml"/><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4" name="日期占位符 3"/>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3"/>
            </p:custDataLst>
          </p:nvPr>
        </p:nvSpPr>
        <p:spPr/>
        <p:txBody>
          <a:bodyPr/>
          <a:lstStyle/>
          <a:p>
            <a:endParaRPr lang="zh-CN" altLang="en-US"/>
          </a:p>
        </p:txBody>
      </p:sp>
      <p:sp>
        <p:nvSpPr>
          <p:cNvPr id="6" name="灯片编号占位符 5"/>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grpSp>
        <p:nvGrpSpPr>
          <p:cNvPr id="8" name="组合 7"/>
          <p:cNvGrpSpPr/>
          <p:nvPr userDrawn="1"/>
        </p:nvGrpSpPr>
        <p:grpSpPr>
          <a:xfrm>
            <a:off x="6390005" y="5715"/>
            <a:ext cx="5811520" cy="3556000"/>
            <a:chOff x="12656" y="9"/>
            <a:chExt cx="6559" cy="5559"/>
          </a:xfrm>
        </p:grpSpPr>
        <p:sp>
          <p:nvSpPr>
            <p:cNvPr id="9" name="等腰三角形 8"/>
            <p:cNvSpPr/>
            <p:nvPr/>
          </p:nvSpPr>
          <p:spPr>
            <a:xfrm rot="16200000" flipH="1">
              <a:off x="12044" y="2126"/>
              <a:ext cx="4054" cy="2830"/>
            </a:xfrm>
            <a:prstGeom prst="triangle">
              <a:avLst>
                <a:gd name="adj" fmla="val 27374"/>
              </a:avLst>
            </a:prstGeom>
            <a:solidFill>
              <a:srgbClr val="DD48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等腰三角形 9"/>
            <p:cNvSpPr/>
            <p:nvPr/>
          </p:nvSpPr>
          <p:spPr>
            <a:xfrm rot="5400000">
              <a:off x="14874" y="2125"/>
              <a:ext cx="4054" cy="2830"/>
            </a:xfrm>
            <a:prstGeom prst="triangle">
              <a:avLst>
                <a:gd name="adj" fmla="val 71298"/>
              </a:avLst>
            </a:prstGeom>
            <a:solidFill>
              <a:srgbClr val="8318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等腰三角形 15"/>
            <p:cNvSpPr/>
            <p:nvPr/>
          </p:nvSpPr>
          <p:spPr>
            <a:xfrm rot="16200000" flipH="1">
              <a:off x="14660" y="835"/>
              <a:ext cx="5381" cy="3728"/>
            </a:xfrm>
            <a:prstGeom prst="triangle">
              <a:avLst>
                <a:gd name="adj" fmla="val 28031"/>
              </a:avLst>
            </a:prstGeom>
            <a:solidFill>
              <a:srgbClr val="DD48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2" name="直角三角形 1"/>
          <p:cNvSpPr/>
          <p:nvPr userDrawn="1"/>
        </p:nvSpPr>
        <p:spPr>
          <a:xfrm rot="10800000" flipH="1">
            <a:off x="0" y="5080"/>
            <a:ext cx="11577320" cy="3348355"/>
          </a:xfrm>
          <a:prstGeom prst="rtTriangle">
            <a:avLst/>
          </a:prstGeom>
          <a:solidFill>
            <a:srgbClr val="DD48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直角三角形 6"/>
          <p:cNvSpPr/>
          <p:nvPr userDrawn="1"/>
        </p:nvSpPr>
        <p:spPr>
          <a:xfrm rot="10800000" flipH="1">
            <a:off x="0" y="0"/>
            <a:ext cx="4973320" cy="1439545"/>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直角三角形 19"/>
          <p:cNvSpPr/>
          <p:nvPr userDrawn="1"/>
        </p:nvSpPr>
        <p:spPr>
          <a:xfrm rot="10800000" flipH="1">
            <a:off x="0" y="5080"/>
            <a:ext cx="3518535" cy="981710"/>
          </a:xfrm>
          <a:prstGeom prst="rtTriangle">
            <a:avLst/>
          </a:prstGeom>
          <a:solidFill>
            <a:srgbClr val="8318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标题和内容">
    <p:spTree>
      <p:nvGrpSpPr>
        <p:cNvPr id="1" name=""/>
        <p:cNvGrpSpPr/>
        <p:nvPr/>
      </p:nvGrpSpPr>
      <p:grpSpPr>
        <a:xfrm>
          <a:off x="0" y="0"/>
          <a:ext cx="0" cy="0"/>
          <a:chOff x="0" y="0"/>
          <a:chExt cx="0" cy="0"/>
        </a:xfrm>
      </p:grpSpPr>
      <p:sp>
        <p:nvSpPr>
          <p:cNvPr id="7" name="等腰三角形 6"/>
          <p:cNvSpPr/>
          <p:nvPr userDrawn="1"/>
        </p:nvSpPr>
        <p:spPr>
          <a:xfrm rot="5400000" flipH="1">
            <a:off x="1178560" y="-1179830"/>
            <a:ext cx="6866255" cy="9225280"/>
          </a:xfrm>
          <a:prstGeom prst="triangle">
            <a:avLst>
              <a:gd name="adj" fmla="val 0"/>
            </a:avLst>
          </a:prstGeom>
          <a:solidFill>
            <a:srgbClr val="DD48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等腰三角形 7"/>
          <p:cNvSpPr/>
          <p:nvPr userDrawn="1"/>
        </p:nvSpPr>
        <p:spPr>
          <a:xfrm rot="16680000">
            <a:off x="8194675" y="5685155"/>
            <a:ext cx="1245870" cy="969010"/>
          </a:xfrm>
          <a:prstGeom prst="triangle">
            <a:avLst>
              <a:gd name="adj" fmla="val 41185"/>
            </a:avLst>
          </a:prstGeom>
          <a:solidFill>
            <a:srgbClr val="8318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日期占位符 3"/>
          <p:cNvSpPr>
            <a:spLocks noGrp="1"/>
          </p:cNvSpPr>
          <p:nvPr>
            <p:ph type="dt" sz="half" idx="10"/>
            <p:custDataLst>
              <p:tags r:id="rId2"/>
            </p:custDataLst>
          </p:nvPr>
        </p:nvSpPr>
        <p:spPr/>
        <p:txBody>
          <a:bodyPr/>
          <a:lstStyle>
            <a:lvl1pPr>
              <a:defRPr>
                <a:solidFill>
                  <a:schemeClr val="bg1"/>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3"/>
            </p:custDataLst>
          </p:nvPr>
        </p:nvSpPr>
        <p:spPr/>
        <p:txBody>
          <a:bodyPr/>
          <a:lstStyle>
            <a:lvl1pPr>
              <a:defRPr>
                <a:solidFill>
                  <a:schemeClr val="bg1"/>
                </a:solidFill>
              </a:defRPr>
            </a:lvl1pPr>
          </a:lstStyle>
          <a:p>
            <a:endParaRPr lang="zh-CN" altLang="en-US"/>
          </a:p>
        </p:txBody>
      </p:sp>
      <p:sp>
        <p:nvSpPr>
          <p:cNvPr id="6" name="灯片编号占位符 5"/>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9" name="等腰三角形 8"/>
          <p:cNvSpPr/>
          <p:nvPr userDrawn="1"/>
        </p:nvSpPr>
        <p:spPr>
          <a:xfrm rot="16200000" flipH="1">
            <a:off x="10280650" y="1791970"/>
            <a:ext cx="2626360" cy="1183640"/>
          </a:xfrm>
          <a:prstGeom prst="triangle">
            <a:avLst/>
          </a:prstGeom>
          <a:solidFill>
            <a:srgbClr val="DD48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3"/>
            </p:custDataLst>
          </p:nvPr>
        </p:nvSpPr>
        <p:spPr/>
        <p:txBody>
          <a:bodyPr/>
          <a:lstStyle/>
          <a:p>
            <a:endParaRPr lang="zh-CN" altLang="en-US" dirty="0"/>
          </a:p>
        </p:txBody>
      </p:sp>
      <p:sp>
        <p:nvSpPr>
          <p:cNvPr id="18" name="灯片编号占位符 17"/>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dirty="0"/>
          </a:p>
        </p:txBody>
      </p:sp>
      <p:grpSp>
        <p:nvGrpSpPr>
          <p:cNvPr id="29" name="组合 28"/>
          <p:cNvGrpSpPr/>
          <p:nvPr userDrawn="1"/>
        </p:nvGrpSpPr>
        <p:grpSpPr>
          <a:xfrm>
            <a:off x="0" y="0"/>
            <a:ext cx="791845" cy="950595"/>
            <a:chOff x="2" y="4539"/>
            <a:chExt cx="5225" cy="6274"/>
          </a:xfrm>
        </p:grpSpPr>
        <p:sp>
          <p:nvSpPr>
            <p:cNvPr id="7" name="等腰三角形 6"/>
            <p:cNvSpPr/>
            <p:nvPr/>
          </p:nvSpPr>
          <p:spPr>
            <a:xfrm rot="5400000" flipH="1">
              <a:off x="-605" y="5146"/>
              <a:ext cx="6274" cy="5060"/>
            </a:xfrm>
            <a:prstGeom prst="triangle">
              <a:avLst>
                <a:gd name="adj" fmla="val 28031"/>
              </a:avLst>
            </a:prstGeom>
            <a:solidFill>
              <a:srgbClr val="DD48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等腰三角形 7"/>
            <p:cNvSpPr/>
            <p:nvPr/>
          </p:nvSpPr>
          <p:spPr>
            <a:xfrm rot="16680000">
              <a:off x="3230" y="6961"/>
              <a:ext cx="2271" cy="1724"/>
            </a:xfrm>
            <a:prstGeom prst="triangle">
              <a:avLst/>
            </a:prstGeom>
            <a:solidFill>
              <a:srgbClr val="8318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4" name="组合 3"/>
          <p:cNvGrpSpPr/>
          <p:nvPr userDrawn="1"/>
        </p:nvGrpSpPr>
        <p:grpSpPr>
          <a:xfrm>
            <a:off x="11630660" y="5473065"/>
            <a:ext cx="556260" cy="869950"/>
            <a:chOff x="18316" y="8619"/>
            <a:chExt cx="876" cy="1370"/>
          </a:xfrm>
        </p:grpSpPr>
        <p:sp>
          <p:nvSpPr>
            <p:cNvPr id="9" name="等腰三角形 8"/>
            <p:cNvSpPr/>
            <p:nvPr userDrawn="1"/>
          </p:nvSpPr>
          <p:spPr>
            <a:xfrm rot="16200000">
              <a:off x="18143" y="8792"/>
              <a:ext cx="1223" cy="876"/>
            </a:xfrm>
            <a:prstGeom prst="triangle">
              <a:avLst/>
            </a:prstGeom>
            <a:solidFill>
              <a:srgbClr val="DD48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等腰三角形 9"/>
            <p:cNvSpPr/>
            <p:nvPr userDrawn="1"/>
          </p:nvSpPr>
          <p:spPr>
            <a:xfrm rot="16200000">
              <a:off x="18295" y="9299"/>
              <a:ext cx="805" cy="577"/>
            </a:xfrm>
            <a:prstGeom prst="triangle">
              <a:avLst/>
            </a:prstGeom>
            <a:solidFill>
              <a:srgbClr val="8318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2" name="标题 1"/>
          <p:cNvSpPr>
            <a:spLocks noGrp="1"/>
          </p:cNvSpPr>
          <p:nvPr>
            <p:ph type="title"/>
            <p:custDataLst>
              <p:tags r:id="rId5"/>
            </p:custDataLst>
          </p:nvPr>
        </p:nvSpPr>
        <p:spPr>
          <a:xfrm>
            <a:off x="608400" y="608400"/>
            <a:ext cx="10969200" cy="705600"/>
          </a:xfrm>
        </p:spPr>
        <p:txBody>
          <a:bodyPr vert="horz" lIns="90000" tIns="46800" rIns="90000" bIns="46800" rtlCol="0" anchor="ctr" anchorCtr="0">
            <a:normAutofit/>
          </a:bodyPr>
          <a:p>
            <a:pPr lvl="0"/>
            <a:r>
              <a:rPr dirty="0">
                <a:sym typeface="+mn-ea"/>
              </a:rPr>
              <a:t>单击此处编辑母版标题样式</a:t>
            </a:r>
            <a:endParaRPr dirty="0">
              <a:sym typeface="+mn-ea"/>
            </a:endParaRPr>
          </a:p>
        </p:txBody>
      </p:sp>
      <p:sp>
        <p:nvSpPr>
          <p:cNvPr id="3" name="内容占位符 2"/>
          <p:cNvSpPr>
            <a:spLocks noGrp="1"/>
          </p:cNvSpPr>
          <p:nvPr>
            <p:ph idx="1"/>
            <p:custDataLst>
              <p:tags r:id="rId6"/>
            </p:custDataLst>
          </p:nvPr>
        </p:nvSpPr>
        <p:spPr>
          <a:xfrm>
            <a:off x="608400" y="1490400"/>
            <a:ext cx="10969200" cy="4759200"/>
          </a:xfrm>
        </p:spPr>
        <p:txBody>
          <a:bodyPr vert="horz" lIns="90000" tIns="46800" rIns="90000" bIns="46800" rtlCol="0">
            <a:normAutofit/>
          </a:bodyPr>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标题和内容">
    <p:bg>
      <p:bgPr>
        <a:no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showMasterSp="0">
  <p:cSld name="两栏内容">
    <p:spTree>
      <p:nvGrpSpPr>
        <p:cNvPr id="1" name=""/>
        <p:cNvGrpSpPr/>
        <p:nvPr/>
      </p:nvGrpSpPr>
      <p:grpSpPr>
        <a:xfrm>
          <a:off x="0" y="0"/>
          <a:ext cx="0" cy="0"/>
          <a:chOff x="0" y="0"/>
          <a:chExt cx="0" cy="0"/>
        </a:xfrm>
      </p:grpSpPr>
      <p:sp>
        <p:nvSpPr>
          <p:cNvPr id="5" name="日期占位符 4"/>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3"/>
            </p:custDataLst>
          </p:nvPr>
        </p:nvSpPr>
        <p:spPr/>
        <p:txBody>
          <a:bodyPr/>
          <a:lstStyle/>
          <a:p>
            <a:endParaRPr lang="zh-CN" altLang="en-US"/>
          </a:p>
        </p:txBody>
      </p:sp>
      <p:sp>
        <p:nvSpPr>
          <p:cNvPr id="7" name="灯片编号占位符 6"/>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12" name="直角三角形 11"/>
          <p:cNvSpPr/>
          <p:nvPr userDrawn="1"/>
        </p:nvSpPr>
        <p:spPr>
          <a:xfrm rot="10800000" flipH="1">
            <a:off x="0" y="5080"/>
            <a:ext cx="11577320" cy="4882515"/>
          </a:xfrm>
          <a:prstGeom prst="rtTriangle">
            <a:avLst/>
          </a:prstGeom>
          <a:solidFill>
            <a:srgbClr val="8318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直角三角形 12"/>
          <p:cNvSpPr/>
          <p:nvPr userDrawn="1"/>
        </p:nvSpPr>
        <p:spPr>
          <a:xfrm rot="10800000" flipH="1">
            <a:off x="1270" y="0"/>
            <a:ext cx="6833870" cy="2882265"/>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29" name="组合 28"/>
          <p:cNvGrpSpPr/>
          <p:nvPr userDrawn="1"/>
        </p:nvGrpSpPr>
        <p:grpSpPr>
          <a:xfrm>
            <a:off x="1270" y="2882265"/>
            <a:ext cx="3317875" cy="3983990"/>
            <a:chOff x="2" y="4539"/>
            <a:chExt cx="5225" cy="6274"/>
          </a:xfrm>
        </p:grpSpPr>
        <p:sp>
          <p:nvSpPr>
            <p:cNvPr id="10" name="等腰三角形 9"/>
            <p:cNvSpPr/>
            <p:nvPr/>
          </p:nvSpPr>
          <p:spPr>
            <a:xfrm rot="16680000">
              <a:off x="3230" y="6961"/>
              <a:ext cx="2271" cy="1724"/>
            </a:xfrm>
            <a:prstGeom prst="triangle">
              <a:avLst/>
            </a:prstGeom>
            <a:solidFill>
              <a:srgbClr val="8318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等腰三角形 7"/>
            <p:cNvSpPr/>
            <p:nvPr/>
          </p:nvSpPr>
          <p:spPr>
            <a:xfrm rot="5400000" flipH="1">
              <a:off x="-605" y="5146"/>
              <a:ext cx="6274" cy="5060"/>
            </a:xfrm>
            <a:prstGeom prst="triangle">
              <a:avLst>
                <a:gd name="adj" fmla="val 28031"/>
              </a:avLst>
            </a:prstGeom>
            <a:solidFill>
              <a:srgbClr val="DD48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ags" Target="../tags/tag23.xml"/><Relationship Id="rId8" Type="http://schemas.openxmlformats.org/officeDocument/2006/relationships/tags" Target="../tags/tag22.xml"/><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4.xml"/><Relationship Id="rId8" Type="http://schemas.openxmlformats.org/officeDocument/2006/relationships/slideLayout" Target="../slideLayouts/slideLayout13.xml"/><Relationship Id="rId7" Type="http://schemas.openxmlformats.org/officeDocument/2006/relationships/slideLayout" Target="../slideLayouts/slideLayout12.xml"/><Relationship Id="rId6" Type="http://schemas.openxmlformats.org/officeDocument/2006/relationships/slideLayout" Target="../slideLayouts/slideLayout11.xml"/><Relationship Id="rId5" Type="http://schemas.openxmlformats.org/officeDocument/2006/relationships/slideLayout" Target="../slideLayouts/slideLayout10.xml"/><Relationship Id="rId4" Type="http://schemas.openxmlformats.org/officeDocument/2006/relationships/slideLayout" Target="../slideLayouts/slideLayout9.xml"/><Relationship Id="rId3" Type="http://schemas.openxmlformats.org/officeDocument/2006/relationships/slideLayout" Target="../slideLayouts/slideLayout8.xml"/><Relationship Id="rId2" Type="http://schemas.openxmlformats.org/officeDocument/2006/relationships/slideLayout" Target="../slideLayouts/slideLayout7.xml"/><Relationship Id="rId18" Type="http://schemas.openxmlformats.org/officeDocument/2006/relationships/theme" Target="../theme/theme2.xml"/><Relationship Id="rId17" Type="http://schemas.openxmlformats.org/officeDocument/2006/relationships/tags" Target="../tags/tag85.xml"/><Relationship Id="rId16" Type="http://schemas.openxmlformats.org/officeDocument/2006/relationships/tags" Target="../tags/tag84.xml"/><Relationship Id="rId15" Type="http://schemas.openxmlformats.org/officeDocument/2006/relationships/tags" Target="../tags/tag83.xml"/><Relationship Id="rId14" Type="http://schemas.openxmlformats.org/officeDocument/2006/relationships/tags" Target="../tags/tag82.xml"/><Relationship Id="rId13" Type="http://schemas.openxmlformats.org/officeDocument/2006/relationships/tags" Target="../tags/tag81.xml"/><Relationship Id="rId12" Type="http://schemas.openxmlformats.org/officeDocument/2006/relationships/tags" Target="../tags/tag80.xml"/><Relationship Id="rId11" Type="http://schemas.openxmlformats.org/officeDocument/2006/relationships/slideLayout" Target="../slideLayouts/slideLayout16.xml"/><Relationship Id="rId10" Type="http://schemas.openxmlformats.org/officeDocument/2006/relationships/slideLayout" Target="../slideLayouts/slideLayout15.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custDataLst>
              <p:tags r:id="rId6"/>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7"/>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8"/>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1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p>
            <a:r>
              <a:rPr lang="zh-CN" altLang="en-US" smtClean="0"/>
              <a:t>单击此处编辑母版标题样式</a:t>
            </a:r>
            <a:endParaRPr lang="zh-CN" altLang="en-US"/>
          </a:p>
        </p:txBody>
      </p:sp>
      <p:sp>
        <p:nvSpPr>
          <p:cNvPr id="13" name="文本占位符 12"/>
          <p:cNvSpPr>
            <a:spLocks noGrp="1"/>
          </p:cNvSpPr>
          <p:nvPr>
            <p:ph type="body" idx="1"/>
          </p:nvPr>
        </p:nvSpPr>
        <p:spPr>
          <a:xfrm>
            <a:off x="838200" y="1825625"/>
            <a:ext cx="10515600" cy="4351338"/>
          </a:xfrm>
          <a:prstGeom prst="rect">
            <a:avLst/>
          </a:prstGeom>
        </p:spPr>
        <p:txBody>
          <a:bodyPr vert="horz" lIns="91440" tIns="45720" rIns="91440" bIns="45720" rtlCol="0">
            <a:normAutofit/>
          </a:bodyPr>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grpSp>
        <p:nvGrpSpPr>
          <p:cNvPr id="29" name="组合 28"/>
          <p:cNvGrpSpPr/>
          <p:nvPr userDrawn="1"/>
        </p:nvGrpSpPr>
        <p:grpSpPr>
          <a:xfrm>
            <a:off x="0" y="0"/>
            <a:ext cx="791845" cy="950595"/>
            <a:chOff x="2" y="4539"/>
            <a:chExt cx="5225" cy="6274"/>
          </a:xfrm>
        </p:grpSpPr>
        <p:sp>
          <p:nvSpPr>
            <p:cNvPr id="7" name="等腰三角形 6"/>
            <p:cNvSpPr/>
            <p:nvPr/>
          </p:nvSpPr>
          <p:spPr>
            <a:xfrm rot="5400000" flipH="1">
              <a:off x="-605" y="5146"/>
              <a:ext cx="6274" cy="5060"/>
            </a:xfrm>
            <a:prstGeom prst="triangle">
              <a:avLst>
                <a:gd name="adj" fmla="val 28031"/>
              </a:avLst>
            </a:prstGeom>
            <a:solidFill>
              <a:srgbClr val="DD48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等腰三角形 7"/>
            <p:cNvSpPr/>
            <p:nvPr/>
          </p:nvSpPr>
          <p:spPr>
            <a:xfrm rot="16680000">
              <a:off x="3230" y="6961"/>
              <a:ext cx="2271" cy="1724"/>
            </a:xfrm>
            <a:prstGeom prst="triangle">
              <a:avLst/>
            </a:prstGeom>
            <a:solidFill>
              <a:srgbClr val="8318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2" name="组合 1"/>
          <p:cNvGrpSpPr/>
          <p:nvPr userDrawn="1"/>
        </p:nvGrpSpPr>
        <p:grpSpPr>
          <a:xfrm>
            <a:off x="11630660" y="5473065"/>
            <a:ext cx="556260" cy="869950"/>
            <a:chOff x="18316" y="8619"/>
            <a:chExt cx="876" cy="1370"/>
          </a:xfrm>
        </p:grpSpPr>
        <p:sp>
          <p:nvSpPr>
            <p:cNvPr id="9" name="等腰三角形 8"/>
            <p:cNvSpPr/>
            <p:nvPr userDrawn="1"/>
          </p:nvSpPr>
          <p:spPr>
            <a:xfrm rot="16200000">
              <a:off x="18143" y="8792"/>
              <a:ext cx="1223" cy="876"/>
            </a:xfrm>
            <a:prstGeom prst="triangle">
              <a:avLst/>
            </a:prstGeom>
            <a:solidFill>
              <a:srgbClr val="DD48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等腰三角形 9"/>
            <p:cNvSpPr/>
            <p:nvPr userDrawn="1"/>
          </p:nvSpPr>
          <p:spPr>
            <a:xfrm rot="16200000">
              <a:off x="18295" y="9299"/>
              <a:ext cx="805" cy="577"/>
            </a:xfrm>
            <a:prstGeom prst="triangle">
              <a:avLst/>
            </a:prstGeom>
            <a:solidFill>
              <a:srgbClr val="8318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ustDataLst>
      <p:tags r:id="rId9"/>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grpSp>
        <p:nvGrpSpPr>
          <p:cNvPr id="29" name="组合 28"/>
          <p:cNvGrpSpPr/>
          <p:nvPr userDrawn="1"/>
        </p:nvGrpSpPr>
        <p:grpSpPr>
          <a:xfrm>
            <a:off x="0" y="0"/>
            <a:ext cx="791845" cy="950595"/>
            <a:chOff x="2" y="4539"/>
            <a:chExt cx="5225" cy="6274"/>
          </a:xfrm>
        </p:grpSpPr>
        <p:sp>
          <p:nvSpPr>
            <p:cNvPr id="7" name="等腰三角形 6"/>
            <p:cNvSpPr/>
            <p:nvPr/>
          </p:nvSpPr>
          <p:spPr>
            <a:xfrm rot="5400000" flipH="1">
              <a:off x="-605" y="5146"/>
              <a:ext cx="6274" cy="5060"/>
            </a:xfrm>
            <a:prstGeom prst="triangle">
              <a:avLst>
                <a:gd name="adj" fmla="val 28031"/>
              </a:avLst>
            </a:prstGeom>
            <a:solidFill>
              <a:srgbClr val="DD48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等腰三角形 7"/>
            <p:cNvSpPr/>
            <p:nvPr/>
          </p:nvSpPr>
          <p:spPr>
            <a:xfrm rot="16680000">
              <a:off x="3230" y="6961"/>
              <a:ext cx="2271" cy="1724"/>
            </a:xfrm>
            <a:prstGeom prst="triangle">
              <a:avLst/>
            </a:prstGeom>
            <a:solidFill>
              <a:srgbClr val="8318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9" name="组合 8"/>
          <p:cNvGrpSpPr/>
          <p:nvPr userDrawn="1"/>
        </p:nvGrpSpPr>
        <p:grpSpPr>
          <a:xfrm>
            <a:off x="11630660" y="5473065"/>
            <a:ext cx="556260" cy="869950"/>
            <a:chOff x="18316" y="8619"/>
            <a:chExt cx="876" cy="1370"/>
          </a:xfrm>
        </p:grpSpPr>
        <p:sp>
          <p:nvSpPr>
            <p:cNvPr id="10" name="等腰三角形 9"/>
            <p:cNvSpPr/>
            <p:nvPr userDrawn="1"/>
          </p:nvSpPr>
          <p:spPr>
            <a:xfrm rot="16200000">
              <a:off x="18143" y="8792"/>
              <a:ext cx="1223" cy="876"/>
            </a:xfrm>
            <a:prstGeom prst="triangle">
              <a:avLst/>
            </a:prstGeom>
            <a:solidFill>
              <a:srgbClr val="DD48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等腰三角形 10"/>
            <p:cNvSpPr/>
            <p:nvPr userDrawn="1"/>
          </p:nvSpPr>
          <p:spPr>
            <a:xfrm rot="16200000">
              <a:off x="18295" y="9299"/>
              <a:ext cx="805" cy="577"/>
            </a:xfrm>
            <a:prstGeom prst="triangle">
              <a:avLst/>
            </a:prstGeom>
            <a:solidFill>
              <a:srgbClr val="8318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ustDataLst>
      <p:tags r:id="rId17"/>
    </p:custDataLst>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87.xml"/><Relationship Id="rId2" Type="http://schemas.openxmlformats.org/officeDocument/2006/relationships/tags" Target="../tags/tag86.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95.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96.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7.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98.xml"/></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99.xml"/><Relationship Id="rId2" Type="http://schemas.openxmlformats.org/officeDocument/2006/relationships/image" Target="../media/image3.png"/><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0.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01.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02.xml"/></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tags" Target="../tags/tag103.xml"/><Relationship Id="rId3" Type="http://schemas.openxmlformats.org/officeDocument/2006/relationships/image" Target="../media/image4.png"/><Relationship Id="rId2" Type="http://schemas.microsoft.com/office/2007/relationships/media" Target="/run/media/root/UBUNTUKYLIN/&#35270;&#39057;.mp4" TargetMode="External"/><Relationship Id="rId1" Type="http://schemas.openxmlformats.org/officeDocument/2006/relationships/video" Target="/run/media/root/UBUNTUKYLIN/&#35270;&#39057;.mp4" TargetMode="Externa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88.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04.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9.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90.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9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9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9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文本框 17"/>
          <p:cNvSpPr txBox="1"/>
          <p:nvPr/>
        </p:nvSpPr>
        <p:spPr>
          <a:xfrm>
            <a:off x="4524286" y="3013481"/>
            <a:ext cx="2621280" cy="829945"/>
          </a:xfrm>
          <a:prstGeom prst="rect">
            <a:avLst/>
          </a:prstGeom>
          <a:noFill/>
        </p:spPr>
        <p:txBody>
          <a:bodyPr wrap="none" rtlCol="0">
            <a:spAutoFit/>
            <a:scene3d>
              <a:camera prst="orthographicFront"/>
              <a:lightRig rig="threePt" dir="t"/>
            </a:scene3d>
            <a:sp3d contourW="12700"/>
          </a:bodyPr>
          <a:p>
            <a:pPr algn="r"/>
            <a:r>
              <a:rPr lang="zh-CN" altLang="en-US" sz="4800" b="1" dirty="0">
                <a:solidFill>
                  <a:srgbClr val="D8270A"/>
                </a:solidFill>
                <a:latin typeface="+mj-ea"/>
                <a:ea typeface="+mj-ea"/>
              </a:rPr>
              <a:t>作品名称</a:t>
            </a:r>
            <a:endParaRPr lang="zh-CN" altLang="en-US" sz="4800" b="1" dirty="0">
              <a:solidFill>
                <a:srgbClr val="D8270A"/>
              </a:solidFill>
              <a:latin typeface="+mj-ea"/>
              <a:ea typeface="+mj-ea"/>
            </a:endParaRPr>
          </a:p>
        </p:txBody>
      </p:sp>
      <p:pic>
        <p:nvPicPr>
          <p:cNvPr id="5" name="图片 4" descr="3"/>
          <p:cNvPicPr>
            <a:picLocks noChangeAspect="1"/>
          </p:cNvPicPr>
          <p:nvPr/>
        </p:nvPicPr>
        <p:blipFill>
          <a:blip r:embed="rId1"/>
          <a:stretch>
            <a:fillRect/>
          </a:stretch>
        </p:blipFill>
        <p:spPr>
          <a:xfrm>
            <a:off x="10264775" y="5934710"/>
            <a:ext cx="1520190" cy="608330"/>
          </a:xfrm>
          <a:prstGeom prst="rect">
            <a:avLst/>
          </a:prstGeom>
        </p:spPr>
      </p:pic>
      <p:graphicFrame>
        <p:nvGraphicFramePr>
          <p:cNvPr id="2" name="表格 1"/>
          <p:cNvGraphicFramePr/>
          <p:nvPr>
            <p:custDataLst>
              <p:tags r:id="rId2"/>
            </p:custDataLst>
          </p:nvPr>
        </p:nvGraphicFramePr>
        <p:xfrm>
          <a:off x="3807778" y="4425950"/>
          <a:ext cx="4054475" cy="741045"/>
        </p:xfrm>
        <a:graphic>
          <a:graphicData uri="http://schemas.openxmlformats.org/drawingml/2006/table">
            <a:tbl>
              <a:tblPr firstRow="1" bandRow="1">
                <a:tableStyleId>{5940675A-B579-460E-94D1-54222C63F5DA}</a:tableStyleId>
              </a:tblPr>
              <a:tblGrid>
                <a:gridCol w="1548130"/>
                <a:gridCol w="2506345"/>
              </a:tblGrid>
              <a:tr h="253365">
                <a:tc>
                  <a:txBody>
                    <a:bodyPr/>
                    <a:p>
                      <a:pPr indent="0">
                        <a:buNone/>
                      </a:pPr>
                      <a:r>
                        <a:rPr lang="en-US" sz="1600" b="1">
                          <a:latin typeface="宋体" pitchFamily="2" charset="-122"/>
                          <a:ea typeface="宋体" pitchFamily="2" charset="-122"/>
                          <a:cs typeface="宋体" pitchFamily="2" charset="-122"/>
                        </a:rPr>
                        <a:t>参 赛 队 伍：</a:t>
                      </a:r>
                      <a:endParaRPr lang="en-US" altLang="en-US" sz="1600" b="1">
                        <a:latin typeface="宋体" pitchFamily="2" charset="-122"/>
                        <a:ea typeface="宋体" pitchFamily="2" charset="-122"/>
                        <a:cs typeface="宋体" pitchFamily="2" charset="-122"/>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indent="0" algn="ctr">
                        <a:buNone/>
                      </a:pPr>
                      <a:r>
                        <a:rPr lang="en-US" sz="1600" b="1">
                          <a:latin typeface="宋体" pitchFamily="2" charset="-122"/>
                          <a:ea typeface="宋体" pitchFamily="2" charset="-122"/>
                          <a:cs typeface="宋体" pitchFamily="2" charset="-122"/>
                        </a:rPr>
                        <a:t>   </a:t>
                      </a:r>
                      <a:r>
                        <a:rPr lang="zh-CN" altLang="en-US" sz="1600" b="1">
                          <a:latin typeface="宋体" pitchFamily="2" charset="-122"/>
                          <a:ea typeface="宋体" pitchFamily="2" charset="-122"/>
                          <a:cs typeface="宋体" pitchFamily="2" charset="-122"/>
                        </a:rPr>
                        <a:t>今朝</a:t>
                      </a:r>
                      <a:endParaRPr lang="zh-CN" altLang="en-US" sz="1600" b="1">
                        <a:latin typeface="宋体" pitchFamily="2" charset="-122"/>
                        <a:ea typeface="宋体" pitchFamily="2" charset="-122"/>
                        <a:cs typeface="宋体" pitchFamily="2" charset="-122"/>
                      </a:endParaRPr>
                    </a:p>
                  </a:txBody>
                  <a:tcPr marL="68580" marR="68580" marT="0" marB="0" vert="horz" anchor="b" anchorCtr="0">
                    <a:lnL>
                      <a:noFill/>
                    </a:lnL>
                    <a:lnR cap="flat">
                      <a:noFill/>
                    </a:lnR>
                    <a:lnT>
                      <a:noFill/>
                    </a:lnT>
                    <a:lnB w="12700" cap="flat" cmpd="sng">
                      <a:solidFill>
                        <a:schemeClr val="tx1"/>
                      </a:solidFill>
                      <a:prstDash val="solid"/>
                      <a:headEnd type="none" w="med" len="med"/>
                      <a:tailEnd type="none" w="med" len="med"/>
                    </a:lnB>
                    <a:lnTlToBr>
                      <a:noFill/>
                    </a:lnTlToBr>
                    <a:lnBlToTr>
                      <a:noFill/>
                    </a:lnBlToTr>
                    <a:noFill/>
                  </a:tcPr>
                </a:tc>
              </a:tr>
              <a:tr h="243840">
                <a:tc>
                  <a:txBody>
                    <a:bodyPr/>
                    <a:p>
                      <a:pPr indent="0">
                        <a:buNone/>
                      </a:pPr>
                      <a:r>
                        <a:rPr lang="en-US" sz="1600" b="1">
                          <a:latin typeface="宋体" pitchFamily="2" charset="-122"/>
                          <a:ea typeface="宋体" pitchFamily="2" charset="-122"/>
                          <a:cs typeface="宋体" pitchFamily="2" charset="-122"/>
                        </a:rPr>
                        <a:t>队 伍 成 员：</a:t>
                      </a:r>
                      <a:endParaRPr lang="en-US" altLang="en-US" sz="1600" b="1">
                        <a:latin typeface="宋体" pitchFamily="2" charset="-122"/>
                        <a:ea typeface="宋体" pitchFamily="2" charset="-122"/>
                        <a:cs typeface="宋体" pitchFamily="2" charset="-122"/>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indent="0" algn="ctr">
                        <a:buNone/>
                      </a:pPr>
                      <a:r>
                        <a:rPr lang="en-US" sz="1600" b="1">
                          <a:latin typeface="宋体" pitchFamily="2" charset="-122"/>
                          <a:ea typeface="宋体" pitchFamily="2" charset="-122"/>
                          <a:cs typeface="宋体" pitchFamily="2" charset="-122"/>
                        </a:rPr>
                        <a:t>  </a:t>
                      </a:r>
                      <a:r>
                        <a:rPr lang="zh-CN" altLang="en-US" sz="1600" b="1">
                          <a:latin typeface="宋体" pitchFamily="2" charset="-122"/>
                          <a:ea typeface="宋体" pitchFamily="2" charset="-122"/>
                          <a:cs typeface="宋体" pitchFamily="2" charset="-122"/>
                        </a:rPr>
                        <a:t>程炆炆、李纯林、聂海艳</a:t>
                      </a:r>
                      <a:endParaRPr lang="zh-CN" altLang="en-US" sz="1600" b="1">
                        <a:latin typeface="宋体" pitchFamily="2" charset="-122"/>
                        <a:ea typeface="宋体" pitchFamily="2" charset="-122"/>
                        <a:cs typeface="宋体" pitchFamily="2" charset="-122"/>
                      </a:endParaRPr>
                    </a:p>
                  </a:txBody>
                  <a:tcPr marL="68580" marR="68580" marT="0" marB="0" vert="horz" anchor="b" anchorCtr="0">
                    <a:lnL>
                      <a:noFill/>
                    </a:lnL>
                    <a:lnR cap="flat">
                      <a:noFill/>
                    </a:lnR>
                    <a:lnT w="12700" cap="flat" cmpd="sng">
                      <a:solidFill>
                        <a:schemeClr val="tx1"/>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sz="1600" b="1">
                          <a:latin typeface="宋体" pitchFamily="2" charset="-122"/>
                          <a:ea typeface="宋体" pitchFamily="2" charset="-122"/>
                          <a:cs typeface="宋体" pitchFamily="2" charset="-122"/>
                        </a:rPr>
                        <a:t>完 成 日 期：</a:t>
                      </a:r>
                      <a:endParaRPr lang="en-US" altLang="en-US" sz="1600" b="1">
                        <a:latin typeface="宋体" pitchFamily="2" charset="-122"/>
                        <a:ea typeface="宋体" pitchFamily="2" charset="-122"/>
                        <a:cs typeface="宋体" pitchFamily="2" charset="-122"/>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indent="0" algn="ctr">
                        <a:buNone/>
                      </a:pPr>
                      <a:r>
                        <a:rPr lang="en-US" sz="1600" b="1">
                          <a:latin typeface="宋体" pitchFamily="2" charset="-122"/>
                          <a:ea typeface="宋体" pitchFamily="2" charset="-122"/>
                          <a:cs typeface="宋体" pitchFamily="2" charset="-122"/>
                        </a:rPr>
                        <a:t>   2021年10月</a:t>
                      </a:r>
                      <a:endParaRPr lang="en-US" altLang="en-US" sz="1600" b="1">
                        <a:latin typeface="宋体" pitchFamily="2" charset="-122"/>
                        <a:ea typeface="宋体" pitchFamily="2" charset="-122"/>
                        <a:cs typeface="宋体" pitchFamily="2" charset="-122"/>
                      </a:endParaRPr>
                    </a:p>
                  </a:txBody>
                  <a:tcPr marL="68580" marR="68580" marT="0" marB="0" vert="horz" anchor="b" anchorCtr="0">
                    <a:lnL>
                      <a:noFill/>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317365" y="2022475"/>
            <a:ext cx="3557905" cy="829945"/>
          </a:xfrm>
          <a:prstGeom prst="rect">
            <a:avLst/>
          </a:prstGeom>
          <a:noFill/>
        </p:spPr>
        <p:txBody>
          <a:bodyPr wrap="square" rtlCol="0" anchor="t">
            <a:spAutoFit/>
          </a:bodyPr>
          <a:p>
            <a:r>
              <a:rPr lang="en-US" altLang="zh-CN" sz="4800" b="1" dirty="0">
                <a:solidFill>
                  <a:schemeClr val="tx1">
                    <a:lumMod val="75000"/>
                    <a:lumOff val="25000"/>
                  </a:schemeClr>
                </a:solidFill>
                <a:latin typeface="+mn-ea"/>
                <a:sym typeface="+mn-ea"/>
              </a:rPr>
              <a:t>02 </a:t>
            </a:r>
            <a:r>
              <a:rPr lang="zh-CN" altLang="en-US" sz="4800" b="1" dirty="0">
                <a:solidFill>
                  <a:schemeClr val="tx1">
                    <a:lumMod val="75000"/>
                    <a:lumOff val="25000"/>
                  </a:schemeClr>
                </a:solidFill>
                <a:latin typeface="+mn-ea"/>
                <a:sym typeface="+mn-ea"/>
              </a:rPr>
              <a:t>项目亮点</a:t>
            </a:r>
            <a:endParaRPr lang="zh-CN" altLang="en-US" sz="6000" b="1" dirty="0">
              <a:solidFill>
                <a:schemeClr val="tx1">
                  <a:lumMod val="75000"/>
                  <a:lumOff val="25000"/>
                </a:schemeClr>
              </a:solidFill>
              <a:latin typeface="+mn-ea"/>
              <a:sym typeface="+mn-ea"/>
            </a:endParaRP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1.功能亮点</a:t>
            </a:r>
            <a:endParaRPr lang="zh-CN" altLang="en-US"/>
          </a:p>
        </p:txBody>
      </p:sp>
      <p:sp>
        <p:nvSpPr>
          <p:cNvPr id="3" name="内容占位符 2"/>
          <p:cNvSpPr>
            <a:spLocks noGrp="1"/>
          </p:cNvSpPr>
          <p:nvPr>
            <p:ph idx="1"/>
          </p:nvPr>
        </p:nvSpPr>
        <p:spPr/>
        <p:txBody>
          <a:bodyPr/>
          <a:p>
            <a:pPr marL="0" indent="0">
              <a:buNone/>
            </a:pPr>
            <a:r>
              <a:rPr lang="en-US" altLang="zh-CN">
                <a:ea typeface="宋体" charset="0"/>
                <a:sym typeface="+mn-ea"/>
              </a:rPr>
              <a:t>    </a:t>
            </a:r>
            <a:r>
              <a:rPr lang="zh-CN" altLang="en-US">
                <a:ea typeface="宋体" charset="0"/>
                <a:sym typeface="+mn-ea"/>
              </a:rPr>
              <a:t>相对于其他音乐软件，麒麟音乐可进行歌词编辑和歌曲元信息的编辑以及在</a:t>
            </a:r>
            <a:r>
              <a:rPr lang="en-US" altLang="zh-CN">
                <a:ea typeface="宋体" charset="0"/>
                <a:sym typeface="+mn-ea"/>
              </a:rPr>
              <a:t>PC</a:t>
            </a:r>
            <a:r>
              <a:rPr lang="zh-CN" altLang="en-US">
                <a:ea typeface="宋体" charset="0"/>
                <a:sym typeface="+mn-ea"/>
              </a:rPr>
              <a:t>端</a:t>
            </a:r>
            <a:r>
              <a:rPr lang="en-US" altLang="zh-CN">
                <a:ea typeface="宋体" charset="0"/>
                <a:sym typeface="+mn-ea"/>
              </a:rPr>
              <a:t>K</a:t>
            </a:r>
            <a:r>
              <a:rPr lang="zh-CN" altLang="en-US">
                <a:ea typeface="宋体" charset="0"/>
                <a:sym typeface="+mn-ea"/>
              </a:rPr>
              <a:t>歌。</a:t>
            </a:r>
            <a:endParaRPr lang="zh-CN" altLang="en-US">
              <a:ea typeface="宋体" charset="0"/>
              <a:sym typeface="+mn-ea"/>
            </a:endParaRPr>
          </a:p>
          <a:p>
            <a:r>
              <a:rPr lang="zh-CN" altLang="en-US">
                <a:ea typeface="宋体" charset="0"/>
                <a:sym typeface="+mn-ea"/>
              </a:rPr>
              <a:t>歌词编辑部分，用户可导入</a:t>
            </a:r>
            <a:r>
              <a:rPr lang="en-US" altLang="zh-CN">
                <a:ea typeface="宋体" charset="0"/>
                <a:sym typeface="+mn-ea"/>
              </a:rPr>
              <a:t>lrc</a:t>
            </a:r>
            <a:r>
              <a:rPr lang="zh-CN" altLang="en-US">
                <a:ea typeface="宋体" charset="0"/>
                <a:sym typeface="+mn-ea"/>
              </a:rPr>
              <a:t>歌词文件，随着歌曲播放的同时，歌词进行实时高亮便于用户在相应歌词前进行添加、删除时间戳实现用户手动制作歌词。</a:t>
            </a:r>
            <a:endParaRPr lang="zh-CN" altLang="en-US">
              <a:ea typeface="宋体" charset="0"/>
              <a:sym typeface="+mn-ea"/>
            </a:endParaRPr>
          </a:p>
          <a:p>
            <a:r>
              <a:rPr lang="zh-CN" altLang="en-US">
                <a:ea typeface="宋体" charset="0"/>
                <a:sym typeface="+mn-ea"/>
              </a:rPr>
              <a:t>歌曲元信息编辑部分，用户可导入歌曲，在编辑歌曲信息界面显示歌曲的专辑图片，艺术家，唱片集等信息，同时用户也可根据实际情况修改歌曲的元信息。</a:t>
            </a:r>
            <a:endParaRPr lang="zh-CN" altLang="en-US">
              <a:ea typeface="宋体" charset="0"/>
              <a:sym typeface="+mn-ea"/>
            </a:endParaRPr>
          </a:p>
          <a:p>
            <a:r>
              <a:rPr lang="zh-CN" altLang="en-US">
                <a:ea typeface="宋体" charset="0"/>
                <a:sym typeface="+mn-ea"/>
              </a:rPr>
              <a:t>实现用户在</a:t>
            </a:r>
            <a:r>
              <a:rPr lang="en-US" altLang="zh-CN">
                <a:ea typeface="宋体" charset="0"/>
                <a:sym typeface="+mn-ea"/>
              </a:rPr>
              <a:t>PC</a:t>
            </a:r>
            <a:r>
              <a:rPr lang="zh-CN" altLang="en-US">
                <a:ea typeface="宋体" charset="0"/>
                <a:sym typeface="+mn-ea"/>
              </a:rPr>
              <a:t>端</a:t>
            </a:r>
            <a:r>
              <a:rPr lang="en-US" altLang="zh-CN">
                <a:ea typeface="宋体" charset="0"/>
                <a:sym typeface="+mn-ea"/>
              </a:rPr>
              <a:t>K</a:t>
            </a:r>
            <a:r>
              <a:rPr lang="zh-CN" altLang="en-US">
                <a:ea typeface="宋体" charset="0"/>
                <a:sym typeface="+mn-ea"/>
              </a:rPr>
              <a:t>歌功能，用户对正在播放的歌曲进行演唱</a:t>
            </a:r>
            <a:r>
              <a:rPr lang="en-US" altLang="zh-CN">
                <a:ea typeface="宋体" charset="0"/>
                <a:sym typeface="+mn-ea"/>
              </a:rPr>
              <a:t>,</a:t>
            </a:r>
            <a:r>
              <a:rPr lang="zh-CN" altLang="en-US">
                <a:solidFill>
                  <a:srgbClr val="FF0000"/>
                </a:solidFill>
                <a:ea typeface="宋体" charset="0"/>
                <a:sym typeface="+mn-ea"/>
              </a:rPr>
              <a:t>系统连接酷狗音乐</a:t>
            </a:r>
            <a:r>
              <a:rPr lang="en-US" altLang="zh-CN">
                <a:solidFill>
                  <a:srgbClr val="FF0000"/>
                </a:solidFill>
                <a:ea typeface="宋体" charset="0"/>
                <a:sym typeface="+mn-ea"/>
              </a:rPr>
              <a:t>API</a:t>
            </a:r>
            <a:r>
              <a:rPr lang="zh-CN" altLang="en-US">
                <a:solidFill>
                  <a:srgbClr val="FF0000"/>
                </a:solidFill>
                <a:ea typeface="宋体" charset="0"/>
                <a:sym typeface="+mn-ea"/>
              </a:rPr>
              <a:t>自动搜索匹配相应歌曲与歌词。</a:t>
            </a:r>
            <a:endParaRPr lang="zh-CN" altLang="en-US">
              <a:solidFill>
                <a:srgbClr val="FF0000"/>
              </a:solidFill>
              <a:ea typeface="宋体" charset="0"/>
            </a:endParaRPr>
          </a:p>
          <a:p>
            <a:pPr marL="0" indent="0">
              <a:buNone/>
            </a:pPr>
            <a:endParaRPr lang="zh-CN" altLang="en-US">
              <a:solidFill>
                <a:srgbClr val="FF0000"/>
              </a:solidFill>
              <a:ea typeface="宋体" charset="0"/>
            </a:endParaRPr>
          </a:p>
        </p:txBody>
      </p:sp>
      <p:sp>
        <p:nvSpPr>
          <p:cNvPr id="10" name="文本框 9"/>
          <p:cNvSpPr txBox="1"/>
          <p:nvPr/>
        </p:nvSpPr>
        <p:spPr>
          <a:xfrm>
            <a:off x="621956" y="676450"/>
            <a:ext cx="309880" cy="460375"/>
          </a:xfrm>
          <a:prstGeom prst="rect">
            <a:avLst/>
          </a:prstGeom>
          <a:noFill/>
        </p:spPr>
        <p:txBody>
          <a:bodyPr wrap="none" rtlCol="0">
            <a:spAutoFit/>
            <a:scene3d>
              <a:camera prst="orthographicFront"/>
              <a:lightRig rig="threePt" dir="t"/>
            </a:scene3d>
            <a:sp3d contourW="12700"/>
          </a:bodyPr>
          <a:p>
            <a:pPr indent="0" algn="l">
              <a:buNone/>
            </a:pPr>
            <a:endParaRPr lang="zh-CN" altLang="en-US" sz="2400" b="1" dirty="0">
              <a:solidFill>
                <a:schemeClr val="tx1">
                  <a:lumMod val="65000"/>
                  <a:lumOff val="35000"/>
                </a:schemeClr>
              </a:solidFill>
              <a:latin typeface="+mj-ea"/>
              <a:ea typeface="+mj-ea"/>
              <a:sym typeface="+mn-ea"/>
            </a:endParaRP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2.UI 亮点</a:t>
            </a:r>
            <a:endParaRPr lang="zh-CN" altLang="en-US"/>
          </a:p>
        </p:txBody>
      </p:sp>
      <p:sp>
        <p:nvSpPr>
          <p:cNvPr id="3" name="内容占位符 2"/>
          <p:cNvSpPr>
            <a:spLocks noGrp="1"/>
          </p:cNvSpPr>
          <p:nvPr>
            <p:ph idx="1"/>
          </p:nvPr>
        </p:nvSpPr>
        <p:spPr/>
        <p:txBody>
          <a:bodyPr/>
          <a:p>
            <a:r>
              <a:rPr lang="zh-CN" altLang="en-US"/>
              <a:t>界面简洁，配色清爽简洁，各个功能之间富有层次感，个性换肤提供用户更好的视觉体验</a:t>
            </a:r>
            <a:endParaRPr lang="zh-CN" altLang="en-US"/>
          </a:p>
          <a:p>
            <a:r>
              <a:rPr lang="zh-CN" altLang="en-US"/>
              <a:t>图标简洁明了，符合人们的生活习惯，交互逻辑清晰</a:t>
            </a:r>
            <a:endParaRPr lang="zh-CN" altLang="en-US"/>
          </a:p>
          <a:p>
            <a:r>
              <a:rPr lang="zh-CN" altLang="en-US"/>
              <a:t>功能完善</a:t>
            </a:r>
            <a:endParaRPr lang="zh-CN" altLang="en-US"/>
          </a:p>
        </p:txBody>
      </p:sp>
      <p:sp>
        <p:nvSpPr>
          <p:cNvPr id="10" name="文本框 9"/>
          <p:cNvSpPr txBox="1"/>
          <p:nvPr/>
        </p:nvSpPr>
        <p:spPr>
          <a:xfrm>
            <a:off x="621956" y="676450"/>
            <a:ext cx="309880" cy="460375"/>
          </a:xfrm>
          <a:prstGeom prst="rect">
            <a:avLst/>
          </a:prstGeom>
          <a:noFill/>
        </p:spPr>
        <p:txBody>
          <a:bodyPr wrap="none" rtlCol="0">
            <a:spAutoFit/>
            <a:scene3d>
              <a:camera prst="orthographicFront"/>
              <a:lightRig rig="threePt" dir="t"/>
            </a:scene3d>
            <a:sp3d contourW="12700"/>
          </a:bodyPr>
          <a:p>
            <a:pPr indent="0" algn="l">
              <a:buNone/>
            </a:pPr>
            <a:endParaRPr lang="zh-CN" altLang="en-US" sz="2400" b="1" dirty="0">
              <a:solidFill>
                <a:schemeClr val="tx1">
                  <a:lumMod val="65000"/>
                  <a:lumOff val="35000"/>
                </a:schemeClr>
              </a:solidFill>
              <a:latin typeface="+mj-ea"/>
              <a:ea typeface="+mj-ea"/>
              <a:sym typeface="+mn-ea"/>
            </a:endParaRP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317365" y="2022475"/>
            <a:ext cx="3557905" cy="829945"/>
          </a:xfrm>
          <a:prstGeom prst="rect">
            <a:avLst/>
          </a:prstGeom>
          <a:noFill/>
        </p:spPr>
        <p:txBody>
          <a:bodyPr wrap="square" rtlCol="0" anchor="t">
            <a:spAutoFit/>
          </a:bodyPr>
          <a:p>
            <a:r>
              <a:rPr lang="en-US" altLang="zh-CN" sz="4800" b="1" dirty="0">
                <a:solidFill>
                  <a:schemeClr val="tx1">
                    <a:lumMod val="75000"/>
                    <a:lumOff val="25000"/>
                  </a:schemeClr>
                </a:solidFill>
                <a:latin typeface="+mn-ea"/>
                <a:sym typeface="+mn-ea"/>
              </a:rPr>
              <a:t>03 </a:t>
            </a:r>
            <a:r>
              <a:rPr lang="zh-CN" altLang="en-US" sz="4800" b="1" dirty="0">
                <a:solidFill>
                  <a:schemeClr val="tx1">
                    <a:lumMod val="75000"/>
                    <a:lumOff val="25000"/>
                  </a:schemeClr>
                </a:solidFill>
                <a:latin typeface="+mn-ea"/>
                <a:sym typeface="+mn-ea"/>
              </a:rPr>
              <a:t>技术难点</a:t>
            </a:r>
            <a:endParaRPr lang="zh-CN" altLang="en-US" sz="6000" b="1" dirty="0">
              <a:solidFill>
                <a:schemeClr val="tx1">
                  <a:lumMod val="75000"/>
                  <a:lumOff val="25000"/>
                </a:schemeClr>
              </a:solidFill>
              <a:latin typeface="+mn-ea"/>
              <a:sym typeface="+mn-ea"/>
            </a:endParaRP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1.技术栈与调用库</a:t>
            </a:r>
            <a:endParaRPr lang="zh-CN" altLang="en-US"/>
          </a:p>
        </p:txBody>
      </p:sp>
      <p:sp>
        <p:nvSpPr>
          <p:cNvPr id="3" name="内容占位符 2"/>
          <p:cNvSpPr>
            <a:spLocks noGrp="1"/>
          </p:cNvSpPr>
          <p:nvPr>
            <p:ph idx="1"/>
          </p:nvPr>
        </p:nvSpPr>
        <p:spPr/>
        <p:txBody>
          <a:bodyPr/>
          <a:p>
            <a:r>
              <a:rPr lang="zh-CN" altLang="en-US"/>
              <a:t>连接酷狗</a:t>
            </a:r>
            <a:r>
              <a:rPr lang="en-US" altLang="zh-CN"/>
              <a:t>API</a:t>
            </a:r>
            <a:r>
              <a:rPr lang="zh-CN" altLang="en-US">
                <a:ea typeface="宋体" charset="0"/>
              </a:rPr>
              <a:t>进行搜索歌曲，下载歌词</a:t>
            </a:r>
            <a:endParaRPr lang="zh-CN" altLang="en-US">
              <a:ea typeface="宋体" charset="0"/>
            </a:endParaRPr>
          </a:p>
          <a:p>
            <a:r>
              <a:rPr lang="zh-CN" altLang="en-US"/>
              <a:t>歌词解析算法，正则表达式，解析</a:t>
            </a:r>
            <a:r>
              <a:rPr lang="en-US" altLang="zh-CN"/>
              <a:t>LRC</a:t>
            </a:r>
            <a:r>
              <a:rPr lang="zh-CN" altLang="en-US">
                <a:ea typeface="宋体" charset="0"/>
              </a:rPr>
              <a:t>歌词</a:t>
            </a:r>
            <a:endParaRPr lang="zh-CN" altLang="en-US"/>
          </a:p>
          <a:p>
            <a:r>
              <a:rPr lang="zh-CN" altLang="en-US"/>
              <a:t>音频解码，将</a:t>
            </a:r>
            <a:r>
              <a:rPr lang="en-US" altLang="zh-CN"/>
              <a:t>mp3,wav,flac,ogg</a:t>
            </a:r>
            <a:r>
              <a:rPr lang="zh-CN" altLang="en-US">
                <a:ea typeface="宋体" charset="0"/>
              </a:rPr>
              <a:t>格式的音频文件解码为</a:t>
            </a:r>
            <a:r>
              <a:rPr lang="en-US" altLang="zh-CN">
                <a:ea typeface="宋体" charset="0"/>
              </a:rPr>
              <a:t>pcm</a:t>
            </a:r>
            <a:r>
              <a:rPr lang="zh-CN" altLang="en-US">
                <a:ea typeface="宋体" charset="0"/>
              </a:rPr>
              <a:t>原始数据</a:t>
            </a:r>
            <a:endParaRPr lang="zh-CN" altLang="en-US"/>
          </a:p>
          <a:p>
            <a:r>
              <a:rPr lang="zh-CN" altLang="en-US"/>
              <a:t>读取和修改ID3v1、ID3v2歌曲标签</a:t>
            </a:r>
            <a:endParaRPr lang="zh-CN" altLang="en-US"/>
          </a:p>
          <a:p>
            <a:r>
              <a:rPr lang="zh-CN" altLang="en-US"/>
              <a:t>本地音乐音频频谱绘制，使用</a:t>
            </a:r>
            <a:r>
              <a:rPr lang="en-US" altLang="zh-CN"/>
              <a:t>pcm</a:t>
            </a:r>
            <a:r>
              <a:rPr lang="zh-CN" altLang="en-US">
                <a:ea typeface="宋体" charset="0"/>
              </a:rPr>
              <a:t>数据进行绘制</a:t>
            </a:r>
            <a:endParaRPr lang="zh-CN" altLang="en-US"/>
          </a:p>
          <a:p>
            <a:r>
              <a:rPr lang="zh-CN" altLang="en-US"/>
              <a:t>卡拉OK歌词显示，使用</a:t>
            </a:r>
            <a:r>
              <a:rPr lang="en-US" altLang="zh-CN"/>
              <a:t>qml</a:t>
            </a:r>
            <a:r>
              <a:rPr lang="zh-CN" altLang="en-US">
                <a:ea typeface="宋体" charset="0"/>
              </a:rPr>
              <a:t>对图形进行渲染</a:t>
            </a:r>
            <a:endParaRPr lang="zh-CN" altLang="en-US"/>
          </a:p>
          <a:p>
            <a:r>
              <a:rPr lang="zh-CN" altLang="en-US"/>
              <a:t>本地音频播放模块的频谱显示功能调用了FFmpeg开源库</a:t>
            </a:r>
            <a:endParaRPr lang="zh-CN" altLang="en-US"/>
          </a:p>
          <a:p>
            <a:r>
              <a:rPr lang="zh-CN" altLang="en-US"/>
              <a:t>曲目信息模块的显示和存储功能调用了TagLib开源库</a:t>
            </a:r>
            <a:endParaRPr lang="zh-CN" altLang="en-US"/>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2.软件功能框架（用例图等）</a:t>
            </a:r>
            <a:endParaRPr lang="zh-CN" altLang="en-US"/>
          </a:p>
        </p:txBody>
      </p:sp>
      <p:sp>
        <p:nvSpPr>
          <p:cNvPr id="10" name="文本框 9"/>
          <p:cNvSpPr txBox="1"/>
          <p:nvPr/>
        </p:nvSpPr>
        <p:spPr>
          <a:xfrm>
            <a:off x="621956" y="676450"/>
            <a:ext cx="309880" cy="460375"/>
          </a:xfrm>
          <a:prstGeom prst="rect">
            <a:avLst/>
          </a:prstGeom>
          <a:noFill/>
        </p:spPr>
        <p:txBody>
          <a:bodyPr wrap="none" rtlCol="0">
            <a:spAutoFit/>
            <a:scene3d>
              <a:camera prst="orthographicFront"/>
              <a:lightRig rig="threePt" dir="t"/>
            </a:scene3d>
            <a:sp3d contourW="12700"/>
          </a:bodyPr>
          <a:p>
            <a:pPr indent="0" algn="l">
              <a:buNone/>
            </a:pPr>
            <a:endParaRPr lang="zh-CN" altLang="en-US" sz="2400" b="1" dirty="0">
              <a:solidFill>
                <a:schemeClr val="tx1">
                  <a:lumMod val="65000"/>
                  <a:lumOff val="35000"/>
                </a:schemeClr>
              </a:solidFill>
              <a:latin typeface="+mj-ea"/>
              <a:ea typeface="+mj-ea"/>
              <a:sym typeface="+mn-ea"/>
            </a:endParaRPr>
          </a:p>
        </p:txBody>
      </p:sp>
      <p:pic>
        <p:nvPicPr>
          <p:cNvPr id="8" name="内容占位符 7" descr="1类图"/>
          <p:cNvPicPr>
            <a:picLocks noChangeAspect="1"/>
          </p:cNvPicPr>
          <p:nvPr>
            <p:ph idx="1"/>
          </p:nvPr>
        </p:nvPicPr>
        <p:blipFill>
          <a:blip r:embed="rId1"/>
          <a:stretch>
            <a:fillRect/>
          </a:stretch>
        </p:blipFill>
        <p:spPr>
          <a:xfrm>
            <a:off x="434975" y="1626235"/>
            <a:ext cx="5339080" cy="3625215"/>
          </a:xfrm>
          <a:prstGeom prst="rect">
            <a:avLst/>
          </a:prstGeom>
        </p:spPr>
      </p:pic>
      <p:pic>
        <p:nvPicPr>
          <p:cNvPr id="3" name="图片 2" descr="用例图"/>
          <p:cNvPicPr>
            <a:picLocks noChangeAspect="1"/>
          </p:cNvPicPr>
          <p:nvPr/>
        </p:nvPicPr>
        <p:blipFill>
          <a:blip r:embed="rId2"/>
          <a:stretch>
            <a:fillRect/>
          </a:stretch>
        </p:blipFill>
        <p:spPr>
          <a:xfrm>
            <a:off x="6108065" y="1224280"/>
            <a:ext cx="5361305" cy="5241290"/>
          </a:xfrm>
          <a:prstGeom prst="rect">
            <a:avLst/>
          </a:prstGeom>
        </p:spPr>
      </p:pic>
    </p:spTree>
    <p:custDataLst>
      <p:tags r:id="rId3"/>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907155" y="1822450"/>
            <a:ext cx="4377690" cy="829945"/>
          </a:xfrm>
          <a:prstGeom prst="rect">
            <a:avLst/>
          </a:prstGeom>
          <a:noFill/>
        </p:spPr>
        <p:txBody>
          <a:bodyPr wrap="square" rtlCol="0" anchor="t">
            <a:spAutoFit/>
          </a:bodyPr>
          <a:p>
            <a:pPr algn="ctr"/>
            <a:r>
              <a:rPr lang="en-US" altLang="zh-CN" sz="4800" b="1" dirty="0">
                <a:solidFill>
                  <a:schemeClr val="tx1">
                    <a:lumMod val="65000"/>
                    <a:lumOff val="35000"/>
                  </a:schemeClr>
                </a:solidFill>
                <a:latin typeface="+mj-ea"/>
                <a:ea typeface="+mj-ea"/>
                <a:sym typeface="+mn-ea"/>
              </a:rPr>
              <a:t>04 </a:t>
            </a:r>
            <a:r>
              <a:rPr lang="zh-CN" altLang="en-US" sz="4800" b="1" dirty="0">
                <a:solidFill>
                  <a:schemeClr val="tx1">
                    <a:lumMod val="65000"/>
                    <a:lumOff val="35000"/>
                  </a:schemeClr>
                </a:solidFill>
                <a:latin typeface="+mj-ea"/>
                <a:ea typeface="+mj-ea"/>
                <a:sym typeface="+mn-ea"/>
              </a:rPr>
              <a:t>项目测试</a:t>
            </a:r>
            <a:endParaRPr lang="zh-CN" altLang="en-US" sz="3200" b="1" dirty="0">
              <a:solidFill>
                <a:schemeClr val="tx1">
                  <a:lumMod val="65000"/>
                  <a:lumOff val="35000"/>
                </a:schemeClr>
              </a:solidFill>
              <a:latin typeface="+mn-ea"/>
              <a:sym typeface="+mn-ea"/>
            </a:endParaRPr>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1.项目测试结果说明</a:t>
            </a:r>
            <a:endParaRPr lang="zh-CN" altLang="en-US"/>
          </a:p>
        </p:txBody>
      </p:sp>
      <p:sp>
        <p:nvSpPr>
          <p:cNvPr id="4" name="内容占位符 3"/>
          <p:cNvSpPr>
            <a:spLocks noGrp="1"/>
          </p:cNvSpPr>
          <p:nvPr>
            <p:ph idx="1"/>
          </p:nvPr>
        </p:nvSpPr>
        <p:spPr/>
        <p:txBody>
          <a:bodyPr/>
          <a:p>
            <a:pPr marL="0" indent="0">
              <a:buNone/>
            </a:pPr>
            <a:r>
              <a:rPr lang="zh-CN" altLang="en-US">
                <a:ea typeface="宋体" charset="0"/>
              </a:rPr>
              <a:t>主要采用黑盒测试，白盒测试，错误推测法，场景法</a:t>
            </a:r>
            <a:endParaRPr lang="zh-CN" altLang="en-US">
              <a:ea typeface="宋体" charset="0"/>
            </a:endParaRPr>
          </a:p>
          <a:p>
            <a:pPr>
              <a:buFont typeface="Arial" panose="020B0604020202020204" pitchFamily="34" charset="0"/>
              <a:buChar char="•"/>
            </a:pPr>
            <a:r>
              <a:rPr lang="zh-CN" altLang="en-US">
                <a:ea typeface="宋体" charset="0"/>
              </a:rPr>
              <a:t>用户界面（</a:t>
            </a:r>
            <a:r>
              <a:rPr lang="en-US" altLang="zh-CN">
                <a:ea typeface="宋体" charset="0"/>
              </a:rPr>
              <a:t>UI</a:t>
            </a:r>
            <a:r>
              <a:rPr lang="zh-CN" altLang="en-US">
                <a:ea typeface="宋体" charset="0"/>
              </a:rPr>
              <a:t>）测试</a:t>
            </a:r>
            <a:r>
              <a:rPr lang="en-US" altLang="zh-CN">
                <a:ea typeface="宋体" charset="0"/>
              </a:rPr>
              <a:t>:</a:t>
            </a:r>
            <a:r>
              <a:rPr lang="zh-CN" altLang="en-US">
                <a:ea typeface="宋体" charset="0"/>
              </a:rPr>
              <a:t>核实用户与软件之间的交互，确保用户界面会通过测试对象的功能，来为用户提供相应的搜索、显示等功能，确保</a:t>
            </a:r>
            <a:r>
              <a:rPr lang="en-US" altLang="zh-CN">
                <a:ea typeface="宋体" charset="0"/>
              </a:rPr>
              <a:t>UI</a:t>
            </a:r>
            <a:r>
              <a:rPr lang="zh-CN" altLang="en-US">
                <a:ea typeface="宋体" charset="0"/>
              </a:rPr>
              <a:t>中的对象按照预期的方式运行，确保各个窗口都与需求保持一致，能够保证用户界面的友好性和易操作性。</a:t>
            </a:r>
            <a:endParaRPr lang="zh-CN" altLang="en-US">
              <a:ea typeface="宋体" charset="0"/>
            </a:endParaRPr>
          </a:p>
          <a:p>
            <a:pPr>
              <a:buFont typeface="Arial" panose="020B0604020202020204" pitchFamily="34" charset="0"/>
              <a:buChar char="•"/>
            </a:pPr>
            <a:r>
              <a:rPr lang="zh-CN" altLang="en-US">
                <a:ea typeface="宋体" charset="0"/>
              </a:rPr>
              <a:t>流程测试：核实实际功能流程在软件中的完整、正确实现。确保软件内部数据流转及函数之间接口数据的正确。</a:t>
            </a:r>
            <a:endParaRPr lang="en-US" altLang="zh-CN">
              <a:ea typeface="宋体" charset="0"/>
            </a:endParaRPr>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317365" y="2022475"/>
            <a:ext cx="3557905" cy="829945"/>
          </a:xfrm>
          <a:prstGeom prst="rect">
            <a:avLst/>
          </a:prstGeom>
          <a:noFill/>
        </p:spPr>
        <p:txBody>
          <a:bodyPr wrap="square" rtlCol="0" anchor="t">
            <a:spAutoFit/>
          </a:bodyPr>
          <a:p>
            <a:pPr algn="ctr"/>
            <a:r>
              <a:rPr lang="en-US" altLang="zh-CN" sz="4800" b="1" dirty="0">
                <a:solidFill>
                  <a:schemeClr val="tx1">
                    <a:lumMod val="65000"/>
                    <a:lumOff val="35000"/>
                  </a:schemeClr>
                </a:solidFill>
                <a:latin typeface="+mj-ea"/>
                <a:ea typeface="+mj-ea"/>
                <a:sym typeface="+mn-ea"/>
              </a:rPr>
              <a:t>05 </a:t>
            </a:r>
            <a:r>
              <a:rPr lang="zh-CN" altLang="en-US" sz="4800" b="1" dirty="0">
                <a:solidFill>
                  <a:schemeClr val="tx1">
                    <a:lumMod val="65000"/>
                    <a:lumOff val="35000"/>
                  </a:schemeClr>
                </a:solidFill>
                <a:latin typeface="+mj-ea"/>
                <a:ea typeface="+mj-ea"/>
                <a:sym typeface="+mn-ea"/>
              </a:rPr>
              <a:t>作品演示</a:t>
            </a:r>
            <a:endParaRPr lang="zh-CN" altLang="en-US" sz="3200" b="1" dirty="0">
              <a:solidFill>
                <a:schemeClr val="tx1">
                  <a:lumMod val="65000"/>
                  <a:lumOff val="35000"/>
                </a:schemeClr>
              </a:solidFill>
              <a:latin typeface="+mn-ea"/>
              <a:sym typeface="+mn-ea"/>
            </a:endParaRP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1.作品演示播放</a:t>
            </a:r>
            <a:endParaRPr lang="zh-CN" altLang="en-US"/>
          </a:p>
        </p:txBody>
      </p:sp>
      <p:pic>
        <p:nvPicPr>
          <p:cNvPr id="4" name="视频">
            <a:hlinkClick r:id="" action="ppaction://media"/>
          </p:cNvPr>
          <p:cNvPicPr/>
          <p:nvPr>
            <p:ph idx="1"/>
            <a:videoFile r:link="rId1"/>
            <p:extLst>
              <p:ext uri="{DAA4B4D4-6D71-4841-9C94-3DE7FCFB9230}">
                <p14:media xmlns:p14="http://schemas.microsoft.com/office/powerpoint/2010/main" r:link="rId2"/>
              </p:ext>
            </p:extLst>
          </p:nvPr>
        </p:nvPicPr>
        <p:blipFill>
          <a:blip r:embed="rId3"/>
          <a:stretch>
            <a:fillRect/>
          </a:stretch>
        </p:blipFill>
        <p:spPr>
          <a:xfrm>
            <a:off x="1106805" y="1313815"/>
            <a:ext cx="9177020" cy="4816475"/>
          </a:xfrm>
          <a:prstGeom prst="rect">
            <a:avLst/>
          </a:prstGeom>
        </p:spPr>
      </p:pic>
    </p:spTree>
    <p:custDataLst>
      <p:tags r:id="rId4"/>
    </p:custDataLst>
  </p:cSld>
  <p:clrMapOvr>
    <a:masterClrMapping/>
  </p:clrMapOvr>
  <p:timing>
    <p:tnLst>
      <p:par>
        <p:cTn id="1" dur="indefinite" restart="never" nodeType="tmRoot">
          <p:childTnLst>
            <p:video fullScrn="0">
              <p:cMediaNode>
                <p:cTn id="2" fill="hold" display="1">
                  <p:stCondLst>
                    <p:cond delay="indefinite"/>
                  </p:stCondLst>
                  <p:endCondLst>
                    <p:cond evt="onNext">
                      <p:tgtEl>
                        <p:sldTgt/>
                      </p:tgtEl>
                    </p:cond>
                    <p:cond evt="onPrev">
                      <p:tgtEl>
                        <p:sldTgt/>
                      </p:tgtEl>
                    </p:cond>
                  </p:endCondLst>
                </p:cTn>
                <p:tgtEl>
                  <p:spTgt spid="4"/>
                </p:tgtEl>
              </p:cMediaNode>
            </p:video>
            <p:seq concurrent="1" nextAc="seek">
              <p:cTn id="3" restart="whenNotActive" fill="hold" evtFilter="cancelBubble" nodeType="interactiveSeq">
                <p:stCondLst>
                  <p:cond evt="onClick" delay="0">
                    <p:tgtEl>
                      <p:spTgt spid="4"/>
                    </p:tgtEl>
                  </p:cond>
                </p:stCondLst>
                <p:endSync evt="end" delay="0">
                  <p:rtn val="all"/>
                </p:endSync>
                <p:childTnLst>
                  <p:par>
                    <p:cTn id="4" fill="hold">
                      <p:stCondLst>
                        <p:cond delay="0"/>
                      </p:stCondLst>
                      <p:childTnLst>
                        <p:par>
                          <p:cTn id="5" fill="hold">
                            <p:stCondLst>
                              <p:cond delay="0"/>
                            </p:stCondLst>
                            <p:childTnLst>
                              <p:par>
                                <p:cTn id="6" presetID="2" presetClass="mediacall" presetSubtype="0" fill="hold" nodeType="clickEffect">
                                  <p:stCondLst>
                                    <p:cond delay="0"/>
                                  </p:stCondLst>
                                  <p:childTnLst>
                                    <p:cmd type="call" cmd="togglePause">
                                      <p:cBhvr additive="base">
                                        <p:cTn id="7"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8"/>
          <p:cNvSpPr txBox="1"/>
          <p:nvPr/>
        </p:nvSpPr>
        <p:spPr>
          <a:xfrm>
            <a:off x="386991" y="757027"/>
            <a:ext cx="2441695" cy="584775"/>
          </a:xfrm>
          <a:prstGeom prst="rect">
            <a:avLst/>
          </a:prstGeom>
          <a:noFill/>
        </p:spPr>
        <p:txBody>
          <a:bodyPr wrap="none" rtlCol="0">
            <a:spAutoFit/>
          </a:bodyPr>
          <a:p>
            <a:r>
              <a:rPr lang="en-US" altLang="zh-CN" sz="3200" b="1" dirty="0" smtClean="0">
                <a:solidFill>
                  <a:srgbClr val="D8270A"/>
                </a:solidFill>
                <a:ea typeface="+mj-ea"/>
              </a:rPr>
              <a:t>CONTENTS</a:t>
            </a:r>
            <a:endParaRPr lang="en-US" altLang="zh-CN" sz="3200" b="1" dirty="0" smtClean="0">
              <a:solidFill>
                <a:srgbClr val="D8270A"/>
              </a:solidFill>
              <a:ea typeface="+mj-ea"/>
            </a:endParaRPr>
          </a:p>
        </p:txBody>
      </p:sp>
      <p:grpSp>
        <p:nvGrpSpPr>
          <p:cNvPr id="2" name="组合 1"/>
          <p:cNvGrpSpPr/>
          <p:nvPr/>
        </p:nvGrpSpPr>
        <p:grpSpPr>
          <a:xfrm>
            <a:off x="7002799" y="2276779"/>
            <a:ext cx="2032272" cy="552847"/>
            <a:chOff x="1305751" y="1841521"/>
            <a:chExt cx="2032272" cy="552847"/>
          </a:xfrm>
        </p:grpSpPr>
        <p:sp>
          <p:nvSpPr>
            <p:cNvPr id="8" name="等腰三角形 7"/>
            <p:cNvSpPr/>
            <p:nvPr/>
          </p:nvSpPr>
          <p:spPr>
            <a:xfrm rot="5400000">
              <a:off x="1296401" y="1879648"/>
              <a:ext cx="552847" cy="476592"/>
            </a:xfrm>
            <a:prstGeom prst="triangle">
              <a:avLst/>
            </a:prstGeom>
            <a:solidFill>
              <a:srgbClr val="D827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文本框 9"/>
            <p:cNvSpPr txBox="1"/>
            <p:nvPr/>
          </p:nvSpPr>
          <p:spPr>
            <a:xfrm>
              <a:off x="1935943" y="1887112"/>
              <a:ext cx="1402080" cy="460375"/>
            </a:xfrm>
            <a:prstGeom prst="rect">
              <a:avLst/>
            </a:prstGeom>
            <a:noFill/>
          </p:spPr>
          <p:txBody>
            <a:bodyPr wrap="none" rtlCol="0">
              <a:spAutoFit/>
              <a:scene3d>
                <a:camera prst="orthographicFront"/>
                <a:lightRig rig="threePt" dir="t"/>
              </a:scene3d>
              <a:sp3d contourW="12700"/>
            </a:bodyPr>
            <a:p>
              <a:pPr algn="l"/>
              <a:r>
                <a:rPr lang="zh-CN" altLang="en-US" sz="2400" b="1" dirty="0">
                  <a:solidFill>
                    <a:schemeClr val="tx1">
                      <a:lumMod val="65000"/>
                      <a:lumOff val="35000"/>
                    </a:schemeClr>
                  </a:solidFill>
                  <a:latin typeface="+mn-ea"/>
                </a:rPr>
                <a:t>项目介绍</a:t>
              </a:r>
              <a:endParaRPr lang="zh-CN" altLang="en-US" sz="2400" b="1" dirty="0">
                <a:solidFill>
                  <a:schemeClr val="tx1">
                    <a:lumMod val="65000"/>
                    <a:lumOff val="35000"/>
                  </a:schemeClr>
                </a:solidFill>
                <a:latin typeface="+mn-ea"/>
              </a:endParaRPr>
            </a:p>
          </p:txBody>
        </p:sp>
        <p:sp>
          <p:nvSpPr>
            <p:cNvPr id="11" name="文本框 10"/>
            <p:cNvSpPr txBox="1"/>
            <p:nvPr/>
          </p:nvSpPr>
          <p:spPr>
            <a:xfrm>
              <a:off x="1305751" y="1936540"/>
              <a:ext cx="312906" cy="369332"/>
            </a:xfrm>
            <a:prstGeom prst="rect">
              <a:avLst/>
            </a:prstGeom>
            <a:noFill/>
          </p:spPr>
          <p:txBody>
            <a:bodyPr wrap="none" rtlCol="0">
              <a:spAutoFit/>
              <a:scene3d>
                <a:camera prst="orthographicFront"/>
                <a:lightRig rig="threePt" dir="t"/>
              </a:scene3d>
              <a:sp3d contourW="12700"/>
            </a:bodyPr>
            <a:p>
              <a:r>
                <a:rPr lang="en-US" altLang="zh-CN" b="1" dirty="0" smtClean="0">
                  <a:solidFill>
                    <a:schemeClr val="bg1"/>
                  </a:solidFill>
                </a:rPr>
                <a:t>1</a:t>
              </a:r>
              <a:endParaRPr lang="zh-CN" altLang="en-US" b="1" dirty="0">
                <a:solidFill>
                  <a:schemeClr val="bg1"/>
                </a:solidFill>
              </a:endParaRPr>
            </a:p>
          </p:txBody>
        </p:sp>
      </p:grpSp>
      <p:grpSp>
        <p:nvGrpSpPr>
          <p:cNvPr id="12" name="组合 11"/>
          <p:cNvGrpSpPr/>
          <p:nvPr/>
        </p:nvGrpSpPr>
        <p:grpSpPr>
          <a:xfrm>
            <a:off x="7002799" y="3017733"/>
            <a:ext cx="2032272" cy="552847"/>
            <a:chOff x="1305751" y="1841521"/>
            <a:chExt cx="2032272" cy="552847"/>
          </a:xfrm>
        </p:grpSpPr>
        <p:sp>
          <p:nvSpPr>
            <p:cNvPr id="13" name="等腰三角形 12"/>
            <p:cNvSpPr/>
            <p:nvPr/>
          </p:nvSpPr>
          <p:spPr>
            <a:xfrm rot="5400000">
              <a:off x="1296401" y="1879648"/>
              <a:ext cx="552847" cy="476592"/>
            </a:xfrm>
            <a:prstGeom prst="triangle">
              <a:avLst/>
            </a:prstGeom>
            <a:solidFill>
              <a:srgbClr val="D827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文本框 13"/>
            <p:cNvSpPr txBox="1"/>
            <p:nvPr/>
          </p:nvSpPr>
          <p:spPr>
            <a:xfrm>
              <a:off x="1935943" y="1887112"/>
              <a:ext cx="1402080" cy="460375"/>
            </a:xfrm>
            <a:prstGeom prst="rect">
              <a:avLst/>
            </a:prstGeom>
            <a:noFill/>
          </p:spPr>
          <p:txBody>
            <a:bodyPr wrap="none" rtlCol="0">
              <a:spAutoFit/>
              <a:scene3d>
                <a:camera prst="orthographicFront"/>
                <a:lightRig rig="threePt" dir="t"/>
              </a:scene3d>
              <a:sp3d contourW="12700"/>
            </a:bodyPr>
            <a:p>
              <a:pPr algn="l"/>
              <a:r>
                <a:rPr lang="zh-CN" altLang="en-US" sz="2400" b="1" dirty="0">
                  <a:solidFill>
                    <a:schemeClr val="tx1">
                      <a:lumMod val="65000"/>
                      <a:lumOff val="35000"/>
                    </a:schemeClr>
                  </a:solidFill>
                  <a:latin typeface="+mj-ea"/>
                  <a:ea typeface="+mj-ea"/>
                </a:rPr>
                <a:t>项目亮点</a:t>
              </a:r>
              <a:endParaRPr lang="zh-CN" altLang="en-US" sz="2400" b="1" dirty="0">
                <a:solidFill>
                  <a:schemeClr val="tx1">
                    <a:lumMod val="65000"/>
                    <a:lumOff val="35000"/>
                  </a:schemeClr>
                </a:solidFill>
                <a:latin typeface="+mj-ea"/>
                <a:ea typeface="+mj-ea"/>
              </a:endParaRPr>
            </a:p>
          </p:txBody>
        </p:sp>
        <p:sp>
          <p:nvSpPr>
            <p:cNvPr id="15" name="文本框 14"/>
            <p:cNvSpPr txBox="1"/>
            <p:nvPr/>
          </p:nvSpPr>
          <p:spPr>
            <a:xfrm>
              <a:off x="1305751" y="1936540"/>
              <a:ext cx="312906" cy="369332"/>
            </a:xfrm>
            <a:prstGeom prst="rect">
              <a:avLst/>
            </a:prstGeom>
            <a:noFill/>
          </p:spPr>
          <p:txBody>
            <a:bodyPr wrap="none" rtlCol="0">
              <a:spAutoFit/>
              <a:scene3d>
                <a:camera prst="orthographicFront"/>
                <a:lightRig rig="threePt" dir="t"/>
              </a:scene3d>
              <a:sp3d contourW="12700"/>
            </a:bodyPr>
            <a:p>
              <a:r>
                <a:rPr lang="en-US" altLang="zh-CN" b="1" dirty="0" smtClean="0">
                  <a:solidFill>
                    <a:schemeClr val="bg1"/>
                  </a:solidFill>
                </a:rPr>
                <a:t>2</a:t>
              </a:r>
              <a:endParaRPr lang="zh-CN" altLang="en-US" b="1" dirty="0">
                <a:solidFill>
                  <a:schemeClr val="bg1"/>
                </a:solidFill>
              </a:endParaRPr>
            </a:p>
          </p:txBody>
        </p:sp>
      </p:grpSp>
      <p:grpSp>
        <p:nvGrpSpPr>
          <p:cNvPr id="16" name="组合 15"/>
          <p:cNvGrpSpPr/>
          <p:nvPr/>
        </p:nvGrpSpPr>
        <p:grpSpPr>
          <a:xfrm>
            <a:off x="7002799" y="3758687"/>
            <a:ext cx="2449830" cy="552847"/>
            <a:chOff x="1305751" y="1841521"/>
            <a:chExt cx="2449830" cy="552847"/>
          </a:xfrm>
        </p:grpSpPr>
        <p:sp>
          <p:nvSpPr>
            <p:cNvPr id="17" name="等腰三角形 16"/>
            <p:cNvSpPr/>
            <p:nvPr/>
          </p:nvSpPr>
          <p:spPr>
            <a:xfrm rot="5400000">
              <a:off x="1296401" y="1879648"/>
              <a:ext cx="552847" cy="476592"/>
            </a:xfrm>
            <a:prstGeom prst="triangle">
              <a:avLst/>
            </a:prstGeom>
            <a:solidFill>
              <a:srgbClr val="D827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文本框 18"/>
            <p:cNvSpPr txBox="1"/>
            <p:nvPr/>
          </p:nvSpPr>
          <p:spPr>
            <a:xfrm>
              <a:off x="1935671" y="1887241"/>
              <a:ext cx="1819910" cy="460375"/>
            </a:xfrm>
            <a:prstGeom prst="rect">
              <a:avLst/>
            </a:prstGeom>
            <a:noFill/>
          </p:spPr>
          <p:txBody>
            <a:bodyPr wrap="square" rtlCol="0">
              <a:spAutoFit/>
              <a:scene3d>
                <a:camera prst="orthographicFront"/>
                <a:lightRig rig="threePt" dir="t"/>
              </a:scene3d>
              <a:sp3d contourW="12700"/>
            </a:bodyPr>
            <a:p>
              <a:pPr algn="l"/>
              <a:r>
                <a:rPr lang="zh-CN" altLang="en-US" sz="2400" b="1" dirty="0">
                  <a:solidFill>
                    <a:schemeClr val="tx1">
                      <a:lumMod val="65000"/>
                      <a:lumOff val="35000"/>
                    </a:schemeClr>
                  </a:solidFill>
                  <a:latin typeface="+mj-ea"/>
                  <a:ea typeface="+mj-ea"/>
                </a:rPr>
                <a:t>技术难点</a:t>
              </a:r>
              <a:endParaRPr lang="zh-CN" altLang="en-US" sz="2400" b="1" dirty="0">
                <a:solidFill>
                  <a:schemeClr val="tx1">
                    <a:lumMod val="65000"/>
                    <a:lumOff val="35000"/>
                  </a:schemeClr>
                </a:solidFill>
                <a:latin typeface="+mj-ea"/>
                <a:ea typeface="+mj-ea"/>
              </a:endParaRPr>
            </a:p>
          </p:txBody>
        </p:sp>
        <p:sp>
          <p:nvSpPr>
            <p:cNvPr id="20" name="文本框 19"/>
            <p:cNvSpPr txBox="1"/>
            <p:nvPr/>
          </p:nvSpPr>
          <p:spPr>
            <a:xfrm>
              <a:off x="1305751" y="1936540"/>
              <a:ext cx="312906" cy="369332"/>
            </a:xfrm>
            <a:prstGeom prst="rect">
              <a:avLst/>
            </a:prstGeom>
            <a:noFill/>
          </p:spPr>
          <p:txBody>
            <a:bodyPr wrap="none" rtlCol="0">
              <a:spAutoFit/>
              <a:scene3d>
                <a:camera prst="orthographicFront"/>
                <a:lightRig rig="threePt" dir="t"/>
              </a:scene3d>
              <a:sp3d contourW="12700"/>
            </a:bodyPr>
            <a:p>
              <a:r>
                <a:rPr lang="en-US" altLang="zh-CN" b="1" dirty="0" smtClean="0">
                  <a:solidFill>
                    <a:schemeClr val="bg1"/>
                  </a:solidFill>
                </a:rPr>
                <a:t>3</a:t>
              </a:r>
              <a:endParaRPr lang="zh-CN" altLang="en-US" b="1" dirty="0">
                <a:solidFill>
                  <a:schemeClr val="bg1"/>
                </a:solidFill>
              </a:endParaRPr>
            </a:p>
          </p:txBody>
        </p:sp>
      </p:grpSp>
      <p:pic>
        <p:nvPicPr>
          <p:cNvPr id="5" name="图片 4" descr="3"/>
          <p:cNvPicPr>
            <a:picLocks noChangeAspect="1"/>
          </p:cNvPicPr>
          <p:nvPr/>
        </p:nvPicPr>
        <p:blipFill>
          <a:blip r:embed="rId1"/>
          <a:stretch>
            <a:fillRect/>
          </a:stretch>
        </p:blipFill>
        <p:spPr>
          <a:xfrm>
            <a:off x="10264775" y="226060"/>
            <a:ext cx="1520190" cy="608330"/>
          </a:xfrm>
          <a:prstGeom prst="rect">
            <a:avLst/>
          </a:prstGeom>
        </p:spPr>
      </p:pic>
      <p:grpSp>
        <p:nvGrpSpPr>
          <p:cNvPr id="4" name="组合 3"/>
          <p:cNvGrpSpPr/>
          <p:nvPr/>
        </p:nvGrpSpPr>
        <p:grpSpPr>
          <a:xfrm>
            <a:off x="7002780" y="4499610"/>
            <a:ext cx="3144520" cy="552847"/>
            <a:chOff x="1305751" y="1841521"/>
            <a:chExt cx="3188360" cy="552847"/>
          </a:xfrm>
        </p:grpSpPr>
        <p:sp>
          <p:nvSpPr>
            <p:cNvPr id="6" name="等腰三角形 5"/>
            <p:cNvSpPr/>
            <p:nvPr/>
          </p:nvSpPr>
          <p:spPr>
            <a:xfrm rot="5400000">
              <a:off x="1296401" y="1879648"/>
              <a:ext cx="552847" cy="476592"/>
            </a:xfrm>
            <a:prstGeom prst="triangle">
              <a:avLst/>
            </a:prstGeom>
            <a:solidFill>
              <a:srgbClr val="D827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1935439" y="1887241"/>
              <a:ext cx="2558672" cy="460375"/>
            </a:xfrm>
            <a:prstGeom prst="rect">
              <a:avLst/>
            </a:prstGeom>
            <a:noFill/>
          </p:spPr>
          <p:txBody>
            <a:bodyPr wrap="square" rtlCol="0">
              <a:spAutoFit/>
              <a:scene3d>
                <a:camera prst="orthographicFront"/>
                <a:lightRig rig="threePt" dir="t"/>
              </a:scene3d>
              <a:sp3d contourW="12700"/>
            </a:bodyPr>
            <a:p>
              <a:pPr algn="l"/>
              <a:r>
                <a:rPr lang="zh-CN" altLang="en-US" sz="2400" b="1" dirty="0">
                  <a:solidFill>
                    <a:schemeClr val="tx1">
                      <a:lumMod val="65000"/>
                      <a:lumOff val="35000"/>
                    </a:schemeClr>
                  </a:solidFill>
                  <a:latin typeface="+mj-ea"/>
                  <a:ea typeface="+mj-ea"/>
                  <a:sym typeface="+mn-ea"/>
                </a:rPr>
                <a:t>项目测试</a:t>
              </a:r>
              <a:endParaRPr lang="zh-CN" altLang="en-US" sz="2400" b="1" dirty="0">
                <a:solidFill>
                  <a:schemeClr val="tx1">
                    <a:lumMod val="65000"/>
                    <a:lumOff val="35000"/>
                  </a:schemeClr>
                </a:solidFill>
                <a:latin typeface="+mj-ea"/>
                <a:ea typeface="+mj-ea"/>
              </a:endParaRPr>
            </a:p>
          </p:txBody>
        </p:sp>
        <p:sp>
          <p:nvSpPr>
            <p:cNvPr id="18" name="文本框 17"/>
            <p:cNvSpPr txBox="1"/>
            <p:nvPr/>
          </p:nvSpPr>
          <p:spPr>
            <a:xfrm>
              <a:off x="1305751" y="1936540"/>
              <a:ext cx="309880" cy="368300"/>
            </a:xfrm>
            <a:prstGeom prst="rect">
              <a:avLst/>
            </a:prstGeom>
            <a:noFill/>
          </p:spPr>
          <p:txBody>
            <a:bodyPr wrap="square" rtlCol="0">
              <a:spAutoFit/>
              <a:scene3d>
                <a:camera prst="orthographicFront"/>
                <a:lightRig rig="threePt" dir="t"/>
              </a:scene3d>
              <a:sp3d contourW="12700"/>
            </a:bodyPr>
            <a:p>
              <a:r>
                <a:rPr lang="en-US" altLang="zh-CN" b="1" dirty="0" smtClean="0">
                  <a:solidFill>
                    <a:schemeClr val="bg1"/>
                  </a:solidFill>
                </a:rPr>
                <a:t>4</a:t>
              </a:r>
              <a:endParaRPr lang="zh-CN" altLang="en-US" b="1" dirty="0">
                <a:solidFill>
                  <a:schemeClr val="bg1"/>
                </a:solidFill>
              </a:endParaRPr>
            </a:p>
          </p:txBody>
        </p:sp>
      </p:grpSp>
      <p:grpSp>
        <p:nvGrpSpPr>
          <p:cNvPr id="3" name="组合 2"/>
          <p:cNvGrpSpPr/>
          <p:nvPr/>
        </p:nvGrpSpPr>
        <p:grpSpPr>
          <a:xfrm>
            <a:off x="7002780" y="5240655"/>
            <a:ext cx="3144520" cy="552847"/>
            <a:chOff x="1305751" y="1841521"/>
            <a:chExt cx="3188360" cy="552847"/>
          </a:xfrm>
        </p:grpSpPr>
        <p:sp>
          <p:nvSpPr>
            <p:cNvPr id="21" name="等腰三角形 20"/>
            <p:cNvSpPr/>
            <p:nvPr/>
          </p:nvSpPr>
          <p:spPr>
            <a:xfrm rot="5400000">
              <a:off x="1296401" y="1879648"/>
              <a:ext cx="552847" cy="476592"/>
            </a:xfrm>
            <a:prstGeom prst="triangle">
              <a:avLst/>
            </a:prstGeom>
            <a:solidFill>
              <a:srgbClr val="D827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文本框 21"/>
            <p:cNvSpPr txBox="1"/>
            <p:nvPr/>
          </p:nvSpPr>
          <p:spPr>
            <a:xfrm>
              <a:off x="1935439" y="1887241"/>
              <a:ext cx="2558672" cy="460375"/>
            </a:xfrm>
            <a:prstGeom prst="rect">
              <a:avLst/>
            </a:prstGeom>
            <a:noFill/>
          </p:spPr>
          <p:txBody>
            <a:bodyPr wrap="square" rtlCol="0">
              <a:spAutoFit/>
              <a:scene3d>
                <a:camera prst="orthographicFront"/>
                <a:lightRig rig="threePt" dir="t"/>
              </a:scene3d>
              <a:sp3d contourW="12700"/>
            </a:bodyPr>
            <a:p>
              <a:pPr algn="l"/>
              <a:r>
                <a:rPr lang="zh-CN" altLang="en-US" sz="2400" b="1" dirty="0">
                  <a:solidFill>
                    <a:schemeClr val="tx1">
                      <a:lumMod val="65000"/>
                      <a:lumOff val="35000"/>
                    </a:schemeClr>
                  </a:solidFill>
                  <a:latin typeface="+mj-ea"/>
                  <a:ea typeface="+mj-ea"/>
                  <a:sym typeface="+mn-ea"/>
                </a:rPr>
                <a:t>作品演示</a:t>
              </a:r>
              <a:endParaRPr lang="zh-CN" altLang="en-US" sz="2400" b="1" dirty="0">
                <a:solidFill>
                  <a:schemeClr val="tx1">
                    <a:lumMod val="65000"/>
                    <a:lumOff val="35000"/>
                  </a:schemeClr>
                </a:solidFill>
                <a:latin typeface="+mj-ea"/>
                <a:ea typeface="+mj-ea"/>
              </a:endParaRPr>
            </a:p>
          </p:txBody>
        </p:sp>
        <p:sp>
          <p:nvSpPr>
            <p:cNvPr id="23" name="文本框 22"/>
            <p:cNvSpPr txBox="1"/>
            <p:nvPr/>
          </p:nvSpPr>
          <p:spPr>
            <a:xfrm>
              <a:off x="1305751" y="1936540"/>
              <a:ext cx="309880" cy="368300"/>
            </a:xfrm>
            <a:prstGeom prst="rect">
              <a:avLst/>
            </a:prstGeom>
            <a:noFill/>
          </p:spPr>
          <p:txBody>
            <a:bodyPr wrap="square" rtlCol="0">
              <a:spAutoFit/>
              <a:scene3d>
                <a:camera prst="orthographicFront"/>
                <a:lightRig rig="threePt" dir="t"/>
              </a:scene3d>
              <a:sp3d contourW="12700"/>
            </a:bodyPr>
            <a:p>
              <a:r>
                <a:rPr lang="en-US" altLang="zh-CN" b="1" dirty="0" smtClean="0">
                  <a:solidFill>
                    <a:schemeClr val="bg1"/>
                  </a:solidFill>
                </a:rPr>
                <a:t>5</a:t>
              </a:r>
              <a:endParaRPr lang="zh-CN" altLang="en-US" b="1" dirty="0">
                <a:solidFill>
                  <a:schemeClr val="bg1"/>
                </a:solidFill>
              </a:endParaRPr>
            </a:p>
          </p:txBody>
        </p:sp>
      </p:gr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par>
                          <p:cTn id="10" fill="hold">
                            <p:stCondLst>
                              <p:cond delay="500"/>
                            </p:stCondLst>
                            <p:childTnLst>
                              <p:par>
                                <p:cTn id="11" presetID="2" presetClass="entr" presetSubtype="8"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2" presetClass="entr" presetSubtype="8" fill="hold" nodeType="after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additive="base">
                                        <p:cTn id="18" dur="500" fill="hold"/>
                                        <p:tgtEl>
                                          <p:spTgt spid="12"/>
                                        </p:tgtEl>
                                        <p:attrNameLst>
                                          <p:attrName>ppt_x</p:attrName>
                                        </p:attrNameLst>
                                      </p:cBhvr>
                                      <p:tavLst>
                                        <p:tav tm="0">
                                          <p:val>
                                            <p:strVal val="0-#ppt_w/2"/>
                                          </p:val>
                                        </p:tav>
                                        <p:tav tm="100000">
                                          <p:val>
                                            <p:strVal val="#ppt_x"/>
                                          </p:val>
                                        </p:tav>
                                      </p:tavLst>
                                    </p:anim>
                                    <p:anim calcmode="lin" valueType="num">
                                      <p:cBhvr additive="base">
                                        <p:cTn id="19" dur="500" fill="hold"/>
                                        <p:tgtEl>
                                          <p:spTgt spid="12"/>
                                        </p:tgtEl>
                                        <p:attrNameLst>
                                          <p:attrName>ppt_y</p:attrName>
                                        </p:attrNameLst>
                                      </p:cBhvr>
                                      <p:tavLst>
                                        <p:tav tm="0">
                                          <p:val>
                                            <p:strVal val="#ppt_y"/>
                                          </p:val>
                                        </p:tav>
                                        <p:tav tm="100000">
                                          <p:val>
                                            <p:strVal val="#ppt_y"/>
                                          </p:val>
                                        </p:tav>
                                      </p:tavLst>
                                    </p:anim>
                                  </p:childTnLst>
                                </p:cTn>
                              </p:par>
                            </p:childTnLst>
                          </p:cTn>
                        </p:par>
                        <p:par>
                          <p:cTn id="20" fill="hold">
                            <p:stCondLst>
                              <p:cond delay="1500"/>
                            </p:stCondLst>
                            <p:childTnLst>
                              <p:par>
                                <p:cTn id="21" presetID="2" presetClass="entr" presetSubtype="8" fill="hold" nodeType="after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500" fill="hold"/>
                                        <p:tgtEl>
                                          <p:spTgt spid="16"/>
                                        </p:tgtEl>
                                        <p:attrNameLst>
                                          <p:attrName>ppt_x</p:attrName>
                                        </p:attrNameLst>
                                      </p:cBhvr>
                                      <p:tavLst>
                                        <p:tav tm="0">
                                          <p:val>
                                            <p:strVal val="0-#ppt_w/2"/>
                                          </p:val>
                                        </p:tav>
                                        <p:tav tm="100000">
                                          <p:val>
                                            <p:strVal val="#ppt_x"/>
                                          </p:val>
                                        </p:tav>
                                      </p:tavLst>
                                    </p:anim>
                                    <p:anim calcmode="lin" valueType="num">
                                      <p:cBhvr additive="base">
                                        <p:cTn id="24" dur="500" fill="hold"/>
                                        <p:tgtEl>
                                          <p:spTgt spid="16"/>
                                        </p:tgtEl>
                                        <p:attrNameLst>
                                          <p:attrName>ppt_y</p:attrName>
                                        </p:attrNameLst>
                                      </p:cBhvr>
                                      <p:tavLst>
                                        <p:tav tm="0">
                                          <p:val>
                                            <p:strVal val="#ppt_y"/>
                                          </p:val>
                                        </p:tav>
                                        <p:tav tm="100000">
                                          <p:val>
                                            <p:strVal val="#ppt_y"/>
                                          </p:val>
                                        </p:tav>
                                      </p:tavLst>
                                    </p:anim>
                                  </p:childTnLst>
                                </p:cTn>
                              </p:par>
                            </p:childTnLst>
                          </p:cTn>
                        </p:par>
                        <p:par>
                          <p:cTn id="25" fill="hold">
                            <p:stCondLst>
                              <p:cond delay="2000"/>
                            </p:stCondLst>
                            <p:childTnLst>
                              <p:par>
                                <p:cTn id="26" presetID="2" presetClass="entr" presetSubtype="8" fill="hold" nodeType="after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additive="base">
                                        <p:cTn id="28" dur="500" fill="hold"/>
                                        <p:tgtEl>
                                          <p:spTgt spid="4"/>
                                        </p:tgtEl>
                                        <p:attrNameLst>
                                          <p:attrName>ppt_x</p:attrName>
                                        </p:attrNameLst>
                                      </p:cBhvr>
                                      <p:tavLst>
                                        <p:tav tm="0">
                                          <p:val>
                                            <p:strVal val="0-#ppt_w/2"/>
                                          </p:val>
                                        </p:tav>
                                        <p:tav tm="100000">
                                          <p:val>
                                            <p:strVal val="#ppt_x"/>
                                          </p:val>
                                        </p:tav>
                                      </p:tavLst>
                                    </p:anim>
                                    <p:anim calcmode="lin" valueType="num">
                                      <p:cBhvr additive="base">
                                        <p:cTn id="29" dur="500" fill="hold"/>
                                        <p:tgtEl>
                                          <p:spTgt spid="4"/>
                                        </p:tgtEl>
                                        <p:attrNameLst>
                                          <p:attrName>ppt_y</p:attrName>
                                        </p:attrNameLst>
                                      </p:cBhvr>
                                      <p:tavLst>
                                        <p:tav tm="0">
                                          <p:val>
                                            <p:strVal val="#ppt_y"/>
                                          </p:val>
                                        </p:tav>
                                        <p:tav tm="100000">
                                          <p:val>
                                            <p:strVal val="#ppt_y"/>
                                          </p:val>
                                        </p:tav>
                                      </p:tavLst>
                                    </p:anim>
                                  </p:childTnLst>
                                </p:cTn>
                              </p:par>
                            </p:childTnLst>
                          </p:cTn>
                        </p:par>
                        <p:par>
                          <p:cTn id="30" fill="hold">
                            <p:stCondLst>
                              <p:cond delay="2500"/>
                            </p:stCondLst>
                            <p:childTnLst>
                              <p:par>
                                <p:cTn id="31" presetID="2" presetClass="entr" presetSubtype="8" fill="hold" nodeType="afterEffect">
                                  <p:stCondLst>
                                    <p:cond delay="0"/>
                                  </p:stCondLst>
                                  <p:childTnLst>
                                    <p:set>
                                      <p:cBhvr>
                                        <p:cTn id="32" dur="1" fill="hold">
                                          <p:stCondLst>
                                            <p:cond delay="0"/>
                                          </p:stCondLst>
                                        </p:cTn>
                                        <p:tgtEl>
                                          <p:spTgt spid="3"/>
                                        </p:tgtEl>
                                        <p:attrNameLst>
                                          <p:attrName>style.visibility</p:attrName>
                                        </p:attrNameLst>
                                      </p:cBhvr>
                                      <p:to>
                                        <p:strVal val="visible"/>
                                      </p:to>
                                    </p:set>
                                    <p:anim calcmode="lin" valueType="num">
                                      <p:cBhvr additive="base">
                                        <p:cTn id="33" dur="500" fill="hold"/>
                                        <p:tgtEl>
                                          <p:spTgt spid="3"/>
                                        </p:tgtEl>
                                        <p:attrNameLst>
                                          <p:attrName>ppt_x</p:attrName>
                                        </p:attrNameLst>
                                      </p:cBhvr>
                                      <p:tavLst>
                                        <p:tav tm="0">
                                          <p:val>
                                            <p:strVal val="0-#ppt_w/2"/>
                                          </p:val>
                                        </p:tav>
                                        <p:tav tm="100000">
                                          <p:val>
                                            <p:strVal val="#ppt_x"/>
                                          </p:val>
                                        </p:tav>
                                      </p:tavLst>
                                    </p:anim>
                                    <p:anim calcmode="lin" valueType="num">
                                      <p:cBhvr additive="base">
                                        <p:cTn id="34"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2"/>
          <p:cNvSpPr>
            <a:spLocks noGrp="1"/>
          </p:cNvSpPr>
          <p:nvPr>
            <p:ph type="ctrTitle"/>
          </p:nvPr>
        </p:nvSpPr>
        <p:spPr>
          <a:xfrm>
            <a:off x="1945086" y="2549580"/>
            <a:ext cx="5491842" cy="1983066"/>
          </a:xfrm>
        </p:spPr>
        <p:txBody>
          <a:bodyPr/>
          <a:p>
            <a:r>
              <a:rPr lang="en-US" altLang="zh-CN" sz="7200" dirty="0" smtClean="0">
                <a:solidFill>
                  <a:srgbClr val="D8270A"/>
                </a:solidFill>
                <a:latin typeface="+mj-ea"/>
                <a:ea typeface="+mj-ea"/>
              </a:rPr>
              <a:t>THANKS</a:t>
            </a:r>
            <a:endParaRPr lang="en-US" altLang="zh-CN" sz="7200" dirty="0" smtClean="0">
              <a:solidFill>
                <a:srgbClr val="D8270A"/>
              </a:solidFill>
              <a:latin typeface="+mj-ea"/>
              <a:ea typeface="+mj-ea"/>
            </a:endParaRPr>
          </a:p>
        </p:txBody>
      </p:sp>
      <p:pic>
        <p:nvPicPr>
          <p:cNvPr id="2" name="图片 1" descr="3"/>
          <p:cNvPicPr>
            <a:picLocks noChangeAspect="1"/>
          </p:cNvPicPr>
          <p:nvPr/>
        </p:nvPicPr>
        <p:blipFill>
          <a:blip r:embed="rId1"/>
          <a:stretch>
            <a:fillRect/>
          </a:stretch>
        </p:blipFill>
        <p:spPr>
          <a:xfrm>
            <a:off x="10264775" y="5934710"/>
            <a:ext cx="1520190" cy="608330"/>
          </a:xfrm>
          <a:prstGeom prst="rect">
            <a:avLst/>
          </a:prstGeom>
        </p:spPr>
      </p:pic>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317365" y="2022475"/>
            <a:ext cx="3557905" cy="829945"/>
          </a:xfrm>
          <a:prstGeom prst="rect">
            <a:avLst/>
          </a:prstGeom>
          <a:noFill/>
        </p:spPr>
        <p:txBody>
          <a:bodyPr wrap="square" rtlCol="0" anchor="t">
            <a:spAutoFit/>
          </a:bodyPr>
          <a:p>
            <a:r>
              <a:rPr lang="en-US" altLang="zh-CN" sz="4800" b="1" dirty="0">
                <a:solidFill>
                  <a:schemeClr val="tx1">
                    <a:lumMod val="75000"/>
                    <a:lumOff val="25000"/>
                  </a:schemeClr>
                </a:solidFill>
                <a:latin typeface="+mn-ea"/>
                <a:sym typeface="+mn-ea"/>
              </a:rPr>
              <a:t>01 </a:t>
            </a:r>
            <a:r>
              <a:rPr lang="zh-CN" altLang="en-US" sz="4800" b="1" dirty="0">
                <a:solidFill>
                  <a:schemeClr val="tx1">
                    <a:lumMod val="75000"/>
                    <a:lumOff val="25000"/>
                  </a:schemeClr>
                </a:solidFill>
                <a:latin typeface="+mn-ea"/>
                <a:sym typeface="+mn-ea"/>
              </a:rPr>
              <a:t>项目介绍</a:t>
            </a:r>
            <a:endParaRPr lang="zh-CN" altLang="en-US" sz="4800" b="1" dirty="0">
              <a:solidFill>
                <a:schemeClr val="tx1">
                  <a:lumMod val="75000"/>
                  <a:lumOff val="25000"/>
                </a:schemeClr>
              </a:solidFill>
              <a:latin typeface="+mn-ea"/>
              <a:sym typeface="+mn-ea"/>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dirty="0">
                <a:solidFill>
                  <a:schemeClr val="tx1"/>
                </a:solidFill>
                <a:latin typeface="+mn-ea"/>
                <a:sym typeface="+mn-ea"/>
              </a:rPr>
              <a:t>1.设计背景</a:t>
            </a:r>
            <a:endParaRPr lang="en-US" altLang="zh-CN" dirty="0">
              <a:solidFill>
                <a:schemeClr val="tx1"/>
              </a:solidFill>
              <a:latin typeface="+mn-ea"/>
              <a:sym typeface="+mn-ea"/>
            </a:endParaRPr>
          </a:p>
        </p:txBody>
      </p:sp>
      <p:sp>
        <p:nvSpPr>
          <p:cNvPr id="3" name="内容占位符 2"/>
          <p:cNvSpPr>
            <a:spLocks noGrp="1"/>
          </p:cNvSpPr>
          <p:nvPr>
            <p:ph idx="1"/>
          </p:nvPr>
        </p:nvSpPr>
        <p:spPr/>
        <p:txBody>
          <a:bodyPr/>
          <a:p>
            <a:r>
              <a:rPr lang="zh-CN" altLang="en-US"/>
              <a:t>现如今生活紧张，为舒缓压力，我们需要一款</a:t>
            </a:r>
            <a:r>
              <a:rPr lang="zh-CN" altLang="en-US">
                <a:sym typeface="+mn-ea"/>
              </a:rPr>
              <a:t>界面简洁，操作简单的</a:t>
            </a:r>
            <a:r>
              <a:rPr lang="zh-CN" altLang="en-US"/>
              <a:t>音乐软件来为我们的生活增添乐趣。</a:t>
            </a:r>
            <a:endParaRPr lang="zh-CN" altLang="en-US"/>
          </a:p>
          <a:p>
            <a:r>
              <a:rPr lang="zh-CN" altLang="en-US"/>
              <a:t>现有的音乐播放器数不胜数且功能繁多，但没有一款集</a:t>
            </a:r>
            <a:r>
              <a:rPr lang="en-US" altLang="zh-CN">
                <a:solidFill>
                  <a:srgbClr val="FF0000"/>
                </a:solidFill>
              </a:rPr>
              <a:t>K</a:t>
            </a:r>
            <a:r>
              <a:rPr lang="zh-CN" altLang="en-US">
                <a:solidFill>
                  <a:srgbClr val="FF0000"/>
                </a:solidFill>
                <a:ea typeface="宋体" charset="0"/>
              </a:rPr>
              <a:t>歌，歌词编辑，歌曲标签编辑于一体的</a:t>
            </a:r>
            <a:r>
              <a:rPr lang="en-US" altLang="zh-CN">
                <a:solidFill>
                  <a:srgbClr val="FF0000"/>
                </a:solidFill>
                <a:ea typeface="宋体" charset="0"/>
              </a:rPr>
              <a:t>PC</a:t>
            </a:r>
            <a:r>
              <a:rPr lang="zh-CN" altLang="en-US">
                <a:solidFill>
                  <a:srgbClr val="FF0000"/>
                </a:solidFill>
                <a:ea typeface="宋体" charset="0"/>
              </a:rPr>
              <a:t>端音乐软件。</a:t>
            </a:r>
            <a:endParaRPr lang="zh-CN" altLang="en-US">
              <a:solidFill>
                <a:srgbClr val="FF0000"/>
              </a:solidFill>
              <a:ea typeface="宋体" charset="0"/>
            </a:endParaRPr>
          </a:p>
          <a:p>
            <a:r>
              <a:rPr lang="zh-CN" altLang="en-US">
                <a:ea typeface="宋体" charset="0"/>
                <a:sym typeface="+mn-ea"/>
              </a:rPr>
              <a:t>优麒麟系统没有合适的编辑歌词与歌词信息的软件，无法为用户提供上手制作歌词的机会，同时麒麟系统中的音乐软件没有给提供用户</a:t>
            </a:r>
            <a:r>
              <a:rPr lang="en-US" altLang="zh-CN">
                <a:ea typeface="宋体" charset="0"/>
                <a:sym typeface="+mn-ea"/>
              </a:rPr>
              <a:t>K</a:t>
            </a:r>
            <a:r>
              <a:rPr lang="zh-CN" altLang="en-US">
                <a:ea typeface="宋体" charset="0"/>
                <a:sym typeface="+mn-ea"/>
              </a:rPr>
              <a:t>歌功能，因此我们需要一款这样的软件。</a:t>
            </a:r>
            <a:endParaRPr lang="zh-CN" altLang="en-US"/>
          </a:p>
          <a:p>
            <a:pPr marL="0" indent="0">
              <a:buNone/>
            </a:pPr>
            <a:endParaRPr lang="zh-CN" altLang="en-US">
              <a:ea typeface="宋体" charset="0"/>
            </a:endParaRP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2.设计目标</a:t>
            </a:r>
            <a:endParaRPr lang="zh-CN" altLang="en-US"/>
          </a:p>
        </p:txBody>
      </p:sp>
      <p:sp>
        <p:nvSpPr>
          <p:cNvPr id="3" name="内容占位符 2"/>
          <p:cNvSpPr>
            <a:spLocks noGrp="1"/>
          </p:cNvSpPr>
          <p:nvPr>
            <p:ph idx="1"/>
          </p:nvPr>
        </p:nvSpPr>
        <p:spPr/>
        <p:txBody>
          <a:bodyPr/>
          <a:p>
            <a:r>
              <a:rPr lang="zh-CN" altLang="en-US">
                <a:sym typeface="+mn-ea"/>
              </a:rPr>
              <a:t>开发一个可以播放主流音频格式的音乐及自己制作歌词，编辑歌曲，实现在PC端K歌的音乐软件。</a:t>
            </a:r>
            <a:endParaRPr lang="zh-CN" altLang="en-US"/>
          </a:p>
          <a:p>
            <a:r>
              <a:rPr lang="zh-CN" altLang="en-US">
                <a:sym typeface="+mn-ea"/>
              </a:rPr>
              <a:t>用户可以自己上手制作歌词、编辑歌曲信息，可以选择自己喜欢的歌曲伴奏或原唱进行k歌。</a:t>
            </a:r>
            <a:endParaRPr lang="zh-CN" altLang="en-US">
              <a:sym typeface="+mn-ea"/>
            </a:endParaRPr>
          </a:p>
          <a:p>
            <a:r>
              <a:rPr lang="zh-CN" altLang="en-US"/>
              <a:t>用户能根据自己的习惯、喜好设置相应的快捷键以及更换软件主题背景</a:t>
            </a:r>
            <a:endParaRPr lang="zh-CN" altLang="en-US"/>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t>3.较同类产品的优势</a:t>
            </a:r>
            <a:endParaRPr lang="zh-CN" altLang="en-US"/>
          </a:p>
        </p:txBody>
      </p:sp>
      <p:sp>
        <p:nvSpPr>
          <p:cNvPr id="3" name="内容占位符 2"/>
          <p:cNvSpPr>
            <a:spLocks noGrp="1"/>
          </p:cNvSpPr>
          <p:nvPr>
            <p:ph idx="1"/>
          </p:nvPr>
        </p:nvSpPr>
        <p:spPr/>
        <p:txBody>
          <a:bodyPr/>
          <a:p>
            <a:r>
              <a:rPr lang="zh-CN" altLang="en-US"/>
              <a:t>为用户提供一个制作歌词的机会</a:t>
            </a:r>
            <a:endParaRPr lang="zh-CN" altLang="en-US"/>
          </a:p>
          <a:p>
            <a:r>
              <a:rPr lang="zh-CN" altLang="en-US"/>
              <a:t>提供修改歌曲标签的功能</a:t>
            </a:r>
            <a:endParaRPr lang="zh-CN" altLang="en-US"/>
          </a:p>
          <a:p>
            <a:r>
              <a:rPr lang="zh-CN" altLang="en-US"/>
              <a:t>可以在PC端实现K歌功能</a:t>
            </a:r>
            <a:endParaRPr lang="zh-CN" altLang="en-US"/>
          </a:p>
          <a:p>
            <a:pPr marL="0" indent="0">
              <a:buNone/>
            </a:pPr>
            <a:r>
              <a:rPr lang="en-US" altLang="zh-CN"/>
              <a:t> </a:t>
            </a:r>
            <a:endParaRPr lang="en-US" altLang="zh-CN"/>
          </a:p>
        </p:txBody>
      </p:sp>
      <p:sp>
        <p:nvSpPr>
          <p:cNvPr id="10" name="文本框 9"/>
          <p:cNvSpPr txBox="1"/>
          <p:nvPr/>
        </p:nvSpPr>
        <p:spPr>
          <a:xfrm>
            <a:off x="621956" y="676450"/>
            <a:ext cx="309880" cy="460375"/>
          </a:xfrm>
          <a:prstGeom prst="rect">
            <a:avLst/>
          </a:prstGeom>
          <a:noFill/>
        </p:spPr>
        <p:txBody>
          <a:bodyPr wrap="none" rtlCol="0">
            <a:spAutoFit/>
            <a:scene3d>
              <a:camera prst="orthographicFront"/>
              <a:lightRig rig="threePt" dir="t"/>
            </a:scene3d>
            <a:sp3d contourW="12700"/>
          </a:bodyPr>
          <a:p>
            <a:pPr indent="0" algn="l">
              <a:buNone/>
            </a:pPr>
            <a:endParaRPr lang="zh-CN" altLang="en-US" sz="2400" b="1" dirty="0">
              <a:solidFill>
                <a:schemeClr val="tx1">
                  <a:lumMod val="65000"/>
                  <a:lumOff val="35000"/>
                </a:schemeClr>
              </a:solidFill>
              <a:latin typeface="+mj-ea"/>
              <a:ea typeface="+mj-ea"/>
              <a:sym typeface="+mn-ea"/>
            </a:endParaRP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ea typeface="宋体" charset="0"/>
              </a:rPr>
              <a:t>4.</a:t>
            </a:r>
            <a:r>
              <a:rPr lang="zh-CN" altLang="en-US">
                <a:ea typeface="宋体" charset="0"/>
              </a:rPr>
              <a:t>基本功能介绍</a:t>
            </a:r>
            <a:endParaRPr lang="zh-CN" altLang="en-US">
              <a:ea typeface="宋体" charset="0"/>
            </a:endParaRPr>
          </a:p>
        </p:txBody>
      </p:sp>
      <p:sp>
        <p:nvSpPr>
          <p:cNvPr id="3" name="内容占位符 2"/>
          <p:cNvSpPr>
            <a:spLocks noGrp="1"/>
          </p:cNvSpPr>
          <p:nvPr>
            <p:ph idx="1"/>
          </p:nvPr>
        </p:nvSpPr>
        <p:spPr/>
        <p:txBody>
          <a:bodyPr>
            <a:normAutofit fontScale="80000"/>
          </a:bodyPr>
          <a:p>
            <a:pPr fontAlgn="auto">
              <a:spcBef>
                <a:spcPts val="600"/>
              </a:spcBef>
            </a:pPr>
            <a:r>
              <a:rPr lang="zh-CN" altLang="en-US">
                <a:ea typeface="宋体" charset="0"/>
                <a:sym typeface="+mn-ea"/>
              </a:rPr>
              <a:t>本软件是一个集歌曲信息编辑和歌词编辑为一体的音乐播放器。它是一款界面简洁、操作简单的播放器，同时它也为用户提供一个自己上手制作歌词，编辑歌曲信息的平台以及在</a:t>
            </a:r>
            <a:r>
              <a:rPr lang="en-US" altLang="zh-CN">
                <a:ea typeface="宋体" charset="0"/>
                <a:sym typeface="+mn-ea"/>
              </a:rPr>
              <a:t>PC</a:t>
            </a:r>
            <a:r>
              <a:rPr lang="zh-CN" altLang="en-US">
                <a:ea typeface="宋体" charset="0"/>
                <a:sym typeface="+mn-ea"/>
              </a:rPr>
              <a:t>端</a:t>
            </a:r>
            <a:r>
              <a:rPr lang="en-US" altLang="zh-CN">
                <a:ea typeface="宋体" charset="0"/>
                <a:sym typeface="+mn-ea"/>
              </a:rPr>
              <a:t>K</a:t>
            </a:r>
            <a:r>
              <a:rPr lang="zh-CN" altLang="en-US">
                <a:ea typeface="宋体" charset="0"/>
                <a:sym typeface="+mn-ea"/>
              </a:rPr>
              <a:t>歌的平台。在使用时用户也可根据自己的使用习惯配置快捷键，使用户操作更加便利，也可以根据自己爱好进行软件主题的更换。</a:t>
            </a:r>
            <a:endParaRPr lang="zh-CN" altLang="en-US">
              <a:ea typeface="宋体" charset="0"/>
            </a:endParaRPr>
          </a:p>
          <a:p>
            <a:pPr fontAlgn="auto">
              <a:spcBef>
                <a:spcPts val="600"/>
              </a:spcBef>
            </a:pPr>
            <a:r>
              <a:rPr lang="zh-CN" altLang="en-US">
                <a:ea typeface="宋体" charset="0"/>
                <a:sym typeface="+mn-ea"/>
              </a:rPr>
              <a:t>本项目大体分为</a:t>
            </a:r>
            <a:r>
              <a:rPr lang="zh-CN" altLang="en-US">
                <a:solidFill>
                  <a:srgbClr val="FF0000"/>
                </a:solidFill>
                <a:ea typeface="宋体" charset="0"/>
                <a:sym typeface="+mn-ea"/>
              </a:rPr>
              <a:t>播放音乐，歌词编辑，歌曲标签编辑、</a:t>
            </a:r>
            <a:r>
              <a:rPr lang="en-US" altLang="zh-CN">
                <a:solidFill>
                  <a:srgbClr val="FF0000"/>
                </a:solidFill>
                <a:ea typeface="宋体" charset="0"/>
                <a:sym typeface="+mn-ea"/>
              </a:rPr>
              <a:t>K</a:t>
            </a:r>
            <a:r>
              <a:rPr lang="zh-CN" altLang="en-US">
                <a:solidFill>
                  <a:srgbClr val="FF0000"/>
                </a:solidFill>
                <a:ea typeface="宋体" charset="0"/>
                <a:sym typeface="+mn-ea"/>
              </a:rPr>
              <a:t>歌四个模块</a:t>
            </a:r>
            <a:r>
              <a:rPr lang="zh-CN" altLang="en-US">
                <a:ea typeface="宋体" charset="0"/>
                <a:sym typeface="+mn-ea"/>
              </a:rPr>
              <a:t>以及为提供更好的用户体验提供的系统功能，快捷键设置，主题设置的两个模块。</a:t>
            </a:r>
            <a:endParaRPr lang="zh-CN" altLang="en-US">
              <a:ea typeface="宋体" charset="0"/>
            </a:endParaRPr>
          </a:p>
          <a:p>
            <a:pPr fontAlgn="auto">
              <a:spcBef>
                <a:spcPts val="600"/>
              </a:spcBef>
            </a:pPr>
            <a:r>
              <a:rPr lang="en-US" altLang="zh-CN">
                <a:ea typeface="宋体" charset="0"/>
                <a:sym typeface="+mn-ea"/>
              </a:rPr>
              <a:t> </a:t>
            </a:r>
            <a:r>
              <a:rPr lang="zh-CN" altLang="en-US">
                <a:ea typeface="宋体" charset="0"/>
                <a:sym typeface="+mn-ea"/>
              </a:rPr>
              <a:t>音乐播放：</a:t>
            </a:r>
            <a:endParaRPr lang="zh-CN" altLang="en-US">
              <a:ea typeface="宋体" charset="0"/>
              <a:sym typeface="+mn-ea"/>
            </a:endParaRPr>
          </a:p>
          <a:p>
            <a:pPr marL="457200" lvl="1" indent="0" fontAlgn="auto">
              <a:spcBef>
                <a:spcPts val="600"/>
              </a:spcBef>
              <a:buNone/>
            </a:pPr>
            <a:r>
              <a:rPr lang="zh-CN" altLang="en-US">
                <a:ea typeface="宋体" charset="0"/>
                <a:sym typeface="+mn-ea"/>
              </a:rPr>
              <a:t>本地播放：用户可以添加本地音乐到播放列表或删除播放列表中的内容，查看最近播放，控制播放状态，实时显示音频频谱。</a:t>
            </a:r>
            <a:endParaRPr lang="zh-CN" altLang="en-US">
              <a:ea typeface="宋体" charset="0"/>
              <a:sym typeface="+mn-ea"/>
            </a:endParaRPr>
          </a:p>
          <a:p>
            <a:pPr marL="457200" lvl="1" indent="0" fontAlgn="auto">
              <a:spcBef>
                <a:spcPts val="600"/>
              </a:spcBef>
              <a:buNone/>
            </a:pPr>
            <a:r>
              <a:rPr lang="zh-CN" altLang="en-US">
                <a:ea typeface="宋体" charset="0"/>
                <a:sym typeface="+mn-ea"/>
              </a:rPr>
              <a:t>在线播放：</a:t>
            </a:r>
            <a:r>
              <a:rPr lang="zh-CN" altLang="en-US">
                <a:solidFill>
                  <a:srgbClr val="FF0000"/>
                </a:solidFill>
                <a:ea typeface="宋体" charset="0"/>
                <a:sym typeface="+mn-ea"/>
              </a:rPr>
              <a:t>在线搜索歌曲名或歌手名进行音乐播放</a:t>
            </a:r>
            <a:r>
              <a:rPr lang="zh-CN" altLang="en-US">
                <a:ea typeface="宋体" charset="0"/>
                <a:sym typeface="+mn-ea"/>
              </a:rPr>
              <a:t>，在线音乐播放时主题背景可根据当前播放音乐的专辑图片实时改变</a:t>
            </a:r>
            <a:endParaRPr lang="zh-CN" altLang="en-US">
              <a:ea typeface="宋体" charset="0"/>
              <a:sym typeface="+mn-ea"/>
            </a:endParaRPr>
          </a:p>
          <a:p>
            <a:pPr marL="457200" lvl="1" indent="0" fontAlgn="auto">
              <a:spcBef>
                <a:spcPts val="600"/>
              </a:spcBef>
              <a:buNone/>
            </a:pPr>
            <a:r>
              <a:rPr lang="zh-CN" altLang="en-US">
                <a:ea typeface="宋体" charset="0"/>
                <a:sym typeface="+mn-ea"/>
              </a:rPr>
              <a:t>迷你模式：用户点击主界面中的“词”可显示迷你模式播放。</a:t>
            </a:r>
            <a:endParaRPr lang="zh-CN" altLang="en-US">
              <a:ea typeface="宋体" charset="0"/>
              <a:sym typeface="+mn-ea"/>
            </a:endParaRPr>
          </a:p>
          <a:p>
            <a:pPr fontAlgn="auto">
              <a:spcBef>
                <a:spcPts val="600"/>
              </a:spcBef>
            </a:pPr>
            <a:r>
              <a:rPr lang="en-US" altLang="zh-CN">
                <a:ea typeface="宋体" charset="0"/>
                <a:sym typeface="+mn-ea"/>
              </a:rPr>
              <a:t> </a:t>
            </a:r>
            <a:r>
              <a:rPr lang="zh-CN" altLang="en-US">
                <a:ea typeface="宋体" charset="0"/>
                <a:sym typeface="+mn-ea"/>
              </a:rPr>
              <a:t>歌词编辑：该模块包括</a:t>
            </a:r>
            <a:r>
              <a:rPr lang="zh-CN" altLang="en-US">
                <a:solidFill>
                  <a:srgbClr val="FF0000"/>
                </a:solidFill>
                <a:ea typeface="宋体" charset="0"/>
                <a:sym typeface="+mn-ea"/>
              </a:rPr>
              <a:t>歌词搜索、歌词下载、歌词编辑</a:t>
            </a:r>
            <a:r>
              <a:rPr lang="zh-CN" altLang="en-US">
                <a:ea typeface="宋体" charset="0"/>
                <a:sym typeface="+mn-ea"/>
              </a:rPr>
              <a:t>三部分。歌词搜索部分用户可联网搜索歌曲名得到相应歌词列表，双击可进行歌词预览。在歌词下载部分用户可对搜索到的歌词列表右键进行下载。歌词编辑部分用户则可对歌词文件的内容进行编辑以及对时间戳进行增、删、改，最后可以对修改后的歌词进行测试。</a:t>
            </a:r>
            <a:endParaRPr lang="zh-CN" altLang="en-US">
              <a:ea typeface="宋体" charset="0"/>
            </a:endParaRPr>
          </a:p>
          <a:p>
            <a:pPr marL="0" indent="0" fontAlgn="auto">
              <a:spcBef>
                <a:spcPts val="600"/>
              </a:spcBef>
              <a:buNone/>
            </a:pPr>
            <a:endParaRPr lang="zh-CN" altLang="en-US">
              <a:ea typeface="宋体"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pPr fontAlgn="auto">
              <a:spcBef>
                <a:spcPts val="600"/>
              </a:spcBef>
            </a:pPr>
            <a:r>
              <a:rPr lang="zh-CN" altLang="en-US">
                <a:ea typeface="宋体" charset="0"/>
                <a:sym typeface="+mn-ea"/>
              </a:rPr>
              <a:t>歌曲标签编辑：该模块给用户提供本地歌曲标签的显示，包括歌曲的标题、艺术家、唱片集等信息。同时提供本地歌曲标签编辑功能，可对显示出来的歌曲标签进行修改、保存。</a:t>
            </a:r>
            <a:endParaRPr lang="zh-CN" altLang="en-US">
              <a:ea typeface="宋体" charset="0"/>
            </a:endParaRPr>
          </a:p>
          <a:p>
            <a:pPr fontAlgn="auto">
              <a:spcBef>
                <a:spcPts val="600"/>
              </a:spcBef>
            </a:pPr>
            <a:r>
              <a:rPr lang="zh-CN" altLang="en-US">
                <a:ea typeface="宋体" charset="0"/>
                <a:sym typeface="+mn-ea"/>
              </a:rPr>
              <a:t>用户</a:t>
            </a:r>
            <a:r>
              <a:rPr lang="en-US" altLang="zh-CN">
                <a:ea typeface="宋体" charset="0"/>
                <a:sym typeface="+mn-ea"/>
              </a:rPr>
              <a:t>K</a:t>
            </a:r>
            <a:r>
              <a:rPr lang="zh-CN" altLang="en-US">
                <a:ea typeface="宋体" charset="0"/>
                <a:sym typeface="+mn-ea"/>
              </a:rPr>
              <a:t>歌：该模块给用户提供伴奏、原唱、歌词供用户演唱，用户可对录制的歌曲进行试听、重置、保存。</a:t>
            </a:r>
            <a:endParaRPr lang="zh-CN" altLang="en-US">
              <a:ea typeface="宋体" charset="0"/>
              <a:sym typeface="+mn-ea"/>
            </a:endParaRPr>
          </a:p>
          <a:p>
            <a:pPr marL="0" indent="0" fontAlgn="auto">
              <a:spcBef>
                <a:spcPts val="600"/>
              </a:spcBef>
              <a:buNone/>
            </a:pPr>
            <a:r>
              <a:rPr lang="zh-CN" altLang="en-US">
                <a:ea typeface="宋体" charset="0"/>
                <a:sym typeface="+mn-ea"/>
              </a:rPr>
              <a:t>系统功能</a:t>
            </a:r>
            <a:endParaRPr lang="zh-CN" altLang="en-US">
              <a:ea typeface="宋体" charset="0"/>
              <a:sym typeface="+mn-ea"/>
            </a:endParaRPr>
          </a:p>
          <a:p>
            <a:pPr fontAlgn="auto">
              <a:spcBef>
                <a:spcPts val="600"/>
              </a:spcBef>
            </a:pPr>
            <a:r>
              <a:rPr lang="zh-CN" altLang="en-US">
                <a:ea typeface="宋体" charset="0"/>
                <a:sym typeface="+mn-ea"/>
              </a:rPr>
              <a:t>设置快捷键：用户根据自己的习惯自定义快捷键</a:t>
            </a:r>
            <a:endParaRPr lang="zh-CN" altLang="en-US">
              <a:ea typeface="宋体" charset="0"/>
              <a:sym typeface="+mn-ea"/>
            </a:endParaRPr>
          </a:p>
          <a:p>
            <a:pPr fontAlgn="auto">
              <a:spcBef>
                <a:spcPts val="600"/>
              </a:spcBef>
            </a:pPr>
            <a:r>
              <a:rPr lang="zh-CN" altLang="en-US">
                <a:ea typeface="宋体" charset="0"/>
                <a:sym typeface="+mn-ea"/>
              </a:rPr>
              <a:t>设置主题：用户可选择系统推荐主题或者自定义主题</a:t>
            </a:r>
            <a:endParaRPr lang="zh-CN" altLang="en-US">
              <a:ea typeface="宋体" charset="0"/>
              <a:sym typeface="+mn-ea"/>
            </a:endParaRPr>
          </a:p>
          <a:p>
            <a:pPr fontAlgn="auto">
              <a:spcBef>
                <a:spcPts val="600"/>
              </a:spcBef>
              <a:buNone/>
            </a:pPr>
            <a:endParaRPr lang="zh-CN" altLang="en-US">
              <a:ea typeface="宋体" charset="0"/>
              <a:sym typeface="+mn-ea"/>
            </a:endParaRPr>
          </a:p>
          <a:p>
            <a:pPr marL="0" indent="0" fontAlgn="auto">
              <a:spcBef>
                <a:spcPts val="600"/>
              </a:spcBef>
              <a:buNone/>
            </a:pP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t>5</a:t>
            </a:r>
            <a:r>
              <a:rPr lang="zh-CN" altLang="en-US"/>
              <a:t>.作品原创性情况说明</a:t>
            </a:r>
            <a:endParaRPr lang="zh-CN" altLang="en-US"/>
          </a:p>
        </p:txBody>
      </p:sp>
      <p:sp>
        <p:nvSpPr>
          <p:cNvPr id="3" name="内容占位符 2"/>
          <p:cNvSpPr>
            <a:spLocks noGrp="1"/>
          </p:cNvSpPr>
          <p:nvPr>
            <p:ph idx="1"/>
          </p:nvPr>
        </p:nvSpPr>
        <p:spPr/>
        <p:txBody>
          <a:bodyPr/>
          <a:p>
            <a:r>
              <a:rPr lang="zh-CN" altLang="en-US"/>
              <a:t>参考：</a:t>
            </a:r>
            <a:endParaRPr lang="zh-CN" altLang="en-US"/>
          </a:p>
          <a:p>
            <a:pPr marL="0" indent="0">
              <a:buNone/>
            </a:pPr>
            <a:r>
              <a:rPr lang="en-US" altLang="zh-CN"/>
              <a:t>	</a:t>
            </a:r>
            <a:r>
              <a:rPr lang="zh-CN" altLang="en-US">
                <a:ea typeface="宋体" charset="0"/>
              </a:rPr>
              <a:t>酷狗</a:t>
            </a:r>
            <a:r>
              <a:rPr lang="en-US" altLang="zh-CN">
                <a:ea typeface="宋体" charset="0"/>
              </a:rPr>
              <a:t>API</a:t>
            </a:r>
            <a:r>
              <a:rPr lang="zh-CN" altLang="en-US">
                <a:ea typeface="宋体" charset="0"/>
              </a:rPr>
              <a:t>获取</a:t>
            </a:r>
            <a:r>
              <a:rPr lang="en-US" altLang="zh-CN">
                <a:ea typeface="宋体" charset="0"/>
              </a:rPr>
              <a:t>.</a:t>
            </a:r>
            <a:r>
              <a:rPr lang="zh-CN" altLang="en-US">
                <a:ea typeface="宋体" charset="0"/>
              </a:rPr>
              <a:t>https://zxfdog.blog.csdn.net/article/details/107992205</a:t>
            </a:r>
            <a:r>
              <a:rPr lang="en-US" altLang="zh-CN">
                <a:ea typeface="宋体" charset="0"/>
              </a:rPr>
              <a:t>.[2020.8.13]</a:t>
            </a:r>
            <a:endParaRPr lang="en-US" altLang="zh-CN">
              <a:ea typeface="宋体" charset="0"/>
            </a:endParaRPr>
          </a:p>
          <a:p>
            <a:pPr marL="0" indent="0">
              <a:buNone/>
            </a:pPr>
            <a:r>
              <a:rPr lang="en-US" altLang="zh-CN">
                <a:ea typeface="宋体" charset="0"/>
              </a:rPr>
              <a:t>	</a:t>
            </a:r>
            <a:r>
              <a:rPr lang="zh-CN" altLang="en-US">
                <a:ea typeface="宋体" charset="0"/>
              </a:rPr>
              <a:t>音频格式转换</a:t>
            </a:r>
            <a:r>
              <a:rPr lang="en-US" altLang="zh-CN">
                <a:ea typeface="宋体" charset="0"/>
              </a:rPr>
              <a:t>.https://www.cnblogs.com/ranson7zop/p/7657874.html·[2017.10.12]</a:t>
            </a:r>
            <a:endParaRPr lang="en-US" altLang="zh-CN">
              <a:ea typeface="宋体" charset="0"/>
            </a:endParaRPr>
          </a:p>
          <a:p>
            <a:pPr marL="0" indent="0">
              <a:buNone/>
            </a:pPr>
            <a:endParaRPr lang="en-US" altLang="zh-CN">
              <a:ea typeface="宋体" charset="0"/>
            </a:endParaRPr>
          </a:p>
        </p:txBody>
      </p:sp>
      <p:sp>
        <p:nvSpPr>
          <p:cNvPr id="10" name="文本框 9"/>
          <p:cNvSpPr txBox="1"/>
          <p:nvPr/>
        </p:nvSpPr>
        <p:spPr>
          <a:xfrm>
            <a:off x="621956" y="676450"/>
            <a:ext cx="309880" cy="460375"/>
          </a:xfrm>
          <a:prstGeom prst="rect">
            <a:avLst/>
          </a:prstGeom>
          <a:noFill/>
        </p:spPr>
        <p:txBody>
          <a:bodyPr wrap="none" rtlCol="0">
            <a:spAutoFit/>
            <a:scene3d>
              <a:camera prst="orthographicFront"/>
              <a:lightRig rig="threePt" dir="t"/>
            </a:scene3d>
            <a:sp3d contourW="12700"/>
          </a:bodyPr>
          <a:p>
            <a:pPr indent="0" algn="l">
              <a:buNone/>
            </a:pPr>
            <a:endParaRPr lang="zh-CN" altLang="en-US" sz="2400" b="1" dirty="0">
              <a:solidFill>
                <a:schemeClr val="tx1">
                  <a:lumMod val="65000"/>
                  <a:lumOff val="35000"/>
                </a:schemeClr>
              </a:solidFill>
              <a:latin typeface="+mj-ea"/>
              <a:ea typeface="+mj-ea"/>
              <a:sym typeface="+mn-ea"/>
            </a:endParaRPr>
          </a:p>
        </p:txBody>
      </p:sp>
    </p:spTree>
    <p:custDataLst>
      <p:tags r:id="rId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BEAUTIFY_FLAG" val="#wm#"/>
  <p:tag name="KSO_WM_TEMPLATE_CATEGORY" val="custom"/>
  <p:tag name="KSO_WM_TEMPLATE_INDEX" val="20205176"/>
  <p:tag name="KSO_WM_SPECIAL_SOURCE" val="bdnull"/>
</p:tagLst>
</file>

<file path=ppt/tags/tag101.xml><?xml version="1.0" encoding="utf-8"?>
<p:tagLst xmlns:p="http://schemas.openxmlformats.org/presentationml/2006/main">
  <p:tag name="KSO_WM_BEAUTIFY_FLAG" val="#wm#"/>
  <p:tag name="KSO_WM_TEMPLATE_CATEGORY" val="custom"/>
  <p:tag name="KSO_WM_TEMPLATE_INDEX" val="20205176"/>
  <p:tag name="KSO_WM_SPECIAL_SOURCE" val="bdnull"/>
</p:tagLst>
</file>

<file path=ppt/tags/tag102.xml><?xml version="1.0" encoding="utf-8"?>
<p:tagLst xmlns:p="http://schemas.openxmlformats.org/presentationml/2006/main">
  <p:tag name="KSO_WM_BEAUTIFY_FLAG" val="#wm#"/>
  <p:tag name="KSO_WM_TEMPLATE_CATEGORY" val="custom"/>
  <p:tag name="KSO_WM_TEMPLATE_INDEX" val="20205176"/>
  <p:tag name="KSO_WM_SPECIAL_SOURCE" val="bdnull"/>
</p:tagLst>
</file>

<file path=ppt/tags/tag103.xml><?xml version="1.0" encoding="utf-8"?>
<p:tagLst xmlns:p="http://schemas.openxmlformats.org/presentationml/2006/main">
  <p:tag name="KSO_WM_BEAUTIFY_FLAG" val="#wm#"/>
  <p:tag name="KSO_WM_TEMPLATE_CATEGORY" val="custom"/>
  <p:tag name="KSO_WM_TEMPLATE_INDEX" val="20205176"/>
  <p:tag name="KSO_WM_SPECIAL_SOURCE" val="bdnull"/>
</p:tagLst>
</file>

<file path=ppt/tags/tag104.xml><?xml version="1.0" encoding="utf-8"?>
<p:tagLst xmlns:p="http://schemas.openxmlformats.org/presentationml/2006/main">
  <p:tag name="KSO_WM_BEAUTIFY_FLAG" val="#wm#"/>
  <p:tag name="KSO_WM_TEMPLATE_CATEGORY" val="custom"/>
  <p:tag name="KSO_WM_TEMPLATE_INDEX" val="20205176"/>
  <p:tag name="KSO_WM_SPECIAL_SOURCE" val="bdnull"/>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3.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85.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86.xml><?xml version="1.0" encoding="utf-8"?>
<p:tagLst xmlns:p="http://schemas.openxmlformats.org/presentationml/2006/main">
  <p:tag name="KSO_WM_UNIT_TABLE_BEAUTIFY" val="smartTable{7bbd4802-6558-40a2-a899-9b5fbd0e15c2}"/>
</p:tagLst>
</file>

<file path=ppt/tags/tag87.xml><?xml version="1.0" encoding="utf-8"?>
<p:tagLst xmlns:p="http://schemas.openxmlformats.org/presentationml/2006/main">
  <p:tag name="KSO_WM_BEAUTIFY_FLAG" val="#wm#"/>
  <p:tag name="KSO_WM_TEMPLATE_CATEGORY" val="custom"/>
  <p:tag name="KSO_WM_TEMPLATE_INDEX" val="20205176"/>
  <p:tag name="KSO_WM_SPECIAL_SOURCE" val="bdnull"/>
</p:tagLst>
</file>

<file path=ppt/tags/tag88.xml><?xml version="1.0" encoding="utf-8"?>
<p:tagLst xmlns:p="http://schemas.openxmlformats.org/presentationml/2006/main">
  <p:tag name="KSO_WM_BEAUTIFY_FLAG" val="#wm#"/>
  <p:tag name="KSO_WM_TEMPLATE_CATEGORY" val="custom"/>
  <p:tag name="KSO_WM_TEMPLATE_INDEX" val="20205176"/>
  <p:tag name="KSO_WM_SPECIAL_SOURCE" val="bdnull"/>
</p:tagLst>
</file>

<file path=ppt/tags/tag89.xml><?xml version="1.0" encoding="utf-8"?>
<p:tagLst xmlns:p="http://schemas.openxmlformats.org/presentationml/2006/main">
  <p:tag name="KSO_WM_BEAUTIFY_FLAG" val="#wm#"/>
  <p:tag name="KSO_WM_TEMPLATE_CATEGORY" val="custom"/>
  <p:tag name="KSO_WM_TEMPLATE_INDEX" val="20205176"/>
  <p:tag name="KSO_WM_SPECIAL_SOURCE" val="bdnull"/>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205176"/>
  <p:tag name="KSO_WM_SPECIAL_SOURCE" val="bdnull"/>
</p:tagLst>
</file>

<file path=ppt/tags/tag91.xml><?xml version="1.0" encoding="utf-8"?>
<p:tagLst xmlns:p="http://schemas.openxmlformats.org/presentationml/2006/main">
  <p:tag name="KSO_WM_BEAUTIFY_FLAG" val="#wm#"/>
  <p:tag name="KSO_WM_TEMPLATE_CATEGORY" val="custom"/>
  <p:tag name="KSO_WM_TEMPLATE_INDEX" val="20205176"/>
  <p:tag name="KSO_WM_SPECIAL_SOURCE" val="bdnull"/>
</p:tagLst>
</file>

<file path=ppt/tags/tag92.xml><?xml version="1.0" encoding="utf-8"?>
<p:tagLst xmlns:p="http://schemas.openxmlformats.org/presentationml/2006/main">
  <p:tag name="KSO_WM_BEAUTIFY_FLAG" val="#wm#"/>
  <p:tag name="KSO_WM_TEMPLATE_CATEGORY" val="custom"/>
  <p:tag name="KSO_WM_TEMPLATE_INDEX" val="20205176"/>
  <p:tag name="KSO_WM_SPECIAL_SOURCE" val="bdnull"/>
</p:tagLst>
</file>

<file path=ppt/tags/tag93.xml><?xml version="1.0" encoding="utf-8"?>
<p:tagLst xmlns:p="http://schemas.openxmlformats.org/presentationml/2006/main">
  <p:tag name="KSO_WM_BEAUTIFY_FLAG" val="#wm#"/>
  <p:tag name="KSO_WM_TEMPLATE_CATEGORY" val="custom"/>
  <p:tag name="KSO_WM_TEMPLATE_INDEX" val="20205176"/>
  <p:tag name="KSO_WM_SPECIAL_SOURCE" val="bdnull"/>
</p:tagLst>
</file>

<file path=ppt/tags/tag94.xml><?xml version="1.0" encoding="utf-8"?>
<p:tagLst xmlns:p="http://schemas.openxmlformats.org/presentationml/2006/main">
  <p:tag name="KSO_WM_BEAUTIFY_FLAG" val="#wm#"/>
  <p:tag name="KSO_WM_TEMPLATE_CATEGORY" val="custom"/>
  <p:tag name="KSO_WM_TEMPLATE_INDEX" val="20205176"/>
  <p:tag name="KSO_WM_SPECIAL_SOURCE" val="bdnull"/>
</p:tagLst>
</file>

<file path=ppt/tags/tag95.xml><?xml version="1.0" encoding="utf-8"?>
<p:tagLst xmlns:p="http://schemas.openxmlformats.org/presentationml/2006/main">
  <p:tag name="KSO_WM_BEAUTIFY_FLAG" val="#wm#"/>
  <p:tag name="KSO_WM_TEMPLATE_CATEGORY" val="custom"/>
  <p:tag name="KSO_WM_TEMPLATE_INDEX" val="20205176"/>
  <p:tag name="KSO_WM_SPECIAL_SOURCE" val="bdnull"/>
</p:tagLst>
</file>

<file path=ppt/tags/tag96.xml><?xml version="1.0" encoding="utf-8"?>
<p:tagLst xmlns:p="http://schemas.openxmlformats.org/presentationml/2006/main">
  <p:tag name="KSO_WM_BEAUTIFY_FLAG" val="#wm#"/>
  <p:tag name="KSO_WM_TEMPLATE_CATEGORY" val="custom"/>
  <p:tag name="KSO_WM_TEMPLATE_INDEX" val="20205176"/>
  <p:tag name="KSO_WM_SPECIAL_SOURCE" val="bdnull"/>
</p:tagLst>
</file>

<file path=ppt/tags/tag97.xml><?xml version="1.0" encoding="utf-8"?>
<p:tagLst xmlns:p="http://schemas.openxmlformats.org/presentationml/2006/main">
  <p:tag name="KSO_WM_BEAUTIFY_FLAG" val="#wm#"/>
  <p:tag name="KSO_WM_TEMPLATE_CATEGORY" val="custom"/>
  <p:tag name="KSO_WM_TEMPLATE_INDEX" val="20205176"/>
  <p:tag name="KSO_WM_SPECIAL_SOURCE" val="bdnull"/>
</p:tagLst>
</file>

<file path=ppt/tags/tag98.xml><?xml version="1.0" encoding="utf-8"?>
<p:tagLst xmlns:p="http://schemas.openxmlformats.org/presentationml/2006/main">
  <p:tag name="KSO_WM_BEAUTIFY_FLAG" val="#wm#"/>
  <p:tag name="KSO_WM_TEMPLATE_CATEGORY" val="custom"/>
  <p:tag name="KSO_WM_TEMPLATE_INDEX" val="20205176"/>
  <p:tag name="KSO_WM_SPECIAL_SOURCE" val="bdnull"/>
</p:tagLst>
</file>

<file path=ppt/tags/tag99.xml><?xml version="1.0" encoding="utf-8"?>
<p:tagLst xmlns:p="http://schemas.openxmlformats.org/presentationml/2006/main">
  <p:tag name="KSO_WM_BEAUTIFY_FLAG" val="#wm#"/>
  <p:tag name="KSO_WM_TEMPLATE_CATEGORY" val="custom"/>
  <p:tag name="KSO_WM_TEMPLATE_INDEX" val="20205176"/>
  <p:tag name="KSO_WM_SPECIAL_SOURCE" val="bdnull"/>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2037</Words>
  <Application>WPS 演示</Application>
  <PresentationFormat>宽屏</PresentationFormat>
  <Paragraphs>129</Paragraphs>
  <Slides>20</Slides>
  <Notes>4</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20</vt:i4>
      </vt:variant>
    </vt:vector>
  </HeadingPairs>
  <TitlesOfParts>
    <vt:vector size="33" baseType="lpstr">
      <vt:lpstr>Arial</vt:lpstr>
      <vt:lpstr>宋体</vt:lpstr>
      <vt:lpstr>Wingdings</vt:lpstr>
      <vt:lpstr>微软雅黑</vt:lpstr>
      <vt:lpstr>Wingdings</vt:lpstr>
      <vt:lpstr>MT Extra</vt:lpstr>
      <vt:lpstr>方正书宋_GBK</vt:lpstr>
      <vt:lpstr>宋体</vt:lpstr>
      <vt:lpstr>Arial Unicode MS</vt:lpstr>
      <vt:lpstr>Calibri</vt:lpstr>
      <vt:lpstr>Trebuchet MS</vt:lpstr>
      <vt:lpstr>Office 主题​​</vt:lpstr>
      <vt:lpstr>自定义设计方案</vt:lpstr>
      <vt:lpstr>PowerPoint 演示文稿</vt:lpstr>
      <vt:lpstr>PowerPoint 演示文稿</vt:lpstr>
      <vt:lpstr>PowerPoint 演示文稿</vt:lpstr>
      <vt:lpstr>1.设计背景</vt:lpstr>
      <vt:lpstr>2.设计目标</vt:lpstr>
      <vt:lpstr>3.较同类产品的优势</vt:lpstr>
      <vt:lpstr>4.基本功能介绍</vt:lpstr>
      <vt:lpstr>PowerPoint 演示文稿</vt:lpstr>
      <vt:lpstr>5.作品原创性情况说明</vt:lpstr>
      <vt:lpstr>PowerPoint 演示文稿</vt:lpstr>
      <vt:lpstr>1.功能亮点</vt:lpstr>
      <vt:lpstr>2.UI 亮点</vt:lpstr>
      <vt:lpstr>PowerPoint 演示文稿</vt:lpstr>
      <vt:lpstr>1.技术栈与调用库</vt:lpstr>
      <vt:lpstr>2.软件功能框架（用例图等）</vt:lpstr>
      <vt:lpstr>PowerPoint 演示文稿</vt:lpstr>
      <vt:lpstr>1.项目测试结果说明</vt:lpstr>
      <vt:lpstr>PowerPoint 演示文稿</vt:lpstr>
      <vt:lpstr>1.作品演示播放</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root</cp:lastModifiedBy>
  <cp:revision>239</cp:revision>
  <dcterms:created xsi:type="dcterms:W3CDTF">2021-10-14T00:05:45Z</dcterms:created>
  <dcterms:modified xsi:type="dcterms:W3CDTF">2021-10-14T00:05:45Z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2052-11.1.0.10702</vt:lpwstr>
  </property>
  <property fmtid="{D5CDD505-2E9C-101B-9397-08002B2CF9AE}" pid="3" name="ICV">
    <vt:lpwstr>286267154F9F4D8487F46D47234EF81C</vt:lpwstr>
  </property>
</Properties>
</file>