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4"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95" r:id="rId32"/>
    <p:sldId id="312" r:id="rId33"/>
    <p:sldId id="286" r:id="rId34"/>
    <p:sldId id="287" r:id="rId35"/>
    <p:sldId id="296" r:id="rId36"/>
    <p:sldId id="313" r:id="rId37"/>
    <p:sldId id="297" r:id="rId38"/>
    <p:sldId id="298" r:id="rId39"/>
    <p:sldId id="299" r:id="rId40"/>
    <p:sldId id="300" r:id="rId41"/>
    <p:sldId id="301" r:id="rId42"/>
    <p:sldId id="302" r:id="rId43"/>
    <p:sldId id="303" r:id="rId44"/>
    <p:sldId id="304" r:id="rId45"/>
    <p:sldId id="311" r:id="rId46"/>
    <p:sldId id="294"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76968" autoAdjust="0"/>
  </p:normalViewPr>
  <p:slideViewPr>
    <p:cSldViewPr snapToGrid="0">
      <p:cViewPr varScale="1">
        <p:scale>
          <a:sx n="55" d="100"/>
          <a:sy n="55"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1FADA-AC7A-43D1-B254-1C76FD3F5461}" type="datetimeFigureOut">
              <a:rPr lang="zh-CN" altLang="en-US" smtClean="0"/>
              <a:t>2017/9/20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5A8734-8B64-4778-B579-A1219340FBC0}" type="slidenum">
              <a:rPr lang="zh-CN" altLang="en-US" smtClean="0"/>
              <a:t>‹#›</a:t>
            </a:fld>
            <a:endParaRPr lang="zh-CN" altLang="en-US"/>
          </a:p>
        </p:txBody>
      </p:sp>
    </p:spTree>
    <p:extLst>
      <p:ext uri="{BB962C8B-B14F-4D97-AF65-F5344CB8AC3E}">
        <p14:creationId xmlns:p14="http://schemas.microsoft.com/office/powerpoint/2010/main" val="1127514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8</a:t>
            </a:fld>
            <a:endParaRPr lang="zh-CN" altLang="en-US"/>
          </a:p>
        </p:txBody>
      </p:sp>
    </p:spTree>
    <p:extLst>
      <p:ext uri="{BB962C8B-B14F-4D97-AF65-F5344CB8AC3E}">
        <p14:creationId xmlns:p14="http://schemas.microsoft.com/office/powerpoint/2010/main" val="329185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34</a:t>
            </a:fld>
            <a:endParaRPr lang="zh-CN" altLang="en-US"/>
          </a:p>
        </p:txBody>
      </p:sp>
    </p:spTree>
    <p:extLst>
      <p:ext uri="{BB962C8B-B14F-4D97-AF65-F5344CB8AC3E}">
        <p14:creationId xmlns:p14="http://schemas.microsoft.com/office/powerpoint/2010/main" val="771259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37</a:t>
            </a:fld>
            <a:endParaRPr lang="zh-CN" altLang="en-US"/>
          </a:p>
        </p:txBody>
      </p:sp>
    </p:spTree>
    <p:extLst>
      <p:ext uri="{BB962C8B-B14F-4D97-AF65-F5344CB8AC3E}">
        <p14:creationId xmlns:p14="http://schemas.microsoft.com/office/powerpoint/2010/main" val="3637247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42</a:t>
            </a:fld>
            <a:endParaRPr lang="zh-CN" altLang="en-US"/>
          </a:p>
        </p:txBody>
      </p:sp>
    </p:spTree>
    <p:extLst>
      <p:ext uri="{BB962C8B-B14F-4D97-AF65-F5344CB8AC3E}">
        <p14:creationId xmlns:p14="http://schemas.microsoft.com/office/powerpoint/2010/main" val="410895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模型按照提交的结果的顺序叙述，基本上是按成绩由地到高在叙述</a:t>
            </a:r>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9</a:t>
            </a:fld>
            <a:endParaRPr lang="zh-CN" altLang="en-US"/>
          </a:p>
        </p:txBody>
      </p:sp>
    </p:spTree>
    <p:extLst>
      <p:ext uri="{BB962C8B-B14F-4D97-AF65-F5344CB8AC3E}">
        <p14:creationId xmlns:p14="http://schemas.microsoft.com/office/powerpoint/2010/main" val="2805286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22</a:t>
            </a:fld>
            <a:endParaRPr lang="zh-CN" altLang="en-US"/>
          </a:p>
        </p:txBody>
      </p:sp>
    </p:spTree>
    <p:extLst>
      <p:ext uri="{BB962C8B-B14F-4D97-AF65-F5344CB8AC3E}">
        <p14:creationId xmlns:p14="http://schemas.microsoft.com/office/powerpoint/2010/main" val="227072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24</a:t>
            </a:fld>
            <a:endParaRPr lang="zh-CN" altLang="en-US"/>
          </a:p>
        </p:txBody>
      </p:sp>
    </p:spTree>
    <p:extLst>
      <p:ext uri="{BB962C8B-B14F-4D97-AF65-F5344CB8AC3E}">
        <p14:creationId xmlns:p14="http://schemas.microsoft.com/office/powerpoint/2010/main" val="3113664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25</a:t>
            </a:fld>
            <a:endParaRPr lang="zh-CN" altLang="en-US"/>
          </a:p>
        </p:txBody>
      </p:sp>
    </p:spTree>
    <p:extLst>
      <p:ext uri="{BB962C8B-B14F-4D97-AF65-F5344CB8AC3E}">
        <p14:creationId xmlns:p14="http://schemas.microsoft.com/office/powerpoint/2010/main" val="222453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27</a:t>
            </a:fld>
            <a:endParaRPr lang="zh-CN" altLang="en-US"/>
          </a:p>
        </p:txBody>
      </p:sp>
    </p:spTree>
    <p:extLst>
      <p:ext uri="{BB962C8B-B14F-4D97-AF65-F5344CB8AC3E}">
        <p14:creationId xmlns:p14="http://schemas.microsoft.com/office/powerpoint/2010/main" val="414289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28</a:t>
            </a:fld>
            <a:endParaRPr lang="zh-CN" altLang="en-US"/>
          </a:p>
        </p:txBody>
      </p:sp>
    </p:spTree>
    <p:extLst>
      <p:ext uri="{BB962C8B-B14F-4D97-AF65-F5344CB8AC3E}">
        <p14:creationId xmlns:p14="http://schemas.microsoft.com/office/powerpoint/2010/main" val="283569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Answer</a:t>
            </a:r>
            <a:r>
              <a:rPr lang="en-US" altLang="zh-CN" baseline="0" dirty="0" smtClean="0"/>
              <a:t> </a:t>
            </a:r>
            <a:r>
              <a:rPr lang="zh-CN" altLang="en-US" baseline="0" dirty="0" smtClean="0"/>
              <a:t>层使用</a:t>
            </a:r>
            <a:r>
              <a:rPr lang="en-US" altLang="zh-CN" baseline="0" dirty="0" err="1" smtClean="0"/>
              <a:t>softmax</a:t>
            </a:r>
            <a:r>
              <a:rPr lang="en-US" altLang="zh-CN" baseline="0" dirty="0" smtClean="0"/>
              <a:t> </a:t>
            </a:r>
            <a:r>
              <a:rPr lang="zh-CN" altLang="en-US" baseline="0" dirty="0" smtClean="0"/>
              <a:t>，</a:t>
            </a:r>
            <a:r>
              <a:rPr lang="en-US" altLang="zh-CN" baseline="0" dirty="0" smtClean="0"/>
              <a:t>span </a:t>
            </a:r>
            <a:r>
              <a:rPr lang="zh-CN" altLang="en-US" baseline="0" dirty="0" smtClean="0"/>
              <a:t>采用启发式搜索</a:t>
            </a:r>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31</a:t>
            </a:fld>
            <a:endParaRPr lang="zh-CN" altLang="en-US"/>
          </a:p>
        </p:txBody>
      </p:sp>
    </p:spTree>
    <p:extLst>
      <p:ext uri="{BB962C8B-B14F-4D97-AF65-F5344CB8AC3E}">
        <p14:creationId xmlns:p14="http://schemas.microsoft.com/office/powerpoint/2010/main" val="541634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Answer</a:t>
            </a:r>
            <a:r>
              <a:rPr lang="en-US" altLang="zh-CN" baseline="0" dirty="0" smtClean="0"/>
              <a:t> </a:t>
            </a:r>
            <a:r>
              <a:rPr lang="zh-CN" altLang="en-US" baseline="0" dirty="0" smtClean="0"/>
              <a:t>层使用</a:t>
            </a:r>
            <a:r>
              <a:rPr lang="en-US" altLang="zh-CN" baseline="0" dirty="0" err="1" smtClean="0"/>
              <a:t>softmax</a:t>
            </a:r>
            <a:r>
              <a:rPr lang="en-US" altLang="zh-CN" baseline="0" dirty="0" smtClean="0"/>
              <a:t> </a:t>
            </a:r>
            <a:r>
              <a:rPr lang="zh-CN" altLang="en-US" baseline="0" dirty="0" smtClean="0"/>
              <a:t>，</a:t>
            </a:r>
            <a:r>
              <a:rPr lang="en-US" altLang="zh-CN" baseline="0" dirty="0" smtClean="0"/>
              <a:t>span </a:t>
            </a:r>
            <a:r>
              <a:rPr lang="zh-CN" altLang="en-US" baseline="0" dirty="0" smtClean="0"/>
              <a:t>采用启发式搜索</a:t>
            </a:r>
            <a:endParaRPr lang="zh-CN" altLang="en-US" dirty="0"/>
          </a:p>
        </p:txBody>
      </p:sp>
      <p:sp>
        <p:nvSpPr>
          <p:cNvPr id="4" name="灯片编号占位符 3"/>
          <p:cNvSpPr>
            <a:spLocks noGrp="1"/>
          </p:cNvSpPr>
          <p:nvPr>
            <p:ph type="sldNum" sz="quarter" idx="10"/>
          </p:nvPr>
        </p:nvSpPr>
        <p:spPr/>
        <p:txBody>
          <a:bodyPr/>
          <a:lstStyle/>
          <a:p>
            <a:fld id="{735A8734-8B64-4778-B579-A1219340FBC0}" type="slidenum">
              <a:rPr lang="zh-CN" altLang="en-US" smtClean="0"/>
              <a:t>32</a:t>
            </a:fld>
            <a:endParaRPr lang="zh-CN" altLang="en-US"/>
          </a:p>
        </p:txBody>
      </p:sp>
    </p:spTree>
    <p:extLst>
      <p:ext uri="{BB962C8B-B14F-4D97-AF65-F5344CB8AC3E}">
        <p14:creationId xmlns:p14="http://schemas.microsoft.com/office/powerpoint/2010/main" val="305004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EE26E5D-704B-4588-93BB-B1091431E989}" type="datetimeFigureOut">
              <a:rPr lang="zh-CN" altLang="en-US" smtClean="0"/>
              <a:t>2017/9/20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246348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E26E5D-704B-4588-93BB-B1091431E989}" type="datetimeFigureOut">
              <a:rPr lang="zh-CN" altLang="en-US" smtClean="0"/>
              <a:t>2017/9/20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3957605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E26E5D-704B-4588-93BB-B1091431E989}" type="datetimeFigureOut">
              <a:rPr lang="zh-CN" altLang="en-US" smtClean="0"/>
              <a:t>2017/9/20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424615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E26E5D-704B-4588-93BB-B1091431E989}" type="datetimeFigureOut">
              <a:rPr lang="zh-CN" altLang="en-US" smtClean="0"/>
              <a:t>2017/9/20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395809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EE26E5D-704B-4588-93BB-B1091431E989}" type="datetimeFigureOut">
              <a:rPr lang="zh-CN" altLang="en-US" smtClean="0"/>
              <a:t>2017/9/20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3055439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EE26E5D-704B-4588-93BB-B1091431E989}" type="datetimeFigureOut">
              <a:rPr lang="zh-CN" altLang="en-US" smtClean="0"/>
              <a:t>2017/9/20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71860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EE26E5D-704B-4588-93BB-B1091431E989}" type="datetimeFigureOut">
              <a:rPr lang="zh-CN" altLang="en-US" smtClean="0"/>
              <a:t>2017/9/20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323700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EE26E5D-704B-4588-93BB-B1091431E989}" type="datetimeFigureOut">
              <a:rPr lang="zh-CN" altLang="en-US" smtClean="0"/>
              <a:t>2017/9/20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11517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E26E5D-704B-4588-93BB-B1091431E989}" type="datetimeFigureOut">
              <a:rPr lang="zh-CN" altLang="en-US" smtClean="0"/>
              <a:t>2017/9/20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153333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EE26E5D-704B-4588-93BB-B1091431E989}" type="datetimeFigureOut">
              <a:rPr lang="zh-CN" altLang="en-US" smtClean="0"/>
              <a:t>2017/9/20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407152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EE26E5D-704B-4588-93BB-B1091431E989}" type="datetimeFigureOut">
              <a:rPr lang="zh-CN" altLang="en-US" smtClean="0"/>
              <a:t>2017/9/20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327644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26E5D-704B-4588-93BB-B1091431E989}" type="datetimeFigureOut">
              <a:rPr lang="zh-CN" altLang="en-US" smtClean="0"/>
              <a:t>2017/9/20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19248-57D5-46A9-B645-277A1F0E207D}" type="slidenum">
              <a:rPr lang="zh-CN" altLang="en-US" smtClean="0"/>
              <a:t>‹#›</a:t>
            </a:fld>
            <a:endParaRPr lang="zh-CN" altLang="en-US"/>
          </a:p>
        </p:txBody>
      </p:sp>
    </p:spTree>
    <p:extLst>
      <p:ext uri="{BB962C8B-B14F-4D97-AF65-F5344CB8AC3E}">
        <p14:creationId xmlns:p14="http://schemas.microsoft.com/office/powerpoint/2010/main" val="4165060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emf"/><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3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emf"/><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emf"/><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2932" y="835760"/>
            <a:ext cx="9144000" cy="1033983"/>
          </a:xfrm>
        </p:spPr>
        <p:txBody>
          <a:bodyPr>
            <a:normAutofit fontScale="90000"/>
          </a:bodyPr>
          <a:lstStyle/>
          <a:p>
            <a:r>
              <a:rPr lang="en-US" altLang="zh-CN" sz="7300" dirty="0" smtClean="0"/>
              <a:t>Extractive QA survey</a:t>
            </a:r>
            <a:endParaRPr lang="zh-CN" altLang="en-US" dirty="0"/>
          </a:p>
        </p:txBody>
      </p:sp>
      <p:sp>
        <p:nvSpPr>
          <p:cNvPr id="3" name="副标题 2"/>
          <p:cNvSpPr>
            <a:spLocks noGrp="1"/>
          </p:cNvSpPr>
          <p:nvPr>
            <p:ph type="subTitle" idx="1"/>
          </p:nvPr>
        </p:nvSpPr>
        <p:spPr>
          <a:xfrm>
            <a:off x="1332932" y="2701285"/>
            <a:ext cx="9144000" cy="1655762"/>
          </a:xfrm>
        </p:spPr>
        <p:txBody>
          <a:bodyPr/>
          <a:lstStyle/>
          <a:p>
            <a:r>
              <a:rPr lang="en-US" altLang="zh-CN" dirty="0" smtClean="0"/>
              <a:t>Su </a:t>
            </a:r>
            <a:r>
              <a:rPr lang="en-US" altLang="zh-CN" dirty="0" err="1" smtClean="0"/>
              <a:t>Lixin</a:t>
            </a:r>
            <a:endParaRPr lang="en-US" altLang="zh-CN" dirty="0" smtClean="0"/>
          </a:p>
          <a:p>
            <a:r>
              <a:rPr lang="en-US" altLang="zh-CN" dirty="0" smtClean="0"/>
              <a:t>2017.9.21</a:t>
            </a:r>
            <a:endParaRPr lang="zh-CN" altLang="en-US" dirty="0"/>
          </a:p>
        </p:txBody>
      </p:sp>
    </p:spTree>
    <p:extLst>
      <p:ext uri="{BB962C8B-B14F-4D97-AF65-F5344CB8AC3E}">
        <p14:creationId xmlns:p14="http://schemas.microsoft.com/office/powerpoint/2010/main" val="3836697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395" y="391952"/>
            <a:ext cx="2492990" cy="707886"/>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overview</a:t>
            </a:r>
          </a:p>
        </p:txBody>
      </p:sp>
      <p:sp>
        <p:nvSpPr>
          <p:cNvPr id="2" name="矩形 1"/>
          <p:cNvSpPr/>
          <p:nvPr/>
        </p:nvSpPr>
        <p:spPr>
          <a:xfrm>
            <a:off x="667455" y="1099838"/>
            <a:ext cx="2000869" cy="461665"/>
          </a:xfrm>
          <a:prstGeom prst="rect">
            <a:avLst/>
          </a:prstGeom>
        </p:spPr>
        <p:txBody>
          <a:bodyPr wrap="none">
            <a:spAutoFit/>
          </a:bodyPr>
          <a:lstStyle/>
          <a:p>
            <a:r>
              <a:rPr lang="en-US" altLang="zh-CN" sz="2400" b="0" i="0" u="none" strike="noStrike" dirty="0" smtClean="0">
                <a:effectLst/>
                <a:latin typeface="Arial" panose="020B0604020202020204" pitchFamily="34" charset="0"/>
              </a:rPr>
              <a:t>answer layer</a:t>
            </a:r>
            <a:r>
              <a:rPr lang="en-US" altLang="zh-CN" sz="2400" dirty="0" smtClean="0"/>
              <a:t> </a:t>
            </a:r>
            <a:endParaRPr lang="zh-CN" altLang="en-US" sz="2400" dirty="0"/>
          </a:p>
        </p:txBody>
      </p:sp>
      <p:sp>
        <p:nvSpPr>
          <p:cNvPr id="10" name="矩形 9"/>
          <p:cNvSpPr/>
          <p:nvPr/>
        </p:nvSpPr>
        <p:spPr>
          <a:xfrm>
            <a:off x="2506134" y="2641597"/>
            <a:ext cx="185206"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167921" y="2641597"/>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882495" y="2650063"/>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30849" y="3871812"/>
            <a:ext cx="184212" cy="1041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433612" y="2792948"/>
            <a:ext cx="207300" cy="1041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10800000">
            <a:off x="3244122" y="1603211"/>
            <a:ext cx="3191540" cy="1041574"/>
          </a:xfrm>
          <a:custGeom>
            <a:avLst/>
            <a:gdLst>
              <a:gd name="connsiteX0" fmla="*/ 83328 w 4109700"/>
              <a:gd name="connsiteY0" fmla="*/ 0 h 457200"/>
              <a:gd name="connsiteX1" fmla="*/ 286528 w 4109700"/>
              <a:gd name="connsiteY1" fmla="*/ 84666 h 457200"/>
              <a:gd name="connsiteX2" fmla="*/ 2437061 w 4109700"/>
              <a:gd name="connsiteY2" fmla="*/ 457200 h 457200"/>
              <a:gd name="connsiteX3" fmla="*/ 3994928 w 4109700"/>
              <a:gd name="connsiteY3" fmla="*/ 84666 h 457200"/>
              <a:gd name="connsiteX4" fmla="*/ 3994928 w 4109700"/>
              <a:gd name="connsiteY4" fmla="*/ 118533 h 457200"/>
              <a:gd name="connsiteX5" fmla="*/ 4011861 w 4109700"/>
              <a:gd name="connsiteY5" fmla="*/ 508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9700" h="457200">
                <a:moveTo>
                  <a:pt x="83328" y="0"/>
                </a:moveTo>
                <a:cubicBezTo>
                  <a:pt x="-11217" y="4233"/>
                  <a:pt x="-105761" y="8466"/>
                  <a:pt x="286528" y="84666"/>
                </a:cubicBezTo>
                <a:cubicBezTo>
                  <a:pt x="678817" y="160866"/>
                  <a:pt x="1818994" y="457200"/>
                  <a:pt x="2437061" y="457200"/>
                </a:cubicBezTo>
                <a:cubicBezTo>
                  <a:pt x="3055128" y="457200"/>
                  <a:pt x="3735284" y="141110"/>
                  <a:pt x="3994928" y="84666"/>
                </a:cubicBezTo>
                <a:cubicBezTo>
                  <a:pt x="4254572" y="28222"/>
                  <a:pt x="3992106" y="124177"/>
                  <a:pt x="3994928" y="118533"/>
                </a:cubicBezTo>
                <a:cubicBezTo>
                  <a:pt x="3997750" y="112889"/>
                  <a:pt x="4004805" y="81844"/>
                  <a:pt x="4011861" y="50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10800000">
            <a:off x="3882494" y="1755611"/>
            <a:ext cx="2705568" cy="1041574"/>
          </a:xfrm>
          <a:custGeom>
            <a:avLst/>
            <a:gdLst>
              <a:gd name="connsiteX0" fmla="*/ 83328 w 4109700"/>
              <a:gd name="connsiteY0" fmla="*/ 0 h 457200"/>
              <a:gd name="connsiteX1" fmla="*/ 286528 w 4109700"/>
              <a:gd name="connsiteY1" fmla="*/ 84666 h 457200"/>
              <a:gd name="connsiteX2" fmla="*/ 2437061 w 4109700"/>
              <a:gd name="connsiteY2" fmla="*/ 457200 h 457200"/>
              <a:gd name="connsiteX3" fmla="*/ 3994928 w 4109700"/>
              <a:gd name="connsiteY3" fmla="*/ 84666 h 457200"/>
              <a:gd name="connsiteX4" fmla="*/ 3994928 w 4109700"/>
              <a:gd name="connsiteY4" fmla="*/ 118533 h 457200"/>
              <a:gd name="connsiteX5" fmla="*/ 4011861 w 4109700"/>
              <a:gd name="connsiteY5" fmla="*/ 508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9700" h="457200">
                <a:moveTo>
                  <a:pt x="83328" y="0"/>
                </a:moveTo>
                <a:cubicBezTo>
                  <a:pt x="-11217" y="4233"/>
                  <a:pt x="-105761" y="8466"/>
                  <a:pt x="286528" y="84666"/>
                </a:cubicBezTo>
                <a:cubicBezTo>
                  <a:pt x="678817" y="160866"/>
                  <a:pt x="1818994" y="457200"/>
                  <a:pt x="2437061" y="457200"/>
                </a:cubicBezTo>
                <a:cubicBezTo>
                  <a:pt x="3055128" y="457200"/>
                  <a:pt x="3735284" y="141110"/>
                  <a:pt x="3994928" y="84666"/>
                </a:cubicBezTo>
                <a:cubicBezTo>
                  <a:pt x="4254572" y="28222"/>
                  <a:pt x="3992106" y="124177"/>
                  <a:pt x="3994928" y="118533"/>
                </a:cubicBezTo>
                <a:cubicBezTo>
                  <a:pt x="3997750" y="112889"/>
                  <a:pt x="4004805" y="81844"/>
                  <a:pt x="4011861" y="50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0800000">
            <a:off x="2506134" y="1431489"/>
            <a:ext cx="4081928" cy="1365696"/>
          </a:xfrm>
          <a:custGeom>
            <a:avLst/>
            <a:gdLst>
              <a:gd name="connsiteX0" fmla="*/ 83328 w 4109700"/>
              <a:gd name="connsiteY0" fmla="*/ 0 h 457200"/>
              <a:gd name="connsiteX1" fmla="*/ 286528 w 4109700"/>
              <a:gd name="connsiteY1" fmla="*/ 84666 h 457200"/>
              <a:gd name="connsiteX2" fmla="*/ 2437061 w 4109700"/>
              <a:gd name="connsiteY2" fmla="*/ 457200 h 457200"/>
              <a:gd name="connsiteX3" fmla="*/ 3994928 w 4109700"/>
              <a:gd name="connsiteY3" fmla="*/ 84666 h 457200"/>
              <a:gd name="connsiteX4" fmla="*/ 3994928 w 4109700"/>
              <a:gd name="connsiteY4" fmla="*/ 118533 h 457200"/>
              <a:gd name="connsiteX5" fmla="*/ 4011861 w 4109700"/>
              <a:gd name="connsiteY5" fmla="*/ 508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9700" h="457200">
                <a:moveTo>
                  <a:pt x="83328" y="0"/>
                </a:moveTo>
                <a:cubicBezTo>
                  <a:pt x="-11217" y="4233"/>
                  <a:pt x="-105761" y="8466"/>
                  <a:pt x="286528" y="84666"/>
                </a:cubicBezTo>
                <a:cubicBezTo>
                  <a:pt x="678817" y="160866"/>
                  <a:pt x="1818994" y="457200"/>
                  <a:pt x="2437061" y="457200"/>
                </a:cubicBezTo>
                <a:cubicBezTo>
                  <a:pt x="3055128" y="457200"/>
                  <a:pt x="3735284" y="141110"/>
                  <a:pt x="3994928" y="84666"/>
                </a:cubicBezTo>
                <a:cubicBezTo>
                  <a:pt x="4254572" y="28222"/>
                  <a:pt x="3992106" y="124177"/>
                  <a:pt x="3994928" y="118533"/>
                </a:cubicBezTo>
                <a:cubicBezTo>
                  <a:pt x="3997750" y="112889"/>
                  <a:pt x="4004805" y="81844"/>
                  <a:pt x="4011861" y="50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099733" y="4131734"/>
            <a:ext cx="2740159" cy="830997"/>
          </a:xfrm>
          <a:prstGeom prst="rect">
            <a:avLst/>
          </a:prstGeom>
          <a:noFill/>
        </p:spPr>
        <p:txBody>
          <a:bodyPr wrap="square" rtlCol="0">
            <a:spAutoFit/>
          </a:bodyPr>
          <a:lstStyle/>
          <a:p>
            <a:r>
              <a:rPr lang="en-US" altLang="zh-CN" sz="2400" dirty="0" smtClean="0"/>
              <a:t>Interaction </a:t>
            </a:r>
            <a:r>
              <a:rPr lang="en-US" altLang="zh-CN" sz="2400" dirty="0" smtClean="0"/>
              <a:t>vectors   </a:t>
            </a:r>
            <a:r>
              <a:rPr lang="en-US" altLang="zh-CN" sz="2400" dirty="0" smtClean="0">
                <a:solidFill>
                  <a:srgbClr val="FF0000"/>
                </a:solidFill>
              </a:rPr>
              <a:t>n</a:t>
            </a:r>
            <a:endParaRPr lang="zh-CN" altLang="en-US" sz="2400" dirty="0">
              <a:solidFill>
                <a:srgbClr val="FF0000"/>
              </a:solidFill>
            </a:endParaRPr>
          </a:p>
        </p:txBody>
      </p:sp>
      <p:sp>
        <p:nvSpPr>
          <p:cNvPr id="6" name="矩形 5"/>
          <p:cNvSpPr/>
          <p:nvPr/>
        </p:nvSpPr>
        <p:spPr>
          <a:xfrm>
            <a:off x="6206018" y="4131734"/>
            <a:ext cx="643499" cy="524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RNN</a:t>
            </a:r>
            <a:endParaRPr lang="zh-CN" altLang="en-US" dirty="0"/>
          </a:p>
        </p:txBody>
      </p:sp>
      <p:sp>
        <p:nvSpPr>
          <p:cNvPr id="24" name="矩形 23"/>
          <p:cNvSpPr/>
          <p:nvPr/>
        </p:nvSpPr>
        <p:spPr>
          <a:xfrm>
            <a:off x="7111983" y="4130134"/>
            <a:ext cx="643499" cy="524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RNN</a:t>
            </a:r>
            <a:endParaRPr lang="zh-CN" altLang="en-US" dirty="0"/>
          </a:p>
        </p:txBody>
      </p:sp>
      <p:cxnSp>
        <p:nvCxnSpPr>
          <p:cNvPr id="8" name="直接箭头连接符 7"/>
          <p:cNvCxnSpPr>
            <a:stCxn id="13" idx="3"/>
          </p:cNvCxnSpPr>
          <p:nvPr/>
        </p:nvCxnSpPr>
        <p:spPr>
          <a:xfrm flipV="1">
            <a:off x="5615061" y="4392599"/>
            <a:ext cx="5909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0"/>
            <a:endCxn id="15" idx="2"/>
          </p:cNvCxnSpPr>
          <p:nvPr/>
        </p:nvCxnSpPr>
        <p:spPr>
          <a:xfrm flipV="1">
            <a:off x="6527768" y="3834523"/>
            <a:ext cx="9494" cy="29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3"/>
            <a:endCxn id="24" idx="1"/>
          </p:cNvCxnSpPr>
          <p:nvPr/>
        </p:nvCxnSpPr>
        <p:spPr>
          <a:xfrm flipV="1">
            <a:off x="6849517" y="4392601"/>
            <a:ext cx="262466" cy="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24" idx="2"/>
          </p:cNvCxnSpPr>
          <p:nvPr/>
        </p:nvCxnSpPr>
        <p:spPr>
          <a:xfrm flipV="1">
            <a:off x="7433732" y="4655067"/>
            <a:ext cx="1" cy="25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341626" y="4913387"/>
            <a:ext cx="184212" cy="1041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445156" y="4913387"/>
            <a:ext cx="184212" cy="1041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p:nvPr/>
        </p:nvCxnSpPr>
        <p:spPr>
          <a:xfrm flipV="1">
            <a:off x="6535205" y="4640854"/>
            <a:ext cx="1" cy="25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7237976" y="2826092"/>
            <a:ext cx="207300" cy="1041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p:nvPr/>
        </p:nvCxnSpPr>
        <p:spPr>
          <a:xfrm flipH="1" flipV="1">
            <a:off x="7341626" y="3861360"/>
            <a:ext cx="25368" cy="270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206018" y="2114338"/>
            <a:ext cx="329188" cy="25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445156" y="1065655"/>
            <a:ext cx="207300" cy="1041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433612" y="6156238"/>
            <a:ext cx="2446915" cy="830997"/>
          </a:xfrm>
          <a:prstGeom prst="rect">
            <a:avLst/>
          </a:prstGeom>
          <a:noFill/>
        </p:spPr>
        <p:txBody>
          <a:bodyPr wrap="square" rtlCol="0">
            <a:spAutoFit/>
          </a:bodyPr>
          <a:lstStyle/>
          <a:p>
            <a:r>
              <a:rPr lang="en-US" altLang="zh-CN" sz="2400" dirty="0" smtClean="0"/>
              <a:t>Input: last output</a:t>
            </a:r>
          </a:p>
          <a:p>
            <a:endParaRPr lang="zh-CN" altLang="en-US" sz="2400" dirty="0"/>
          </a:p>
        </p:txBody>
      </p:sp>
      <p:sp>
        <p:nvSpPr>
          <p:cNvPr id="2048" name="文本框 2047"/>
          <p:cNvSpPr txBox="1"/>
          <p:nvPr/>
        </p:nvSpPr>
        <p:spPr>
          <a:xfrm>
            <a:off x="7657069" y="3225797"/>
            <a:ext cx="2113464" cy="461665"/>
          </a:xfrm>
          <a:prstGeom prst="rect">
            <a:avLst/>
          </a:prstGeom>
          <a:noFill/>
        </p:spPr>
        <p:txBody>
          <a:bodyPr wrap="square" rtlCol="0">
            <a:spAutoFit/>
          </a:bodyPr>
          <a:lstStyle/>
          <a:p>
            <a:r>
              <a:rPr lang="en-US" altLang="zh-CN" sz="2400" dirty="0" smtClean="0"/>
              <a:t>Hidden status</a:t>
            </a:r>
            <a:endParaRPr lang="zh-CN" altLang="en-US" sz="2400" dirty="0"/>
          </a:p>
        </p:txBody>
      </p:sp>
      <p:sp>
        <p:nvSpPr>
          <p:cNvPr id="2049" name="文本框 2048"/>
          <p:cNvSpPr txBox="1"/>
          <p:nvPr/>
        </p:nvSpPr>
        <p:spPr>
          <a:xfrm>
            <a:off x="6849516" y="1391142"/>
            <a:ext cx="4885283" cy="461665"/>
          </a:xfrm>
          <a:prstGeom prst="rect">
            <a:avLst/>
          </a:prstGeom>
          <a:noFill/>
        </p:spPr>
        <p:txBody>
          <a:bodyPr wrap="square" rtlCol="0">
            <a:spAutoFit/>
          </a:bodyPr>
          <a:lstStyle/>
          <a:p>
            <a:r>
              <a:rPr lang="en-US" altLang="zh-CN" sz="2400" dirty="0" smtClean="0"/>
              <a:t>Output  = Attention weights    dim: </a:t>
            </a:r>
            <a:r>
              <a:rPr lang="en-US" altLang="zh-CN" sz="2400" dirty="0" smtClean="0">
                <a:solidFill>
                  <a:srgbClr val="FF0000"/>
                </a:solidFill>
              </a:rPr>
              <a:t>n</a:t>
            </a:r>
            <a:endParaRPr lang="zh-CN" altLang="en-US" sz="2400" dirty="0">
              <a:solidFill>
                <a:srgbClr val="FF0000"/>
              </a:solidFill>
            </a:endParaRPr>
          </a:p>
        </p:txBody>
      </p:sp>
      <p:sp>
        <p:nvSpPr>
          <p:cNvPr id="49" name="矩形 48"/>
          <p:cNvSpPr/>
          <p:nvPr/>
        </p:nvSpPr>
        <p:spPr>
          <a:xfrm>
            <a:off x="10060097" y="4899174"/>
            <a:ext cx="202631" cy="1416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1269127" y="4441973"/>
            <a:ext cx="136548" cy="2310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9" name="流程图: 手动操作 2058"/>
          <p:cNvSpPr/>
          <p:nvPr/>
        </p:nvSpPr>
        <p:spPr>
          <a:xfrm rot="5400000">
            <a:off x="9610545" y="5094159"/>
            <a:ext cx="2310765" cy="100639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0" name="矩形 2059"/>
          <p:cNvSpPr/>
          <p:nvPr/>
        </p:nvSpPr>
        <p:spPr>
          <a:xfrm>
            <a:off x="9008533" y="3871812"/>
            <a:ext cx="3183467" cy="298618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61" name="文本框 2060"/>
          <p:cNvSpPr txBox="1"/>
          <p:nvPr/>
        </p:nvSpPr>
        <p:spPr>
          <a:xfrm>
            <a:off x="9008533" y="3975844"/>
            <a:ext cx="1642533" cy="923330"/>
          </a:xfrm>
          <a:prstGeom prst="rect">
            <a:avLst/>
          </a:prstGeom>
          <a:noFill/>
        </p:spPr>
        <p:txBody>
          <a:bodyPr wrap="square" rtlCol="0">
            <a:spAutoFit/>
          </a:bodyPr>
          <a:lstStyle/>
          <a:p>
            <a:r>
              <a:rPr lang="en-US" altLang="zh-CN" dirty="0" smtClean="0"/>
              <a:t>Note:  in language model or NMT</a:t>
            </a:r>
            <a:endParaRPr lang="zh-CN" altLang="en-US" dirty="0"/>
          </a:p>
        </p:txBody>
      </p:sp>
      <p:sp>
        <p:nvSpPr>
          <p:cNvPr id="2062" name="文本框 2061"/>
          <p:cNvSpPr txBox="1"/>
          <p:nvPr/>
        </p:nvSpPr>
        <p:spPr>
          <a:xfrm>
            <a:off x="9269138" y="5412691"/>
            <a:ext cx="915635" cy="369332"/>
          </a:xfrm>
          <a:prstGeom prst="rect">
            <a:avLst/>
          </a:prstGeom>
          <a:noFill/>
        </p:spPr>
        <p:txBody>
          <a:bodyPr wrap="none" rtlCol="0">
            <a:spAutoFit/>
          </a:bodyPr>
          <a:lstStyle/>
          <a:p>
            <a:r>
              <a:rPr lang="en-US" altLang="zh-CN" dirty="0" smtClean="0"/>
              <a:t>Hidden </a:t>
            </a:r>
            <a:endParaRPr lang="zh-CN" altLang="en-US" dirty="0"/>
          </a:p>
        </p:txBody>
      </p:sp>
      <p:sp>
        <p:nvSpPr>
          <p:cNvPr id="56" name="文本框 55"/>
          <p:cNvSpPr txBox="1"/>
          <p:nvPr/>
        </p:nvSpPr>
        <p:spPr>
          <a:xfrm>
            <a:off x="11344639" y="5364906"/>
            <a:ext cx="825867" cy="369332"/>
          </a:xfrm>
          <a:prstGeom prst="rect">
            <a:avLst/>
          </a:prstGeom>
          <a:noFill/>
        </p:spPr>
        <p:txBody>
          <a:bodyPr wrap="none" rtlCol="0">
            <a:spAutoFit/>
          </a:bodyPr>
          <a:lstStyle/>
          <a:p>
            <a:r>
              <a:rPr lang="en-US" altLang="zh-CN" dirty="0" smtClean="0"/>
              <a:t>output</a:t>
            </a:r>
            <a:endParaRPr lang="zh-CN" altLang="en-US" dirty="0"/>
          </a:p>
        </p:txBody>
      </p:sp>
      <p:sp>
        <p:nvSpPr>
          <p:cNvPr id="2063" name="矩形 2062"/>
          <p:cNvSpPr/>
          <p:nvPr/>
        </p:nvSpPr>
        <p:spPr>
          <a:xfrm>
            <a:off x="11397599" y="5918588"/>
            <a:ext cx="780983" cy="369332"/>
          </a:xfrm>
          <a:prstGeom prst="rect">
            <a:avLst/>
          </a:prstGeom>
        </p:spPr>
        <p:txBody>
          <a:bodyPr wrap="none">
            <a:spAutoFit/>
          </a:bodyPr>
          <a:lstStyle/>
          <a:p>
            <a:r>
              <a:rPr lang="en-US" altLang="zh-CN" dirty="0" smtClean="0"/>
              <a:t>dim: </a:t>
            </a:r>
            <a:r>
              <a:rPr lang="en-US" altLang="zh-CN" dirty="0" smtClean="0">
                <a:solidFill>
                  <a:srgbClr val="FF0000"/>
                </a:solidFill>
              </a:rPr>
              <a:t>C</a:t>
            </a:r>
            <a:endParaRPr lang="zh-CN" altLang="en-US" dirty="0">
              <a:solidFill>
                <a:srgbClr val="FF0000"/>
              </a:solidFill>
            </a:endParaRPr>
          </a:p>
        </p:txBody>
      </p:sp>
      <p:sp>
        <p:nvSpPr>
          <p:cNvPr id="2064" name="文本框 2063"/>
          <p:cNvSpPr txBox="1"/>
          <p:nvPr/>
        </p:nvSpPr>
        <p:spPr>
          <a:xfrm>
            <a:off x="10390734" y="5434174"/>
            <a:ext cx="845603" cy="461665"/>
          </a:xfrm>
          <a:prstGeom prst="rect">
            <a:avLst/>
          </a:prstGeom>
          <a:noFill/>
        </p:spPr>
        <p:txBody>
          <a:bodyPr wrap="square" rtlCol="0">
            <a:spAutoFit/>
          </a:bodyPr>
          <a:lstStyle/>
          <a:p>
            <a:r>
              <a:rPr lang="en-US" altLang="zh-CN" sz="2400" dirty="0" smtClean="0"/>
              <a:t>fc</a:t>
            </a:r>
            <a:endParaRPr lang="zh-CN" altLang="en-US" dirty="0"/>
          </a:p>
        </p:txBody>
      </p:sp>
      <mc:AlternateContent xmlns:mc="http://schemas.openxmlformats.org/markup-compatibility/2006">
        <mc:Choice xmlns:a14="http://schemas.microsoft.com/office/drawing/2010/main" Requires="a14">
          <p:sp>
            <p:nvSpPr>
              <p:cNvPr id="59" name="文本框 58"/>
              <p:cNvSpPr txBox="1"/>
              <p:nvPr/>
            </p:nvSpPr>
            <p:spPr>
              <a:xfrm>
                <a:off x="7863008" y="2145815"/>
                <a:ext cx="3933581" cy="3963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𝑇</m:t>
                          </m:r>
                        </m:sup>
                      </m:sSup>
                      <m:r>
                        <m:rPr>
                          <m:sty m:val="p"/>
                        </m:rPr>
                        <a:rPr lang="en-US" altLang="zh-CN" b="0" i="0" smtClean="0">
                          <a:latin typeface="Cambria Math" panose="02040503050406030204" pitchFamily="18" charset="0"/>
                        </a:rPr>
                        <m:t>tanh</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𝑞𝑢𝑒𝑟𝑦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𝑘𝑒𝑦</m:t>
                      </m:r>
                      <m:r>
                        <a:rPr lang="en-US" altLang="zh-CN" b="0" i="1" smtClean="0">
                          <a:latin typeface="Cambria Math" panose="02040503050406030204" pitchFamily="18" charset="0"/>
                        </a:rPr>
                        <m:t>)</m:t>
                      </m:r>
                    </m:oMath>
                  </m:oMathPara>
                </a14:m>
                <a:endParaRPr lang="zh-CN" altLang="en-US" dirty="0"/>
              </a:p>
            </p:txBody>
          </p:sp>
        </mc:Choice>
        <mc:Fallback>
          <p:sp>
            <p:nvSpPr>
              <p:cNvPr id="59" name="文本框 58"/>
              <p:cNvSpPr txBox="1">
                <a:spLocks noRot="1" noChangeAspect="1" noMove="1" noResize="1" noEditPoints="1" noAdjustHandles="1" noChangeArrowheads="1" noChangeShapeType="1" noTextEdit="1"/>
              </p:cNvSpPr>
              <p:nvPr/>
            </p:nvSpPr>
            <p:spPr>
              <a:xfrm>
                <a:off x="7863008" y="2145815"/>
                <a:ext cx="3933581" cy="396391"/>
              </a:xfrm>
              <a:prstGeom prst="rect">
                <a:avLst/>
              </a:prstGeom>
              <a:blipFill rotWithShape="0">
                <a:blip r:embed="rId2"/>
                <a:stretch>
                  <a:fillRect b="-9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271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0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6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5" grpId="0" animBg="1"/>
      <p:bldP spid="18" grpId="0" animBg="1"/>
      <p:bldP spid="19" grpId="0" animBg="1"/>
      <p:bldP spid="20" grpId="0" animBg="1"/>
      <p:bldP spid="5" grpId="0"/>
      <p:bldP spid="6" grpId="0" animBg="1"/>
      <p:bldP spid="24" grpId="0" animBg="1"/>
      <p:bldP spid="33" grpId="0" animBg="1"/>
      <p:bldP spid="34" grpId="0" animBg="1"/>
      <p:bldP spid="36" grpId="0" animBg="1"/>
      <p:bldP spid="41" grpId="0" animBg="1"/>
      <p:bldP spid="31" grpId="0"/>
      <p:bldP spid="2048" grpId="0"/>
      <p:bldP spid="2049" grpId="0"/>
      <p:bldP spid="49" grpId="0" animBg="1"/>
      <p:bldP spid="50" grpId="0" animBg="1"/>
      <p:bldP spid="2059" grpId="0" animBg="1"/>
      <p:bldP spid="2060" grpId="0" animBg="1"/>
      <p:bldP spid="2061" grpId="0"/>
      <p:bldP spid="2062" grpId="0"/>
      <p:bldP spid="56" grpId="0"/>
      <p:bldP spid="2063" grpId="0"/>
      <p:bldP spid="2064" grpId="0"/>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395" y="391952"/>
            <a:ext cx="2492990" cy="707886"/>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overview</a:t>
            </a:r>
          </a:p>
        </p:txBody>
      </p:sp>
      <p:pic>
        <p:nvPicPr>
          <p:cNvPr id="5" name="图片 4"/>
          <p:cNvPicPr>
            <a:picLocks noChangeAspect="1"/>
          </p:cNvPicPr>
          <p:nvPr/>
        </p:nvPicPr>
        <p:blipFill>
          <a:blip r:embed="rId2"/>
          <a:stretch>
            <a:fillRect/>
          </a:stretch>
        </p:blipFill>
        <p:spPr>
          <a:xfrm>
            <a:off x="1134410" y="1099838"/>
            <a:ext cx="9363075" cy="4543425"/>
          </a:xfrm>
          <a:prstGeom prst="rect">
            <a:avLst/>
          </a:prstGeom>
        </p:spPr>
      </p:pic>
    </p:spTree>
    <p:extLst>
      <p:ext uri="{BB962C8B-B14F-4D97-AF65-F5344CB8AC3E}">
        <p14:creationId xmlns:p14="http://schemas.microsoft.com/office/powerpoint/2010/main" val="587399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395" y="391952"/>
            <a:ext cx="2492990" cy="707886"/>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overview</a:t>
            </a:r>
          </a:p>
        </p:txBody>
      </p:sp>
      <p:sp>
        <p:nvSpPr>
          <p:cNvPr id="2" name="矩形 1"/>
          <p:cNvSpPr/>
          <p:nvPr/>
        </p:nvSpPr>
        <p:spPr>
          <a:xfrm>
            <a:off x="421395" y="1099838"/>
            <a:ext cx="4086375" cy="523220"/>
          </a:xfrm>
          <a:prstGeom prst="rect">
            <a:avLst/>
          </a:prstGeom>
        </p:spPr>
        <p:txBody>
          <a:bodyPr wrap="none">
            <a:spAutoFit/>
          </a:bodyPr>
          <a:lstStyle/>
          <a:p>
            <a:r>
              <a:rPr lang="en-US" altLang="zh-CN" sz="2800" b="0" i="0" u="none" strike="noStrike" dirty="0" smtClean="0">
                <a:solidFill>
                  <a:srgbClr val="FF0000"/>
                </a:solidFill>
                <a:effectLst/>
                <a:latin typeface="Arial" panose="020B0604020202020204" pitchFamily="34" charset="0"/>
              </a:rPr>
              <a:t>Dynamic Chunk Reader</a:t>
            </a:r>
            <a:r>
              <a:rPr lang="en-US" altLang="zh-CN" sz="2800" dirty="0" smtClean="0">
                <a:solidFill>
                  <a:srgbClr val="FF0000"/>
                </a:solidFill>
              </a:rPr>
              <a:t> </a:t>
            </a:r>
            <a:endParaRPr lang="zh-CN" altLang="en-US" sz="2800" dirty="0">
              <a:solidFill>
                <a:srgbClr val="FF0000"/>
              </a:solidFill>
            </a:endParaRPr>
          </a:p>
        </p:txBody>
      </p:sp>
      <p:pic>
        <p:nvPicPr>
          <p:cNvPr id="5" name="图片 4"/>
          <p:cNvPicPr>
            <a:picLocks noChangeAspect="1"/>
          </p:cNvPicPr>
          <p:nvPr/>
        </p:nvPicPr>
        <p:blipFill>
          <a:blip r:embed="rId2"/>
          <a:stretch>
            <a:fillRect/>
          </a:stretch>
        </p:blipFill>
        <p:spPr>
          <a:xfrm>
            <a:off x="421394" y="1807724"/>
            <a:ext cx="11465805" cy="1849876"/>
          </a:xfrm>
          <a:prstGeom prst="rect">
            <a:avLst/>
          </a:prstGeom>
        </p:spPr>
      </p:pic>
      <p:sp>
        <p:nvSpPr>
          <p:cNvPr id="8" name="矩形 7"/>
          <p:cNvSpPr/>
          <p:nvPr/>
        </p:nvSpPr>
        <p:spPr>
          <a:xfrm>
            <a:off x="4758267" y="391952"/>
            <a:ext cx="6096000" cy="923330"/>
          </a:xfrm>
          <a:prstGeom prst="rect">
            <a:avLst/>
          </a:prstGeom>
        </p:spPr>
        <p:txBody>
          <a:bodyPr>
            <a:spAutoFit/>
          </a:bodyPr>
          <a:lstStyle/>
          <a:p>
            <a:r>
              <a:rPr lang="en-US" altLang="zh-CN" dirty="0">
                <a:solidFill>
                  <a:srgbClr val="222222"/>
                </a:solidFill>
                <a:latin typeface="Arial" panose="020B0604020202020204" pitchFamily="34" charset="0"/>
              </a:rPr>
              <a:t>Yu Y, Zhang W, Hasan K, et al. End-to-end answer chunk extraction and ranking for reading comprehension[J]. </a:t>
            </a:r>
            <a:r>
              <a:rPr lang="en-US" altLang="zh-CN" dirty="0" err="1">
                <a:solidFill>
                  <a:srgbClr val="222222"/>
                </a:solidFill>
                <a:latin typeface="Arial" panose="020B0604020202020204" pitchFamily="34" charset="0"/>
              </a:rPr>
              <a:t>arXiv</a:t>
            </a:r>
            <a:r>
              <a:rPr lang="en-US" altLang="zh-CN" dirty="0">
                <a:solidFill>
                  <a:srgbClr val="222222"/>
                </a:solidFill>
                <a:latin typeface="Arial" panose="020B0604020202020204" pitchFamily="34" charset="0"/>
              </a:rPr>
              <a:t> preprint arXiv:1610.09996, 2016.</a:t>
            </a:r>
            <a:endParaRPr lang="zh-CN" altLang="en-US" dirty="0"/>
          </a:p>
        </p:txBody>
      </p:sp>
    </p:spTree>
    <p:extLst>
      <p:ext uri="{BB962C8B-B14F-4D97-AF65-F5344CB8AC3E}">
        <p14:creationId xmlns:p14="http://schemas.microsoft.com/office/powerpoint/2010/main" val="465850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395" y="391952"/>
            <a:ext cx="2492990" cy="707886"/>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overview</a:t>
            </a:r>
          </a:p>
        </p:txBody>
      </p:sp>
      <p:sp>
        <p:nvSpPr>
          <p:cNvPr id="5" name="矩形 4"/>
          <p:cNvSpPr/>
          <p:nvPr/>
        </p:nvSpPr>
        <p:spPr>
          <a:xfrm>
            <a:off x="2607732" y="3589865"/>
            <a:ext cx="185206"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12315" y="3608740"/>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84093" y="3598331"/>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矩形 7"/>
              <p:cNvSpPr/>
              <p:nvPr/>
            </p:nvSpPr>
            <p:spPr>
              <a:xfrm>
                <a:off x="2473530" y="3049261"/>
                <a:ext cx="803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473530" y="3049261"/>
                <a:ext cx="803618" cy="461665"/>
              </a:xfrm>
              <a:prstGeom prst="rect">
                <a:avLst/>
              </a:prstGeom>
              <a:blipFill rotWithShape="0">
                <a:blip r:embed="rId2"/>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797826" y="3076602"/>
                <a:ext cx="803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797826" y="3076602"/>
                <a:ext cx="803618" cy="461665"/>
              </a:xfrm>
              <a:prstGeom prst="rect">
                <a:avLst/>
              </a:prstGeom>
              <a:blipFill rotWithShape="0">
                <a:blip r:embed="rId3"/>
                <a:stretch>
                  <a:fillRect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076546" y="3068136"/>
                <a:ext cx="5102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3076546" y="3068136"/>
                <a:ext cx="510268" cy="461665"/>
              </a:xfrm>
              <a:prstGeom prst="rect">
                <a:avLst/>
              </a:prstGeom>
              <a:blipFill rotWithShape="0">
                <a:blip r:embed="rId4"/>
                <a:stretch>
                  <a:fillRect b="-2632"/>
                </a:stretch>
              </a:blipFill>
            </p:spPr>
            <p:txBody>
              <a:bodyPr/>
              <a:lstStyle/>
              <a:p>
                <a:r>
                  <a:rPr lang="zh-CN" altLang="en-US">
                    <a:noFill/>
                  </a:rPr>
                  <a:t> </a:t>
                </a:r>
              </a:p>
            </p:txBody>
          </p:sp>
        </mc:Fallback>
      </mc:AlternateContent>
      <p:sp>
        <p:nvSpPr>
          <p:cNvPr id="11" name="矩形 10"/>
          <p:cNvSpPr/>
          <p:nvPr/>
        </p:nvSpPr>
        <p:spPr>
          <a:xfrm>
            <a:off x="6536265" y="3657598"/>
            <a:ext cx="185207"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40849" y="3676473"/>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12627" y="3666064"/>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矩形 13"/>
              <p:cNvSpPr/>
              <p:nvPr/>
            </p:nvSpPr>
            <p:spPr>
              <a:xfrm>
                <a:off x="6245387" y="3113555"/>
                <a:ext cx="871842"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6245387" y="3113555"/>
                <a:ext cx="871842" cy="491417"/>
              </a:xfrm>
              <a:prstGeom prst="rect">
                <a:avLst/>
              </a:prstGeom>
              <a:blipFill rotWithShape="0">
                <a:blip r:embed="rId5"/>
                <a:stretch>
                  <a:fillRect l="-699" b="-11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7607823" y="3144337"/>
                <a:ext cx="871842"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7607823" y="3144337"/>
                <a:ext cx="871842" cy="491417"/>
              </a:xfrm>
              <a:prstGeom prst="rect">
                <a:avLst/>
              </a:prstGeom>
              <a:blipFill rotWithShape="0">
                <a:blip r:embed="rId6"/>
                <a:stretch>
                  <a:fillRect l="-699" b="-11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7025351" y="3135869"/>
                <a:ext cx="578492"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𝑗</m:t>
                          </m:r>
                        </m:sub>
                      </m:sSub>
                    </m:oMath>
                  </m:oMathPara>
                </a14:m>
                <a:endParaRPr lang="zh-CN"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7025351" y="3135869"/>
                <a:ext cx="578492" cy="491417"/>
              </a:xfrm>
              <a:prstGeom prst="rect">
                <a:avLst/>
              </a:prstGeom>
              <a:blipFill rotWithShape="0">
                <a:blip r:embed="rId7"/>
                <a:stretch>
                  <a:fillRect l="-1053" b="-9877"/>
                </a:stretch>
              </a:blipFill>
            </p:spPr>
            <p:txBody>
              <a:bodyPr/>
              <a:lstStyle/>
              <a:p>
                <a:r>
                  <a:rPr lang="zh-CN" altLang="en-US">
                    <a:noFill/>
                  </a:rPr>
                  <a:t> </a:t>
                </a:r>
              </a:p>
            </p:txBody>
          </p:sp>
        </mc:Fallback>
      </mc:AlternateContent>
      <p:sp>
        <p:nvSpPr>
          <p:cNvPr id="17" name="矩形 16"/>
          <p:cNvSpPr/>
          <p:nvPr/>
        </p:nvSpPr>
        <p:spPr>
          <a:xfrm>
            <a:off x="2605029" y="5232402"/>
            <a:ext cx="185206"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12315" y="5268210"/>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84093" y="5257801"/>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2609070" y="4775202"/>
            <a:ext cx="4109700" cy="457200"/>
          </a:xfrm>
          <a:custGeom>
            <a:avLst/>
            <a:gdLst>
              <a:gd name="connsiteX0" fmla="*/ 83328 w 4109700"/>
              <a:gd name="connsiteY0" fmla="*/ 0 h 457200"/>
              <a:gd name="connsiteX1" fmla="*/ 286528 w 4109700"/>
              <a:gd name="connsiteY1" fmla="*/ 84666 h 457200"/>
              <a:gd name="connsiteX2" fmla="*/ 2437061 w 4109700"/>
              <a:gd name="connsiteY2" fmla="*/ 457200 h 457200"/>
              <a:gd name="connsiteX3" fmla="*/ 3994928 w 4109700"/>
              <a:gd name="connsiteY3" fmla="*/ 84666 h 457200"/>
              <a:gd name="connsiteX4" fmla="*/ 3994928 w 4109700"/>
              <a:gd name="connsiteY4" fmla="*/ 118533 h 457200"/>
              <a:gd name="connsiteX5" fmla="*/ 4011861 w 4109700"/>
              <a:gd name="connsiteY5" fmla="*/ 508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9700" h="457200">
                <a:moveTo>
                  <a:pt x="83328" y="0"/>
                </a:moveTo>
                <a:cubicBezTo>
                  <a:pt x="-11217" y="4233"/>
                  <a:pt x="-105761" y="8466"/>
                  <a:pt x="286528" y="84666"/>
                </a:cubicBezTo>
                <a:cubicBezTo>
                  <a:pt x="678817" y="160866"/>
                  <a:pt x="1818994" y="457200"/>
                  <a:pt x="2437061" y="457200"/>
                </a:cubicBezTo>
                <a:cubicBezTo>
                  <a:pt x="3055128" y="457200"/>
                  <a:pt x="3735284" y="141110"/>
                  <a:pt x="3994928" y="84666"/>
                </a:cubicBezTo>
                <a:cubicBezTo>
                  <a:pt x="4254572" y="28222"/>
                  <a:pt x="3992106" y="124177"/>
                  <a:pt x="3994928" y="118533"/>
                </a:cubicBezTo>
                <a:cubicBezTo>
                  <a:pt x="3997750" y="112889"/>
                  <a:pt x="4004805" y="81844"/>
                  <a:pt x="4011861" y="50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700335" y="4810891"/>
            <a:ext cx="4537812" cy="457200"/>
          </a:xfrm>
          <a:custGeom>
            <a:avLst/>
            <a:gdLst>
              <a:gd name="connsiteX0" fmla="*/ 83328 w 4109700"/>
              <a:gd name="connsiteY0" fmla="*/ 0 h 457200"/>
              <a:gd name="connsiteX1" fmla="*/ 286528 w 4109700"/>
              <a:gd name="connsiteY1" fmla="*/ 84666 h 457200"/>
              <a:gd name="connsiteX2" fmla="*/ 2437061 w 4109700"/>
              <a:gd name="connsiteY2" fmla="*/ 457200 h 457200"/>
              <a:gd name="connsiteX3" fmla="*/ 3994928 w 4109700"/>
              <a:gd name="connsiteY3" fmla="*/ 84666 h 457200"/>
              <a:gd name="connsiteX4" fmla="*/ 3994928 w 4109700"/>
              <a:gd name="connsiteY4" fmla="*/ 118533 h 457200"/>
              <a:gd name="connsiteX5" fmla="*/ 4011861 w 4109700"/>
              <a:gd name="connsiteY5" fmla="*/ 508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9700" h="457200">
                <a:moveTo>
                  <a:pt x="83328" y="0"/>
                </a:moveTo>
                <a:cubicBezTo>
                  <a:pt x="-11217" y="4233"/>
                  <a:pt x="-105761" y="8466"/>
                  <a:pt x="286528" y="84666"/>
                </a:cubicBezTo>
                <a:cubicBezTo>
                  <a:pt x="678817" y="160866"/>
                  <a:pt x="1818994" y="457200"/>
                  <a:pt x="2437061" y="457200"/>
                </a:cubicBezTo>
                <a:cubicBezTo>
                  <a:pt x="3055128" y="457200"/>
                  <a:pt x="3735284" y="141110"/>
                  <a:pt x="3994928" y="84666"/>
                </a:cubicBezTo>
                <a:cubicBezTo>
                  <a:pt x="4254572" y="28222"/>
                  <a:pt x="3992106" y="124177"/>
                  <a:pt x="3994928" y="118533"/>
                </a:cubicBezTo>
                <a:cubicBezTo>
                  <a:pt x="3997750" y="112889"/>
                  <a:pt x="4004805" y="81844"/>
                  <a:pt x="4011861" y="50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792938" y="4825998"/>
            <a:ext cx="5059892" cy="457200"/>
          </a:xfrm>
          <a:custGeom>
            <a:avLst/>
            <a:gdLst>
              <a:gd name="connsiteX0" fmla="*/ 83328 w 4109700"/>
              <a:gd name="connsiteY0" fmla="*/ 0 h 457200"/>
              <a:gd name="connsiteX1" fmla="*/ 286528 w 4109700"/>
              <a:gd name="connsiteY1" fmla="*/ 84666 h 457200"/>
              <a:gd name="connsiteX2" fmla="*/ 2437061 w 4109700"/>
              <a:gd name="connsiteY2" fmla="*/ 457200 h 457200"/>
              <a:gd name="connsiteX3" fmla="*/ 3994928 w 4109700"/>
              <a:gd name="connsiteY3" fmla="*/ 84666 h 457200"/>
              <a:gd name="connsiteX4" fmla="*/ 3994928 w 4109700"/>
              <a:gd name="connsiteY4" fmla="*/ 118533 h 457200"/>
              <a:gd name="connsiteX5" fmla="*/ 4011861 w 4109700"/>
              <a:gd name="connsiteY5" fmla="*/ 508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9700" h="457200">
                <a:moveTo>
                  <a:pt x="83328" y="0"/>
                </a:moveTo>
                <a:cubicBezTo>
                  <a:pt x="-11217" y="4233"/>
                  <a:pt x="-105761" y="8466"/>
                  <a:pt x="286528" y="84666"/>
                </a:cubicBezTo>
                <a:cubicBezTo>
                  <a:pt x="678817" y="160866"/>
                  <a:pt x="1818994" y="457200"/>
                  <a:pt x="2437061" y="457200"/>
                </a:cubicBezTo>
                <a:cubicBezTo>
                  <a:pt x="3055128" y="457200"/>
                  <a:pt x="3735284" y="141110"/>
                  <a:pt x="3994928" y="84666"/>
                </a:cubicBezTo>
                <a:cubicBezTo>
                  <a:pt x="4254572" y="28222"/>
                  <a:pt x="3992106" y="124177"/>
                  <a:pt x="3994928" y="118533"/>
                </a:cubicBezTo>
                <a:cubicBezTo>
                  <a:pt x="3997750" y="112889"/>
                  <a:pt x="4004805" y="81844"/>
                  <a:pt x="4011861" y="50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263465" y="4182531"/>
            <a:ext cx="1744133" cy="369332"/>
          </a:xfrm>
          <a:prstGeom prst="rect">
            <a:avLst/>
          </a:prstGeom>
          <a:noFill/>
        </p:spPr>
        <p:txBody>
          <a:bodyPr wrap="square" rtlCol="0">
            <a:spAutoFit/>
          </a:bodyPr>
          <a:lstStyle/>
          <a:p>
            <a:r>
              <a:rPr lang="en-US" altLang="zh-CN" dirty="0" smtClean="0"/>
              <a:t>Keys, values</a:t>
            </a:r>
            <a:endParaRPr lang="zh-CN" altLang="en-US" dirty="0"/>
          </a:p>
        </p:txBody>
      </p:sp>
      <p:sp>
        <p:nvSpPr>
          <p:cNvPr id="24" name="文本框 23"/>
          <p:cNvSpPr txBox="1"/>
          <p:nvPr/>
        </p:nvSpPr>
        <p:spPr>
          <a:xfrm>
            <a:off x="1608665" y="4250264"/>
            <a:ext cx="939270" cy="646331"/>
          </a:xfrm>
          <a:prstGeom prst="rect">
            <a:avLst/>
          </a:prstGeom>
          <a:noFill/>
        </p:spPr>
        <p:txBody>
          <a:bodyPr wrap="square" rtlCol="0">
            <a:spAutoFit/>
          </a:bodyPr>
          <a:lstStyle/>
          <a:p>
            <a:r>
              <a:rPr lang="en-US" altLang="zh-CN" dirty="0"/>
              <a:t>q</a:t>
            </a:r>
            <a:r>
              <a:rPr lang="en-US" altLang="zh-CN" dirty="0" smtClean="0"/>
              <a:t>uery</a:t>
            </a:r>
          </a:p>
          <a:p>
            <a:endParaRPr lang="zh-CN" altLang="en-US" dirty="0"/>
          </a:p>
        </p:txBody>
      </p:sp>
      <p:sp>
        <p:nvSpPr>
          <p:cNvPr id="25" name="文本框 24"/>
          <p:cNvSpPr txBox="1"/>
          <p:nvPr/>
        </p:nvSpPr>
        <p:spPr>
          <a:xfrm>
            <a:off x="691195" y="5757204"/>
            <a:ext cx="2361431" cy="369332"/>
          </a:xfrm>
          <a:prstGeom prst="rect">
            <a:avLst/>
          </a:prstGeom>
          <a:noFill/>
        </p:spPr>
        <p:txBody>
          <a:bodyPr wrap="square" rtlCol="0">
            <a:spAutoFit/>
          </a:bodyPr>
          <a:lstStyle/>
          <a:p>
            <a:r>
              <a:rPr lang="en-US" altLang="zh-CN" dirty="0" smtClean="0"/>
              <a:t>Attention  vector</a:t>
            </a:r>
          </a:p>
        </p:txBody>
      </p:sp>
      <p:sp>
        <p:nvSpPr>
          <p:cNvPr id="26" name="圆角矩形 25"/>
          <p:cNvSpPr/>
          <p:nvPr/>
        </p:nvSpPr>
        <p:spPr>
          <a:xfrm>
            <a:off x="2473530" y="3510926"/>
            <a:ext cx="542453" cy="305920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141006" y="5739817"/>
            <a:ext cx="6677318" cy="738664"/>
          </a:xfrm>
          <a:prstGeom prst="rect">
            <a:avLst/>
          </a:prstGeom>
          <a:noFill/>
        </p:spPr>
        <p:txBody>
          <a:bodyPr wrap="square" rtlCol="0">
            <a:spAutoFit/>
          </a:bodyPr>
          <a:lstStyle/>
          <a:p>
            <a:r>
              <a:rPr lang="en-US" altLang="zh-CN" sz="2400" dirty="0" smtClean="0"/>
              <a:t>Query and </a:t>
            </a:r>
            <a:r>
              <a:rPr lang="en-US" altLang="zh-CN" sz="2400" dirty="0" err="1" smtClean="0"/>
              <a:t>Attn</a:t>
            </a:r>
            <a:r>
              <a:rPr lang="en-US" altLang="zh-CN" sz="2400" dirty="0" smtClean="0"/>
              <a:t> vector </a:t>
            </a:r>
            <a:r>
              <a:rPr lang="en-US" altLang="zh-CN" sz="2400" dirty="0" err="1" smtClean="0"/>
              <a:t>concat</a:t>
            </a:r>
            <a:r>
              <a:rPr lang="en-US" altLang="zh-CN" sz="2400" dirty="0" smtClean="0"/>
              <a:t>, </a:t>
            </a:r>
            <a:r>
              <a:rPr lang="en-US" altLang="zh-CN" sz="2400" dirty="0" smtClean="0">
                <a:solidFill>
                  <a:srgbClr val="FF0000"/>
                </a:solidFill>
              </a:rPr>
              <a:t>then input to </a:t>
            </a:r>
            <a:r>
              <a:rPr lang="en-US" altLang="zh-CN" sz="2400" dirty="0" err="1" smtClean="0">
                <a:solidFill>
                  <a:srgbClr val="FF0000"/>
                </a:solidFill>
              </a:rPr>
              <a:t>BiGRU</a:t>
            </a:r>
            <a:endParaRPr lang="en-US" altLang="zh-CN" sz="2400" dirty="0" smtClean="0">
              <a:solidFill>
                <a:srgbClr val="FF0000"/>
              </a:solidFill>
            </a:endParaRPr>
          </a:p>
          <a:p>
            <a:endParaRPr lang="zh-CN" altLang="en-US" dirty="0"/>
          </a:p>
        </p:txBody>
      </p:sp>
      <mc:AlternateContent xmlns:mc="http://schemas.openxmlformats.org/markup-compatibility/2006" xmlns:a14="http://schemas.microsoft.com/office/drawing/2010/main">
        <mc:Choice Requires="a14">
          <p:sp>
            <p:nvSpPr>
              <p:cNvPr id="29" name="文本框 28"/>
              <p:cNvSpPr txBox="1"/>
              <p:nvPr/>
            </p:nvSpPr>
            <p:spPr>
              <a:xfrm>
                <a:off x="6296674" y="2048930"/>
                <a:ext cx="39335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𝛼</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𝑞𝑢𝑒𝑟𝑦</m:t>
                          </m:r>
                        </m:e>
                        <m:sup>
                          <m:r>
                            <a:rPr lang="en-US" altLang="zh-CN" sz="2400" b="0" i="1" smtClean="0">
                              <a:latin typeface="Cambria Math" panose="02040503050406030204" pitchFamily="18" charset="0"/>
                            </a:rPr>
                            <m:t>𝑇</m:t>
                          </m:r>
                        </m:sup>
                      </m:sSup>
                      <m:r>
                        <a:rPr lang="en-US" altLang="zh-CN" sz="2400" b="0" i="1" smtClean="0">
                          <a:latin typeface="Cambria Math" panose="02040503050406030204" pitchFamily="18" charset="0"/>
                        </a:rPr>
                        <m:t>𝑘𝑒𝑦</m:t>
                      </m:r>
                    </m:oMath>
                  </m:oMathPara>
                </a14:m>
                <a:endParaRPr lang="zh-CN" altLang="en-US" sz="24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6296674" y="2048930"/>
                <a:ext cx="3933581" cy="461665"/>
              </a:xfrm>
              <a:prstGeom prst="rect">
                <a:avLst/>
              </a:prstGeom>
              <a:blipFill rotWithShape="0">
                <a:blip r:embed="rId8"/>
                <a:stretch>
                  <a:fillRect b="-17105"/>
                </a:stretch>
              </a:blipFill>
            </p:spPr>
            <p:txBody>
              <a:bodyPr/>
              <a:lstStyle/>
              <a:p>
                <a:r>
                  <a:rPr lang="zh-CN" altLang="en-US">
                    <a:noFill/>
                  </a:rPr>
                  <a:t> </a:t>
                </a:r>
              </a:p>
            </p:txBody>
          </p:sp>
        </mc:Fallback>
      </mc:AlternateContent>
      <p:sp>
        <p:nvSpPr>
          <p:cNvPr id="30" name="文本框 29"/>
          <p:cNvSpPr txBox="1"/>
          <p:nvPr/>
        </p:nvSpPr>
        <p:spPr>
          <a:xfrm>
            <a:off x="403505" y="1659249"/>
            <a:ext cx="1787733" cy="523220"/>
          </a:xfrm>
          <a:prstGeom prst="rect">
            <a:avLst/>
          </a:prstGeom>
          <a:noFill/>
        </p:spPr>
        <p:txBody>
          <a:bodyPr wrap="square" rtlCol="0">
            <a:spAutoFit/>
          </a:bodyPr>
          <a:lstStyle/>
          <a:p>
            <a:r>
              <a:rPr lang="en-US" altLang="zh-CN" sz="2800" dirty="0" smtClean="0"/>
              <a:t>interaction</a:t>
            </a:r>
            <a:endParaRPr lang="zh-CN" altLang="en-US" sz="2400" dirty="0"/>
          </a:p>
        </p:txBody>
      </p:sp>
    </p:spTree>
    <p:extLst>
      <p:ext uri="{BB962C8B-B14F-4D97-AF65-F5344CB8AC3E}">
        <p14:creationId xmlns:p14="http://schemas.microsoft.com/office/powerpoint/2010/main" val="2183098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395" y="391952"/>
            <a:ext cx="2492990" cy="707886"/>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overview</a:t>
            </a:r>
          </a:p>
        </p:txBody>
      </p:sp>
      <p:sp>
        <p:nvSpPr>
          <p:cNvPr id="5" name="矩形 4"/>
          <p:cNvSpPr/>
          <p:nvPr/>
        </p:nvSpPr>
        <p:spPr>
          <a:xfrm>
            <a:off x="667455" y="1099838"/>
            <a:ext cx="2000869" cy="461665"/>
          </a:xfrm>
          <a:prstGeom prst="rect">
            <a:avLst/>
          </a:prstGeom>
        </p:spPr>
        <p:txBody>
          <a:bodyPr wrap="none">
            <a:spAutoFit/>
          </a:bodyPr>
          <a:lstStyle/>
          <a:p>
            <a:r>
              <a:rPr lang="en-US" altLang="zh-CN" sz="2400" b="0" i="0" u="none" strike="noStrike" dirty="0" smtClean="0">
                <a:effectLst/>
                <a:latin typeface="Arial" panose="020B0604020202020204" pitchFamily="34" charset="0"/>
              </a:rPr>
              <a:t>answer layer</a:t>
            </a:r>
            <a:r>
              <a:rPr lang="en-US" altLang="zh-CN" sz="2400" dirty="0" smtClean="0"/>
              <a:t> </a:t>
            </a:r>
            <a:endParaRPr lang="zh-CN" altLang="en-US" sz="2400" dirty="0"/>
          </a:p>
        </p:txBody>
      </p:sp>
      <p:sp>
        <p:nvSpPr>
          <p:cNvPr id="6" name="矩形 5"/>
          <p:cNvSpPr/>
          <p:nvPr/>
        </p:nvSpPr>
        <p:spPr>
          <a:xfrm>
            <a:off x="2607732" y="2015063"/>
            <a:ext cx="185206"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12315" y="2033938"/>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84093" y="2023529"/>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矩形 8"/>
              <p:cNvSpPr/>
              <p:nvPr/>
            </p:nvSpPr>
            <p:spPr>
              <a:xfrm>
                <a:off x="2473530" y="1474459"/>
                <a:ext cx="8362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473530" y="1474459"/>
                <a:ext cx="836255" cy="461665"/>
              </a:xfrm>
              <a:prstGeom prst="rect">
                <a:avLst/>
              </a:prstGeom>
              <a:blipFill rotWithShape="0">
                <a:blip r:embed="rId2"/>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797826" y="1501800"/>
                <a:ext cx="8362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3797826" y="1501800"/>
                <a:ext cx="836255" cy="461665"/>
              </a:xfrm>
              <a:prstGeom prst="rect">
                <a:avLst/>
              </a:prstGeom>
              <a:blipFill rotWithShape="0">
                <a:blip r:embed="rId3"/>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076546" y="1493334"/>
                <a:ext cx="5429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3076546" y="1493334"/>
                <a:ext cx="542905" cy="461665"/>
              </a:xfrm>
              <a:prstGeom prst="rect">
                <a:avLst/>
              </a:prstGeom>
              <a:blipFill rotWithShape="0">
                <a:blip r:embed="rId4"/>
                <a:stretch>
                  <a:fillRect b="-1316"/>
                </a:stretch>
              </a:blipFill>
            </p:spPr>
            <p:txBody>
              <a:bodyPr/>
              <a:lstStyle/>
              <a:p>
                <a:r>
                  <a:rPr lang="zh-CN" altLang="en-US">
                    <a:noFill/>
                  </a:rPr>
                  <a:t> </a:t>
                </a:r>
              </a:p>
            </p:txBody>
          </p:sp>
        </mc:Fallback>
      </mc:AlternateContent>
      <p:sp>
        <p:nvSpPr>
          <p:cNvPr id="18" name="矩形 17"/>
          <p:cNvSpPr/>
          <p:nvPr/>
        </p:nvSpPr>
        <p:spPr>
          <a:xfrm>
            <a:off x="4655870" y="2023529"/>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49340" y="2042401"/>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p:cNvSpPr txBox="1"/>
              <p:nvPr/>
            </p:nvSpPr>
            <p:spPr>
              <a:xfrm>
                <a:off x="6714587" y="1936124"/>
                <a:ext cx="4656667" cy="1477777"/>
              </a:xfrm>
              <a:prstGeom prst="rect">
                <a:avLst/>
              </a:prstGeom>
              <a:noFill/>
            </p:spPr>
            <p:txBody>
              <a:bodyPr wrap="square" rtlCol="0">
                <a:spAutoFit/>
              </a:bodyPr>
              <a:lstStyle/>
              <a:p>
                <a:r>
                  <a:rPr lang="en-US" altLang="zh-CN" sz="2800" dirty="0" smtClean="0"/>
                  <a:t>Enumerate  all  span , for span(</a:t>
                </a:r>
                <a:r>
                  <a:rPr lang="en-US" altLang="zh-CN" sz="2800" dirty="0" err="1" smtClean="0"/>
                  <a:t>n,m</a:t>
                </a:r>
                <a:r>
                  <a:rPr lang="en-US" altLang="zh-CN" sz="2800" dirty="0" smtClean="0"/>
                  <a:t>) ,concatenate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m:t>
                        </m:r>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𝑅</m:t>
                            </m:r>
                          </m:e>
                        </m:acc>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𝑅</m:t>
                            </m:r>
                          </m:e>
                        </m:acc>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oMath>
                </a14:m>
                <a:r>
                  <a:rPr lang="en-US" altLang="zh-CN" sz="2800" b="0" dirty="0" smtClean="0"/>
                  <a:t> </a:t>
                </a:r>
                <a14:m>
                  <m:oMath xmlns:m="http://schemas.openxmlformats.org/officeDocument/2006/math">
                    <m:r>
                      <a:rPr lang="en-US" altLang="zh-CN" sz="2800" b="0" i="1" smtClean="0">
                        <a:latin typeface="Cambria Math" panose="02040503050406030204" pitchFamily="18" charset="0"/>
                      </a:rPr>
                      <m:t>𝑎𝑠</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𝑟𝑒𝑝𝑒𝑠𝑒𝑛𝑡𝑎𝑡𝑖𝑜𝑛</m:t>
                    </m:r>
                  </m:oMath>
                </a14:m>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714587" y="1936124"/>
                <a:ext cx="4656667" cy="1477777"/>
              </a:xfrm>
              <a:prstGeom prst="rect">
                <a:avLst/>
              </a:prstGeom>
              <a:blipFill rotWithShape="0">
                <a:blip r:embed="rId5"/>
                <a:stretch>
                  <a:fillRect l="-2618" t="-4132"/>
                </a:stretch>
              </a:blipFill>
            </p:spPr>
            <p:txBody>
              <a:bodyPr/>
              <a:lstStyle/>
              <a:p>
                <a:r>
                  <a:rPr lang="zh-CN" altLang="en-US">
                    <a:noFill/>
                  </a:rPr>
                  <a:t> </a:t>
                </a:r>
              </a:p>
            </p:txBody>
          </p:sp>
        </mc:Fallback>
      </mc:AlternateContent>
      <p:sp>
        <p:nvSpPr>
          <p:cNvPr id="20" name="矩形 19"/>
          <p:cNvSpPr/>
          <p:nvPr/>
        </p:nvSpPr>
        <p:spPr>
          <a:xfrm>
            <a:off x="2607732" y="3725329"/>
            <a:ext cx="185206"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312315" y="3744204"/>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84093" y="3733795"/>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655870" y="3733795"/>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349340" y="3752667"/>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1216373" y="2320185"/>
            <a:ext cx="1207890" cy="738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424263" y="1963465"/>
            <a:ext cx="490122" cy="295760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5" name="曲线连接符 34"/>
          <p:cNvCxnSpPr>
            <a:stCxn id="21" idx="2"/>
            <a:endCxn id="23" idx="2"/>
          </p:cNvCxnSpPr>
          <p:nvPr/>
        </p:nvCxnSpPr>
        <p:spPr>
          <a:xfrm rot="5400000" flipH="1" flipV="1">
            <a:off x="4055087" y="4235622"/>
            <a:ext cx="10409" cy="1343555"/>
          </a:xfrm>
          <a:prstGeom prst="curvedConnector3">
            <a:avLst>
              <a:gd name="adj1" fmla="val -6100490"/>
            </a:avLst>
          </a:prstGeom>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3076546" y="1963465"/>
            <a:ext cx="626137" cy="14504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8" name="圆角矩形 37"/>
          <p:cNvSpPr/>
          <p:nvPr/>
        </p:nvSpPr>
        <p:spPr>
          <a:xfrm>
            <a:off x="4414567" y="3560795"/>
            <a:ext cx="626137" cy="14504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 name="矩形 38"/>
              <p:cNvSpPr/>
              <p:nvPr/>
            </p:nvSpPr>
            <p:spPr>
              <a:xfrm>
                <a:off x="6383867" y="4286013"/>
                <a:ext cx="5541734" cy="544701"/>
              </a:xfrm>
              <a:prstGeom prst="rect">
                <a:avLst/>
              </a:prstGeom>
            </p:spPr>
            <p:txBody>
              <a:bodyPr wrap="square">
                <a:spAutoFit/>
              </a:bodyPr>
              <a:lstStyle/>
              <a:p>
                <a:r>
                  <a:rPr lang="en-US" altLang="zh-CN" sz="2400" b="0" dirty="0" smtClean="0"/>
                  <a:t>Score(</a:t>
                </a:r>
                <a:r>
                  <a:rPr lang="en-US" altLang="zh-CN" sz="2400" dirty="0" err="1"/>
                  <a:t>i</a:t>
                </a:r>
                <a:r>
                  <a:rPr lang="en-US" altLang="zh-CN" sz="2400" b="0" dirty="0" err="1" smtClean="0"/>
                  <a:t>,j</a:t>
                </a:r>
                <a:r>
                  <a:rPr lang="en-US" altLang="zh-CN" sz="2400" b="0" dirty="0" smtClean="0"/>
                  <a:t>) = </a:t>
                </a:r>
                <a:r>
                  <a:rPr lang="en-US" altLang="zh-CN" sz="2400" b="0" dirty="0" err="1" smtClean="0"/>
                  <a:t>Cosine_sim</a:t>
                </a:r>
                <a:r>
                  <a:rPr lang="en-US" altLang="zh-CN" sz="2400" b="0" dirty="0" smtClean="0"/>
                  <a:t>(</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𝑅</m:t>
                            </m:r>
                          </m:e>
                        </m:acc>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𝑅</m:t>
                            </m:r>
                          </m:e>
                        </m:acc>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oMath>
                </a14:m>
                <a:r>
                  <a:rPr lang="en-US" altLang="zh-CN" sz="2400" b="0" dirty="0" smtClean="0"/>
                  <a:t> , [</a:t>
                </a:r>
                <a14:m>
                  <m:oMath xmlns:m="http://schemas.openxmlformats.org/officeDocument/2006/math">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𝑚</m:t>
                            </m:r>
                          </m:sub>
                        </m:sSub>
                      </m:e>
                    </m:acc>
                  </m:oMath>
                </a14:m>
                <a:r>
                  <a:rPr lang="en-US" altLang="zh-CN" sz="2400" b="0" dirty="0" smtClean="0"/>
                  <a:t>, </a:t>
                </a:r>
                <a14:m>
                  <m:oMath xmlns:m="http://schemas.openxmlformats.org/officeDocument/2006/math">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1</m:t>
                            </m:r>
                          </m:sub>
                        </m:sSub>
                      </m:e>
                    </m:acc>
                  </m:oMath>
                </a14:m>
                <a:r>
                  <a:rPr lang="en-US" altLang="zh-CN" sz="2400" b="0" dirty="0" smtClean="0"/>
                  <a:t>] ) </a:t>
                </a:r>
                <a:endParaRPr lang="zh-CN" altLang="en-US" sz="2400" dirty="0"/>
              </a:p>
            </p:txBody>
          </p:sp>
        </mc:Choice>
        <mc:Fallback xmlns="">
          <p:sp>
            <p:nvSpPr>
              <p:cNvPr id="39" name="矩形 38"/>
              <p:cNvSpPr>
                <a:spLocks noRot="1" noChangeAspect="1" noMove="1" noResize="1" noEditPoints="1" noAdjustHandles="1" noChangeArrowheads="1" noChangeShapeType="1" noTextEdit="1"/>
              </p:cNvSpPr>
              <p:nvPr/>
            </p:nvSpPr>
            <p:spPr>
              <a:xfrm>
                <a:off x="6383867" y="4286013"/>
                <a:ext cx="5541734" cy="544701"/>
              </a:xfrm>
              <a:prstGeom prst="rect">
                <a:avLst/>
              </a:prstGeom>
              <a:blipFill rotWithShape="0">
                <a:blip r:embed="rId6"/>
                <a:stretch>
                  <a:fillRect l="-1650" r="-880" b="-20225"/>
                </a:stretch>
              </a:blipFill>
            </p:spPr>
            <p:txBody>
              <a:bodyPr/>
              <a:lstStyle/>
              <a:p>
                <a:r>
                  <a:rPr lang="zh-CN" altLang="en-US">
                    <a:noFill/>
                  </a:rPr>
                  <a:t> </a:t>
                </a:r>
              </a:p>
            </p:txBody>
          </p:sp>
        </mc:Fallback>
      </mc:AlternateContent>
      <p:sp>
        <p:nvSpPr>
          <p:cNvPr id="40" name="右箭头 39"/>
          <p:cNvSpPr/>
          <p:nvPr/>
        </p:nvSpPr>
        <p:spPr>
          <a:xfrm rot="10800000">
            <a:off x="1147109" y="3916568"/>
            <a:ext cx="1207890" cy="738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1" name="文本框 40"/>
              <p:cNvSpPr txBox="1"/>
              <p:nvPr/>
            </p:nvSpPr>
            <p:spPr>
              <a:xfrm>
                <a:off x="6383867" y="5702826"/>
                <a:ext cx="3919546" cy="461665"/>
              </a:xfrm>
              <a:prstGeom prst="rect">
                <a:avLst/>
              </a:prstGeom>
              <a:noFill/>
            </p:spPr>
            <p:txBody>
              <a:bodyPr wrap="square" rtlCol="0">
                <a:spAutoFit/>
              </a:bodyPr>
              <a:lstStyle/>
              <a:p>
                <a:r>
                  <a:rPr lang="en-US" altLang="zh-CN" sz="2400" dirty="0" smtClean="0"/>
                  <a:t>Loss = </a:t>
                </a:r>
                <a14:m>
                  <m:oMath xmlns:m="http://schemas.openxmlformats.org/officeDocument/2006/math">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log</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oMath>
                </a14:m>
                <a:endParaRPr lang="zh-CN" altLang="en-US" sz="24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6383867" y="5702826"/>
                <a:ext cx="3919546" cy="461665"/>
              </a:xfrm>
              <a:prstGeom prst="rect">
                <a:avLst/>
              </a:prstGeom>
              <a:blipFill rotWithShape="0">
                <a:blip r:embed="rId7"/>
                <a:stretch>
                  <a:fillRect l="-2333"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197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395" y="391952"/>
            <a:ext cx="2492990" cy="707886"/>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overview</a:t>
            </a:r>
          </a:p>
        </p:txBody>
      </p:sp>
      <p:pic>
        <p:nvPicPr>
          <p:cNvPr id="7" name="图片 6"/>
          <p:cNvPicPr>
            <a:picLocks noChangeAspect="1"/>
          </p:cNvPicPr>
          <p:nvPr/>
        </p:nvPicPr>
        <p:blipFill>
          <a:blip r:embed="rId2"/>
          <a:stretch>
            <a:fillRect/>
          </a:stretch>
        </p:blipFill>
        <p:spPr>
          <a:xfrm>
            <a:off x="2739401" y="1733068"/>
            <a:ext cx="5648325" cy="2095500"/>
          </a:xfrm>
          <a:prstGeom prst="rect">
            <a:avLst/>
          </a:prstGeom>
        </p:spPr>
      </p:pic>
    </p:spTree>
    <p:extLst>
      <p:ext uri="{BB962C8B-B14F-4D97-AF65-F5344CB8AC3E}">
        <p14:creationId xmlns:p14="http://schemas.microsoft.com/office/powerpoint/2010/main" val="3664844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395" y="391952"/>
            <a:ext cx="2492990" cy="707886"/>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overview</a:t>
            </a:r>
          </a:p>
        </p:txBody>
      </p:sp>
      <p:sp>
        <p:nvSpPr>
          <p:cNvPr id="2" name="矩形 1"/>
          <p:cNvSpPr/>
          <p:nvPr/>
        </p:nvSpPr>
        <p:spPr>
          <a:xfrm>
            <a:off x="580252" y="1099838"/>
            <a:ext cx="4668266" cy="461665"/>
          </a:xfrm>
          <a:prstGeom prst="rect">
            <a:avLst/>
          </a:prstGeom>
        </p:spPr>
        <p:txBody>
          <a:bodyPr wrap="none">
            <a:spAutoFit/>
          </a:bodyPr>
          <a:lstStyle/>
          <a:p>
            <a:r>
              <a:rPr lang="en-US" altLang="zh-CN" sz="2400" b="0" i="0" u="none" strike="noStrike" dirty="0" smtClean="0">
                <a:solidFill>
                  <a:srgbClr val="FF0000"/>
                </a:solidFill>
                <a:effectLst/>
                <a:latin typeface="Arial" panose="020B0604020202020204" pitchFamily="34" charset="0"/>
              </a:rPr>
              <a:t>Dynamic </a:t>
            </a:r>
            <a:r>
              <a:rPr lang="en-US" altLang="zh-CN" sz="2400" b="0" i="0" u="none" strike="noStrike" dirty="0" err="1" smtClean="0">
                <a:solidFill>
                  <a:srgbClr val="FF0000"/>
                </a:solidFill>
                <a:effectLst/>
                <a:latin typeface="Arial" panose="020B0604020202020204" pitchFamily="34" charset="0"/>
              </a:rPr>
              <a:t>Coattention</a:t>
            </a:r>
            <a:r>
              <a:rPr lang="en-US" altLang="zh-CN" sz="2400" b="0" i="0" u="none" strike="noStrike" dirty="0" smtClean="0">
                <a:solidFill>
                  <a:srgbClr val="FF0000"/>
                </a:solidFill>
                <a:effectLst/>
                <a:latin typeface="Arial" panose="020B0604020202020204" pitchFamily="34" charset="0"/>
              </a:rPr>
              <a:t>   Networks </a:t>
            </a:r>
            <a:endParaRPr lang="zh-CN" altLang="en-US" sz="2400" dirty="0">
              <a:solidFill>
                <a:srgbClr val="FF0000"/>
              </a:solidFill>
            </a:endParaRPr>
          </a:p>
        </p:txBody>
      </p:sp>
      <p:pic>
        <p:nvPicPr>
          <p:cNvPr id="6" name="图片 5"/>
          <p:cNvPicPr>
            <a:picLocks noChangeAspect="1"/>
          </p:cNvPicPr>
          <p:nvPr/>
        </p:nvPicPr>
        <p:blipFill>
          <a:blip r:embed="rId2"/>
          <a:stretch>
            <a:fillRect/>
          </a:stretch>
        </p:blipFill>
        <p:spPr>
          <a:xfrm>
            <a:off x="263133" y="2002128"/>
            <a:ext cx="11928867" cy="3290841"/>
          </a:xfrm>
          <a:prstGeom prst="rect">
            <a:avLst/>
          </a:prstGeom>
        </p:spPr>
      </p:pic>
      <p:sp>
        <p:nvSpPr>
          <p:cNvPr id="4" name="矩形 3"/>
          <p:cNvSpPr/>
          <p:nvPr/>
        </p:nvSpPr>
        <p:spPr>
          <a:xfrm>
            <a:off x="5537200" y="284230"/>
            <a:ext cx="6096000" cy="923330"/>
          </a:xfrm>
          <a:prstGeom prst="rect">
            <a:avLst/>
          </a:prstGeom>
        </p:spPr>
        <p:txBody>
          <a:bodyPr>
            <a:spAutoFit/>
          </a:bodyPr>
          <a:lstStyle/>
          <a:p>
            <a:r>
              <a:rPr lang="en-US" altLang="zh-CN" dirty="0" err="1">
                <a:solidFill>
                  <a:srgbClr val="222222"/>
                </a:solidFill>
                <a:latin typeface="Arial" panose="020B0604020202020204" pitchFamily="34" charset="0"/>
              </a:rPr>
              <a:t>Xiong</a:t>
            </a:r>
            <a:r>
              <a:rPr lang="en-US" altLang="zh-CN" dirty="0">
                <a:solidFill>
                  <a:srgbClr val="222222"/>
                </a:solidFill>
                <a:latin typeface="Arial" panose="020B0604020202020204" pitchFamily="34" charset="0"/>
              </a:rPr>
              <a:t> C, </a:t>
            </a:r>
            <a:r>
              <a:rPr lang="en-US" altLang="zh-CN" dirty="0" err="1">
                <a:solidFill>
                  <a:srgbClr val="222222"/>
                </a:solidFill>
                <a:latin typeface="Arial" panose="020B0604020202020204" pitchFamily="34" charset="0"/>
              </a:rPr>
              <a:t>Zhong</a:t>
            </a:r>
            <a:r>
              <a:rPr lang="en-US" altLang="zh-CN" dirty="0">
                <a:solidFill>
                  <a:srgbClr val="222222"/>
                </a:solidFill>
                <a:latin typeface="Arial" panose="020B0604020202020204" pitchFamily="34" charset="0"/>
              </a:rPr>
              <a:t> V, </a:t>
            </a:r>
            <a:r>
              <a:rPr lang="en-US" altLang="zh-CN" dirty="0" err="1">
                <a:solidFill>
                  <a:srgbClr val="222222"/>
                </a:solidFill>
                <a:latin typeface="Arial" panose="020B0604020202020204" pitchFamily="34" charset="0"/>
              </a:rPr>
              <a:t>Socher</a:t>
            </a:r>
            <a:r>
              <a:rPr lang="en-US" altLang="zh-CN" dirty="0">
                <a:solidFill>
                  <a:srgbClr val="222222"/>
                </a:solidFill>
                <a:latin typeface="Arial" panose="020B0604020202020204" pitchFamily="34" charset="0"/>
              </a:rPr>
              <a:t> R. Dynamic </a:t>
            </a:r>
            <a:r>
              <a:rPr lang="en-US" altLang="zh-CN" dirty="0" err="1">
                <a:solidFill>
                  <a:srgbClr val="222222"/>
                </a:solidFill>
                <a:latin typeface="Arial" panose="020B0604020202020204" pitchFamily="34" charset="0"/>
              </a:rPr>
              <a:t>coattention</a:t>
            </a:r>
            <a:r>
              <a:rPr lang="en-US" altLang="zh-CN" dirty="0">
                <a:solidFill>
                  <a:srgbClr val="222222"/>
                </a:solidFill>
                <a:latin typeface="Arial" panose="020B0604020202020204" pitchFamily="34" charset="0"/>
              </a:rPr>
              <a:t> networks for question answering[J]. </a:t>
            </a:r>
            <a:r>
              <a:rPr lang="en-US" altLang="zh-CN" dirty="0" err="1">
                <a:solidFill>
                  <a:srgbClr val="222222"/>
                </a:solidFill>
                <a:latin typeface="Arial" panose="020B0604020202020204" pitchFamily="34" charset="0"/>
              </a:rPr>
              <a:t>arXiv</a:t>
            </a:r>
            <a:r>
              <a:rPr lang="en-US" altLang="zh-CN" dirty="0">
                <a:solidFill>
                  <a:srgbClr val="222222"/>
                </a:solidFill>
                <a:latin typeface="Arial" panose="020B0604020202020204" pitchFamily="34" charset="0"/>
              </a:rPr>
              <a:t> preprint arXiv:1611.01604, 2016.</a:t>
            </a:r>
            <a:endParaRPr lang="zh-CN" altLang="en-US" dirty="0"/>
          </a:p>
        </p:txBody>
      </p:sp>
    </p:spTree>
    <p:extLst>
      <p:ext uri="{BB962C8B-B14F-4D97-AF65-F5344CB8AC3E}">
        <p14:creationId xmlns:p14="http://schemas.microsoft.com/office/powerpoint/2010/main" val="1718221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707886"/>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overview</a:t>
            </a:r>
          </a:p>
        </p:txBody>
      </p:sp>
      <p:sp>
        <p:nvSpPr>
          <p:cNvPr id="2" name="矩形 1"/>
          <p:cNvSpPr/>
          <p:nvPr/>
        </p:nvSpPr>
        <p:spPr>
          <a:xfrm>
            <a:off x="3405895" y="130342"/>
            <a:ext cx="3208442" cy="523220"/>
          </a:xfrm>
          <a:prstGeom prst="rect">
            <a:avLst/>
          </a:prstGeom>
        </p:spPr>
        <p:txBody>
          <a:bodyPr wrap="none">
            <a:spAutoFit/>
          </a:bodyPr>
          <a:lstStyle/>
          <a:p>
            <a:r>
              <a:rPr lang="zh-CN" altLang="en-US" sz="2800" b="1" dirty="0" smtClean="0">
                <a:solidFill>
                  <a:srgbClr val="FF0000"/>
                </a:solidFill>
              </a:rPr>
              <a:t>coattention encoder</a:t>
            </a:r>
            <a:endParaRPr lang="zh-CN" altLang="en-US" sz="2800" b="1" dirty="0">
              <a:solidFill>
                <a:srgbClr val="FF0000"/>
              </a:solidFill>
            </a:endParaRPr>
          </a:p>
        </p:txBody>
      </p:sp>
      <p:pic>
        <p:nvPicPr>
          <p:cNvPr id="6" name="图片 5"/>
          <p:cNvPicPr>
            <a:picLocks noChangeAspect="1"/>
          </p:cNvPicPr>
          <p:nvPr/>
        </p:nvPicPr>
        <p:blipFill>
          <a:blip r:embed="rId2"/>
          <a:stretch>
            <a:fillRect/>
          </a:stretch>
        </p:blipFill>
        <p:spPr>
          <a:xfrm>
            <a:off x="1278466" y="1128580"/>
            <a:ext cx="9884764" cy="5261890"/>
          </a:xfrm>
          <a:prstGeom prst="rect">
            <a:avLst/>
          </a:prstGeom>
        </p:spPr>
      </p:pic>
      <p:sp>
        <p:nvSpPr>
          <p:cNvPr id="4" name="矩形 3"/>
          <p:cNvSpPr/>
          <p:nvPr/>
        </p:nvSpPr>
        <p:spPr>
          <a:xfrm>
            <a:off x="5486400" y="1439333"/>
            <a:ext cx="5825067" cy="1286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669867" y="3166533"/>
            <a:ext cx="1964266" cy="2150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614337" y="3640667"/>
            <a:ext cx="1784596"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53467" y="3691467"/>
            <a:ext cx="1981200" cy="176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372030" y="3877733"/>
            <a:ext cx="389466" cy="1032934"/>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圆角矩形 9"/>
          <p:cNvSpPr/>
          <p:nvPr/>
        </p:nvSpPr>
        <p:spPr>
          <a:xfrm>
            <a:off x="3806126" y="2793999"/>
            <a:ext cx="355601" cy="649185"/>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09563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4" name="矩形 3"/>
          <p:cNvSpPr/>
          <p:nvPr/>
        </p:nvSpPr>
        <p:spPr>
          <a:xfrm>
            <a:off x="3402001" y="216980"/>
            <a:ext cx="3439724" cy="461665"/>
          </a:xfrm>
          <a:prstGeom prst="rect">
            <a:avLst/>
          </a:prstGeom>
        </p:spPr>
        <p:txBody>
          <a:bodyPr wrap="none">
            <a:spAutoFit/>
          </a:bodyPr>
          <a:lstStyle/>
          <a:p>
            <a:r>
              <a:rPr lang="zh-CN" altLang="en-US" sz="2400" dirty="0" smtClean="0">
                <a:solidFill>
                  <a:srgbClr val="FF0000"/>
                </a:solidFill>
              </a:rPr>
              <a:t>dynamic pointing decoder</a:t>
            </a:r>
            <a:endParaRPr lang="zh-CN" altLang="en-US" sz="2400" dirty="0">
              <a:solidFill>
                <a:srgbClr val="FF0000"/>
              </a:solidFill>
            </a:endParaRPr>
          </a:p>
        </p:txBody>
      </p:sp>
      <p:pic>
        <p:nvPicPr>
          <p:cNvPr id="5" name="图片 4"/>
          <p:cNvPicPr>
            <a:picLocks noChangeAspect="1"/>
          </p:cNvPicPr>
          <p:nvPr/>
        </p:nvPicPr>
        <p:blipFill>
          <a:blip r:embed="rId2"/>
          <a:stretch>
            <a:fillRect/>
          </a:stretch>
        </p:blipFill>
        <p:spPr>
          <a:xfrm>
            <a:off x="1057093" y="1895475"/>
            <a:ext cx="9591675" cy="4962525"/>
          </a:xfrm>
          <a:prstGeom prst="rect">
            <a:avLst/>
          </a:prstGeom>
        </p:spPr>
      </p:pic>
      <p:sp>
        <p:nvSpPr>
          <p:cNvPr id="8" name="矩形 7"/>
          <p:cNvSpPr/>
          <p:nvPr/>
        </p:nvSpPr>
        <p:spPr>
          <a:xfrm>
            <a:off x="2342001" y="678645"/>
            <a:ext cx="8804419" cy="1569660"/>
          </a:xfrm>
          <a:prstGeom prst="rect">
            <a:avLst/>
          </a:prstGeom>
        </p:spPr>
        <p:txBody>
          <a:bodyPr wrap="square">
            <a:spAutoFit/>
          </a:bodyPr>
          <a:lstStyle/>
          <a:p>
            <a:r>
              <a:rPr lang="en-US" altLang="zh-CN" sz="2400" dirty="0" smtClean="0"/>
              <a:t>During each iteration, the decoder updates its state taking into account the </a:t>
            </a:r>
            <a:r>
              <a:rPr lang="en-US" altLang="zh-CN" sz="2400" dirty="0" err="1" smtClean="0"/>
              <a:t>coattention</a:t>
            </a:r>
            <a:r>
              <a:rPr lang="en-US" altLang="zh-CN" sz="2400" dirty="0" smtClean="0"/>
              <a:t> encoding corresponding to current estimates of the start and end positions, and produces, via a multilayer neural network, new estimates of the start and end positions.</a:t>
            </a:r>
            <a:endParaRPr lang="zh-CN" altLang="en-US" sz="2400" dirty="0"/>
          </a:p>
        </p:txBody>
      </p:sp>
      <p:sp>
        <p:nvSpPr>
          <p:cNvPr id="10" name="文本框 9"/>
          <p:cNvSpPr txBox="1"/>
          <p:nvPr/>
        </p:nvSpPr>
        <p:spPr>
          <a:xfrm>
            <a:off x="6841725" y="5131966"/>
            <a:ext cx="3661431" cy="646331"/>
          </a:xfrm>
          <a:prstGeom prst="rect">
            <a:avLst/>
          </a:prstGeom>
          <a:noFill/>
        </p:spPr>
        <p:txBody>
          <a:bodyPr wrap="square" rtlCol="0">
            <a:spAutoFit/>
          </a:bodyPr>
          <a:lstStyle/>
          <a:p>
            <a:r>
              <a:rPr lang="en-US" altLang="zh-CN" dirty="0" smtClean="0">
                <a:solidFill>
                  <a:srgbClr val="FF0000"/>
                </a:solidFill>
              </a:rPr>
              <a:t>Interaction output  length equal to length of paragraph</a:t>
            </a:r>
            <a:endParaRPr lang="zh-CN" altLang="en-US" dirty="0">
              <a:solidFill>
                <a:srgbClr val="FF0000"/>
              </a:solidFill>
            </a:endParaRPr>
          </a:p>
        </p:txBody>
      </p:sp>
      <p:sp>
        <p:nvSpPr>
          <p:cNvPr id="11" name="文本框 10"/>
          <p:cNvSpPr txBox="1"/>
          <p:nvPr/>
        </p:nvSpPr>
        <p:spPr>
          <a:xfrm>
            <a:off x="258558" y="3341630"/>
            <a:ext cx="2083443" cy="646331"/>
          </a:xfrm>
          <a:prstGeom prst="rect">
            <a:avLst/>
          </a:prstGeom>
          <a:noFill/>
        </p:spPr>
        <p:txBody>
          <a:bodyPr wrap="square" rtlCol="0">
            <a:spAutoFit/>
          </a:bodyPr>
          <a:lstStyle/>
          <a:p>
            <a:r>
              <a:rPr lang="en-US" altLang="zh-CN" dirty="0" smtClean="0">
                <a:solidFill>
                  <a:srgbClr val="FF0000"/>
                </a:solidFill>
              </a:rPr>
              <a:t>Last estimate start  position vector</a:t>
            </a:r>
            <a:endParaRPr lang="zh-CN" altLang="en-US" dirty="0">
              <a:solidFill>
                <a:srgbClr val="FF0000"/>
              </a:solidFill>
            </a:endParaRPr>
          </a:p>
        </p:txBody>
      </p:sp>
      <p:sp>
        <p:nvSpPr>
          <p:cNvPr id="12" name="文本框 11"/>
          <p:cNvSpPr txBox="1"/>
          <p:nvPr/>
        </p:nvSpPr>
        <p:spPr>
          <a:xfrm>
            <a:off x="258557" y="4053571"/>
            <a:ext cx="2083443" cy="646331"/>
          </a:xfrm>
          <a:prstGeom prst="rect">
            <a:avLst/>
          </a:prstGeom>
          <a:noFill/>
        </p:spPr>
        <p:txBody>
          <a:bodyPr wrap="square" rtlCol="0">
            <a:spAutoFit/>
          </a:bodyPr>
          <a:lstStyle/>
          <a:p>
            <a:r>
              <a:rPr lang="en-US" altLang="zh-CN" dirty="0" smtClean="0">
                <a:solidFill>
                  <a:srgbClr val="FF0000"/>
                </a:solidFill>
              </a:rPr>
              <a:t>Last estimate end  position vector</a:t>
            </a: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13" name="文本框 12"/>
              <p:cNvSpPr txBox="1"/>
              <p:nvPr/>
            </p:nvSpPr>
            <p:spPr>
              <a:xfrm>
                <a:off x="258557" y="5316632"/>
                <a:ext cx="3319478" cy="923330"/>
              </a:xfrm>
              <a:prstGeom prst="rect">
                <a:avLst/>
              </a:prstGeom>
              <a:noFill/>
            </p:spPr>
            <p:txBody>
              <a:bodyPr wrap="square" rtlCol="0">
                <a:spAutoFit/>
              </a:bodyPr>
              <a:lstStyle/>
              <a:p>
                <a:r>
                  <a:rPr lang="en-US" altLang="zh-CN" dirty="0" smtClean="0">
                    <a:solidFill>
                      <a:srgbClr val="FF0000"/>
                    </a:solidFill>
                  </a:rPr>
                  <a:t>when to halt: </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𝑠</m:t>
                        </m:r>
                      </m:e>
                      <m:sub>
                        <m: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𝑠</m:t>
                        </m:r>
                      </m:e>
                      <m:sub>
                        <m:r>
                          <a:rPr lang="en-US" altLang="zh-CN" b="0" i="1" smtClean="0">
                            <a:solidFill>
                              <a:srgbClr val="FF0000"/>
                            </a:solidFill>
                            <a:latin typeface="Cambria Math" panose="02040503050406030204" pitchFamily="18" charset="0"/>
                          </a:rPr>
                          <m:t>𝑖</m:t>
                        </m:r>
                      </m:sub>
                    </m:sSub>
                    <m:r>
                      <a:rPr lang="en-US" altLang="zh-CN" b="0" i="1" smtClean="0">
                        <a:solidFill>
                          <a:srgbClr val="FF0000"/>
                        </a:solidFill>
                        <a:latin typeface="Cambria Math" panose="02040503050406030204" pitchFamily="18" charset="0"/>
                      </a:rPr>
                      <m:t> &amp;&amp;</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𝑒</m:t>
                        </m:r>
                      </m:e>
                      <m:sub>
                        <m: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𝑒</m:t>
                        </m:r>
                      </m:e>
                      <m:sub>
                        <m:r>
                          <a:rPr lang="en-US" altLang="zh-CN" b="0" i="1" smtClean="0">
                            <a:solidFill>
                              <a:srgbClr val="FF0000"/>
                            </a:solidFill>
                            <a:latin typeface="Cambria Math" panose="02040503050406030204" pitchFamily="18" charset="0"/>
                          </a:rPr>
                          <m:t>𝑖</m:t>
                        </m:r>
                      </m:sub>
                    </m:sSub>
                  </m:oMath>
                </a14:m>
                <a:r>
                  <a:rPr lang="en-US" altLang="zh-CN" dirty="0" smtClean="0">
                    <a:solidFill>
                      <a:srgbClr val="FF0000"/>
                    </a:solidFill>
                  </a:rPr>
                  <a:t>   or   reach max iteration step</a:t>
                </a:r>
              </a:p>
            </p:txBody>
          </p:sp>
        </mc:Choice>
        <mc:Fallback xmlns="">
          <p:sp>
            <p:nvSpPr>
              <p:cNvPr id="13" name="文本框 12"/>
              <p:cNvSpPr txBox="1">
                <a:spLocks noRot="1" noChangeAspect="1" noMove="1" noResize="1" noEditPoints="1" noAdjustHandles="1" noChangeArrowheads="1" noChangeShapeType="1" noTextEdit="1"/>
              </p:cNvSpPr>
              <p:nvPr/>
            </p:nvSpPr>
            <p:spPr>
              <a:xfrm>
                <a:off x="258557" y="5316632"/>
                <a:ext cx="3319478" cy="923330"/>
              </a:xfrm>
              <a:prstGeom prst="rect">
                <a:avLst/>
              </a:prstGeom>
              <a:blipFill rotWithShape="0">
                <a:blip r:embed="rId3"/>
                <a:stretch>
                  <a:fillRect l="-1468" t="-3289"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797331" y="938152"/>
            <a:ext cx="8134350" cy="4819650"/>
          </a:xfrm>
          <a:prstGeom prst="rect">
            <a:avLst/>
          </a:prstGeom>
        </p:spPr>
      </p:pic>
    </p:spTree>
    <p:extLst>
      <p:ext uri="{BB962C8B-B14F-4D97-AF65-F5344CB8AC3E}">
        <p14:creationId xmlns:p14="http://schemas.microsoft.com/office/powerpoint/2010/main" val="686997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950794" y="845191"/>
            <a:ext cx="9144000" cy="5637496"/>
          </a:xfrm>
        </p:spPr>
        <p:txBody>
          <a:bodyPr/>
          <a:lstStyle/>
          <a:p>
            <a:pPr marL="457200" indent="-457200" algn="l">
              <a:buAutoNum type="arabicPeriod"/>
            </a:pPr>
            <a:r>
              <a:rPr lang="en-US" altLang="zh-CN" dirty="0" smtClean="0"/>
              <a:t>QA </a:t>
            </a:r>
            <a:r>
              <a:rPr lang="zh-CN" altLang="en-US" dirty="0" smtClean="0"/>
              <a:t>类型</a:t>
            </a:r>
            <a:endParaRPr lang="en-US" altLang="zh-CN" dirty="0" smtClean="0"/>
          </a:p>
          <a:p>
            <a:pPr marL="457200" indent="-457200" algn="l">
              <a:buAutoNum type="arabicPeriod"/>
            </a:pPr>
            <a:r>
              <a:rPr lang="zh-CN" altLang="en-US" dirty="0"/>
              <a:t>数据</a:t>
            </a:r>
            <a:r>
              <a:rPr lang="zh-CN" altLang="en-US" dirty="0" smtClean="0"/>
              <a:t>集合任务介绍</a:t>
            </a:r>
            <a:endParaRPr lang="en-US" altLang="zh-CN" dirty="0" smtClean="0"/>
          </a:p>
          <a:p>
            <a:pPr marL="457200" indent="-457200" algn="l">
              <a:buAutoNum type="arabicPeriod"/>
            </a:pPr>
            <a:r>
              <a:rPr lang="zh-CN" altLang="en-US" dirty="0" smtClean="0"/>
              <a:t>论文模型结构和结果</a:t>
            </a:r>
            <a:endParaRPr lang="en-US" altLang="zh-CN" dirty="0" smtClean="0"/>
          </a:p>
        </p:txBody>
      </p:sp>
    </p:spTree>
    <p:extLst>
      <p:ext uri="{BB962C8B-B14F-4D97-AF65-F5344CB8AC3E}">
        <p14:creationId xmlns:p14="http://schemas.microsoft.com/office/powerpoint/2010/main" val="4004032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4" name="矩形 3"/>
          <p:cNvSpPr/>
          <p:nvPr/>
        </p:nvSpPr>
        <p:spPr>
          <a:xfrm>
            <a:off x="638155" y="709994"/>
            <a:ext cx="3044423" cy="461665"/>
          </a:xfrm>
          <a:prstGeom prst="rect">
            <a:avLst/>
          </a:prstGeom>
        </p:spPr>
        <p:txBody>
          <a:bodyPr wrap="none">
            <a:spAutoFit/>
          </a:bodyPr>
          <a:lstStyle/>
          <a:p>
            <a:r>
              <a:rPr lang="en-US" altLang="zh-CN" sz="2400" b="0" i="0" u="none" strike="noStrike" dirty="0" smtClean="0">
                <a:solidFill>
                  <a:srgbClr val="FF0000"/>
                </a:solidFill>
                <a:effectLst/>
                <a:latin typeface="Arial" panose="020B0604020202020204" pitchFamily="34" charset="0"/>
              </a:rPr>
              <a:t>Fine-Grained Gating</a:t>
            </a:r>
            <a:r>
              <a:rPr lang="en-US" altLang="zh-CN" sz="2400" dirty="0" smtClean="0">
                <a:solidFill>
                  <a:srgbClr val="FF0000"/>
                </a:solidFill>
              </a:rPr>
              <a:t> </a:t>
            </a:r>
            <a:endParaRPr lang="zh-CN" altLang="en-US" sz="2400" dirty="0">
              <a:solidFill>
                <a:srgbClr val="FF0000"/>
              </a:solidFill>
            </a:endParaRPr>
          </a:p>
        </p:txBody>
      </p:sp>
      <p:pic>
        <p:nvPicPr>
          <p:cNvPr id="6" name="图片 5"/>
          <p:cNvPicPr>
            <a:picLocks noChangeAspect="1"/>
          </p:cNvPicPr>
          <p:nvPr/>
        </p:nvPicPr>
        <p:blipFill>
          <a:blip r:embed="rId2"/>
          <a:stretch>
            <a:fillRect/>
          </a:stretch>
        </p:blipFill>
        <p:spPr>
          <a:xfrm>
            <a:off x="270769" y="1483486"/>
            <a:ext cx="11280072" cy="673266"/>
          </a:xfrm>
          <a:prstGeom prst="rect">
            <a:avLst/>
          </a:prstGeom>
        </p:spPr>
      </p:pic>
      <p:sp>
        <p:nvSpPr>
          <p:cNvPr id="7" name="矩形 6"/>
          <p:cNvSpPr/>
          <p:nvPr/>
        </p:nvSpPr>
        <p:spPr>
          <a:xfrm>
            <a:off x="638154" y="2441088"/>
            <a:ext cx="1710725" cy="461665"/>
          </a:xfrm>
          <a:prstGeom prst="rect">
            <a:avLst/>
          </a:prstGeom>
        </p:spPr>
        <p:txBody>
          <a:bodyPr wrap="none">
            <a:spAutoFit/>
          </a:bodyPr>
          <a:lstStyle/>
          <a:p>
            <a:r>
              <a:rPr lang="en-US" altLang="zh-CN" sz="2400" b="0" i="0" u="none" strike="noStrike" dirty="0" smtClean="0">
                <a:solidFill>
                  <a:srgbClr val="FF0000"/>
                </a:solidFill>
                <a:effectLst/>
                <a:latin typeface="Arial" panose="020B0604020202020204" pitchFamily="34" charset="0"/>
              </a:rPr>
              <a:t>embedding</a:t>
            </a:r>
            <a:endParaRPr lang="zh-CN" altLang="en-US" sz="2400" dirty="0">
              <a:solidFill>
                <a:srgbClr val="FF0000"/>
              </a:solidFill>
            </a:endParaRPr>
          </a:p>
        </p:txBody>
      </p:sp>
      <p:pic>
        <p:nvPicPr>
          <p:cNvPr id="8" name="图片 7"/>
          <p:cNvPicPr>
            <a:picLocks noChangeAspect="1"/>
          </p:cNvPicPr>
          <p:nvPr/>
        </p:nvPicPr>
        <p:blipFill>
          <a:blip r:embed="rId3"/>
          <a:stretch>
            <a:fillRect/>
          </a:stretch>
        </p:blipFill>
        <p:spPr>
          <a:xfrm>
            <a:off x="2348879" y="2577473"/>
            <a:ext cx="8143875" cy="3905250"/>
          </a:xfrm>
          <a:prstGeom prst="rect">
            <a:avLst/>
          </a:prstGeom>
        </p:spPr>
      </p:pic>
      <p:sp>
        <p:nvSpPr>
          <p:cNvPr id="2" name="文本框 1"/>
          <p:cNvSpPr txBox="1"/>
          <p:nvPr/>
        </p:nvSpPr>
        <p:spPr>
          <a:xfrm>
            <a:off x="8534400" y="3073434"/>
            <a:ext cx="3200400" cy="1200329"/>
          </a:xfrm>
          <a:prstGeom prst="rect">
            <a:avLst/>
          </a:prstGeom>
          <a:noFill/>
        </p:spPr>
        <p:txBody>
          <a:bodyPr wrap="square" rtlCol="0">
            <a:spAutoFit/>
          </a:bodyPr>
          <a:lstStyle/>
          <a:p>
            <a:r>
              <a:rPr lang="en-US" altLang="zh-CN" sz="2400" dirty="0" smtClean="0"/>
              <a:t>gate</a:t>
            </a:r>
            <a:endParaRPr lang="en-US" altLang="zh-CN" sz="2400" dirty="0"/>
          </a:p>
          <a:p>
            <a:r>
              <a:rPr lang="en-US" altLang="zh-CN" sz="2400" dirty="0"/>
              <a:t>e</a:t>
            </a:r>
            <a:r>
              <a:rPr lang="en-US" altLang="zh-CN" sz="2400" dirty="0" smtClean="0"/>
              <a:t>very</a:t>
            </a:r>
            <a:r>
              <a:rPr lang="zh-CN" altLang="en-US" sz="2400" dirty="0" smtClean="0"/>
              <a:t> </a:t>
            </a:r>
            <a:r>
              <a:rPr lang="en-US" altLang="zh-CN" sz="2400" dirty="0" smtClean="0"/>
              <a:t>dimension of embedding</a:t>
            </a:r>
          </a:p>
        </p:txBody>
      </p:sp>
      <p:sp>
        <p:nvSpPr>
          <p:cNvPr id="5" name="矩形 4"/>
          <p:cNvSpPr/>
          <p:nvPr/>
        </p:nvSpPr>
        <p:spPr>
          <a:xfrm>
            <a:off x="4250267" y="312176"/>
            <a:ext cx="6096000" cy="923330"/>
          </a:xfrm>
          <a:prstGeom prst="rect">
            <a:avLst/>
          </a:prstGeom>
        </p:spPr>
        <p:txBody>
          <a:bodyPr>
            <a:spAutoFit/>
          </a:bodyPr>
          <a:lstStyle/>
          <a:p>
            <a:r>
              <a:rPr lang="en-US" altLang="zh-CN" dirty="0">
                <a:solidFill>
                  <a:srgbClr val="222222"/>
                </a:solidFill>
                <a:latin typeface="Arial" panose="020B0604020202020204" pitchFamily="34" charset="0"/>
              </a:rPr>
              <a:t>Yang Z, </a:t>
            </a:r>
            <a:r>
              <a:rPr lang="en-US" altLang="zh-CN" dirty="0" err="1">
                <a:solidFill>
                  <a:srgbClr val="222222"/>
                </a:solidFill>
                <a:latin typeface="Arial" panose="020B0604020202020204" pitchFamily="34" charset="0"/>
              </a:rPr>
              <a:t>Dhingra</a:t>
            </a:r>
            <a:r>
              <a:rPr lang="en-US" altLang="zh-CN" dirty="0">
                <a:solidFill>
                  <a:srgbClr val="222222"/>
                </a:solidFill>
                <a:latin typeface="Arial" panose="020B0604020202020204" pitchFamily="34" charset="0"/>
              </a:rPr>
              <a:t> B, Yuan Y, et al. Words or characters? fine-grained gating for reading comprehension[J]. </a:t>
            </a:r>
            <a:r>
              <a:rPr lang="en-US" altLang="zh-CN" dirty="0" err="1">
                <a:solidFill>
                  <a:srgbClr val="222222"/>
                </a:solidFill>
                <a:latin typeface="Arial" panose="020B0604020202020204" pitchFamily="34" charset="0"/>
              </a:rPr>
              <a:t>arXiv</a:t>
            </a:r>
            <a:r>
              <a:rPr lang="en-US" altLang="zh-CN" dirty="0">
                <a:solidFill>
                  <a:srgbClr val="222222"/>
                </a:solidFill>
                <a:latin typeface="Arial" panose="020B0604020202020204" pitchFamily="34" charset="0"/>
              </a:rPr>
              <a:t> preprint arXiv:1611.01724, 2016.</a:t>
            </a:r>
            <a:endParaRPr lang="zh-CN" altLang="en-US" dirty="0"/>
          </a:p>
        </p:txBody>
      </p:sp>
    </p:spTree>
    <p:extLst>
      <p:ext uri="{BB962C8B-B14F-4D97-AF65-F5344CB8AC3E}">
        <p14:creationId xmlns:p14="http://schemas.microsoft.com/office/powerpoint/2010/main" val="546523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4" name="矩形 3"/>
          <p:cNvSpPr/>
          <p:nvPr/>
        </p:nvSpPr>
        <p:spPr>
          <a:xfrm>
            <a:off x="545556" y="566804"/>
            <a:ext cx="1606530" cy="461665"/>
          </a:xfrm>
          <a:prstGeom prst="rect">
            <a:avLst/>
          </a:prstGeom>
        </p:spPr>
        <p:txBody>
          <a:bodyPr wrap="none">
            <a:spAutoFit/>
          </a:bodyPr>
          <a:lstStyle/>
          <a:p>
            <a:r>
              <a:rPr lang="en-US" altLang="zh-CN" sz="2400" b="0" i="0" u="none" strike="noStrike" dirty="0" smtClean="0">
                <a:solidFill>
                  <a:srgbClr val="FF0000"/>
                </a:solidFill>
                <a:effectLst/>
                <a:latin typeface="Arial" panose="020B0604020202020204" pitchFamily="34" charset="0"/>
              </a:rPr>
              <a:t>interaction</a:t>
            </a:r>
            <a:endParaRPr lang="zh-CN" altLang="en-US" sz="2400" dirty="0">
              <a:solidFill>
                <a:srgbClr val="FF0000"/>
              </a:solidFill>
            </a:endParaRPr>
          </a:p>
        </p:txBody>
      </p:sp>
      <p:pic>
        <p:nvPicPr>
          <p:cNvPr id="2" name="图片 1"/>
          <p:cNvPicPr>
            <a:picLocks noChangeAspect="1"/>
          </p:cNvPicPr>
          <p:nvPr/>
        </p:nvPicPr>
        <p:blipFill>
          <a:blip r:embed="rId2"/>
          <a:stretch>
            <a:fillRect/>
          </a:stretch>
        </p:blipFill>
        <p:spPr>
          <a:xfrm>
            <a:off x="1634657" y="1110062"/>
            <a:ext cx="8115300" cy="3695700"/>
          </a:xfrm>
          <a:prstGeom prst="rect">
            <a:avLst/>
          </a:prstGeom>
        </p:spPr>
      </p:pic>
      <p:sp>
        <p:nvSpPr>
          <p:cNvPr id="5" name="圆角矩形 4"/>
          <p:cNvSpPr/>
          <p:nvPr/>
        </p:nvSpPr>
        <p:spPr>
          <a:xfrm>
            <a:off x="6325565" y="2048719"/>
            <a:ext cx="2141316" cy="82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矩形 7"/>
              <p:cNvSpPr/>
              <p:nvPr/>
            </p:nvSpPr>
            <p:spPr>
              <a:xfrm>
                <a:off x="3054239" y="5151486"/>
                <a:ext cx="4576637" cy="795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r>
                            <a:rPr lang="en-US" altLang="zh-CN" b="0" i="1" smtClean="0">
                              <a:latin typeface="Cambria Math" panose="02040503050406030204" pitchFamily="18" charset="0"/>
                            </a:rPr>
                            <m:t>𝑠𝑜𝑓𝑡𝑚𝑎𝑥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𝑇</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054239" y="5151486"/>
                <a:ext cx="4576637" cy="795859"/>
              </a:xfrm>
              <a:prstGeom prst="rect">
                <a:avLst/>
              </a:prstGeom>
              <a:blipFill rotWithShape="0">
                <a:blip r:embed="rId3"/>
                <a:stretch>
                  <a:fillRect/>
                </a:stretch>
              </a:blipFill>
            </p:spPr>
            <p:txBody>
              <a:bodyPr/>
              <a:lstStyle/>
              <a:p>
                <a:r>
                  <a:rPr lang="zh-CN" altLang="en-US">
                    <a:noFill/>
                  </a:rPr>
                  <a:t> </a:t>
                </a:r>
              </a:p>
            </p:txBody>
          </p:sp>
        </mc:Fallback>
      </mc:AlternateContent>
      <p:sp>
        <p:nvSpPr>
          <p:cNvPr id="9" name="文本框 8"/>
          <p:cNvSpPr txBox="1"/>
          <p:nvPr/>
        </p:nvSpPr>
        <p:spPr>
          <a:xfrm>
            <a:off x="7106856" y="6215605"/>
            <a:ext cx="682906" cy="369332"/>
          </a:xfrm>
          <a:prstGeom prst="rect">
            <a:avLst/>
          </a:prstGeom>
          <a:noFill/>
        </p:spPr>
        <p:txBody>
          <a:bodyPr wrap="square" rtlCol="0">
            <a:spAutoFit/>
          </a:bodyPr>
          <a:lstStyle/>
          <a:p>
            <a:r>
              <a:rPr lang="en-US" altLang="zh-CN" dirty="0" smtClean="0"/>
              <a:t>value</a:t>
            </a:r>
            <a:endParaRPr lang="zh-CN" altLang="en-US" dirty="0"/>
          </a:p>
        </p:txBody>
      </p:sp>
      <p:sp>
        <p:nvSpPr>
          <p:cNvPr id="10" name="文本框 9"/>
          <p:cNvSpPr txBox="1"/>
          <p:nvPr/>
        </p:nvSpPr>
        <p:spPr>
          <a:xfrm>
            <a:off x="5216323" y="6189467"/>
            <a:ext cx="605743" cy="370390"/>
          </a:xfrm>
          <a:prstGeom prst="rect">
            <a:avLst/>
          </a:prstGeom>
          <a:noFill/>
        </p:spPr>
        <p:txBody>
          <a:bodyPr wrap="square" rtlCol="0">
            <a:spAutoFit/>
          </a:bodyPr>
          <a:lstStyle/>
          <a:p>
            <a:r>
              <a:rPr lang="en-US" altLang="zh-CN" dirty="0" smtClean="0"/>
              <a:t>key</a:t>
            </a:r>
            <a:endParaRPr lang="zh-CN" altLang="en-US" dirty="0"/>
          </a:p>
        </p:txBody>
      </p:sp>
      <p:cxnSp>
        <p:nvCxnSpPr>
          <p:cNvPr id="12" name="直接箭头连接符 11"/>
          <p:cNvCxnSpPr>
            <a:stCxn id="10" idx="0"/>
          </p:cNvCxnSpPr>
          <p:nvPr/>
        </p:nvCxnSpPr>
        <p:spPr>
          <a:xfrm flipH="1" flipV="1">
            <a:off x="5405377" y="5717894"/>
            <a:ext cx="113818" cy="471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7338349" y="5694744"/>
            <a:ext cx="57874" cy="494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523281" y="6215605"/>
            <a:ext cx="1713354" cy="369332"/>
          </a:xfrm>
          <a:prstGeom prst="rect">
            <a:avLst/>
          </a:prstGeom>
          <a:noFill/>
        </p:spPr>
        <p:txBody>
          <a:bodyPr wrap="none" rtlCol="0">
            <a:spAutoFit/>
          </a:bodyPr>
          <a:lstStyle/>
          <a:p>
            <a:r>
              <a:rPr lang="en-US" altLang="zh-CN" dirty="0" smtClean="0"/>
              <a:t>Attention vector</a:t>
            </a:r>
            <a:endParaRPr lang="zh-CN" altLang="en-US" dirty="0"/>
          </a:p>
        </p:txBody>
      </p:sp>
      <p:cxnSp>
        <p:nvCxnSpPr>
          <p:cNvPr id="17" name="直接箭头连接符 16"/>
          <p:cNvCxnSpPr/>
          <p:nvPr/>
        </p:nvCxnSpPr>
        <p:spPr>
          <a:xfrm flipV="1">
            <a:off x="3252486" y="5590572"/>
            <a:ext cx="23149" cy="62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矩形 17"/>
              <p:cNvSpPr/>
              <p:nvPr/>
            </p:nvSpPr>
            <p:spPr>
              <a:xfrm>
                <a:off x="9294256" y="1679387"/>
                <a:ext cx="4557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9294256" y="1679387"/>
                <a:ext cx="455701" cy="369332"/>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20" name="直接箭头连接符 19"/>
          <p:cNvCxnSpPr/>
          <p:nvPr/>
        </p:nvCxnSpPr>
        <p:spPr>
          <a:xfrm flipH="1">
            <a:off x="9294256" y="1864053"/>
            <a:ext cx="115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45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942677" y="1434657"/>
            <a:ext cx="8497895" cy="4040168"/>
          </a:xfrm>
          <a:prstGeom prst="rect">
            <a:avLst/>
          </a:prstGeom>
        </p:spPr>
      </p:pic>
    </p:spTree>
    <p:extLst>
      <p:ext uri="{BB962C8B-B14F-4D97-AF65-F5344CB8AC3E}">
        <p14:creationId xmlns:p14="http://schemas.microsoft.com/office/powerpoint/2010/main" val="1701319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767326" y="791017"/>
            <a:ext cx="1125629" cy="461665"/>
          </a:xfrm>
          <a:prstGeom prst="rect">
            <a:avLst/>
          </a:prstGeom>
        </p:spPr>
        <p:txBody>
          <a:bodyPr wrap="none">
            <a:spAutoFit/>
          </a:bodyPr>
          <a:lstStyle/>
          <a:p>
            <a:r>
              <a:rPr lang="en-US" altLang="zh-CN" sz="2400" b="1" i="0" u="none" strike="noStrike" dirty="0" err="1" smtClean="0">
                <a:solidFill>
                  <a:srgbClr val="FF0000"/>
                </a:solidFill>
                <a:effectLst/>
                <a:latin typeface="Arial" panose="020B0604020202020204" pitchFamily="34" charset="0"/>
              </a:rPr>
              <a:t>BiDAF</a:t>
            </a:r>
            <a:endParaRPr lang="zh-CN" altLang="en-US" b="1" dirty="0">
              <a:solidFill>
                <a:srgbClr val="FF0000"/>
              </a:solidFill>
            </a:endParaRPr>
          </a:p>
        </p:txBody>
      </p:sp>
      <p:pic>
        <p:nvPicPr>
          <p:cNvPr id="4" name="图片 3"/>
          <p:cNvPicPr>
            <a:picLocks noChangeAspect="1"/>
          </p:cNvPicPr>
          <p:nvPr/>
        </p:nvPicPr>
        <p:blipFill>
          <a:blip r:embed="rId2"/>
          <a:stretch>
            <a:fillRect/>
          </a:stretch>
        </p:blipFill>
        <p:spPr>
          <a:xfrm>
            <a:off x="127321" y="1384562"/>
            <a:ext cx="11280072" cy="110517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285" y="2489734"/>
            <a:ext cx="4466964" cy="3816872"/>
          </a:xfrm>
          <a:prstGeom prst="rect">
            <a:avLst/>
          </a:prstGeom>
        </p:spPr>
      </p:pic>
      <p:sp>
        <p:nvSpPr>
          <p:cNvPr id="8" name="矩形 7"/>
          <p:cNvSpPr/>
          <p:nvPr/>
        </p:nvSpPr>
        <p:spPr>
          <a:xfrm>
            <a:off x="3252486" y="2864848"/>
            <a:ext cx="856527" cy="254643"/>
          </a:xfrm>
          <a:prstGeom prst="rect">
            <a:avLst/>
          </a:prstGeom>
          <a:noFill/>
          <a:ln w="571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9" name="矩形 8"/>
          <p:cNvSpPr/>
          <p:nvPr/>
        </p:nvSpPr>
        <p:spPr>
          <a:xfrm>
            <a:off x="3208900" y="4949562"/>
            <a:ext cx="856527" cy="254643"/>
          </a:xfrm>
          <a:prstGeom prst="rect">
            <a:avLst/>
          </a:prstGeom>
          <a:noFill/>
          <a:ln w="571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10" name="圆角矩形 9"/>
          <p:cNvSpPr/>
          <p:nvPr/>
        </p:nvSpPr>
        <p:spPr>
          <a:xfrm>
            <a:off x="5584786" y="2864848"/>
            <a:ext cx="659757" cy="254643"/>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线形标注 1 10"/>
          <p:cNvSpPr/>
          <p:nvPr/>
        </p:nvSpPr>
        <p:spPr>
          <a:xfrm>
            <a:off x="6678593" y="2605479"/>
            <a:ext cx="891251" cy="38669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max</a:t>
            </a:r>
            <a:endParaRPr lang="zh-CN" altLang="en-US" dirty="0"/>
          </a:p>
        </p:txBody>
      </p:sp>
      <p:pic>
        <p:nvPicPr>
          <p:cNvPr id="13" name="图片 12"/>
          <p:cNvPicPr>
            <a:picLocks noChangeAspect="1"/>
          </p:cNvPicPr>
          <p:nvPr/>
        </p:nvPicPr>
        <p:blipFill>
          <a:blip r:embed="rId4"/>
          <a:stretch>
            <a:fillRect/>
          </a:stretch>
        </p:blipFill>
        <p:spPr>
          <a:xfrm>
            <a:off x="7719450" y="2887997"/>
            <a:ext cx="227250" cy="1076446"/>
          </a:xfrm>
          <a:prstGeom prst="rect">
            <a:avLst/>
          </a:prstGeom>
        </p:spPr>
      </p:pic>
      <p:pic>
        <p:nvPicPr>
          <p:cNvPr id="15" name="图片 14"/>
          <p:cNvPicPr>
            <a:picLocks noChangeAspect="1"/>
          </p:cNvPicPr>
          <p:nvPr/>
        </p:nvPicPr>
        <p:blipFill>
          <a:blip r:embed="rId5"/>
          <a:stretch>
            <a:fillRect/>
          </a:stretch>
        </p:blipFill>
        <p:spPr>
          <a:xfrm>
            <a:off x="7159305" y="4495673"/>
            <a:ext cx="323850" cy="978543"/>
          </a:xfrm>
          <a:prstGeom prst="rect">
            <a:avLst/>
          </a:prstGeom>
        </p:spPr>
      </p:pic>
      <p:sp>
        <p:nvSpPr>
          <p:cNvPr id="17" name="圆角矩形 16"/>
          <p:cNvSpPr/>
          <p:nvPr/>
        </p:nvSpPr>
        <p:spPr>
          <a:xfrm>
            <a:off x="5584786" y="4506042"/>
            <a:ext cx="593201" cy="157140"/>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圆角矩形 17"/>
          <p:cNvSpPr/>
          <p:nvPr/>
        </p:nvSpPr>
        <p:spPr>
          <a:xfrm>
            <a:off x="7024629" y="4482801"/>
            <a:ext cx="593201" cy="157140"/>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圆角矩形 18"/>
          <p:cNvSpPr/>
          <p:nvPr/>
        </p:nvSpPr>
        <p:spPr>
          <a:xfrm>
            <a:off x="2955885" y="4705885"/>
            <a:ext cx="1407771" cy="1179955"/>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1" name="直接箭头连接符 20"/>
          <p:cNvCxnSpPr/>
          <p:nvPr/>
        </p:nvCxnSpPr>
        <p:spPr>
          <a:xfrm flipV="1">
            <a:off x="4409955" y="4663182"/>
            <a:ext cx="2614674" cy="10143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直接箭头连接符 21"/>
          <p:cNvCxnSpPr/>
          <p:nvPr/>
        </p:nvCxnSpPr>
        <p:spPr>
          <a:xfrm flipV="1">
            <a:off x="6165809" y="4576486"/>
            <a:ext cx="858820" cy="81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矩形 24"/>
          <p:cNvSpPr/>
          <p:nvPr/>
        </p:nvSpPr>
        <p:spPr>
          <a:xfrm>
            <a:off x="8503679" y="3015259"/>
            <a:ext cx="856527" cy="208464"/>
          </a:xfrm>
          <a:prstGeom prst="rect">
            <a:avLst/>
          </a:prstGeom>
          <a:noFill/>
          <a:ln w="571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26" name="文本框 25"/>
          <p:cNvSpPr txBox="1"/>
          <p:nvPr/>
        </p:nvSpPr>
        <p:spPr>
          <a:xfrm>
            <a:off x="8990754" y="3788826"/>
            <a:ext cx="1307939" cy="1323439"/>
          </a:xfrm>
          <a:prstGeom prst="rect">
            <a:avLst/>
          </a:prstGeom>
          <a:noFill/>
        </p:spPr>
        <p:txBody>
          <a:bodyPr wrap="square" rtlCol="0">
            <a:spAutoFit/>
          </a:bodyPr>
          <a:lstStyle/>
          <a:p>
            <a:r>
              <a:rPr lang="en-US" altLang="zh-CN" sz="1600" dirty="0" smtClean="0"/>
              <a:t>Max </a:t>
            </a:r>
            <a:r>
              <a:rPr lang="zh-CN" altLang="en-US" sz="1600" dirty="0" smtClean="0"/>
              <a:t>产生的向量用于计算</a:t>
            </a:r>
            <a:r>
              <a:rPr lang="en-US" altLang="zh-CN" sz="1600" dirty="0" smtClean="0"/>
              <a:t>doc</a:t>
            </a:r>
            <a:r>
              <a:rPr lang="zh-CN" altLang="en-US" sz="1600" dirty="0" smtClean="0"/>
              <a:t>向量加权和，向量复制</a:t>
            </a:r>
            <a:r>
              <a:rPr lang="en-US" altLang="zh-CN" sz="1600" dirty="0" smtClean="0"/>
              <a:t>n</a:t>
            </a:r>
            <a:r>
              <a:rPr lang="zh-CN" altLang="en-US" sz="1600" dirty="0"/>
              <a:t>次</a:t>
            </a:r>
          </a:p>
        </p:txBody>
      </p:sp>
      <p:pic>
        <p:nvPicPr>
          <p:cNvPr id="27" name="图片 26"/>
          <p:cNvPicPr>
            <a:picLocks noChangeAspect="1"/>
          </p:cNvPicPr>
          <p:nvPr/>
        </p:nvPicPr>
        <p:blipFill>
          <a:blip r:embed="rId5"/>
          <a:stretch>
            <a:fillRect/>
          </a:stretch>
        </p:blipFill>
        <p:spPr>
          <a:xfrm>
            <a:off x="9960734" y="2731524"/>
            <a:ext cx="323850" cy="978543"/>
          </a:xfrm>
          <a:prstGeom prst="rect">
            <a:avLst/>
          </a:prstGeom>
        </p:spPr>
      </p:pic>
      <p:cxnSp>
        <p:nvCxnSpPr>
          <p:cNvPr id="29" name="直接箭头连接符 28"/>
          <p:cNvCxnSpPr>
            <a:endCxn id="27" idx="1"/>
          </p:cNvCxnSpPr>
          <p:nvPr/>
        </p:nvCxnSpPr>
        <p:spPr>
          <a:xfrm>
            <a:off x="9479666" y="3119491"/>
            <a:ext cx="481068" cy="10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9373550" y="2627251"/>
            <a:ext cx="573841" cy="369332"/>
          </a:xfrm>
          <a:prstGeom prst="rect">
            <a:avLst/>
          </a:prstGeom>
          <a:noFill/>
        </p:spPr>
        <p:txBody>
          <a:bodyPr wrap="square" rtlCol="0">
            <a:spAutoFit/>
          </a:bodyPr>
          <a:lstStyle/>
          <a:p>
            <a:r>
              <a:rPr lang="en-US" altLang="zh-CN" dirty="0" smtClean="0"/>
              <a:t>tile</a:t>
            </a:r>
            <a:endParaRPr lang="zh-CN" altLang="en-US" dirty="0"/>
          </a:p>
        </p:txBody>
      </p:sp>
      <p:cxnSp>
        <p:nvCxnSpPr>
          <p:cNvPr id="32" name="直接箭头连接符 31"/>
          <p:cNvCxnSpPr>
            <a:stCxn id="13" idx="3"/>
            <a:endCxn id="25" idx="1"/>
          </p:cNvCxnSpPr>
          <p:nvPr/>
        </p:nvCxnSpPr>
        <p:spPr>
          <a:xfrm flipV="1">
            <a:off x="7946700" y="3119491"/>
            <a:ext cx="556979" cy="306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727141" y="2588114"/>
            <a:ext cx="1112255" cy="369332"/>
          </a:xfrm>
          <a:prstGeom prst="rect">
            <a:avLst/>
          </a:prstGeom>
          <a:noFill/>
        </p:spPr>
        <p:txBody>
          <a:bodyPr wrap="square" rtlCol="0">
            <a:spAutoFit/>
          </a:bodyPr>
          <a:lstStyle/>
          <a:p>
            <a:r>
              <a:rPr lang="en-US" altLang="zh-CN" dirty="0" smtClean="0"/>
              <a:t>weighted</a:t>
            </a:r>
            <a:endParaRPr lang="zh-CN" altLang="en-US" dirty="0"/>
          </a:p>
        </p:txBody>
      </p:sp>
      <p:sp>
        <p:nvSpPr>
          <p:cNvPr id="34" name="文本框 33"/>
          <p:cNvSpPr txBox="1"/>
          <p:nvPr/>
        </p:nvSpPr>
        <p:spPr>
          <a:xfrm>
            <a:off x="243068" y="2731524"/>
            <a:ext cx="1666755" cy="461665"/>
          </a:xfrm>
          <a:prstGeom prst="rect">
            <a:avLst/>
          </a:prstGeom>
          <a:noFill/>
        </p:spPr>
        <p:txBody>
          <a:bodyPr wrap="square" rtlCol="0">
            <a:spAutoFit/>
          </a:bodyPr>
          <a:lstStyle/>
          <a:p>
            <a:r>
              <a:rPr lang="en-US" altLang="zh-CN" sz="2400" dirty="0" smtClean="0">
                <a:solidFill>
                  <a:srgbClr val="FF0000"/>
                </a:solidFill>
              </a:rPr>
              <a:t>interaction</a:t>
            </a:r>
            <a:endParaRPr lang="zh-CN" altLang="en-US" sz="2400" dirty="0">
              <a:solidFill>
                <a:srgbClr val="FF0000"/>
              </a:solidFill>
            </a:endParaRPr>
          </a:p>
        </p:txBody>
      </p:sp>
      <p:sp>
        <p:nvSpPr>
          <p:cNvPr id="35" name="文本框 34"/>
          <p:cNvSpPr txBox="1"/>
          <p:nvPr/>
        </p:nvSpPr>
        <p:spPr>
          <a:xfrm>
            <a:off x="8189807" y="5456968"/>
            <a:ext cx="3189368" cy="1200329"/>
          </a:xfrm>
          <a:prstGeom prst="rect">
            <a:avLst/>
          </a:prstGeom>
          <a:noFill/>
        </p:spPr>
        <p:txBody>
          <a:bodyPr wrap="square" rtlCol="0">
            <a:spAutoFit/>
          </a:bodyPr>
          <a:lstStyle/>
          <a:p>
            <a:r>
              <a:rPr lang="zh-CN" altLang="en-US" dirty="0" smtClean="0"/>
              <a:t>将以上两个矩阵以及原始</a:t>
            </a:r>
            <a:r>
              <a:rPr lang="en-US" altLang="zh-CN" dirty="0" err="1" smtClean="0"/>
              <a:t>docembedding</a:t>
            </a:r>
            <a:r>
              <a:rPr lang="en-US" altLang="zh-CN" dirty="0" smtClean="0"/>
              <a:t> </a:t>
            </a:r>
            <a:r>
              <a:rPr lang="zh-CN" altLang="en-US" dirty="0" smtClean="0"/>
              <a:t>组合产生表示，经过</a:t>
            </a:r>
            <a:r>
              <a:rPr lang="en-US" altLang="zh-CN" dirty="0" smtClean="0"/>
              <a:t>LSTM</a:t>
            </a:r>
            <a:r>
              <a:rPr lang="zh-CN" altLang="en-US" dirty="0" smtClean="0"/>
              <a:t>进行预测，其中用到乘法</a:t>
            </a:r>
            <a:endParaRPr lang="zh-CN" altLang="en-US" dirty="0"/>
          </a:p>
        </p:txBody>
      </p:sp>
      <p:sp>
        <p:nvSpPr>
          <p:cNvPr id="6" name="矩形 5"/>
          <p:cNvSpPr/>
          <p:nvPr/>
        </p:nvSpPr>
        <p:spPr>
          <a:xfrm>
            <a:off x="3659770" y="122111"/>
            <a:ext cx="6096000" cy="923330"/>
          </a:xfrm>
          <a:prstGeom prst="rect">
            <a:avLst/>
          </a:prstGeom>
        </p:spPr>
        <p:txBody>
          <a:bodyPr>
            <a:spAutoFit/>
          </a:bodyPr>
          <a:lstStyle/>
          <a:p>
            <a:r>
              <a:rPr lang="en-US" altLang="zh-CN" dirty="0" err="1">
                <a:solidFill>
                  <a:srgbClr val="222222"/>
                </a:solidFill>
                <a:latin typeface="Arial" panose="020B0604020202020204" pitchFamily="34" charset="0"/>
              </a:rPr>
              <a:t>Seo</a:t>
            </a:r>
            <a:r>
              <a:rPr lang="en-US" altLang="zh-CN" dirty="0">
                <a:solidFill>
                  <a:srgbClr val="222222"/>
                </a:solidFill>
                <a:latin typeface="Arial" panose="020B0604020202020204" pitchFamily="34" charset="0"/>
              </a:rPr>
              <a:t> M, </a:t>
            </a:r>
            <a:r>
              <a:rPr lang="en-US" altLang="zh-CN" dirty="0" err="1">
                <a:solidFill>
                  <a:srgbClr val="222222"/>
                </a:solidFill>
                <a:latin typeface="Arial" panose="020B0604020202020204" pitchFamily="34" charset="0"/>
              </a:rPr>
              <a:t>Kembhavi</a:t>
            </a:r>
            <a:r>
              <a:rPr lang="en-US" altLang="zh-CN" dirty="0">
                <a:solidFill>
                  <a:srgbClr val="222222"/>
                </a:solidFill>
                <a:latin typeface="Arial" panose="020B0604020202020204" pitchFamily="34" charset="0"/>
              </a:rPr>
              <a:t> A, </a:t>
            </a:r>
            <a:r>
              <a:rPr lang="en-US" altLang="zh-CN" dirty="0" err="1">
                <a:solidFill>
                  <a:srgbClr val="222222"/>
                </a:solidFill>
                <a:latin typeface="Arial" panose="020B0604020202020204" pitchFamily="34" charset="0"/>
              </a:rPr>
              <a:t>Farhadi</a:t>
            </a:r>
            <a:r>
              <a:rPr lang="en-US" altLang="zh-CN" dirty="0">
                <a:solidFill>
                  <a:srgbClr val="222222"/>
                </a:solidFill>
                <a:latin typeface="Arial" panose="020B0604020202020204" pitchFamily="34" charset="0"/>
              </a:rPr>
              <a:t> A, et al. Bidirectional attention flow for machine comprehension[J]. </a:t>
            </a:r>
            <a:r>
              <a:rPr lang="en-US" altLang="zh-CN" dirty="0" err="1">
                <a:solidFill>
                  <a:srgbClr val="222222"/>
                </a:solidFill>
                <a:latin typeface="Arial" panose="020B0604020202020204" pitchFamily="34" charset="0"/>
              </a:rPr>
              <a:t>arXiv</a:t>
            </a:r>
            <a:r>
              <a:rPr lang="en-US" altLang="zh-CN" dirty="0">
                <a:solidFill>
                  <a:srgbClr val="222222"/>
                </a:solidFill>
                <a:latin typeface="Arial" panose="020B0604020202020204" pitchFamily="34" charset="0"/>
              </a:rPr>
              <a:t> preprint arXiv:1611.01603, 2016.</a:t>
            </a:r>
            <a:endParaRPr lang="zh-CN" altLang="en-US" dirty="0"/>
          </a:p>
        </p:txBody>
      </p:sp>
    </p:spTree>
    <p:extLst>
      <p:ext uri="{BB962C8B-B14F-4D97-AF65-F5344CB8AC3E}">
        <p14:creationId xmlns:p14="http://schemas.microsoft.com/office/powerpoint/2010/main" val="414137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7" grpId="0" animBg="1"/>
      <p:bldP spid="18" grpId="0" animBg="1"/>
      <p:bldP spid="19" grpId="0" animBg="1"/>
      <p:bldP spid="25" grpId="0" animBg="1"/>
      <p:bldP spid="26" grpId="0"/>
      <p:bldP spid="30"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28090" y="937549"/>
            <a:ext cx="10940995" cy="3657600"/>
          </a:xfrm>
          <a:prstGeom prst="rect">
            <a:avLst/>
          </a:prstGeom>
        </p:spPr>
      </p:pic>
      <p:sp>
        <p:nvSpPr>
          <p:cNvPr id="4" name="文本框 3"/>
          <p:cNvSpPr txBox="1"/>
          <p:nvPr/>
        </p:nvSpPr>
        <p:spPr>
          <a:xfrm>
            <a:off x="7778187" y="5428527"/>
            <a:ext cx="2152891" cy="369332"/>
          </a:xfrm>
          <a:prstGeom prst="rect">
            <a:avLst/>
          </a:prstGeom>
          <a:noFill/>
        </p:spPr>
        <p:txBody>
          <a:bodyPr wrap="square" rtlCol="0">
            <a:spAutoFit/>
          </a:bodyPr>
          <a:lstStyle/>
          <a:p>
            <a:r>
              <a:rPr lang="en-US" altLang="zh-CN" dirty="0" smtClean="0"/>
              <a:t>Match </a:t>
            </a:r>
            <a:r>
              <a:rPr lang="en-US" altLang="zh-CN" dirty="0" err="1" smtClean="0"/>
              <a:t>lstm</a:t>
            </a:r>
            <a:r>
              <a:rPr lang="en-US" altLang="zh-CN" dirty="0" smtClean="0"/>
              <a:t> attention</a:t>
            </a:r>
            <a:endParaRPr lang="zh-CN" altLang="en-US" dirty="0"/>
          </a:p>
        </p:txBody>
      </p:sp>
      <p:cxnSp>
        <p:nvCxnSpPr>
          <p:cNvPr id="6" name="直接箭头连接符 5"/>
          <p:cNvCxnSpPr/>
          <p:nvPr/>
        </p:nvCxnSpPr>
        <p:spPr>
          <a:xfrm flipV="1">
            <a:off x="8206451" y="3090441"/>
            <a:ext cx="370390" cy="2338086"/>
          </a:xfrm>
          <a:prstGeom prst="straightConnector1">
            <a:avLst/>
          </a:prstGeom>
          <a:ln>
            <a:tailEnd type="triangle"/>
          </a:ln>
          <a:effectLst>
            <a:reflection blurRad="6350" stA="50000" endA="300" endPos="55500" dist="508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92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757147" y="733144"/>
            <a:ext cx="1588897" cy="461665"/>
          </a:xfrm>
          <a:prstGeom prst="rect">
            <a:avLst/>
          </a:prstGeom>
        </p:spPr>
        <p:txBody>
          <a:bodyPr wrap="none">
            <a:spAutoFit/>
          </a:bodyPr>
          <a:lstStyle/>
          <a:p>
            <a:r>
              <a:rPr lang="en-US" altLang="zh-CN" sz="2400" b="0" i="0" u="none" strike="noStrike" dirty="0" err="1" smtClean="0">
                <a:solidFill>
                  <a:srgbClr val="FF0000"/>
                </a:solidFill>
                <a:effectLst/>
                <a:latin typeface="Arial" panose="020B0604020202020204" pitchFamily="34" charset="0"/>
              </a:rPr>
              <a:t>simpleQA</a:t>
            </a:r>
            <a:r>
              <a:rPr lang="en-US" altLang="zh-CN" sz="2400" dirty="0" smtClean="0">
                <a:solidFill>
                  <a:srgbClr val="FF0000"/>
                </a:solidFill>
              </a:rPr>
              <a:t> </a:t>
            </a:r>
            <a:endParaRPr lang="zh-CN" altLang="en-US" sz="2400" dirty="0">
              <a:solidFill>
                <a:srgbClr val="FF0000"/>
              </a:solidFill>
            </a:endParaRPr>
          </a:p>
        </p:txBody>
      </p:sp>
      <p:pic>
        <p:nvPicPr>
          <p:cNvPr id="5" name="图片 4"/>
          <p:cNvPicPr>
            <a:picLocks noChangeAspect="1"/>
          </p:cNvPicPr>
          <p:nvPr/>
        </p:nvPicPr>
        <p:blipFill>
          <a:blip r:embed="rId3"/>
          <a:stretch>
            <a:fillRect/>
          </a:stretch>
        </p:blipFill>
        <p:spPr>
          <a:xfrm>
            <a:off x="224471" y="1475878"/>
            <a:ext cx="11280072" cy="1105172"/>
          </a:xfrm>
          <a:prstGeom prst="rect">
            <a:avLst/>
          </a:prstGeom>
        </p:spPr>
      </p:pic>
      <p:pic>
        <p:nvPicPr>
          <p:cNvPr id="4" name="图片 3"/>
          <p:cNvPicPr>
            <a:picLocks noChangeAspect="1"/>
          </p:cNvPicPr>
          <p:nvPr/>
        </p:nvPicPr>
        <p:blipFill>
          <a:blip r:embed="rId4"/>
          <a:stretch>
            <a:fillRect/>
          </a:stretch>
        </p:blipFill>
        <p:spPr>
          <a:xfrm>
            <a:off x="1848332" y="2862119"/>
            <a:ext cx="7038159" cy="3103523"/>
          </a:xfrm>
          <a:prstGeom prst="rect">
            <a:avLst/>
          </a:prstGeom>
        </p:spPr>
      </p:pic>
      <p:sp>
        <p:nvSpPr>
          <p:cNvPr id="6" name="矩形 5"/>
          <p:cNvSpPr/>
          <p:nvPr/>
        </p:nvSpPr>
        <p:spPr>
          <a:xfrm>
            <a:off x="4301066" y="132979"/>
            <a:ext cx="6096000" cy="1200329"/>
          </a:xfrm>
          <a:prstGeom prst="rect">
            <a:avLst/>
          </a:prstGeom>
        </p:spPr>
        <p:txBody>
          <a:bodyPr>
            <a:spAutoFit/>
          </a:bodyPr>
          <a:lstStyle/>
          <a:p>
            <a:r>
              <a:rPr lang="en-US" altLang="zh-CN" dirty="0" err="1">
                <a:solidFill>
                  <a:srgbClr val="222222"/>
                </a:solidFill>
                <a:latin typeface="Arial" panose="020B0604020202020204" pitchFamily="34" charset="0"/>
              </a:rPr>
              <a:t>Weissenborn</a:t>
            </a:r>
            <a:r>
              <a:rPr lang="en-US" altLang="zh-CN" dirty="0">
                <a:solidFill>
                  <a:srgbClr val="222222"/>
                </a:solidFill>
                <a:latin typeface="Arial" panose="020B0604020202020204" pitchFamily="34" charset="0"/>
              </a:rPr>
              <a:t> D, Wiese G, </a:t>
            </a:r>
            <a:r>
              <a:rPr lang="en-US" altLang="zh-CN" dirty="0" err="1">
                <a:solidFill>
                  <a:srgbClr val="222222"/>
                </a:solidFill>
                <a:latin typeface="Arial" panose="020B0604020202020204" pitchFamily="34" charset="0"/>
              </a:rPr>
              <a:t>Seiffe</a:t>
            </a:r>
            <a:r>
              <a:rPr lang="en-US" altLang="zh-CN" dirty="0">
                <a:solidFill>
                  <a:srgbClr val="222222"/>
                </a:solidFill>
                <a:latin typeface="Arial" panose="020B0604020202020204" pitchFamily="34" charset="0"/>
              </a:rPr>
              <a:t> L. Making Neural QA as Simple as Possible but not Simpler[C]//Proceedings of the 21st Conference on Computational Natural Language Learning (</a:t>
            </a:r>
            <a:r>
              <a:rPr lang="en-US" altLang="zh-CN" dirty="0" err="1">
                <a:solidFill>
                  <a:srgbClr val="222222"/>
                </a:solidFill>
                <a:latin typeface="Arial" panose="020B0604020202020204" pitchFamily="34" charset="0"/>
              </a:rPr>
              <a:t>CoNLL</a:t>
            </a:r>
            <a:r>
              <a:rPr lang="en-US" altLang="zh-CN" dirty="0">
                <a:solidFill>
                  <a:srgbClr val="222222"/>
                </a:solidFill>
                <a:latin typeface="Arial" panose="020B0604020202020204" pitchFamily="34" charset="0"/>
              </a:rPr>
              <a:t> 2017). 2017: 271-280.</a:t>
            </a:r>
            <a:endParaRPr lang="zh-CN" altLang="en-US" dirty="0"/>
          </a:p>
        </p:txBody>
      </p:sp>
    </p:spTree>
    <p:extLst>
      <p:ext uri="{BB962C8B-B14F-4D97-AF65-F5344CB8AC3E}">
        <p14:creationId xmlns:p14="http://schemas.microsoft.com/office/powerpoint/2010/main" val="2020351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098535" y="928266"/>
            <a:ext cx="5299212" cy="4158084"/>
          </a:xfrm>
          <a:prstGeom prst="rect">
            <a:avLst/>
          </a:prstGeom>
        </p:spPr>
      </p:pic>
    </p:spTree>
    <p:extLst>
      <p:ext uri="{BB962C8B-B14F-4D97-AF65-F5344CB8AC3E}">
        <p14:creationId xmlns:p14="http://schemas.microsoft.com/office/powerpoint/2010/main" val="563160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850506" y="802074"/>
            <a:ext cx="1791093" cy="461665"/>
          </a:xfrm>
          <a:prstGeom prst="rect">
            <a:avLst/>
          </a:prstGeom>
        </p:spPr>
        <p:txBody>
          <a:bodyPr wrap="square">
            <a:spAutoFit/>
          </a:bodyPr>
          <a:lstStyle/>
          <a:p>
            <a:r>
              <a:rPr lang="en-US" altLang="zh-CN" sz="2400" dirty="0" err="1" smtClean="0">
                <a:solidFill>
                  <a:srgbClr val="FF0000"/>
                </a:solidFill>
                <a:latin typeface="Arial" panose="020B0604020202020204" pitchFamily="34" charset="0"/>
              </a:rPr>
              <a:t>DrQA</a:t>
            </a:r>
            <a:endParaRPr lang="zh-CN" altLang="en-US" dirty="0"/>
          </a:p>
        </p:txBody>
      </p:sp>
      <p:pic>
        <p:nvPicPr>
          <p:cNvPr id="5" name="图片 4"/>
          <p:cNvPicPr>
            <a:picLocks noChangeAspect="1"/>
          </p:cNvPicPr>
          <p:nvPr/>
        </p:nvPicPr>
        <p:blipFill>
          <a:blip r:embed="rId3"/>
          <a:stretch>
            <a:fillRect/>
          </a:stretch>
        </p:blipFill>
        <p:spPr>
          <a:xfrm>
            <a:off x="395995" y="1184885"/>
            <a:ext cx="11806056" cy="1558807"/>
          </a:xfrm>
          <a:prstGeom prst="rect">
            <a:avLst/>
          </a:prstGeom>
        </p:spPr>
      </p:pic>
      <p:sp>
        <p:nvSpPr>
          <p:cNvPr id="9" name="矩形 8"/>
          <p:cNvSpPr/>
          <p:nvPr/>
        </p:nvSpPr>
        <p:spPr>
          <a:xfrm>
            <a:off x="4064000" y="317651"/>
            <a:ext cx="6096000" cy="923330"/>
          </a:xfrm>
          <a:prstGeom prst="rect">
            <a:avLst/>
          </a:prstGeom>
        </p:spPr>
        <p:txBody>
          <a:bodyPr>
            <a:spAutoFit/>
          </a:bodyPr>
          <a:lstStyle/>
          <a:p>
            <a:r>
              <a:rPr lang="en-US" altLang="zh-CN" dirty="0">
                <a:solidFill>
                  <a:srgbClr val="222222"/>
                </a:solidFill>
                <a:latin typeface="Arial" panose="020B0604020202020204" pitchFamily="34" charset="0"/>
              </a:rPr>
              <a:t>Chen D, </a:t>
            </a:r>
            <a:r>
              <a:rPr lang="en-US" altLang="zh-CN" dirty="0" err="1">
                <a:solidFill>
                  <a:srgbClr val="222222"/>
                </a:solidFill>
                <a:latin typeface="Arial" panose="020B0604020202020204" pitchFamily="34" charset="0"/>
              </a:rPr>
              <a:t>Fisch</a:t>
            </a:r>
            <a:r>
              <a:rPr lang="en-US" altLang="zh-CN" dirty="0">
                <a:solidFill>
                  <a:srgbClr val="222222"/>
                </a:solidFill>
                <a:latin typeface="Arial" panose="020B0604020202020204" pitchFamily="34" charset="0"/>
              </a:rPr>
              <a:t> A, Weston J, et al. Reading Wikipedia to Answer Open-Domain Questions[J]. </a:t>
            </a:r>
            <a:r>
              <a:rPr lang="en-US" altLang="zh-CN" dirty="0" err="1">
                <a:solidFill>
                  <a:srgbClr val="222222"/>
                </a:solidFill>
                <a:latin typeface="Arial" panose="020B0604020202020204" pitchFamily="34" charset="0"/>
              </a:rPr>
              <a:t>arXiv</a:t>
            </a:r>
            <a:r>
              <a:rPr lang="en-US" altLang="zh-CN" dirty="0">
                <a:solidFill>
                  <a:srgbClr val="222222"/>
                </a:solidFill>
                <a:latin typeface="Arial" panose="020B0604020202020204" pitchFamily="34" charset="0"/>
              </a:rPr>
              <a:t> preprint arXiv:1704.00051, 2017.</a:t>
            </a:r>
            <a:endParaRPr lang="zh-CN" altLang="en-US" dirty="0"/>
          </a:p>
        </p:txBody>
      </p:sp>
      <p:sp>
        <p:nvSpPr>
          <p:cNvPr id="10" name="矩形 9"/>
          <p:cNvSpPr/>
          <p:nvPr/>
        </p:nvSpPr>
        <p:spPr>
          <a:xfrm>
            <a:off x="785191" y="3126842"/>
            <a:ext cx="13063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68220" y="3133113"/>
            <a:ext cx="13063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351249" y="3149600"/>
            <a:ext cx="13063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622139" y="3149600"/>
            <a:ext cx="13063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917307" y="3149600"/>
            <a:ext cx="13063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50506" y="4637316"/>
            <a:ext cx="130630" cy="812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6" name="矩形 15"/>
          <p:cNvSpPr/>
          <p:nvPr/>
        </p:nvSpPr>
        <p:spPr>
          <a:xfrm>
            <a:off x="1121396" y="4637316"/>
            <a:ext cx="130630" cy="812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矩形 16"/>
          <p:cNvSpPr/>
          <p:nvPr/>
        </p:nvSpPr>
        <p:spPr>
          <a:xfrm>
            <a:off x="1416564" y="4637316"/>
            <a:ext cx="130630" cy="812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矩形 17"/>
          <p:cNvSpPr/>
          <p:nvPr/>
        </p:nvSpPr>
        <p:spPr>
          <a:xfrm>
            <a:off x="4335597" y="4637316"/>
            <a:ext cx="130630" cy="812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4" name="矩形 23"/>
          <p:cNvSpPr/>
          <p:nvPr/>
        </p:nvSpPr>
        <p:spPr>
          <a:xfrm>
            <a:off x="3564676" y="3119585"/>
            <a:ext cx="143723" cy="531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847705" y="3125856"/>
            <a:ext cx="143723" cy="531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130734" y="3142343"/>
            <a:ext cx="143723" cy="531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401624" y="3142343"/>
            <a:ext cx="143723" cy="531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96792" y="3142343"/>
            <a:ext cx="143723" cy="531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64676" y="3651077"/>
            <a:ext cx="137176" cy="2968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0" name="矩形 29"/>
          <p:cNvSpPr/>
          <p:nvPr/>
        </p:nvSpPr>
        <p:spPr>
          <a:xfrm>
            <a:off x="3847705" y="3674087"/>
            <a:ext cx="137176" cy="2968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1" name="矩形 30"/>
          <p:cNvSpPr/>
          <p:nvPr/>
        </p:nvSpPr>
        <p:spPr>
          <a:xfrm>
            <a:off x="4130734" y="3651077"/>
            <a:ext cx="137176" cy="2968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矩形 31"/>
          <p:cNvSpPr/>
          <p:nvPr/>
        </p:nvSpPr>
        <p:spPr>
          <a:xfrm>
            <a:off x="4404897" y="3674087"/>
            <a:ext cx="137176" cy="2968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矩形 32"/>
          <p:cNvSpPr/>
          <p:nvPr/>
        </p:nvSpPr>
        <p:spPr>
          <a:xfrm>
            <a:off x="4694805" y="3674087"/>
            <a:ext cx="137176" cy="2968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5" name="任意多边形 34"/>
          <p:cNvSpPr/>
          <p:nvPr/>
        </p:nvSpPr>
        <p:spPr>
          <a:xfrm>
            <a:off x="798286" y="3896597"/>
            <a:ext cx="2921456" cy="426195"/>
          </a:xfrm>
          <a:custGeom>
            <a:avLst/>
            <a:gdLst>
              <a:gd name="connsiteX0" fmla="*/ 0 w 2921456"/>
              <a:gd name="connsiteY0" fmla="*/ 51289 h 510408"/>
              <a:gd name="connsiteX1" fmla="*/ 1016000 w 2921456"/>
              <a:gd name="connsiteY1" fmla="*/ 443174 h 510408"/>
              <a:gd name="connsiteX2" fmla="*/ 1494971 w 2921456"/>
              <a:gd name="connsiteY2" fmla="*/ 472203 h 510408"/>
              <a:gd name="connsiteX3" fmla="*/ 2772228 w 2921456"/>
              <a:gd name="connsiteY3" fmla="*/ 51289 h 510408"/>
              <a:gd name="connsiteX4" fmla="*/ 2844800 w 2921456"/>
              <a:gd name="connsiteY4" fmla="*/ 22260 h 510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1456" h="510408">
                <a:moveTo>
                  <a:pt x="0" y="51289"/>
                </a:moveTo>
                <a:cubicBezTo>
                  <a:pt x="383419" y="212155"/>
                  <a:pt x="766838" y="373022"/>
                  <a:pt x="1016000" y="443174"/>
                </a:cubicBezTo>
                <a:cubicBezTo>
                  <a:pt x="1265162" y="513326"/>
                  <a:pt x="1202266" y="537517"/>
                  <a:pt x="1494971" y="472203"/>
                </a:cubicBezTo>
                <a:cubicBezTo>
                  <a:pt x="1787676" y="406889"/>
                  <a:pt x="2547257" y="126279"/>
                  <a:pt x="2772228" y="51289"/>
                </a:cubicBezTo>
                <a:cubicBezTo>
                  <a:pt x="2997199" y="-23701"/>
                  <a:pt x="2920999" y="-721"/>
                  <a:pt x="2844800" y="222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a:stCxn id="15" idx="0"/>
            <a:endCxn id="29" idx="1"/>
          </p:cNvCxnSpPr>
          <p:nvPr/>
        </p:nvCxnSpPr>
        <p:spPr>
          <a:xfrm flipV="1">
            <a:off x="915821" y="3799482"/>
            <a:ext cx="2648855" cy="837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6" idx="0"/>
            <a:endCxn id="29" idx="1"/>
          </p:cNvCxnSpPr>
          <p:nvPr/>
        </p:nvCxnSpPr>
        <p:spPr>
          <a:xfrm flipV="1">
            <a:off x="1186711" y="3799482"/>
            <a:ext cx="2377965" cy="837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7" idx="0"/>
          </p:cNvCxnSpPr>
          <p:nvPr/>
        </p:nvCxnSpPr>
        <p:spPr>
          <a:xfrm flipV="1">
            <a:off x="1481879" y="3799482"/>
            <a:ext cx="2082797" cy="837834"/>
          </a:xfrm>
          <a:prstGeom prst="line">
            <a:avLst/>
          </a:prstGeom>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928914" y="5457371"/>
            <a:ext cx="3483429" cy="566121"/>
          </a:xfrm>
          <a:custGeom>
            <a:avLst/>
            <a:gdLst>
              <a:gd name="connsiteX0" fmla="*/ 0 w 3483429"/>
              <a:gd name="connsiteY0" fmla="*/ 0 h 566121"/>
              <a:gd name="connsiteX1" fmla="*/ 1494972 w 3483429"/>
              <a:gd name="connsiteY1" fmla="*/ 566058 h 566121"/>
              <a:gd name="connsiteX2" fmla="*/ 3483429 w 3483429"/>
              <a:gd name="connsiteY2" fmla="*/ 29029 h 566121"/>
            </a:gdLst>
            <a:ahLst/>
            <a:cxnLst>
              <a:cxn ang="0">
                <a:pos x="connsiteX0" y="connsiteY0"/>
              </a:cxn>
              <a:cxn ang="0">
                <a:pos x="connsiteX1" y="connsiteY1"/>
              </a:cxn>
              <a:cxn ang="0">
                <a:pos x="connsiteX2" y="connsiteY2"/>
              </a:cxn>
            </a:cxnLst>
            <a:rect l="l" t="t" r="r" b="b"/>
            <a:pathLst>
              <a:path w="3483429" h="566121">
                <a:moveTo>
                  <a:pt x="0" y="0"/>
                </a:moveTo>
                <a:cubicBezTo>
                  <a:pt x="457200" y="280610"/>
                  <a:pt x="914401" y="561220"/>
                  <a:pt x="1494972" y="566058"/>
                </a:cubicBezTo>
                <a:cubicBezTo>
                  <a:pt x="2075543" y="570896"/>
                  <a:pt x="2779486" y="299962"/>
                  <a:pt x="3483429"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1185759" y="5480381"/>
            <a:ext cx="3215866" cy="550366"/>
          </a:xfrm>
          <a:custGeom>
            <a:avLst/>
            <a:gdLst>
              <a:gd name="connsiteX0" fmla="*/ 0 w 3483429"/>
              <a:gd name="connsiteY0" fmla="*/ 0 h 566121"/>
              <a:gd name="connsiteX1" fmla="*/ 1494972 w 3483429"/>
              <a:gd name="connsiteY1" fmla="*/ 566058 h 566121"/>
              <a:gd name="connsiteX2" fmla="*/ 3483429 w 3483429"/>
              <a:gd name="connsiteY2" fmla="*/ 29029 h 566121"/>
            </a:gdLst>
            <a:ahLst/>
            <a:cxnLst>
              <a:cxn ang="0">
                <a:pos x="connsiteX0" y="connsiteY0"/>
              </a:cxn>
              <a:cxn ang="0">
                <a:pos x="connsiteX1" y="connsiteY1"/>
              </a:cxn>
              <a:cxn ang="0">
                <a:pos x="connsiteX2" y="connsiteY2"/>
              </a:cxn>
            </a:cxnLst>
            <a:rect l="l" t="t" r="r" b="b"/>
            <a:pathLst>
              <a:path w="3483429" h="566121">
                <a:moveTo>
                  <a:pt x="0" y="0"/>
                </a:moveTo>
                <a:cubicBezTo>
                  <a:pt x="457200" y="280610"/>
                  <a:pt x="914401" y="561220"/>
                  <a:pt x="1494972" y="566058"/>
                </a:cubicBezTo>
                <a:cubicBezTo>
                  <a:pt x="2075543" y="570896"/>
                  <a:pt x="2779486" y="299962"/>
                  <a:pt x="3483429"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1508871" y="5450116"/>
            <a:ext cx="2892753" cy="543349"/>
          </a:xfrm>
          <a:custGeom>
            <a:avLst/>
            <a:gdLst>
              <a:gd name="connsiteX0" fmla="*/ 0 w 3483429"/>
              <a:gd name="connsiteY0" fmla="*/ 0 h 566121"/>
              <a:gd name="connsiteX1" fmla="*/ 1494972 w 3483429"/>
              <a:gd name="connsiteY1" fmla="*/ 566058 h 566121"/>
              <a:gd name="connsiteX2" fmla="*/ 3483429 w 3483429"/>
              <a:gd name="connsiteY2" fmla="*/ 29029 h 566121"/>
            </a:gdLst>
            <a:ahLst/>
            <a:cxnLst>
              <a:cxn ang="0">
                <a:pos x="connsiteX0" y="connsiteY0"/>
              </a:cxn>
              <a:cxn ang="0">
                <a:pos x="connsiteX1" y="connsiteY1"/>
              </a:cxn>
              <a:cxn ang="0">
                <a:pos x="connsiteX2" y="connsiteY2"/>
              </a:cxn>
            </a:cxnLst>
            <a:rect l="l" t="t" r="r" b="b"/>
            <a:pathLst>
              <a:path w="3483429" h="566121">
                <a:moveTo>
                  <a:pt x="0" y="0"/>
                </a:moveTo>
                <a:cubicBezTo>
                  <a:pt x="457200" y="280610"/>
                  <a:pt x="914401" y="561220"/>
                  <a:pt x="1494972" y="566058"/>
                </a:cubicBezTo>
                <a:cubicBezTo>
                  <a:pt x="2075543" y="570896"/>
                  <a:pt x="2779486" y="299962"/>
                  <a:pt x="3483429"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0" name="矩形 49"/>
              <p:cNvSpPr/>
              <p:nvPr/>
            </p:nvSpPr>
            <p:spPr>
              <a:xfrm>
                <a:off x="5658192" y="4353281"/>
                <a:ext cx="130632" cy="188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oMath>
                  </m:oMathPara>
                </a14:m>
                <a:endParaRPr lang="zh-CN" altLang="en-US" dirty="0"/>
              </a:p>
            </p:txBody>
          </p:sp>
        </mc:Choice>
        <mc:Fallback>
          <p:sp>
            <p:nvSpPr>
              <p:cNvPr id="50" name="矩形 49"/>
              <p:cNvSpPr>
                <a:spLocks noRot="1" noChangeAspect="1" noMove="1" noResize="1" noEditPoints="1" noAdjustHandles="1" noChangeArrowheads="1" noChangeShapeType="1" noTextEdit="1"/>
              </p:cNvSpPr>
              <p:nvPr/>
            </p:nvSpPr>
            <p:spPr>
              <a:xfrm>
                <a:off x="5658192" y="4353281"/>
                <a:ext cx="130632" cy="188556"/>
              </a:xfrm>
              <a:prstGeom prst="rect">
                <a:avLst/>
              </a:prstGeom>
              <a:blipFill rotWithShape="0">
                <a:blip r:embed="rId4"/>
                <a:stretch>
                  <a:fillRect l="-58333" r="-20833" b="-18182"/>
                </a:stretch>
              </a:blipFill>
            </p:spPr>
            <p:txBody>
              <a:bodyPr/>
              <a:lstStyle/>
              <a:p>
                <a:r>
                  <a:rPr lang="zh-CN" altLang="en-US">
                    <a:noFill/>
                  </a:rPr>
                  <a:t> </a:t>
                </a:r>
              </a:p>
            </p:txBody>
          </p:sp>
        </mc:Fallback>
      </mc:AlternateContent>
      <p:cxnSp>
        <p:nvCxnSpPr>
          <p:cNvPr id="52" name="直接连接符 51"/>
          <p:cNvCxnSpPr>
            <a:stCxn id="18" idx="3"/>
            <a:endCxn id="50" idx="1"/>
          </p:cNvCxnSpPr>
          <p:nvPr/>
        </p:nvCxnSpPr>
        <p:spPr>
          <a:xfrm flipV="1">
            <a:off x="4466227" y="4447559"/>
            <a:ext cx="1191965" cy="596157"/>
          </a:xfrm>
          <a:prstGeom prst="line">
            <a:avLst/>
          </a:prstGeom>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672256" y="4636115"/>
            <a:ext cx="130632" cy="188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672256" y="4962183"/>
            <a:ext cx="130632" cy="188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682791" y="5355838"/>
            <a:ext cx="130632" cy="188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5682791" y="5682311"/>
            <a:ext cx="130632" cy="188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a:stCxn id="18" idx="3"/>
            <a:endCxn id="53" idx="1"/>
          </p:cNvCxnSpPr>
          <p:nvPr/>
        </p:nvCxnSpPr>
        <p:spPr>
          <a:xfrm flipV="1">
            <a:off x="4466227" y="4730393"/>
            <a:ext cx="1206029" cy="313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8" idx="3"/>
            <a:endCxn id="56" idx="3"/>
          </p:cNvCxnSpPr>
          <p:nvPr/>
        </p:nvCxnSpPr>
        <p:spPr>
          <a:xfrm>
            <a:off x="4466227" y="5043716"/>
            <a:ext cx="1336661" cy="12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8" idx="3"/>
            <a:endCxn id="57" idx="1"/>
          </p:cNvCxnSpPr>
          <p:nvPr/>
        </p:nvCxnSpPr>
        <p:spPr>
          <a:xfrm>
            <a:off x="4466227" y="5043716"/>
            <a:ext cx="1216564" cy="4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18" idx="3"/>
            <a:endCxn id="59" idx="1"/>
          </p:cNvCxnSpPr>
          <p:nvPr/>
        </p:nvCxnSpPr>
        <p:spPr>
          <a:xfrm>
            <a:off x="4466227" y="5043716"/>
            <a:ext cx="1216564" cy="732873"/>
          </a:xfrm>
          <a:prstGeom prst="line">
            <a:avLst/>
          </a:prstGeom>
        </p:spPr>
        <p:style>
          <a:lnRef idx="1">
            <a:schemeClr val="accent1"/>
          </a:lnRef>
          <a:fillRef idx="0">
            <a:schemeClr val="accent1"/>
          </a:fillRef>
          <a:effectRef idx="0">
            <a:schemeClr val="accent1"/>
          </a:effectRef>
          <a:fontRef idx="minor">
            <a:schemeClr val="tx1"/>
          </a:fontRef>
        </p:style>
      </p:cxnSp>
      <p:sp>
        <p:nvSpPr>
          <p:cNvPr id="69" name="任意多边形 68"/>
          <p:cNvSpPr/>
          <p:nvPr/>
        </p:nvSpPr>
        <p:spPr>
          <a:xfrm>
            <a:off x="3616786" y="2771396"/>
            <a:ext cx="2953152" cy="1719912"/>
          </a:xfrm>
          <a:custGeom>
            <a:avLst/>
            <a:gdLst>
              <a:gd name="connsiteX0" fmla="*/ 11785 w 2953152"/>
              <a:gd name="connsiteY0" fmla="*/ 349175 h 1719912"/>
              <a:gd name="connsiteX1" fmla="*/ 200471 w 2953152"/>
              <a:gd name="connsiteY1" fmla="*/ 29861 h 1719912"/>
              <a:gd name="connsiteX2" fmla="*/ 1390643 w 2953152"/>
              <a:gd name="connsiteY2" fmla="*/ 15347 h 1719912"/>
              <a:gd name="connsiteX3" fmla="*/ 2363100 w 2953152"/>
              <a:gd name="connsiteY3" fmla="*/ 44375 h 1719912"/>
              <a:gd name="connsiteX4" fmla="*/ 2929157 w 2953152"/>
              <a:gd name="connsiteY4" fmla="*/ 494318 h 1719912"/>
              <a:gd name="connsiteX5" fmla="*/ 2784014 w 2953152"/>
              <a:gd name="connsiteY5" fmla="*/ 1103918 h 1719912"/>
              <a:gd name="connsiteX6" fmla="*/ 2203443 w 2953152"/>
              <a:gd name="connsiteY6" fmla="*/ 1669975 h 1719912"/>
              <a:gd name="connsiteX7" fmla="*/ 2203443 w 2953152"/>
              <a:gd name="connsiteY7" fmla="*/ 1655461 h 171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152" h="1719912">
                <a:moveTo>
                  <a:pt x="11785" y="349175"/>
                </a:moveTo>
                <a:cubicBezTo>
                  <a:pt x="-8777" y="217337"/>
                  <a:pt x="-29339" y="85499"/>
                  <a:pt x="200471" y="29861"/>
                </a:cubicBezTo>
                <a:cubicBezTo>
                  <a:pt x="430281" y="-25777"/>
                  <a:pt x="1030205" y="12928"/>
                  <a:pt x="1390643" y="15347"/>
                </a:cubicBezTo>
                <a:cubicBezTo>
                  <a:pt x="1751081" y="17766"/>
                  <a:pt x="2106681" y="-35453"/>
                  <a:pt x="2363100" y="44375"/>
                </a:cubicBezTo>
                <a:cubicBezTo>
                  <a:pt x="2619519" y="124203"/>
                  <a:pt x="2859005" y="317728"/>
                  <a:pt x="2929157" y="494318"/>
                </a:cubicBezTo>
                <a:cubicBezTo>
                  <a:pt x="2999309" y="670908"/>
                  <a:pt x="2904966" y="907975"/>
                  <a:pt x="2784014" y="1103918"/>
                </a:cubicBezTo>
                <a:cubicBezTo>
                  <a:pt x="2663062" y="1299861"/>
                  <a:pt x="2300205" y="1578051"/>
                  <a:pt x="2203443" y="1669975"/>
                </a:cubicBezTo>
                <a:cubicBezTo>
                  <a:pt x="2106681" y="1761899"/>
                  <a:pt x="2155062" y="1708680"/>
                  <a:pt x="2203443" y="165546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3839922" y="2923781"/>
            <a:ext cx="2669931" cy="1793462"/>
          </a:xfrm>
          <a:custGeom>
            <a:avLst/>
            <a:gdLst>
              <a:gd name="connsiteX0" fmla="*/ 11785 w 2953152"/>
              <a:gd name="connsiteY0" fmla="*/ 349175 h 1719912"/>
              <a:gd name="connsiteX1" fmla="*/ 200471 w 2953152"/>
              <a:gd name="connsiteY1" fmla="*/ 29861 h 1719912"/>
              <a:gd name="connsiteX2" fmla="*/ 1390643 w 2953152"/>
              <a:gd name="connsiteY2" fmla="*/ 15347 h 1719912"/>
              <a:gd name="connsiteX3" fmla="*/ 2363100 w 2953152"/>
              <a:gd name="connsiteY3" fmla="*/ 44375 h 1719912"/>
              <a:gd name="connsiteX4" fmla="*/ 2929157 w 2953152"/>
              <a:gd name="connsiteY4" fmla="*/ 494318 h 1719912"/>
              <a:gd name="connsiteX5" fmla="*/ 2784014 w 2953152"/>
              <a:gd name="connsiteY5" fmla="*/ 1103918 h 1719912"/>
              <a:gd name="connsiteX6" fmla="*/ 2203443 w 2953152"/>
              <a:gd name="connsiteY6" fmla="*/ 1669975 h 1719912"/>
              <a:gd name="connsiteX7" fmla="*/ 2203443 w 2953152"/>
              <a:gd name="connsiteY7" fmla="*/ 1655461 h 171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152" h="1719912">
                <a:moveTo>
                  <a:pt x="11785" y="349175"/>
                </a:moveTo>
                <a:cubicBezTo>
                  <a:pt x="-8777" y="217337"/>
                  <a:pt x="-29339" y="85499"/>
                  <a:pt x="200471" y="29861"/>
                </a:cubicBezTo>
                <a:cubicBezTo>
                  <a:pt x="430281" y="-25777"/>
                  <a:pt x="1030205" y="12928"/>
                  <a:pt x="1390643" y="15347"/>
                </a:cubicBezTo>
                <a:cubicBezTo>
                  <a:pt x="1751081" y="17766"/>
                  <a:pt x="2106681" y="-35453"/>
                  <a:pt x="2363100" y="44375"/>
                </a:cubicBezTo>
                <a:cubicBezTo>
                  <a:pt x="2619519" y="124203"/>
                  <a:pt x="2859005" y="317728"/>
                  <a:pt x="2929157" y="494318"/>
                </a:cubicBezTo>
                <a:cubicBezTo>
                  <a:pt x="2999309" y="670908"/>
                  <a:pt x="2904966" y="907975"/>
                  <a:pt x="2784014" y="1103918"/>
                </a:cubicBezTo>
                <a:cubicBezTo>
                  <a:pt x="2663062" y="1299861"/>
                  <a:pt x="2300205" y="1578051"/>
                  <a:pt x="2203443" y="1669975"/>
                </a:cubicBezTo>
                <a:cubicBezTo>
                  <a:pt x="2106681" y="1761899"/>
                  <a:pt x="2155062" y="1708680"/>
                  <a:pt x="2203443" y="165546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1090887" y="2721068"/>
            <a:ext cx="979717" cy="461665"/>
          </a:xfrm>
          <a:prstGeom prst="rect">
            <a:avLst/>
          </a:prstGeom>
          <a:noFill/>
        </p:spPr>
        <p:txBody>
          <a:bodyPr wrap="square" rtlCol="0">
            <a:spAutoFit/>
          </a:bodyPr>
          <a:lstStyle/>
          <a:p>
            <a:r>
              <a:rPr lang="en-US" altLang="zh-CN" sz="2400" dirty="0" smtClean="0">
                <a:solidFill>
                  <a:srgbClr val="FF0000"/>
                </a:solidFill>
              </a:rPr>
              <a:t>P</a:t>
            </a:r>
            <a:endParaRPr lang="zh-CN" altLang="en-US" dirty="0">
              <a:solidFill>
                <a:srgbClr val="FF0000"/>
              </a:solidFill>
            </a:endParaRPr>
          </a:p>
        </p:txBody>
      </p:sp>
      <p:sp>
        <p:nvSpPr>
          <p:cNvPr id="72" name="矩形 71"/>
          <p:cNvSpPr/>
          <p:nvPr/>
        </p:nvSpPr>
        <p:spPr>
          <a:xfrm>
            <a:off x="879645" y="5715507"/>
            <a:ext cx="340158" cy="369332"/>
          </a:xfrm>
          <a:prstGeom prst="rect">
            <a:avLst/>
          </a:prstGeom>
        </p:spPr>
        <p:txBody>
          <a:bodyPr wrap="none">
            <a:spAutoFit/>
          </a:bodyPr>
          <a:lstStyle/>
          <a:p>
            <a:r>
              <a:rPr lang="en-US" altLang="zh-CN" dirty="0" smtClean="0">
                <a:solidFill>
                  <a:srgbClr val="FF0000"/>
                </a:solidFill>
              </a:rPr>
              <a:t>Q</a:t>
            </a:r>
            <a:endParaRPr lang="zh-CN" altLang="en-US" dirty="0"/>
          </a:p>
        </p:txBody>
      </p:sp>
      <p:sp>
        <p:nvSpPr>
          <p:cNvPr id="73" name="文本框 72"/>
          <p:cNvSpPr txBox="1"/>
          <p:nvPr/>
        </p:nvSpPr>
        <p:spPr>
          <a:xfrm>
            <a:off x="3318172" y="2641433"/>
            <a:ext cx="979717" cy="461665"/>
          </a:xfrm>
          <a:prstGeom prst="rect">
            <a:avLst/>
          </a:prstGeom>
          <a:noFill/>
        </p:spPr>
        <p:txBody>
          <a:bodyPr wrap="square" rtlCol="0">
            <a:spAutoFit/>
          </a:bodyPr>
          <a:lstStyle/>
          <a:p>
            <a:r>
              <a:rPr lang="en-US" altLang="zh-CN" sz="2400" dirty="0" smtClean="0">
                <a:solidFill>
                  <a:srgbClr val="FF0000"/>
                </a:solidFill>
              </a:rPr>
              <a:t>R</a:t>
            </a:r>
            <a:endParaRPr lang="zh-CN" altLang="en-US" dirty="0">
              <a:solidFill>
                <a:srgbClr val="FF0000"/>
              </a:solidFill>
            </a:endParaRPr>
          </a:p>
        </p:txBody>
      </p:sp>
      <mc:AlternateContent xmlns:mc="http://schemas.openxmlformats.org/markup-compatibility/2006">
        <mc:Choice xmlns:a14="http://schemas.microsoft.com/office/drawing/2010/main" Requires="a14">
          <p:sp>
            <p:nvSpPr>
              <p:cNvPr id="74" name="文本框 73"/>
              <p:cNvSpPr txBox="1"/>
              <p:nvPr/>
            </p:nvSpPr>
            <p:spPr>
              <a:xfrm>
                <a:off x="7431314" y="3182733"/>
                <a:ext cx="4760686" cy="1754326"/>
              </a:xfrm>
              <a:prstGeom prst="rect">
                <a:avLst/>
              </a:prstGeom>
              <a:noFill/>
            </p:spPr>
            <p:txBody>
              <a:bodyPr wrap="square" rtlCol="0">
                <a:spAutoFit/>
              </a:bodyPr>
              <a:lstStyle/>
              <a:p>
                <a:r>
                  <a:rPr lang="en-US" altLang="zh-CN" dirty="0" smtClean="0"/>
                  <a:t>P: paragraph </a:t>
                </a:r>
                <a:r>
                  <a:rPr lang="en-US" altLang="zh-CN" dirty="0" err="1" smtClean="0"/>
                  <a:t>embeddings</a:t>
                </a:r>
                <a:endParaRPr lang="en-US" altLang="zh-CN" dirty="0" smtClean="0"/>
              </a:p>
              <a:p>
                <a:r>
                  <a:rPr lang="en-US" altLang="zh-CN" dirty="0" smtClean="0"/>
                  <a:t>Q: question </a:t>
                </a:r>
                <a:r>
                  <a:rPr lang="en-US" altLang="zh-CN" dirty="0" err="1" smtClean="0"/>
                  <a:t>embeddings</a:t>
                </a:r>
                <a:endParaRPr lang="en-US" altLang="zh-CN" dirty="0" smtClean="0"/>
              </a:p>
              <a:p>
                <a:r>
                  <a:rPr lang="en-US" altLang="zh-CN" dirty="0" smtClean="0"/>
                  <a:t>R: query-aware paragraph word representation</a:t>
                </a:r>
              </a:p>
              <a:p>
                <a:r>
                  <a:rPr lang="en-US" altLang="zh-CN" dirty="0" smtClean="0"/>
                  <a:t>q: fusion of Q</a:t>
                </a:r>
              </a:p>
              <a:p>
                <a:pPr/>
                <a14:m>
                  <m:oMath xmlns:m="http://schemas.openxmlformats.org/officeDocument/2006/math">
                    <m:r>
                      <a:rPr lang="zh-CN" altLang="en-US" i="1">
                        <a:solidFill>
                          <a:srgbClr val="FF0000"/>
                        </a:solidFill>
                        <a:latin typeface="Cambria Math" panose="02040503050406030204" pitchFamily="18" charset="0"/>
                      </a:rPr>
                      <m:t>𝛼</m:t>
                    </m:r>
                  </m:oMath>
                </a14:m>
                <a:r>
                  <a:rPr lang="zh-CN" altLang="en-US" dirty="0" smtClean="0"/>
                  <a:t> </a:t>
                </a:r>
                <a:r>
                  <a:rPr lang="en-US" altLang="zh-CN" dirty="0" smtClean="0"/>
                  <a:t>: attention weights , used as output</a:t>
                </a:r>
                <a:endParaRPr lang="zh-CN" altLang="en-US" dirty="0"/>
              </a:p>
              <a:p>
                <a:endParaRPr lang="zh-CN" altLang="en-US" dirty="0"/>
              </a:p>
            </p:txBody>
          </p:sp>
        </mc:Choice>
        <mc:Fallback>
          <p:sp>
            <p:nvSpPr>
              <p:cNvPr id="74" name="文本框 73"/>
              <p:cNvSpPr txBox="1">
                <a:spLocks noRot="1" noChangeAspect="1" noMove="1" noResize="1" noEditPoints="1" noAdjustHandles="1" noChangeArrowheads="1" noChangeShapeType="1" noTextEdit="1"/>
              </p:cNvSpPr>
              <p:nvPr/>
            </p:nvSpPr>
            <p:spPr>
              <a:xfrm>
                <a:off x="7431314" y="3182733"/>
                <a:ext cx="4760686" cy="1754326"/>
              </a:xfrm>
              <a:prstGeom prst="rect">
                <a:avLst/>
              </a:prstGeom>
              <a:blipFill rotWithShape="0">
                <a:blip r:embed="rId5"/>
                <a:stretch>
                  <a:fillRect l="-1024" t="-1736"/>
                </a:stretch>
              </a:blipFill>
            </p:spPr>
            <p:txBody>
              <a:bodyPr/>
              <a:lstStyle/>
              <a:p>
                <a:r>
                  <a:rPr lang="zh-CN" altLang="en-US">
                    <a:noFill/>
                  </a:rPr>
                  <a:t> </a:t>
                </a:r>
              </a:p>
            </p:txBody>
          </p:sp>
        </mc:Fallback>
      </mc:AlternateContent>
      <p:sp>
        <p:nvSpPr>
          <p:cNvPr id="75" name="矩形 74"/>
          <p:cNvSpPr/>
          <p:nvPr/>
        </p:nvSpPr>
        <p:spPr>
          <a:xfrm>
            <a:off x="3992613" y="4911132"/>
            <a:ext cx="306494" cy="369332"/>
          </a:xfrm>
          <a:prstGeom prst="rect">
            <a:avLst/>
          </a:prstGeom>
        </p:spPr>
        <p:txBody>
          <a:bodyPr wrap="none">
            <a:spAutoFit/>
          </a:bodyPr>
          <a:lstStyle/>
          <a:p>
            <a:r>
              <a:rPr lang="en-US" altLang="zh-CN" dirty="0" smtClean="0">
                <a:solidFill>
                  <a:srgbClr val="FF0000"/>
                </a:solidFill>
              </a:rPr>
              <a:t>q</a:t>
            </a:r>
            <a:endParaRPr lang="zh-CN" altLang="en-US" dirty="0"/>
          </a:p>
        </p:txBody>
      </p:sp>
      <mc:AlternateContent xmlns:mc="http://schemas.openxmlformats.org/markup-compatibility/2006">
        <mc:Choice xmlns:a14="http://schemas.microsoft.com/office/drawing/2010/main" Requires="a14">
          <p:sp>
            <p:nvSpPr>
              <p:cNvPr id="77" name="文本框 76"/>
              <p:cNvSpPr txBox="1"/>
              <p:nvPr/>
            </p:nvSpPr>
            <p:spPr>
              <a:xfrm>
                <a:off x="5923068" y="4541800"/>
                <a:ext cx="26257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2400" i="1" smtClean="0">
                          <a:solidFill>
                            <a:srgbClr val="FF0000"/>
                          </a:solidFill>
                          <a:latin typeface="Cambria Math" panose="02040503050406030204" pitchFamily="18" charset="0"/>
                        </a:rPr>
                        <m:t>𝛼</m:t>
                      </m:r>
                    </m:oMath>
                  </m:oMathPara>
                </a14:m>
                <a:endParaRPr lang="zh-CN" altLang="en-US" dirty="0"/>
              </a:p>
            </p:txBody>
          </p:sp>
        </mc:Choice>
        <mc:Fallback>
          <p:sp>
            <p:nvSpPr>
              <p:cNvPr id="77" name="文本框 76"/>
              <p:cNvSpPr txBox="1">
                <a:spLocks noRot="1" noChangeAspect="1" noMove="1" noResize="1" noEditPoints="1" noAdjustHandles="1" noChangeArrowheads="1" noChangeShapeType="1" noTextEdit="1"/>
              </p:cNvSpPr>
              <p:nvPr/>
            </p:nvSpPr>
            <p:spPr>
              <a:xfrm>
                <a:off x="5923068" y="4541800"/>
                <a:ext cx="262571" cy="369332"/>
              </a:xfrm>
              <a:prstGeom prst="rect">
                <a:avLst/>
              </a:prstGeom>
              <a:blipFill rotWithShape="0">
                <a:blip r:embed="rId6"/>
                <a:stretch>
                  <a:fillRect l="-16279" r="-11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2022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744943" y="751510"/>
            <a:ext cx="8239125" cy="2762250"/>
          </a:xfrm>
          <a:prstGeom prst="rect">
            <a:avLst/>
          </a:prstGeom>
        </p:spPr>
      </p:pic>
      <p:pic>
        <p:nvPicPr>
          <p:cNvPr id="4" name="图片 3"/>
          <p:cNvPicPr>
            <a:picLocks noChangeAspect="1"/>
          </p:cNvPicPr>
          <p:nvPr/>
        </p:nvPicPr>
        <p:blipFill>
          <a:blip r:embed="rId4"/>
          <a:stretch>
            <a:fillRect/>
          </a:stretch>
        </p:blipFill>
        <p:spPr>
          <a:xfrm>
            <a:off x="2888985" y="4075735"/>
            <a:ext cx="6515100" cy="1600200"/>
          </a:xfrm>
          <a:prstGeom prst="rect">
            <a:avLst/>
          </a:prstGeom>
        </p:spPr>
      </p:pic>
    </p:spTree>
    <p:extLst>
      <p:ext uri="{BB962C8B-B14F-4D97-AF65-F5344CB8AC3E}">
        <p14:creationId xmlns:p14="http://schemas.microsoft.com/office/powerpoint/2010/main" val="31022698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634096" y="779443"/>
            <a:ext cx="3951723" cy="461665"/>
          </a:xfrm>
          <a:prstGeom prst="rect">
            <a:avLst/>
          </a:prstGeom>
        </p:spPr>
        <p:txBody>
          <a:bodyPr wrap="none">
            <a:spAutoFit/>
          </a:bodyPr>
          <a:lstStyle/>
          <a:p>
            <a:r>
              <a:rPr lang="en-US" altLang="zh-CN" sz="2400" dirty="0">
                <a:solidFill>
                  <a:srgbClr val="FF0000"/>
                </a:solidFill>
                <a:latin typeface="Arial" panose="020B0604020202020204" pitchFamily="34" charset="0"/>
              </a:rPr>
              <a:t>Multi-Perspective Matching</a:t>
            </a:r>
            <a:r>
              <a:rPr lang="en-US" altLang="zh-CN" sz="2400" dirty="0">
                <a:solidFill>
                  <a:srgbClr val="FF0000"/>
                </a:solidFill>
              </a:rPr>
              <a:t> </a:t>
            </a:r>
            <a:endParaRPr lang="zh-CN" altLang="en-US" sz="2400" dirty="0">
              <a:solidFill>
                <a:srgbClr val="FF0000"/>
              </a:solidFill>
            </a:endParaRPr>
          </a:p>
        </p:txBody>
      </p:sp>
      <p:pic>
        <p:nvPicPr>
          <p:cNvPr id="4" name="图片 3"/>
          <p:cNvPicPr>
            <a:picLocks noChangeAspect="1"/>
          </p:cNvPicPr>
          <p:nvPr/>
        </p:nvPicPr>
        <p:blipFill>
          <a:blip r:embed="rId2"/>
          <a:stretch>
            <a:fillRect/>
          </a:stretch>
        </p:blipFill>
        <p:spPr>
          <a:xfrm>
            <a:off x="1347185" y="1345280"/>
            <a:ext cx="6048375" cy="5086350"/>
          </a:xfrm>
          <a:prstGeom prst="rect">
            <a:avLst/>
          </a:prstGeom>
        </p:spPr>
      </p:pic>
      <p:sp>
        <p:nvSpPr>
          <p:cNvPr id="7" name="圆角矩形 6"/>
          <p:cNvSpPr/>
          <p:nvPr/>
        </p:nvSpPr>
        <p:spPr>
          <a:xfrm>
            <a:off x="3808071" y="3646025"/>
            <a:ext cx="277792" cy="6944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719823" y="3646025"/>
            <a:ext cx="1815296" cy="6944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flipV="1">
            <a:off x="4085863" y="3321934"/>
            <a:ext cx="1226917" cy="3240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5440101" y="3310359"/>
            <a:ext cx="1006998" cy="335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5277392" y="2783711"/>
            <a:ext cx="277792" cy="6944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a:stretch>
            <a:fillRect/>
          </a:stretch>
        </p:blipFill>
        <p:spPr>
          <a:xfrm>
            <a:off x="8740453" y="2023882"/>
            <a:ext cx="1771650" cy="495300"/>
          </a:xfrm>
          <a:prstGeom prst="rect">
            <a:avLst/>
          </a:prstGeom>
        </p:spPr>
      </p:pic>
      <p:pic>
        <p:nvPicPr>
          <p:cNvPr id="15" name="图片 14"/>
          <p:cNvPicPr>
            <a:picLocks noChangeAspect="1"/>
          </p:cNvPicPr>
          <p:nvPr/>
        </p:nvPicPr>
        <p:blipFill>
          <a:blip r:embed="rId4"/>
          <a:stretch>
            <a:fillRect/>
          </a:stretch>
        </p:blipFill>
        <p:spPr>
          <a:xfrm>
            <a:off x="8425525" y="2692801"/>
            <a:ext cx="2609850" cy="438150"/>
          </a:xfrm>
          <a:prstGeom prst="rect">
            <a:avLst/>
          </a:prstGeom>
        </p:spPr>
      </p:pic>
      <p:pic>
        <p:nvPicPr>
          <p:cNvPr id="16" name="图片 15"/>
          <p:cNvPicPr>
            <a:picLocks noChangeAspect="1"/>
          </p:cNvPicPr>
          <p:nvPr/>
        </p:nvPicPr>
        <p:blipFill>
          <a:blip r:embed="rId5"/>
          <a:stretch>
            <a:fillRect/>
          </a:stretch>
        </p:blipFill>
        <p:spPr>
          <a:xfrm>
            <a:off x="10686025" y="2134504"/>
            <a:ext cx="866775" cy="314325"/>
          </a:xfrm>
          <a:prstGeom prst="rect">
            <a:avLst/>
          </a:prstGeom>
        </p:spPr>
      </p:pic>
      <p:sp>
        <p:nvSpPr>
          <p:cNvPr id="17" name="矩形 16"/>
          <p:cNvSpPr/>
          <p:nvPr/>
        </p:nvSpPr>
        <p:spPr>
          <a:xfrm>
            <a:off x="5277392" y="222847"/>
            <a:ext cx="6096000" cy="923330"/>
          </a:xfrm>
          <a:prstGeom prst="rect">
            <a:avLst/>
          </a:prstGeom>
        </p:spPr>
        <p:txBody>
          <a:bodyPr>
            <a:spAutoFit/>
          </a:bodyPr>
          <a:lstStyle/>
          <a:p>
            <a:r>
              <a:rPr lang="en-US" altLang="zh-CN" dirty="0">
                <a:solidFill>
                  <a:srgbClr val="222222"/>
                </a:solidFill>
                <a:latin typeface="Arial" panose="020B0604020202020204" pitchFamily="34" charset="0"/>
              </a:rPr>
              <a:t>Wang Z, </a:t>
            </a:r>
            <a:r>
              <a:rPr lang="en-US" altLang="zh-CN" dirty="0" err="1">
                <a:solidFill>
                  <a:srgbClr val="222222"/>
                </a:solidFill>
                <a:latin typeface="Arial" panose="020B0604020202020204" pitchFamily="34" charset="0"/>
              </a:rPr>
              <a:t>Mi</a:t>
            </a:r>
            <a:r>
              <a:rPr lang="en-US" altLang="zh-CN" dirty="0">
                <a:solidFill>
                  <a:srgbClr val="222222"/>
                </a:solidFill>
                <a:latin typeface="Arial" panose="020B0604020202020204" pitchFamily="34" charset="0"/>
              </a:rPr>
              <a:t> H, Hamza W, et al. Multi-perspective context matching for machine comprehension[J]. </a:t>
            </a:r>
            <a:r>
              <a:rPr lang="en-US" altLang="zh-CN" dirty="0" err="1">
                <a:solidFill>
                  <a:srgbClr val="222222"/>
                </a:solidFill>
                <a:latin typeface="Arial" panose="020B0604020202020204" pitchFamily="34" charset="0"/>
              </a:rPr>
              <a:t>arXiv</a:t>
            </a:r>
            <a:r>
              <a:rPr lang="en-US" altLang="zh-CN" dirty="0">
                <a:solidFill>
                  <a:srgbClr val="222222"/>
                </a:solidFill>
                <a:latin typeface="Arial" panose="020B0604020202020204" pitchFamily="34" charset="0"/>
              </a:rPr>
              <a:t> preprint arXiv:1612.04211, 2016.</a:t>
            </a:r>
            <a:endParaRPr lang="zh-CN" altLang="en-US" dirty="0"/>
          </a:p>
        </p:txBody>
      </p:sp>
    </p:spTree>
    <p:extLst>
      <p:ext uri="{BB962C8B-B14F-4D97-AF65-F5344CB8AC3E}">
        <p14:creationId xmlns:p14="http://schemas.microsoft.com/office/powerpoint/2010/main" val="358412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5344" y="259307"/>
            <a:ext cx="1323833" cy="461665"/>
          </a:xfrm>
          <a:prstGeom prst="rect">
            <a:avLst/>
          </a:prstGeom>
          <a:noFill/>
        </p:spPr>
        <p:txBody>
          <a:bodyPr wrap="square" rtlCol="0">
            <a:spAutoFit/>
          </a:bodyPr>
          <a:lstStyle/>
          <a:p>
            <a:r>
              <a:rPr lang="en-US" altLang="zh-CN" sz="2400" b="1" dirty="0" smtClean="0"/>
              <a:t>QA</a:t>
            </a:r>
            <a:r>
              <a:rPr lang="zh-CN" altLang="en-US" sz="2400" b="1" dirty="0" smtClean="0"/>
              <a:t>类型</a:t>
            </a:r>
            <a:endParaRPr lang="zh-CN" altLang="en-US" sz="2400" b="1" dirty="0"/>
          </a:p>
        </p:txBody>
      </p:sp>
      <p:pic>
        <p:nvPicPr>
          <p:cNvPr id="3" name="图片 2"/>
          <p:cNvPicPr>
            <a:picLocks noChangeAspect="1"/>
          </p:cNvPicPr>
          <p:nvPr/>
        </p:nvPicPr>
        <p:blipFill>
          <a:blip r:embed="rId2"/>
          <a:stretch>
            <a:fillRect/>
          </a:stretch>
        </p:blipFill>
        <p:spPr>
          <a:xfrm>
            <a:off x="1247490" y="1017184"/>
            <a:ext cx="9505950" cy="5314950"/>
          </a:xfrm>
          <a:prstGeom prst="rect">
            <a:avLst/>
          </a:prstGeom>
        </p:spPr>
      </p:pic>
    </p:spTree>
    <p:extLst>
      <p:ext uri="{BB962C8B-B14F-4D97-AF65-F5344CB8AC3E}">
        <p14:creationId xmlns:p14="http://schemas.microsoft.com/office/powerpoint/2010/main" val="2195050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075252" y="798600"/>
            <a:ext cx="4010025" cy="4953000"/>
          </a:xfrm>
          <a:prstGeom prst="rect">
            <a:avLst/>
          </a:prstGeom>
        </p:spPr>
      </p:pic>
    </p:spTree>
    <p:extLst>
      <p:ext uri="{BB962C8B-B14F-4D97-AF65-F5344CB8AC3E}">
        <p14:creationId xmlns:p14="http://schemas.microsoft.com/office/powerpoint/2010/main" val="3692976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4" name="矩形 3"/>
          <p:cNvSpPr/>
          <p:nvPr/>
        </p:nvSpPr>
        <p:spPr>
          <a:xfrm>
            <a:off x="1177490" y="856734"/>
            <a:ext cx="1343638" cy="523220"/>
          </a:xfrm>
          <a:prstGeom prst="rect">
            <a:avLst/>
          </a:prstGeom>
        </p:spPr>
        <p:txBody>
          <a:bodyPr wrap="none">
            <a:spAutoFit/>
          </a:bodyPr>
          <a:lstStyle/>
          <a:p>
            <a:r>
              <a:rPr lang="en-US" altLang="zh-CN" sz="2800" dirty="0" err="1" smtClean="0">
                <a:solidFill>
                  <a:srgbClr val="FF0000"/>
                </a:solidFill>
                <a:latin typeface="Arial" panose="020B0604020202020204" pitchFamily="34" charset="0"/>
              </a:rPr>
              <a:t>RaSoR</a:t>
            </a:r>
            <a:endParaRPr lang="zh-CN" altLang="en-US" dirty="0"/>
          </a:p>
        </p:txBody>
      </p:sp>
      <p:sp>
        <p:nvSpPr>
          <p:cNvPr id="5" name="文本框 4"/>
          <p:cNvSpPr txBox="1"/>
          <p:nvPr/>
        </p:nvSpPr>
        <p:spPr>
          <a:xfrm>
            <a:off x="984752" y="1663018"/>
            <a:ext cx="2241319" cy="461665"/>
          </a:xfrm>
          <a:prstGeom prst="rect">
            <a:avLst/>
          </a:prstGeom>
          <a:noFill/>
        </p:spPr>
        <p:txBody>
          <a:bodyPr wrap="none" rtlCol="0">
            <a:spAutoFit/>
          </a:bodyPr>
          <a:lstStyle/>
          <a:p>
            <a:r>
              <a:rPr lang="en-US" altLang="zh-CN" sz="2400" dirty="0" err="1" smtClean="0"/>
              <a:t>Similir</a:t>
            </a:r>
            <a:r>
              <a:rPr lang="en-US" altLang="zh-CN" sz="2400" dirty="0" smtClean="0"/>
              <a:t> with  DCR</a:t>
            </a:r>
            <a:endParaRPr lang="zh-CN" altLang="en-US" sz="2400" dirty="0"/>
          </a:p>
        </p:txBody>
      </p:sp>
      <p:pic>
        <p:nvPicPr>
          <p:cNvPr id="6" name="图片 5"/>
          <p:cNvPicPr>
            <a:picLocks noChangeAspect="1"/>
          </p:cNvPicPr>
          <p:nvPr/>
        </p:nvPicPr>
        <p:blipFill>
          <a:blip r:embed="rId3"/>
          <a:stretch>
            <a:fillRect/>
          </a:stretch>
        </p:blipFill>
        <p:spPr>
          <a:xfrm>
            <a:off x="3783542" y="444900"/>
            <a:ext cx="5810250" cy="5734050"/>
          </a:xfrm>
          <a:prstGeom prst="rect">
            <a:avLst/>
          </a:prstGeom>
        </p:spPr>
      </p:pic>
      <p:sp>
        <p:nvSpPr>
          <p:cNvPr id="7" name="矩形 6"/>
          <p:cNvSpPr/>
          <p:nvPr/>
        </p:nvSpPr>
        <p:spPr>
          <a:xfrm>
            <a:off x="3962400" y="3164114"/>
            <a:ext cx="5457371" cy="1973942"/>
          </a:xfrm>
          <a:prstGeom prst="rect">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086350" y="600671"/>
            <a:ext cx="4133850" cy="1380529"/>
          </a:xfrm>
          <a:prstGeom prst="round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文本框 8"/>
          <p:cNvSpPr txBox="1"/>
          <p:nvPr/>
        </p:nvSpPr>
        <p:spPr>
          <a:xfrm>
            <a:off x="9419770" y="1104900"/>
            <a:ext cx="1436435" cy="369332"/>
          </a:xfrm>
          <a:prstGeom prst="rect">
            <a:avLst/>
          </a:prstGeom>
          <a:noFill/>
        </p:spPr>
        <p:txBody>
          <a:bodyPr wrap="square" rtlCol="0">
            <a:spAutoFit/>
          </a:bodyPr>
          <a:lstStyle/>
          <a:p>
            <a:r>
              <a:rPr lang="en-US" altLang="zh-CN" dirty="0" smtClean="0"/>
              <a:t>Answer layer</a:t>
            </a:r>
            <a:endParaRPr lang="zh-CN" altLang="en-US" dirty="0"/>
          </a:p>
        </p:txBody>
      </p:sp>
    </p:spTree>
    <p:extLst>
      <p:ext uri="{BB962C8B-B14F-4D97-AF65-F5344CB8AC3E}">
        <p14:creationId xmlns:p14="http://schemas.microsoft.com/office/powerpoint/2010/main" val="86075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4" name="矩形 3"/>
          <p:cNvSpPr/>
          <p:nvPr/>
        </p:nvSpPr>
        <p:spPr>
          <a:xfrm>
            <a:off x="1177490" y="856734"/>
            <a:ext cx="1343638" cy="523220"/>
          </a:xfrm>
          <a:prstGeom prst="rect">
            <a:avLst/>
          </a:prstGeom>
        </p:spPr>
        <p:txBody>
          <a:bodyPr wrap="none">
            <a:spAutoFit/>
          </a:bodyPr>
          <a:lstStyle/>
          <a:p>
            <a:r>
              <a:rPr lang="en-US" altLang="zh-CN" sz="2800" dirty="0" err="1" smtClean="0">
                <a:solidFill>
                  <a:srgbClr val="FF0000"/>
                </a:solidFill>
                <a:latin typeface="Arial" panose="020B0604020202020204" pitchFamily="34" charset="0"/>
              </a:rPr>
              <a:t>RaSoR</a:t>
            </a:r>
            <a:endParaRPr lang="zh-CN" altLang="en-US" dirty="0"/>
          </a:p>
        </p:txBody>
      </p:sp>
      <p:sp>
        <p:nvSpPr>
          <p:cNvPr id="5" name="文本框 4"/>
          <p:cNvSpPr txBox="1"/>
          <p:nvPr/>
        </p:nvSpPr>
        <p:spPr>
          <a:xfrm>
            <a:off x="984752" y="1663018"/>
            <a:ext cx="2241319" cy="461665"/>
          </a:xfrm>
          <a:prstGeom prst="rect">
            <a:avLst/>
          </a:prstGeom>
          <a:noFill/>
        </p:spPr>
        <p:txBody>
          <a:bodyPr wrap="none" rtlCol="0">
            <a:spAutoFit/>
          </a:bodyPr>
          <a:lstStyle/>
          <a:p>
            <a:r>
              <a:rPr lang="en-US" altLang="zh-CN" sz="2400" dirty="0" err="1" smtClean="0"/>
              <a:t>Similir</a:t>
            </a:r>
            <a:r>
              <a:rPr lang="en-US" altLang="zh-CN" sz="2400" dirty="0" smtClean="0"/>
              <a:t> with  DCR</a:t>
            </a:r>
            <a:endParaRPr lang="zh-CN" altLang="en-US" sz="2400" dirty="0"/>
          </a:p>
        </p:txBody>
      </p:sp>
      <p:pic>
        <p:nvPicPr>
          <p:cNvPr id="10" name="图片 9"/>
          <p:cNvPicPr>
            <a:picLocks noChangeAspect="1"/>
          </p:cNvPicPr>
          <p:nvPr/>
        </p:nvPicPr>
        <p:blipFill>
          <a:blip r:embed="rId3"/>
          <a:stretch>
            <a:fillRect/>
          </a:stretch>
        </p:blipFill>
        <p:spPr>
          <a:xfrm>
            <a:off x="2521128" y="2124683"/>
            <a:ext cx="6333051" cy="3114371"/>
          </a:xfrm>
          <a:prstGeom prst="rect">
            <a:avLst/>
          </a:prstGeom>
        </p:spPr>
      </p:pic>
      <p:sp>
        <p:nvSpPr>
          <p:cNvPr id="2" name="矩形 1"/>
          <p:cNvSpPr/>
          <p:nvPr/>
        </p:nvSpPr>
        <p:spPr>
          <a:xfrm>
            <a:off x="1849309" y="5258408"/>
            <a:ext cx="8953544" cy="1200329"/>
          </a:xfrm>
          <a:prstGeom prst="rect">
            <a:avLst/>
          </a:prstGeom>
        </p:spPr>
        <p:txBody>
          <a:bodyPr wrap="square">
            <a:spAutoFit/>
          </a:bodyPr>
          <a:lstStyle/>
          <a:p>
            <a:r>
              <a:rPr lang="en-US" altLang="zh-CN" sz="2400" dirty="0"/>
              <a:t>The core of </a:t>
            </a:r>
            <a:r>
              <a:rPr lang="en-US" altLang="zh-CN" sz="2400" dirty="0" smtClean="0"/>
              <a:t>the model </a:t>
            </a:r>
            <a:r>
              <a:rPr lang="en-US" altLang="zh-CN" sz="2400" dirty="0"/>
              <a:t>relies on a recurrent network that enables shared computation for the shared substructure across span candidates</a:t>
            </a:r>
            <a:endParaRPr lang="zh-CN" altLang="en-US" sz="2400" dirty="0"/>
          </a:p>
        </p:txBody>
      </p:sp>
      <p:pic>
        <p:nvPicPr>
          <p:cNvPr id="11" name="图片 10"/>
          <p:cNvPicPr>
            <a:picLocks noChangeAspect="1"/>
          </p:cNvPicPr>
          <p:nvPr/>
        </p:nvPicPr>
        <p:blipFill>
          <a:blip r:embed="rId4"/>
          <a:stretch>
            <a:fillRect/>
          </a:stretch>
        </p:blipFill>
        <p:spPr>
          <a:xfrm>
            <a:off x="7102903" y="37584"/>
            <a:ext cx="4887852" cy="2255932"/>
          </a:xfrm>
          <a:prstGeom prst="rect">
            <a:avLst/>
          </a:prstGeom>
        </p:spPr>
      </p:pic>
    </p:spTree>
    <p:extLst>
      <p:ext uri="{BB962C8B-B14F-4D97-AF65-F5344CB8AC3E}">
        <p14:creationId xmlns:p14="http://schemas.microsoft.com/office/powerpoint/2010/main" val="1378784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966748" y="791017"/>
            <a:ext cx="925253" cy="523220"/>
          </a:xfrm>
          <a:prstGeom prst="rect">
            <a:avLst/>
          </a:prstGeom>
        </p:spPr>
        <p:txBody>
          <a:bodyPr wrap="none">
            <a:spAutoFit/>
          </a:bodyPr>
          <a:lstStyle/>
          <a:p>
            <a:r>
              <a:rPr lang="en-US" altLang="zh-CN" sz="2800" dirty="0" smtClean="0">
                <a:solidFill>
                  <a:srgbClr val="FF0000"/>
                </a:solidFill>
                <a:latin typeface="Arial" panose="020B0604020202020204" pitchFamily="34" charset="0"/>
              </a:rPr>
              <a:t>r-net</a:t>
            </a:r>
            <a:endParaRPr lang="zh-CN" altLang="en-US" dirty="0">
              <a:solidFill>
                <a:srgbClr val="FF0000"/>
              </a:solidFill>
            </a:endParaRPr>
          </a:p>
        </p:txBody>
      </p:sp>
      <p:pic>
        <p:nvPicPr>
          <p:cNvPr id="5" name="图片 4"/>
          <p:cNvPicPr>
            <a:picLocks noChangeAspect="1"/>
          </p:cNvPicPr>
          <p:nvPr/>
        </p:nvPicPr>
        <p:blipFill>
          <a:blip r:embed="rId2"/>
          <a:stretch>
            <a:fillRect/>
          </a:stretch>
        </p:blipFill>
        <p:spPr>
          <a:xfrm>
            <a:off x="231353" y="1358827"/>
            <a:ext cx="11280072" cy="457313"/>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2768296" y="1982799"/>
                <a:ext cx="2576475" cy="12507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 </m:t>
                      </m:r>
                      <m:nary>
                        <m:naryPr>
                          <m:chr m:val="∑"/>
                          <m:supHide m:val="on"/>
                          <m:ctrlPr>
                            <a:rPr lang="en-US" altLang="zh-CN" sz="3200" b="0" i="1" smtClean="0">
                              <a:latin typeface="Cambria Math" panose="02040503050406030204" pitchFamily="18" charset="0"/>
                            </a:rPr>
                          </m:ctrlPr>
                        </m:naryPr>
                        <m:sub>
                          <m:r>
                            <m:rPr>
                              <m:brk m:alnAt="7"/>
                            </m:rPr>
                            <a:rPr lang="en-US" altLang="zh-CN" sz="3200" b="0" i="1" smtClean="0">
                              <a:latin typeface="Cambria Math" panose="02040503050406030204" pitchFamily="18" charset="0"/>
                            </a:rPr>
                            <m:t>𝑗</m:t>
                          </m:r>
                        </m:sub>
                        <m:sup/>
                        <m:e>
                          <m:sSub>
                            <m:sSubPr>
                              <m:ctrlPr>
                                <a:rPr lang="en-US" altLang="zh-CN" sz="3200" b="0" i="1" smtClean="0">
                                  <a:latin typeface="Cambria Math" panose="02040503050406030204" pitchFamily="18" charset="0"/>
                                </a:rPr>
                              </m:ctrlPr>
                            </m:sSubPr>
                            <m:e>
                              <m:r>
                                <a:rPr lang="zh-CN" altLang="en-US" sz="3200" b="0" i="1" smtClean="0">
                                  <a:latin typeface="Cambria Math" panose="02040503050406030204" pitchFamily="18" charset="0"/>
                                </a:rPr>
                                <m:t>𝛼</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sub>
                          </m:s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𝑗</m:t>
                              </m:r>
                            </m:sub>
                          </m:sSub>
                        </m:e>
                      </m:nary>
                    </m:oMath>
                  </m:oMathPara>
                </a14:m>
                <a:endParaRPr lang="zh-CN" altLang="en-US" sz="3200" dirty="0"/>
              </a:p>
            </p:txBody>
          </p:sp>
        </mc:Choice>
        <mc:Fallback>
          <p:sp>
            <p:nvSpPr>
              <p:cNvPr id="7" name="文本框 6"/>
              <p:cNvSpPr txBox="1">
                <a:spLocks noRot="1" noChangeAspect="1" noMove="1" noResize="1" noEditPoints="1" noAdjustHandles="1" noChangeArrowheads="1" noChangeShapeType="1" noTextEdit="1"/>
              </p:cNvSpPr>
              <p:nvPr/>
            </p:nvSpPr>
            <p:spPr>
              <a:xfrm>
                <a:off x="2768296" y="1982799"/>
                <a:ext cx="2576475" cy="125072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2343051" y="3334301"/>
                <a:ext cx="3426964" cy="55585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zh-CN" altLang="en-US" sz="3200" i="1">
                              <a:latin typeface="Cambria Math" panose="02040503050406030204" pitchFamily="18" charset="0"/>
                            </a:rPr>
                            <m:t>𝛼</m:t>
                          </m:r>
                        </m:e>
                        <m:sub>
                          <m:r>
                            <a:rPr lang="en-US" altLang="zh-CN" sz="3200" i="1">
                              <a:latin typeface="Cambria Math" panose="02040503050406030204" pitchFamily="18" charset="0"/>
                            </a:rPr>
                            <m:t>𝑖</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𝑠𝑜𝑓𝑡𝑚𝑎𝑥</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𝑠</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sub>
                          </m:sSub>
                        </m:e>
                      </m:d>
                    </m:oMath>
                  </m:oMathPara>
                </a14:m>
                <a:endParaRPr lang="en-US" altLang="zh-CN" sz="3200" b="0" dirty="0" smtClean="0"/>
              </a:p>
            </p:txBody>
          </p:sp>
        </mc:Choice>
        <mc:Fallback>
          <p:sp>
            <p:nvSpPr>
              <p:cNvPr id="8" name="文本框 7"/>
              <p:cNvSpPr txBox="1">
                <a:spLocks noRot="1" noChangeAspect="1" noMove="1" noResize="1" noEditPoints="1" noAdjustHandles="1" noChangeArrowheads="1" noChangeShapeType="1" noTextEdit="1"/>
              </p:cNvSpPr>
              <p:nvPr/>
            </p:nvSpPr>
            <p:spPr>
              <a:xfrm>
                <a:off x="2343051" y="3334301"/>
                <a:ext cx="3426964" cy="555858"/>
              </a:xfrm>
              <a:prstGeom prst="rect">
                <a:avLst/>
              </a:prstGeom>
              <a:blipFill rotWithShape="0">
                <a:blip r:embed="rId4"/>
                <a:stretch>
                  <a:fillRect b="-10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1688640" y="4139623"/>
                <a:ext cx="9930539" cy="6596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𝑠</m:t>
                          </m:r>
                        </m:e>
                        <m:sub>
                          <m:r>
                            <a:rPr lang="en-US" altLang="zh-CN" sz="3200" b="0" i="1" smtClean="0">
                              <a:latin typeface="Cambria Math" panose="02040503050406030204" pitchFamily="18" charset="0"/>
                            </a:rPr>
                            <m:t>𝑖𝑗</m:t>
                          </m:r>
                        </m:sub>
                      </m:sSub>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𝑣</m:t>
                          </m:r>
                        </m:e>
                        <m:sup>
                          <m:r>
                            <a:rPr lang="en-US" altLang="zh-CN" sz="3200" b="0" i="1" smtClean="0">
                              <a:latin typeface="Cambria Math" panose="02040503050406030204" pitchFamily="18" charset="0"/>
                            </a:rPr>
                            <m:t>𝑇</m:t>
                          </m:r>
                        </m:sup>
                      </m:sSup>
                      <m:r>
                        <a:rPr lang="en-US" altLang="zh-CN" sz="3200" b="0" i="1" smtClean="0">
                          <a:latin typeface="Cambria Math" panose="02040503050406030204" pitchFamily="18" charset="0"/>
                        </a:rPr>
                        <m:t>𝑡𝑎𝑛h</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𝑊</m:t>
                              </m:r>
                            </m:e>
                            <m:sub>
                              <m:r>
                                <a:rPr lang="en-US" altLang="zh-CN" sz="3200" b="0" i="1" smtClean="0">
                                  <a:latin typeface="Cambria Math" panose="02040503050406030204" pitchFamily="18" charset="0"/>
                                </a:rPr>
                                <m:t>1</m:t>
                              </m:r>
                            </m:sub>
                          </m:s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𝑊</m:t>
                              </m:r>
                            </m:e>
                            <m:sub>
                              <m:r>
                                <a:rPr lang="en-US" altLang="zh-CN" sz="3200" b="0" i="1" smtClean="0">
                                  <a:latin typeface="Cambria Math" panose="02040503050406030204" pitchFamily="18" charset="0"/>
                                </a:rPr>
                                <m:t>2</m:t>
                              </m:r>
                            </m:sub>
                          </m:sSub>
                          <m:sSub>
                            <m:sSubPr>
                              <m:ctrlPr>
                                <a:rPr lang="en-US" altLang="zh-CN" sz="3200" i="1" smtClean="0">
                                  <a:latin typeface="Cambria Math" panose="02040503050406030204" pitchFamily="18" charset="0"/>
                                </a:rPr>
                              </m:ctrlPr>
                            </m:sSubPr>
                            <m:e>
                              <m:r>
                                <a:rPr lang="en-US" altLang="zh-CN" sz="3200" i="1">
                                  <a:latin typeface="Cambria Math" panose="02040503050406030204" pitchFamily="18" charset="0"/>
                                </a:rPr>
                                <m:t>𝑃</m:t>
                              </m:r>
                            </m:e>
                            <m:sub>
                              <m:r>
                                <a:rPr lang="en-US" altLang="zh-CN" sz="3200" b="0" i="1" smtClean="0">
                                  <a:latin typeface="Cambria Math" panose="02040503050406030204" pitchFamily="18" charset="0"/>
                                </a:rPr>
                                <m:t>𝑗</m:t>
                              </m:r>
                            </m:sub>
                          </m:sSub>
                        </m:e>
                      </m:d>
                      <m:r>
                        <a:rPr lang="en-US" altLang="zh-CN" sz="3200" b="0" i="1" smtClean="0">
                          <a:latin typeface="Cambria Math" panose="02040503050406030204" pitchFamily="18" charset="0"/>
                        </a:rPr>
                        <m:t>=</m:t>
                      </m:r>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𝑣</m:t>
                          </m:r>
                        </m:e>
                        <m:sup>
                          <m:r>
                            <a:rPr lang="en-US" altLang="zh-CN" sz="3200" i="1">
                              <a:latin typeface="Cambria Math" panose="02040503050406030204" pitchFamily="18" charset="0"/>
                            </a:rPr>
                            <m:t>𝑇</m:t>
                          </m:r>
                        </m:sup>
                      </m:sSup>
                      <m:r>
                        <m:rPr>
                          <m:sty m:val="p"/>
                        </m:rPr>
                        <a:rPr lang="en-US" altLang="zh-CN" sz="3200" b="0" i="0" smtClean="0">
                          <a:latin typeface="Cambria Math" panose="02040503050406030204" pitchFamily="18" charset="0"/>
                        </a:rPr>
                        <m:t>tanh</m:t>
                      </m:r>
                      <m:r>
                        <a:rPr lang="en-US"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𝑊</m:t>
                          </m:r>
                        </m:e>
                        <m:sub>
                          <m:r>
                            <a:rPr lang="en-US" altLang="zh-CN" sz="3200" i="1">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𝑊</m:t>
                          </m:r>
                        </m:e>
                        <m:sub>
                          <m:r>
                            <a:rPr lang="en-US" altLang="zh-CN" sz="3200" i="1">
                              <a:latin typeface="Cambria Math" panose="02040503050406030204" pitchFamily="18" charset="0"/>
                            </a:rPr>
                            <m:t>2</m:t>
                          </m:r>
                        </m:sub>
                      </m:sSub>
                      <m:r>
                        <a:rPr lang="en-US"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𝑃</m:t>
                          </m:r>
                        </m:e>
                        <m:sub>
                          <m:r>
                            <a:rPr lang="en-US" altLang="zh-CN" sz="3200" i="1">
                              <a:latin typeface="Cambria Math" panose="02040503050406030204" pitchFamily="18" charset="0"/>
                            </a:rPr>
                            <m:t>𝑖</m:t>
                          </m:r>
                        </m:sub>
                      </m:sSub>
                      <m:r>
                        <a:rPr lang="en-US"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𝑃</m:t>
                          </m:r>
                        </m:e>
                        <m:sub>
                          <m:r>
                            <a:rPr lang="en-US" altLang="zh-CN" sz="3200" i="1">
                              <a:latin typeface="Cambria Math" panose="02040503050406030204" pitchFamily="18" charset="0"/>
                            </a:rPr>
                            <m:t>𝑗</m:t>
                          </m:r>
                        </m:sub>
                      </m:sSub>
                      <m:r>
                        <a:rPr lang="en-US" altLang="zh-CN" sz="3200" b="0" i="1" smtClean="0">
                          <a:latin typeface="Cambria Math" panose="02040503050406030204" pitchFamily="18" charset="0"/>
                        </a:rPr>
                        <m:t>])</m:t>
                      </m:r>
                    </m:oMath>
                  </m:oMathPara>
                </a14:m>
                <a:endParaRPr lang="zh-CN" altLang="en-US" sz="3200" dirty="0"/>
              </a:p>
            </p:txBody>
          </p:sp>
        </mc:Choice>
        <mc:Fallback>
          <p:sp>
            <p:nvSpPr>
              <p:cNvPr id="9" name="矩形 8"/>
              <p:cNvSpPr>
                <a:spLocks noRot="1" noChangeAspect="1" noMove="1" noResize="1" noEditPoints="1" noAdjustHandles="1" noChangeArrowheads="1" noChangeShapeType="1" noTextEdit="1"/>
              </p:cNvSpPr>
              <p:nvPr/>
            </p:nvSpPr>
            <p:spPr>
              <a:xfrm>
                <a:off x="1688640" y="4139623"/>
                <a:ext cx="9930539" cy="659604"/>
              </a:xfrm>
              <a:prstGeom prst="rect">
                <a:avLst/>
              </a:prstGeom>
              <a:blipFill rotWithShape="0">
                <a:blip r:embed="rId5"/>
                <a:stretch>
                  <a:fillRect/>
                </a:stretch>
              </a:blipFill>
            </p:spPr>
            <p:txBody>
              <a:bodyPr/>
              <a:lstStyle/>
              <a:p>
                <a:r>
                  <a:rPr lang="zh-CN" altLang="en-US">
                    <a:noFill/>
                  </a:rPr>
                  <a:t> </a:t>
                </a:r>
              </a:p>
            </p:txBody>
          </p:sp>
        </mc:Fallback>
      </mc:AlternateContent>
      <p:sp>
        <p:nvSpPr>
          <p:cNvPr id="10" name="圆角矩形 9"/>
          <p:cNvSpPr/>
          <p:nvPr/>
        </p:nvSpPr>
        <p:spPr>
          <a:xfrm>
            <a:off x="1099328" y="1860730"/>
            <a:ext cx="10634133" cy="31665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636933" y="2608162"/>
            <a:ext cx="3335867" cy="369332"/>
          </a:xfrm>
          <a:prstGeom prst="rect">
            <a:avLst/>
          </a:prstGeom>
          <a:noFill/>
        </p:spPr>
        <p:txBody>
          <a:bodyPr wrap="square" rtlCol="0">
            <a:spAutoFit/>
          </a:bodyPr>
          <a:lstStyle/>
          <a:p>
            <a:r>
              <a:rPr lang="en-US" altLang="zh-CN" dirty="0" smtClean="0"/>
              <a:t>Self  attention</a:t>
            </a:r>
            <a:endParaRPr lang="zh-CN" altLang="en-US" dirty="0"/>
          </a:p>
        </p:txBody>
      </p:sp>
      <p:sp>
        <p:nvSpPr>
          <p:cNvPr id="12" name="文本框 11"/>
          <p:cNvSpPr txBox="1"/>
          <p:nvPr/>
        </p:nvSpPr>
        <p:spPr>
          <a:xfrm>
            <a:off x="3377938" y="186033"/>
            <a:ext cx="8355523" cy="923330"/>
          </a:xfrm>
          <a:prstGeom prst="rect">
            <a:avLst/>
          </a:prstGeom>
          <a:noFill/>
        </p:spPr>
        <p:txBody>
          <a:bodyPr wrap="square" rtlCol="0">
            <a:spAutoFit/>
          </a:bodyPr>
          <a:lstStyle/>
          <a:p>
            <a:r>
              <a:rPr lang="en-US" altLang="zh-CN" dirty="0" smtClean="0"/>
              <a:t>Highlight</a:t>
            </a:r>
            <a:r>
              <a:rPr lang="zh-CN" altLang="en-US" dirty="0" smtClean="0"/>
              <a:t>：</a:t>
            </a:r>
            <a:endParaRPr lang="en-US" altLang="zh-CN" dirty="0" smtClean="0"/>
          </a:p>
          <a:p>
            <a:r>
              <a:rPr lang="en-US" altLang="zh-CN" dirty="0" smtClean="0"/>
              <a:t>1.Gating </a:t>
            </a:r>
            <a:r>
              <a:rPr lang="zh-CN" altLang="en-US" dirty="0" smtClean="0"/>
              <a:t>（</a:t>
            </a:r>
            <a:r>
              <a:rPr lang="en-US" altLang="zh-CN" dirty="0"/>
              <a:t>Accelerated convergence</a:t>
            </a:r>
            <a:r>
              <a:rPr lang="zh-CN" altLang="en-US" dirty="0" smtClean="0"/>
              <a:t>）</a:t>
            </a:r>
            <a:endParaRPr lang="en-US" altLang="zh-CN" dirty="0" smtClean="0"/>
          </a:p>
          <a:p>
            <a:r>
              <a:rPr lang="en-US" altLang="zh-CN" dirty="0" smtClean="0"/>
              <a:t>2.Use question vector to </a:t>
            </a:r>
            <a:r>
              <a:rPr lang="en-US" altLang="zh-CN" dirty="0" err="1" smtClean="0"/>
              <a:t>intial</a:t>
            </a:r>
            <a:r>
              <a:rPr lang="en-US" altLang="zh-CN" dirty="0" smtClean="0"/>
              <a:t> answer decoder</a:t>
            </a:r>
            <a:r>
              <a:rPr lang="zh-CN" altLang="en-US" dirty="0" smtClean="0"/>
              <a:t>（</a:t>
            </a:r>
            <a:r>
              <a:rPr lang="en-US" altLang="zh-CN" dirty="0" smtClean="0"/>
              <a:t>more information access</a:t>
            </a:r>
            <a:r>
              <a:rPr lang="zh-CN" altLang="en-US" dirty="0" smtClean="0"/>
              <a:t>）</a:t>
            </a:r>
            <a:endParaRPr lang="zh-CN" altLang="en-US" dirty="0"/>
          </a:p>
        </p:txBody>
      </p:sp>
      <mc:AlternateContent xmlns:mc="http://schemas.openxmlformats.org/markup-compatibility/2006">
        <mc:Choice xmlns:a14="http://schemas.microsoft.com/office/drawing/2010/main" Requires="a14">
          <p:sp>
            <p:nvSpPr>
              <p:cNvPr id="13" name="文本框 12"/>
              <p:cNvSpPr txBox="1"/>
              <p:nvPr/>
            </p:nvSpPr>
            <p:spPr>
              <a:xfrm>
                <a:off x="2343051" y="5514126"/>
                <a:ext cx="3910751" cy="4658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𝑔</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𝑠𝑖𝑔𝑚𝑜𝑖𝑑</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𝑊</m:t>
                          </m:r>
                        </m:e>
                        <m:sub>
                          <m:r>
                            <a:rPr lang="en-US" altLang="zh-CN" sz="2800" b="0" i="1" smtClean="0">
                              <a:latin typeface="Cambria Math" panose="02040503050406030204" pitchFamily="18" charset="0"/>
                            </a:rPr>
                            <m:t>𝑔</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𝑐</m:t>
                          </m:r>
                        </m:e>
                        <m:sub>
                          <m:r>
                            <a:rPr lang="en-US" altLang="zh-CN" sz="2800" i="1">
                              <a:latin typeface="Cambria Math" panose="02040503050406030204" pitchFamily="18" charset="0"/>
                            </a:rPr>
                            <m:t>𝑖</m:t>
                          </m:r>
                        </m:sub>
                      </m:sSub>
                      <m:r>
                        <a:rPr lang="en-US" altLang="zh-CN" sz="2800" b="0" i="1" smtClean="0">
                          <a:latin typeface="Cambria Math" panose="02040503050406030204" pitchFamily="18" charset="0"/>
                        </a:rPr>
                        <m:t>])</m:t>
                      </m:r>
                    </m:oMath>
                  </m:oMathPara>
                </a14:m>
                <a:endParaRPr lang="zh-CN" altLang="en-US" sz="2800" dirty="0"/>
              </a:p>
            </p:txBody>
          </p:sp>
        </mc:Choice>
        <mc:Fallback>
          <p:sp>
            <p:nvSpPr>
              <p:cNvPr id="13" name="文本框 12"/>
              <p:cNvSpPr txBox="1">
                <a:spLocks noRot="1" noChangeAspect="1" noMove="1" noResize="1" noEditPoints="1" noAdjustHandles="1" noChangeArrowheads="1" noChangeShapeType="1" noTextEdit="1"/>
              </p:cNvSpPr>
              <p:nvPr/>
            </p:nvSpPr>
            <p:spPr>
              <a:xfrm>
                <a:off x="2343051" y="5514126"/>
                <a:ext cx="3910751" cy="46589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6653909" y="5514126"/>
                <a:ext cx="321472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𝑐</m:t>
                                  </m:r>
                                </m:e>
                                <m:sub>
                                  <m:r>
                                    <a:rPr lang="en-US" altLang="zh-CN" sz="2800" i="1">
                                      <a:latin typeface="Cambria Math" panose="02040503050406030204" pitchFamily="18" charset="0"/>
                                    </a:rPr>
                                    <m:t>𝑖</m:t>
                                  </m:r>
                                </m:sub>
                              </m:sSub>
                            </m:e>
                          </m:d>
                          <m:r>
                            <a:rPr lang="en-US" altLang="zh-CN" sz="2800" b="0" i="1" smtClean="0">
                              <a:latin typeface="Cambria Math" panose="02040503050406030204" pitchFamily="18" charset="0"/>
                            </a:rPr>
                            <m:t>= </m:t>
                          </m:r>
                          <m:r>
                            <a:rPr lang="en-US" altLang="zh-CN" sz="2800" i="1">
                              <a:latin typeface="Cambria Math" panose="02040503050406030204" pitchFamily="18" charset="0"/>
                            </a:rPr>
                            <m:t>𝑔</m:t>
                          </m:r>
                        </m:e>
                        <m:sub>
                          <m:r>
                            <a:rPr lang="en-US" altLang="zh-CN" sz="2800" i="1">
                              <a:latin typeface="Cambria Math" panose="02040503050406030204" pitchFamily="18" charset="0"/>
                            </a:rPr>
                            <m:t>𝑖</m:t>
                          </m:r>
                        </m:sub>
                      </m:sSub>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𝑐</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oMath>
                  </m:oMathPara>
                </a14:m>
                <a:endParaRPr lang="zh-CN" altLang="en-US" sz="2800" dirty="0"/>
              </a:p>
            </p:txBody>
          </p:sp>
        </mc:Choice>
        <mc:Fallback>
          <p:sp>
            <p:nvSpPr>
              <p:cNvPr id="14" name="文本框 13"/>
              <p:cNvSpPr txBox="1">
                <a:spLocks noRot="1" noChangeAspect="1" noMove="1" noResize="1" noEditPoints="1" noAdjustHandles="1" noChangeArrowheads="1" noChangeShapeType="1" noTextEdit="1"/>
              </p:cNvSpPr>
              <p:nvPr/>
            </p:nvSpPr>
            <p:spPr>
              <a:xfrm>
                <a:off x="6653909" y="5514126"/>
                <a:ext cx="3214726" cy="430887"/>
              </a:xfrm>
              <a:prstGeom prst="rect">
                <a:avLst/>
              </a:prstGeom>
              <a:blipFill rotWithShape="0">
                <a:blip r:embed="rId7"/>
                <a:stretch>
                  <a:fillRect/>
                </a:stretch>
              </a:blipFill>
            </p:spPr>
            <p:txBody>
              <a:bodyPr/>
              <a:lstStyle/>
              <a:p>
                <a:r>
                  <a:rPr lang="zh-CN" altLang="en-US">
                    <a:noFill/>
                  </a:rPr>
                  <a:t> </a:t>
                </a:r>
              </a:p>
            </p:txBody>
          </p:sp>
        </mc:Fallback>
      </mc:AlternateContent>
      <p:sp>
        <p:nvSpPr>
          <p:cNvPr id="16" name="圆角矩形 15"/>
          <p:cNvSpPr/>
          <p:nvPr/>
        </p:nvSpPr>
        <p:spPr>
          <a:xfrm>
            <a:off x="1099328" y="5071852"/>
            <a:ext cx="10634133" cy="1786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7" name="文本框 16"/>
              <p:cNvSpPr txBox="1"/>
              <p:nvPr/>
            </p:nvSpPr>
            <p:spPr>
              <a:xfrm>
                <a:off x="3757326" y="6221062"/>
                <a:ext cx="404020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h</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𝐵𝑖𝑅𝑁𝑁</m:t>
                      </m:r>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h</m:t>
                          </m:r>
                        </m:e>
                        <m:sub>
                          <m:r>
                            <a:rPr lang="en-US" altLang="zh-CN" sz="2800" i="1">
                              <a:latin typeface="Cambria Math" panose="02040503050406030204" pitchFamily="18" charset="0"/>
                            </a:rPr>
                            <m:t>𝑖</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𝑐</m:t>
                          </m:r>
                        </m:e>
                        <m:sub>
                          <m:r>
                            <a:rPr lang="en-US" altLang="zh-CN" sz="2800" i="1">
                              <a:latin typeface="Cambria Math" panose="02040503050406030204" pitchFamily="18" charset="0"/>
                            </a:rPr>
                            <m:t>𝑖</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m:t>
                      </m:r>
                    </m:oMath>
                  </m:oMathPara>
                </a14:m>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3757326" y="6221062"/>
                <a:ext cx="4040209" cy="430887"/>
              </a:xfrm>
              <a:prstGeom prst="rect">
                <a:avLst/>
              </a:prstGeom>
              <a:blipFill rotWithShape="0">
                <a:blip r:embed="rId8"/>
                <a:stretch>
                  <a:fillRect/>
                </a:stretch>
              </a:blipFill>
            </p:spPr>
            <p:txBody>
              <a:bodyPr/>
              <a:lstStyle/>
              <a:p>
                <a:r>
                  <a:rPr lang="zh-CN" altLang="en-US">
                    <a:noFill/>
                  </a:rPr>
                  <a:t> </a:t>
                </a:r>
              </a:p>
            </p:txBody>
          </p:sp>
        </mc:Fallback>
      </mc:AlternateContent>
      <p:sp>
        <p:nvSpPr>
          <p:cNvPr id="18" name="文本框 17"/>
          <p:cNvSpPr txBox="1"/>
          <p:nvPr/>
        </p:nvSpPr>
        <p:spPr>
          <a:xfrm>
            <a:off x="10163644" y="5866226"/>
            <a:ext cx="1910225" cy="800219"/>
          </a:xfrm>
          <a:prstGeom prst="rect">
            <a:avLst/>
          </a:prstGeom>
          <a:noFill/>
        </p:spPr>
        <p:txBody>
          <a:bodyPr wrap="square" rtlCol="0">
            <a:spAutoFit/>
          </a:bodyPr>
          <a:lstStyle/>
          <a:p>
            <a:r>
              <a:rPr lang="en-US" altLang="zh-CN" sz="2800" dirty="0" smtClean="0"/>
              <a:t>Gating</a:t>
            </a:r>
            <a:endParaRPr lang="en-US" altLang="zh-CN" dirty="0" smtClean="0"/>
          </a:p>
          <a:p>
            <a:endParaRPr lang="zh-CN" altLang="en-US" dirty="0"/>
          </a:p>
        </p:txBody>
      </p:sp>
    </p:spTree>
    <p:extLst>
      <p:ext uri="{BB962C8B-B14F-4D97-AF65-F5344CB8AC3E}">
        <p14:creationId xmlns:p14="http://schemas.microsoft.com/office/powerpoint/2010/main" val="270881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6" grpId="0" animBg="1"/>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995" y="166694"/>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673176" y="366749"/>
            <a:ext cx="7646936" cy="4732075"/>
          </a:xfrm>
          <a:prstGeom prst="rect">
            <a:avLst/>
          </a:prstGeom>
        </p:spPr>
      </p:pic>
      <p:pic>
        <p:nvPicPr>
          <p:cNvPr id="4" name="图片 3"/>
          <p:cNvPicPr>
            <a:picLocks noChangeAspect="1"/>
          </p:cNvPicPr>
          <p:nvPr/>
        </p:nvPicPr>
        <p:blipFill>
          <a:blip r:embed="rId4"/>
          <a:stretch>
            <a:fillRect/>
          </a:stretch>
        </p:blipFill>
        <p:spPr>
          <a:xfrm>
            <a:off x="2131309" y="5428527"/>
            <a:ext cx="6389220" cy="1064870"/>
          </a:xfrm>
          <a:prstGeom prst="rect">
            <a:avLst/>
          </a:prstGeom>
        </p:spPr>
      </p:pic>
      <p:sp>
        <p:nvSpPr>
          <p:cNvPr id="5" name="文本框 4"/>
          <p:cNvSpPr txBox="1"/>
          <p:nvPr/>
        </p:nvSpPr>
        <p:spPr>
          <a:xfrm>
            <a:off x="1296365" y="5511417"/>
            <a:ext cx="834944" cy="369332"/>
          </a:xfrm>
          <a:prstGeom prst="rect">
            <a:avLst/>
          </a:prstGeom>
          <a:noFill/>
        </p:spPr>
        <p:txBody>
          <a:bodyPr wrap="square" rtlCol="0">
            <a:spAutoFit/>
          </a:bodyPr>
          <a:lstStyle/>
          <a:p>
            <a:r>
              <a:rPr lang="en-US" altLang="zh-CN" dirty="0" smtClean="0">
                <a:solidFill>
                  <a:srgbClr val="FF0000"/>
                </a:solidFill>
              </a:rPr>
              <a:t>Note</a:t>
            </a:r>
          </a:p>
        </p:txBody>
      </p:sp>
      <p:sp>
        <p:nvSpPr>
          <p:cNvPr id="15" name="任意多边形 14"/>
          <p:cNvSpPr/>
          <p:nvPr/>
        </p:nvSpPr>
        <p:spPr>
          <a:xfrm>
            <a:off x="1490098" y="1219200"/>
            <a:ext cx="1515175" cy="1630373"/>
          </a:xfrm>
          <a:custGeom>
            <a:avLst/>
            <a:gdLst>
              <a:gd name="connsiteX0" fmla="*/ 1337769 w 1515175"/>
              <a:gd name="connsiteY0" fmla="*/ 0 h 1630373"/>
              <a:gd name="connsiteX1" fmla="*/ 35 w 1515175"/>
              <a:gd name="connsiteY1" fmla="*/ 931333 h 1630373"/>
              <a:gd name="connsiteX2" fmla="*/ 1371635 w 1515175"/>
              <a:gd name="connsiteY2" fmla="*/ 1557867 h 1630373"/>
              <a:gd name="connsiteX3" fmla="*/ 1405502 w 1515175"/>
              <a:gd name="connsiteY3" fmla="*/ 1591733 h 1630373"/>
            </a:gdLst>
            <a:ahLst/>
            <a:cxnLst>
              <a:cxn ang="0">
                <a:pos x="connsiteX0" y="connsiteY0"/>
              </a:cxn>
              <a:cxn ang="0">
                <a:pos x="connsiteX1" y="connsiteY1"/>
              </a:cxn>
              <a:cxn ang="0">
                <a:pos x="connsiteX2" y="connsiteY2"/>
              </a:cxn>
              <a:cxn ang="0">
                <a:pos x="connsiteX3" y="connsiteY3"/>
              </a:cxn>
            </a:cxnLst>
            <a:rect l="l" t="t" r="r" b="b"/>
            <a:pathLst>
              <a:path w="1515175" h="1630373">
                <a:moveTo>
                  <a:pt x="1337769" y="0"/>
                </a:moveTo>
                <a:cubicBezTo>
                  <a:pt x="666080" y="335844"/>
                  <a:pt x="-5609" y="671689"/>
                  <a:pt x="35" y="931333"/>
                </a:cubicBezTo>
                <a:cubicBezTo>
                  <a:pt x="5679" y="1190977"/>
                  <a:pt x="1137391" y="1447800"/>
                  <a:pt x="1371635" y="1557867"/>
                </a:cubicBezTo>
                <a:cubicBezTo>
                  <a:pt x="1605879" y="1667934"/>
                  <a:pt x="1505690" y="1629833"/>
                  <a:pt x="1405502" y="15917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89552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705379" y="600671"/>
            <a:ext cx="2787943" cy="461665"/>
          </a:xfrm>
          <a:prstGeom prst="rect">
            <a:avLst/>
          </a:prstGeom>
        </p:spPr>
        <p:txBody>
          <a:bodyPr wrap="none">
            <a:spAutoFit/>
          </a:bodyPr>
          <a:lstStyle/>
          <a:p>
            <a:r>
              <a:rPr lang="en-US" altLang="zh-CN" sz="2400" dirty="0">
                <a:solidFill>
                  <a:srgbClr val="FF0000"/>
                </a:solidFill>
                <a:latin typeface="Arial" panose="020B0604020202020204" pitchFamily="34" charset="0"/>
              </a:rPr>
              <a:t>Mnemonic Reader </a:t>
            </a:r>
            <a:endParaRPr lang="zh-CN" altLang="en-US" sz="2400" dirty="0">
              <a:solidFill>
                <a:srgbClr val="FF0000"/>
              </a:solidFill>
            </a:endParaRPr>
          </a:p>
        </p:txBody>
      </p:sp>
      <p:sp>
        <p:nvSpPr>
          <p:cNvPr id="4" name="矩形 3"/>
          <p:cNvSpPr/>
          <p:nvPr/>
        </p:nvSpPr>
        <p:spPr>
          <a:xfrm>
            <a:off x="1117216" y="1462446"/>
            <a:ext cx="9618517" cy="3046988"/>
          </a:xfrm>
          <a:prstGeom prst="rect">
            <a:avLst/>
          </a:prstGeom>
        </p:spPr>
        <p:txBody>
          <a:bodyPr wrap="square">
            <a:spAutoFit/>
          </a:bodyPr>
          <a:lstStyle/>
          <a:p>
            <a:r>
              <a:rPr lang="en-US" altLang="zh-CN" sz="2400" dirty="0" smtClean="0">
                <a:latin typeface="DejaVu Sans Mono" panose="020B0609030804020204" pitchFamily="49" charset="0"/>
                <a:ea typeface="DejaVu Sans Mono" panose="020B0609030804020204" pitchFamily="49" charset="0"/>
                <a:cs typeface="DejaVu Sans Mono" panose="020B0609030804020204" pitchFamily="49" charset="0"/>
              </a:rPr>
              <a:t>Embedding layer : word </a:t>
            </a:r>
            <a:r>
              <a:rPr lang="en-US" altLang="zh-CN" sz="2400" dirty="0">
                <a:latin typeface="DejaVu Sans Mono" panose="020B0609030804020204" pitchFamily="49" charset="0"/>
                <a:ea typeface="DejaVu Sans Mono" panose="020B0609030804020204" pitchFamily="49" charset="0"/>
                <a:cs typeface="DejaVu Sans Mono" panose="020B0609030804020204" pitchFamily="49" charset="0"/>
              </a:rPr>
              <a:t>+ char(CNN) + binary feature question category </a:t>
            </a:r>
            <a:r>
              <a:rPr lang="en-US" altLang="zh-CN" sz="2400" dirty="0" err="1">
                <a:latin typeface="DejaVu Sans Mono" panose="020B0609030804020204" pitchFamily="49" charset="0"/>
                <a:ea typeface="DejaVu Sans Mono" panose="020B0609030804020204" pitchFamily="49" charset="0"/>
                <a:cs typeface="DejaVu Sans Mono" panose="020B0609030804020204" pitchFamily="49" charset="0"/>
              </a:rPr>
              <a:t>emb</a:t>
            </a:r>
            <a:r>
              <a:rPr lang="en-US" altLang="zh-CN" sz="2400" dirty="0">
                <a:latin typeface="DejaVu Sans Mono" panose="020B0609030804020204" pitchFamily="49" charset="0"/>
                <a:ea typeface="DejaVu Sans Mono" panose="020B0609030804020204" pitchFamily="49" charset="0"/>
                <a:cs typeface="DejaVu Sans Mono" panose="020B0609030804020204" pitchFamily="49" charset="0"/>
              </a:rPr>
              <a:t> -&gt; </a:t>
            </a:r>
            <a:r>
              <a:rPr lang="en-US" altLang="zh-CN" sz="2400" dirty="0" smtClean="0">
                <a:latin typeface="DejaVu Sans Mono" panose="020B0609030804020204" pitchFamily="49" charset="0"/>
                <a:ea typeface="DejaVu Sans Mono" panose="020B0609030804020204" pitchFamily="49" charset="0"/>
                <a:cs typeface="DejaVu Sans Mono" panose="020B0609030804020204" pitchFamily="49" charset="0"/>
              </a:rPr>
              <a:t>highway</a:t>
            </a:r>
          </a:p>
          <a:p>
            <a:endParaRPr lang="en-US" altLang="zh-CN" sz="2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2400" dirty="0" smtClean="0">
                <a:latin typeface="DejaVu Sans Mono" panose="020B0609030804020204" pitchFamily="49" charset="0"/>
                <a:ea typeface="DejaVu Sans Mono" panose="020B0609030804020204" pitchFamily="49" charset="0"/>
                <a:cs typeface="DejaVu Sans Mono" panose="020B0609030804020204" pitchFamily="49" charset="0"/>
              </a:rPr>
              <a:t>Encoding: </a:t>
            </a:r>
            <a:r>
              <a:rPr lang="en-US" altLang="zh-CN" sz="2400" dirty="0" err="1" smtClean="0">
                <a:latin typeface="DejaVu Sans Mono" panose="020B0609030804020204" pitchFamily="49" charset="0"/>
                <a:ea typeface="DejaVu Sans Mono" panose="020B0609030804020204" pitchFamily="49" charset="0"/>
                <a:cs typeface="DejaVu Sans Mono" panose="020B0609030804020204" pitchFamily="49" charset="0"/>
              </a:rPr>
              <a:t>BiLSTM</a:t>
            </a:r>
            <a:endParaRPr lang="en-US" altLang="zh-CN" sz="2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altLang="zh-CN" sz="2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2400" dirty="0" smtClean="0">
                <a:latin typeface="DejaVu Sans Mono" panose="020B0609030804020204" pitchFamily="49" charset="0"/>
                <a:ea typeface="DejaVu Sans Mono" panose="020B0609030804020204" pitchFamily="49" charset="0"/>
                <a:cs typeface="DejaVu Sans Mono" panose="020B0609030804020204" pitchFamily="49" charset="0"/>
              </a:rPr>
              <a:t>Interaction: </a:t>
            </a:r>
            <a:r>
              <a:rPr lang="en-US" altLang="zh-CN" sz="2400" dirty="0"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iterative aligner</a:t>
            </a:r>
          </a:p>
          <a:p>
            <a:endParaRPr lang="en-US" altLang="zh-CN" sz="2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2400" dirty="0" smtClean="0">
                <a:latin typeface="DejaVu Sans Mono" panose="020B0609030804020204" pitchFamily="49" charset="0"/>
                <a:ea typeface="DejaVu Sans Mono" panose="020B0609030804020204" pitchFamily="49" charset="0"/>
                <a:cs typeface="DejaVu Sans Mono" panose="020B0609030804020204" pitchFamily="49" charset="0"/>
              </a:rPr>
              <a:t>Answer layer : </a:t>
            </a:r>
            <a:r>
              <a:rPr lang="en-US" altLang="zh-CN" sz="2400" dirty="0" err="1"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multihop</a:t>
            </a:r>
            <a:r>
              <a:rPr lang="en-US" altLang="zh-CN" sz="2400" dirty="0"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 answer pointer</a:t>
            </a:r>
          </a:p>
        </p:txBody>
      </p:sp>
    </p:spTree>
    <p:extLst>
      <p:ext uri="{BB962C8B-B14F-4D97-AF65-F5344CB8AC3E}">
        <p14:creationId xmlns:p14="http://schemas.microsoft.com/office/powerpoint/2010/main" val="137777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705379" y="600671"/>
            <a:ext cx="2787943" cy="461665"/>
          </a:xfrm>
          <a:prstGeom prst="rect">
            <a:avLst/>
          </a:prstGeom>
        </p:spPr>
        <p:txBody>
          <a:bodyPr wrap="none">
            <a:spAutoFit/>
          </a:bodyPr>
          <a:lstStyle/>
          <a:p>
            <a:r>
              <a:rPr lang="en-US" altLang="zh-CN" sz="2400" dirty="0">
                <a:solidFill>
                  <a:srgbClr val="FF0000"/>
                </a:solidFill>
                <a:latin typeface="Arial" panose="020B0604020202020204" pitchFamily="34" charset="0"/>
              </a:rPr>
              <a:t>Mnemonic Reader </a:t>
            </a:r>
            <a:endParaRPr lang="zh-CN" altLang="en-US" sz="2400" dirty="0">
              <a:solidFill>
                <a:srgbClr val="FF0000"/>
              </a:solidFill>
            </a:endParaRPr>
          </a:p>
        </p:txBody>
      </p:sp>
      <p:sp>
        <p:nvSpPr>
          <p:cNvPr id="4" name="矩形 3"/>
          <p:cNvSpPr/>
          <p:nvPr/>
        </p:nvSpPr>
        <p:spPr>
          <a:xfrm>
            <a:off x="3768840" y="630074"/>
            <a:ext cx="3460221" cy="830997"/>
          </a:xfrm>
          <a:prstGeom prst="rect">
            <a:avLst/>
          </a:prstGeom>
        </p:spPr>
        <p:txBody>
          <a:bodyPr wrap="square">
            <a:spAutoFit/>
          </a:bodyPr>
          <a:lstStyle/>
          <a:p>
            <a:r>
              <a:rPr lang="en-US" altLang="zh-CN" sz="2400" dirty="0"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iterative aligner</a:t>
            </a:r>
          </a:p>
          <a:p>
            <a:endParaRPr lang="en-US" altLang="zh-CN" sz="2400" dirty="0" smtClean="0">
              <a:latin typeface="DejaVu Sans Mono" panose="020B0609030804020204" pitchFamily="49" charset="0"/>
              <a:ea typeface="DejaVu Sans Mono" panose="020B0609030804020204" pitchFamily="49" charset="0"/>
              <a:cs typeface="DejaVu Sans Mono" panose="020B0609030804020204" pitchFamily="49" charset="0"/>
            </a:endParaRPr>
          </a:p>
        </p:txBody>
      </p:sp>
      <mc:AlternateContent xmlns:mc="http://schemas.openxmlformats.org/markup-compatibility/2006">
        <mc:Choice xmlns:a14="http://schemas.microsoft.com/office/drawing/2010/main" Requires="a14">
          <p:sp>
            <p:nvSpPr>
              <p:cNvPr id="5" name="矩形 4"/>
              <p:cNvSpPr/>
              <p:nvPr/>
            </p:nvSpPr>
            <p:spPr>
              <a:xfrm>
                <a:off x="1500451" y="2201333"/>
                <a:ext cx="2268389" cy="81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3600" i="1" dirty="0" smtClean="0">
                              <a:solidFill>
                                <a:srgbClr val="FF0000"/>
                              </a:solidFill>
                              <a:latin typeface="Cambria Math" panose="02040503050406030204" pitchFamily="18" charset="0"/>
                            </a:rPr>
                          </m:ctrlPr>
                        </m:sSubPr>
                        <m:e>
                          <m:r>
                            <a:rPr lang="en-US" altLang="zh-CN" sz="3600" b="0" i="1" dirty="0" smtClean="0">
                              <a:solidFill>
                                <a:srgbClr val="FF0000"/>
                              </a:solidFill>
                              <a:latin typeface="Cambria Math" panose="02040503050406030204" pitchFamily="18" charset="0"/>
                            </a:rPr>
                            <m:t>𝑃</m:t>
                          </m:r>
                        </m:e>
                        <m:sub>
                          <m:r>
                            <a:rPr lang="en-US" altLang="zh-CN" sz="3600" b="0" i="1" dirty="0" smtClean="0">
                              <a:solidFill>
                                <a:srgbClr val="FF0000"/>
                              </a:solidFill>
                              <a:latin typeface="Cambria Math" panose="02040503050406030204" pitchFamily="18" charset="0"/>
                            </a:rPr>
                            <m:t>𝑡</m:t>
                          </m:r>
                          <m:r>
                            <a:rPr lang="en-US" altLang="zh-CN" sz="3600" b="0" i="1" dirty="0" smtClean="0">
                              <a:solidFill>
                                <a:srgbClr val="FF0000"/>
                              </a:solidFill>
                              <a:latin typeface="Cambria Math" panose="02040503050406030204" pitchFamily="18" charset="0"/>
                            </a:rPr>
                            <m:t>−1</m:t>
                          </m:r>
                        </m:sub>
                      </m:sSub>
                    </m:oMath>
                  </m:oMathPara>
                </a14:m>
                <a:endParaRPr lang="zh-CN" altLang="en-US" dirty="0">
                  <a:solidFill>
                    <a:srgbClr val="FF0000"/>
                  </a:solidFill>
                </a:endParaRPr>
              </a:p>
            </p:txBody>
          </p:sp>
        </mc:Choice>
        <mc:Fallback>
          <p:sp>
            <p:nvSpPr>
              <p:cNvPr id="5" name="矩形 4"/>
              <p:cNvSpPr>
                <a:spLocks noRot="1" noChangeAspect="1" noMove="1" noResize="1" noEditPoints="1" noAdjustHandles="1" noChangeArrowheads="1" noChangeShapeType="1" noTextEdit="1"/>
              </p:cNvSpPr>
              <p:nvPr/>
            </p:nvSpPr>
            <p:spPr>
              <a:xfrm>
                <a:off x="1500451" y="2201333"/>
                <a:ext cx="2268389" cy="812800"/>
              </a:xfrm>
              <a:prstGeom prst="rect">
                <a:avLst/>
              </a:prstGeom>
              <a:blipFill rotWithShape="0">
                <a:blip r:embed="rId2"/>
                <a:stretch>
                  <a:fillRect/>
                </a:stretch>
              </a:blipFill>
            </p:spPr>
            <p:txBody>
              <a:bodyPr/>
              <a:lstStyle/>
              <a:p>
                <a:r>
                  <a:rPr lang="zh-CN" altLang="en-US">
                    <a:noFill/>
                  </a:rPr>
                  <a:t> </a:t>
                </a:r>
              </a:p>
            </p:txBody>
          </p:sp>
        </mc:Fallback>
      </mc:AlternateContent>
      <p:sp>
        <p:nvSpPr>
          <p:cNvPr id="6" name="矩形 5"/>
          <p:cNvSpPr/>
          <p:nvPr/>
        </p:nvSpPr>
        <p:spPr>
          <a:xfrm>
            <a:off x="1500450" y="3623733"/>
            <a:ext cx="2268389" cy="81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600" dirty="0" smtClean="0">
                <a:solidFill>
                  <a:srgbClr val="FF0000"/>
                </a:solidFill>
              </a:rPr>
              <a:t>Q</a:t>
            </a:r>
            <a:endParaRPr lang="zh-CN" altLang="en-US" dirty="0">
              <a:solidFill>
                <a:srgbClr val="FF0000"/>
              </a:solidFill>
            </a:endParaRPr>
          </a:p>
        </p:txBody>
      </p:sp>
      <mc:AlternateContent xmlns:mc="http://schemas.openxmlformats.org/markup-compatibility/2006">
        <mc:Choice xmlns:a14="http://schemas.microsoft.com/office/drawing/2010/main" Requires="a14">
          <p:sp>
            <p:nvSpPr>
              <p:cNvPr id="7" name="矩形 6"/>
              <p:cNvSpPr/>
              <p:nvPr/>
            </p:nvSpPr>
            <p:spPr>
              <a:xfrm>
                <a:off x="5259651" y="2810933"/>
                <a:ext cx="2268389" cy="81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4000" i="1" smtClean="0">
                              <a:solidFill>
                                <a:srgbClr val="FF0000"/>
                              </a:solidFill>
                              <a:latin typeface="Cambria Math" panose="02040503050406030204" pitchFamily="18" charset="0"/>
                            </a:rPr>
                          </m:ctrlPr>
                        </m:sSubPr>
                        <m:e>
                          <m:r>
                            <a:rPr lang="en-US" altLang="zh-CN" sz="4000" b="0" i="1" smtClean="0">
                              <a:solidFill>
                                <a:srgbClr val="FF0000"/>
                              </a:solidFill>
                              <a:latin typeface="Cambria Math" panose="02040503050406030204" pitchFamily="18" charset="0"/>
                            </a:rPr>
                            <m:t>𝑃</m:t>
                          </m:r>
                        </m:e>
                        <m:sub>
                          <m:r>
                            <a:rPr lang="en-US" altLang="zh-CN" sz="4000" b="0" i="1" smtClean="0">
                              <a:solidFill>
                                <a:srgbClr val="FF0000"/>
                              </a:solidFill>
                              <a:latin typeface="Cambria Math" panose="02040503050406030204" pitchFamily="18" charset="0"/>
                            </a:rPr>
                            <m:t>𝑡</m:t>
                          </m:r>
                        </m:sub>
                      </m:sSub>
                    </m:oMath>
                  </m:oMathPara>
                </a14:m>
                <a:endParaRPr lang="zh-CN" altLang="en-US" dirty="0">
                  <a:solidFill>
                    <a:srgbClr val="FF0000"/>
                  </a:solidFill>
                </a:endParaRPr>
              </a:p>
            </p:txBody>
          </p:sp>
        </mc:Choice>
        <mc:Fallback>
          <p:sp>
            <p:nvSpPr>
              <p:cNvPr id="7" name="矩形 6"/>
              <p:cNvSpPr>
                <a:spLocks noRot="1" noChangeAspect="1" noMove="1" noResize="1" noEditPoints="1" noAdjustHandles="1" noChangeArrowheads="1" noChangeShapeType="1" noTextEdit="1"/>
              </p:cNvSpPr>
              <p:nvPr/>
            </p:nvSpPr>
            <p:spPr>
              <a:xfrm>
                <a:off x="5259651" y="2810933"/>
                <a:ext cx="2268389" cy="812800"/>
              </a:xfrm>
              <a:prstGeom prst="rect">
                <a:avLst/>
              </a:prstGeom>
              <a:blipFill rotWithShape="0">
                <a:blip r:embed="rId3"/>
                <a:stretch>
                  <a:fillRect/>
                </a:stretch>
              </a:blipFill>
            </p:spPr>
            <p:txBody>
              <a:bodyPr/>
              <a:lstStyle/>
              <a:p>
                <a:r>
                  <a:rPr lang="zh-CN" altLang="en-US">
                    <a:noFill/>
                  </a:rPr>
                  <a:t> </a:t>
                </a:r>
              </a:p>
            </p:txBody>
          </p:sp>
        </mc:Fallback>
      </mc:AlternateContent>
      <p:cxnSp>
        <p:nvCxnSpPr>
          <p:cNvPr id="9" name="直接箭头连接符 8"/>
          <p:cNvCxnSpPr>
            <a:stCxn id="5" idx="3"/>
            <a:endCxn id="7" idx="1"/>
          </p:cNvCxnSpPr>
          <p:nvPr/>
        </p:nvCxnSpPr>
        <p:spPr>
          <a:xfrm>
            <a:off x="3768840" y="2607733"/>
            <a:ext cx="1490811"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3"/>
          </p:cNvCxnSpPr>
          <p:nvPr/>
        </p:nvCxnSpPr>
        <p:spPr>
          <a:xfrm flipV="1">
            <a:off x="3768839" y="3217333"/>
            <a:ext cx="1490812" cy="812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768839" y="1942868"/>
            <a:ext cx="5459828" cy="461665"/>
          </a:xfrm>
          <a:prstGeom prst="rect">
            <a:avLst/>
          </a:prstGeom>
          <a:noFill/>
        </p:spPr>
        <p:txBody>
          <a:bodyPr wrap="square" rtlCol="0">
            <a:spAutoFit/>
          </a:bodyPr>
          <a:lstStyle/>
          <a:p>
            <a:r>
              <a:rPr lang="en-US" altLang="zh-CN" sz="2400" dirty="0" smtClean="0"/>
              <a:t>interaction</a:t>
            </a:r>
            <a:r>
              <a:rPr lang="zh-CN" altLang="en-US" sz="2400" dirty="0" smtClean="0"/>
              <a:t>： </a:t>
            </a:r>
            <a:r>
              <a:rPr lang="en-US" altLang="zh-CN" sz="2400" dirty="0" err="1" smtClean="0"/>
              <a:t>Attenton</a:t>
            </a:r>
            <a:r>
              <a:rPr lang="en-US" altLang="zh-CN" sz="2400" dirty="0" smtClean="0"/>
              <a:t> + self attention</a:t>
            </a:r>
            <a:endParaRPr lang="zh-CN" altLang="en-US" sz="2400" dirty="0"/>
          </a:p>
        </p:txBody>
      </p:sp>
      <p:sp>
        <p:nvSpPr>
          <p:cNvPr id="14" name="文本框 13"/>
          <p:cNvSpPr txBox="1"/>
          <p:nvPr/>
        </p:nvSpPr>
        <p:spPr>
          <a:xfrm>
            <a:off x="3904984" y="5029201"/>
            <a:ext cx="1969410" cy="523220"/>
          </a:xfrm>
          <a:prstGeom prst="rect">
            <a:avLst/>
          </a:prstGeom>
          <a:noFill/>
        </p:spPr>
        <p:txBody>
          <a:bodyPr wrap="square" rtlCol="0">
            <a:spAutoFit/>
          </a:bodyPr>
          <a:lstStyle/>
          <a:p>
            <a:r>
              <a:rPr lang="en-US" altLang="zh-CN" sz="2800" dirty="0" smtClean="0"/>
              <a:t>T  hops</a:t>
            </a:r>
            <a:endParaRPr lang="zh-CN" altLang="en-US" sz="2800" dirty="0"/>
          </a:p>
        </p:txBody>
      </p:sp>
    </p:spTree>
    <p:extLst>
      <p:ext uri="{BB962C8B-B14F-4D97-AF65-F5344CB8AC3E}">
        <p14:creationId xmlns:p14="http://schemas.microsoft.com/office/powerpoint/2010/main" val="8437432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742262" y="924467"/>
            <a:ext cx="5205271" cy="461665"/>
          </a:xfrm>
          <a:prstGeom prst="rect">
            <a:avLst/>
          </a:prstGeom>
        </p:spPr>
        <p:txBody>
          <a:bodyPr wrap="none">
            <a:spAutoFit/>
          </a:bodyPr>
          <a:lstStyle/>
          <a:p>
            <a:r>
              <a:rPr lang="en-US" altLang="zh-CN" sz="2400" dirty="0"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Memory-based answer </a:t>
            </a:r>
            <a:r>
              <a:rPr lang="en-US" altLang="zh-CN" sz="2400" dirty="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pointer</a:t>
            </a:r>
          </a:p>
        </p:txBody>
      </p:sp>
      <p:sp>
        <p:nvSpPr>
          <p:cNvPr id="4" name="矩形 3"/>
          <p:cNvSpPr/>
          <p:nvPr/>
        </p:nvSpPr>
        <p:spPr>
          <a:xfrm>
            <a:off x="897467" y="3826933"/>
            <a:ext cx="237066"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86911" y="3826933"/>
            <a:ext cx="237066"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10177" y="3826933"/>
            <a:ext cx="237066"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33443" y="3826933"/>
            <a:ext cx="237066"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22685" y="3826933"/>
            <a:ext cx="237066"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859710" y="2064665"/>
            <a:ext cx="237066" cy="1219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2" name="矩形 11"/>
          <p:cNvSpPr/>
          <p:nvPr/>
        </p:nvSpPr>
        <p:spPr>
          <a:xfrm>
            <a:off x="5693376" y="3826933"/>
            <a:ext cx="237066" cy="1219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12"/>
          <p:cNvSpPr/>
          <p:nvPr/>
        </p:nvSpPr>
        <p:spPr>
          <a:xfrm>
            <a:off x="5693376" y="2064665"/>
            <a:ext cx="237066" cy="1219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矩形 13"/>
          <p:cNvSpPr/>
          <p:nvPr/>
        </p:nvSpPr>
        <p:spPr>
          <a:xfrm>
            <a:off x="4880868" y="3793066"/>
            <a:ext cx="237066" cy="1219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圆角矩形 14"/>
          <p:cNvSpPr/>
          <p:nvPr/>
        </p:nvSpPr>
        <p:spPr>
          <a:xfrm>
            <a:off x="548098" y="3539067"/>
            <a:ext cx="2707552" cy="176106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文本框 15"/>
          <p:cNvSpPr txBox="1"/>
          <p:nvPr/>
        </p:nvSpPr>
        <p:spPr>
          <a:xfrm>
            <a:off x="4859710" y="5521467"/>
            <a:ext cx="1239314" cy="461665"/>
          </a:xfrm>
          <a:prstGeom prst="rect">
            <a:avLst/>
          </a:prstGeom>
          <a:noFill/>
        </p:spPr>
        <p:txBody>
          <a:bodyPr wrap="none" rtlCol="0">
            <a:spAutoFit/>
          </a:bodyPr>
          <a:lstStyle/>
          <a:p>
            <a:r>
              <a:rPr lang="en-US" altLang="zh-CN" sz="2400" dirty="0" smtClean="0"/>
              <a:t>memory</a:t>
            </a:r>
            <a:endParaRPr lang="zh-CN" altLang="en-US" dirty="0"/>
          </a:p>
        </p:txBody>
      </p:sp>
      <mc:AlternateContent xmlns:mc="http://schemas.openxmlformats.org/markup-compatibility/2006">
        <mc:Choice xmlns:a14="http://schemas.microsoft.com/office/drawing/2010/main" Requires="a14">
          <p:sp>
            <p:nvSpPr>
              <p:cNvPr id="17" name="文本框 16"/>
              <p:cNvSpPr txBox="1"/>
              <p:nvPr/>
            </p:nvSpPr>
            <p:spPr>
              <a:xfrm>
                <a:off x="4695249" y="1386132"/>
                <a:ext cx="565988"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𝑠</m:t>
                          </m:r>
                        </m:sub>
                      </m:sSub>
                    </m:oMath>
                  </m:oMathPara>
                </a14:m>
                <a:endParaRPr lang="zh-CN" altLang="en-US" sz="2800" dirty="0"/>
              </a:p>
            </p:txBody>
          </p:sp>
        </mc:Choice>
        <mc:Fallback>
          <p:sp>
            <p:nvSpPr>
              <p:cNvPr id="17" name="文本框 16"/>
              <p:cNvSpPr txBox="1">
                <a:spLocks noRot="1" noChangeAspect="1" noMove="1" noResize="1" noEditPoints="1" noAdjustHandles="1" noChangeArrowheads="1" noChangeShapeType="1" noTextEdit="1"/>
              </p:cNvSpPr>
              <p:nvPr/>
            </p:nvSpPr>
            <p:spPr>
              <a:xfrm>
                <a:off x="4695249" y="1386132"/>
                <a:ext cx="565988" cy="523220"/>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5491271" y="1423425"/>
                <a:ext cx="584583"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𝑒</m:t>
                          </m:r>
                        </m:sub>
                      </m:sSub>
                    </m:oMath>
                  </m:oMathPara>
                </a14:m>
                <a:endParaRPr lang="zh-CN" altLang="en-US" sz="2800" dirty="0"/>
              </a:p>
            </p:txBody>
          </p:sp>
        </mc:Choice>
        <mc:Fallback>
          <p:sp>
            <p:nvSpPr>
              <p:cNvPr id="18" name="文本框 17"/>
              <p:cNvSpPr txBox="1">
                <a:spLocks noRot="1" noChangeAspect="1" noMove="1" noResize="1" noEditPoints="1" noAdjustHandles="1" noChangeArrowheads="1" noChangeShapeType="1" noTextEdit="1"/>
              </p:cNvSpPr>
              <p:nvPr/>
            </p:nvSpPr>
            <p:spPr>
              <a:xfrm>
                <a:off x="5491271" y="1423425"/>
                <a:ext cx="584583" cy="52322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4716507" y="5046133"/>
                <a:ext cx="61600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𝑍</m:t>
                          </m:r>
                        </m:e>
                        <m:sub>
                          <m:r>
                            <a:rPr lang="en-US" altLang="zh-CN" sz="2800" b="0" i="1" smtClean="0">
                              <a:latin typeface="Cambria Math" panose="02040503050406030204" pitchFamily="18" charset="0"/>
                            </a:rPr>
                            <m:t>𝑠</m:t>
                          </m:r>
                        </m:sub>
                      </m:sSub>
                    </m:oMath>
                  </m:oMathPara>
                </a14:m>
                <a:endParaRPr lang="zh-CN" altLang="en-US" sz="2800" dirty="0"/>
              </a:p>
            </p:txBody>
          </p:sp>
        </mc:Choice>
        <mc:Fallback>
          <p:sp>
            <p:nvSpPr>
              <p:cNvPr id="19" name="文本框 18"/>
              <p:cNvSpPr txBox="1">
                <a:spLocks noRot="1" noChangeAspect="1" noMove="1" noResize="1" noEditPoints="1" noAdjustHandles="1" noChangeArrowheads="1" noChangeShapeType="1" noTextEdit="1"/>
              </p:cNvSpPr>
              <p:nvPr/>
            </p:nvSpPr>
            <p:spPr>
              <a:xfrm>
                <a:off x="4716507" y="5046133"/>
                <a:ext cx="616002" cy="52322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5475712" y="5046133"/>
                <a:ext cx="634597"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𝑍</m:t>
                          </m:r>
                        </m:e>
                        <m:sub>
                          <m:r>
                            <a:rPr lang="en-US" altLang="zh-CN" sz="2800" b="0" i="1" smtClean="0">
                              <a:latin typeface="Cambria Math" panose="02040503050406030204" pitchFamily="18" charset="0"/>
                            </a:rPr>
                            <m:t>𝑒</m:t>
                          </m:r>
                        </m:sub>
                      </m:sSub>
                    </m:oMath>
                  </m:oMathPara>
                </a14:m>
                <a:endParaRPr lang="zh-CN" altLang="en-US" sz="2800" dirty="0"/>
              </a:p>
            </p:txBody>
          </p:sp>
        </mc:Choice>
        <mc:Fallback>
          <p:sp>
            <p:nvSpPr>
              <p:cNvPr id="20" name="文本框 19"/>
              <p:cNvSpPr txBox="1">
                <a:spLocks noRot="1" noChangeAspect="1" noMove="1" noResize="1" noEditPoints="1" noAdjustHandles="1" noChangeArrowheads="1" noChangeShapeType="1" noTextEdit="1"/>
              </p:cNvSpPr>
              <p:nvPr/>
            </p:nvSpPr>
            <p:spPr>
              <a:xfrm>
                <a:off x="5475712" y="5046133"/>
                <a:ext cx="634597" cy="523220"/>
              </a:xfrm>
              <a:prstGeom prst="rect">
                <a:avLst/>
              </a:prstGeom>
              <a:blipFill rotWithShape="0">
                <a:blip r:embed="rId6"/>
                <a:stretch>
                  <a:fillRect/>
                </a:stretch>
              </a:blipFill>
            </p:spPr>
            <p:txBody>
              <a:bodyPr/>
              <a:lstStyle/>
              <a:p>
                <a:r>
                  <a:rPr lang="zh-CN" altLang="en-US">
                    <a:noFill/>
                  </a:rPr>
                  <a:t> </a:t>
                </a:r>
              </a:p>
            </p:txBody>
          </p:sp>
        </mc:Fallback>
      </mc:AlternateContent>
      <p:cxnSp>
        <p:nvCxnSpPr>
          <p:cNvPr id="24" name="直接箭头连接符 23"/>
          <p:cNvCxnSpPr>
            <a:stCxn id="15" idx="0"/>
            <a:endCxn id="11" idx="2"/>
          </p:cNvCxnSpPr>
          <p:nvPr/>
        </p:nvCxnSpPr>
        <p:spPr>
          <a:xfrm flipV="1">
            <a:off x="1901874" y="3283865"/>
            <a:ext cx="3076369" cy="25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4" idx="0"/>
            <a:endCxn id="11" idx="2"/>
          </p:cNvCxnSpPr>
          <p:nvPr/>
        </p:nvCxnSpPr>
        <p:spPr>
          <a:xfrm flipH="1" flipV="1">
            <a:off x="4978243" y="3283865"/>
            <a:ext cx="21158" cy="509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2" idx="0"/>
            <a:endCxn id="13" idx="2"/>
          </p:cNvCxnSpPr>
          <p:nvPr/>
        </p:nvCxnSpPr>
        <p:spPr>
          <a:xfrm flipV="1">
            <a:off x="5811909" y="3283865"/>
            <a:ext cx="0" cy="54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5" idx="0"/>
            <a:endCxn id="13" idx="2"/>
          </p:cNvCxnSpPr>
          <p:nvPr/>
        </p:nvCxnSpPr>
        <p:spPr>
          <a:xfrm flipV="1">
            <a:off x="1901874" y="3283865"/>
            <a:ext cx="3910035" cy="25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1" idx="3"/>
            <a:endCxn id="12" idx="1"/>
          </p:cNvCxnSpPr>
          <p:nvPr/>
        </p:nvCxnSpPr>
        <p:spPr>
          <a:xfrm>
            <a:off x="5096776" y="2674265"/>
            <a:ext cx="596600" cy="176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4" idx="3"/>
            <a:endCxn id="12" idx="1"/>
          </p:cNvCxnSpPr>
          <p:nvPr/>
        </p:nvCxnSpPr>
        <p:spPr>
          <a:xfrm>
            <a:off x="5117934" y="4402666"/>
            <a:ext cx="575442" cy="33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4849241" y="2692400"/>
            <a:ext cx="2531650" cy="3524838"/>
          </a:xfrm>
          <a:custGeom>
            <a:avLst/>
            <a:gdLst>
              <a:gd name="connsiteX0" fmla="*/ 1094359 w 2531650"/>
              <a:gd name="connsiteY0" fmla="*/ 0 h 3524838"/>
              <a:gd name="connsiteX1" fmla="*/ 2516759 w 2531650"/>
              <a:gd name="connsiteY1" fmla="*/ 1236133 h 3524838"/>
              <a:gd name="connsiteX2" fmla="*/ 1737826 w 2531650"/>
              <a:gd name="connsiteY2" fmla="*/ 3505200 h 3524838"/>
              <a:gd name="connsiteX3" fmla="*/ 163026 w 2531650"/>
              <a:gd name="connsiteY3" fmla="*/ 2336800 h 3524838"/>
              <a:gd name="connsiteX4" fmla="*/ 129159 w 2531650"/>
              <a:gd name="connsiteY4" fmla="*/ 2336800 h 3524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1650" h="3524838">
                <a:moveTo>
                  <a:pt x="1094359" y="0"/>
                </a:moveTo>
                <a:cubicBezTo>
                  <a:pt x="1751937" y="325966"/>
                  <a:pt x="2409515" y="651933"/>
                  <a:pt x="2516759" y="1236133"/>
                </a:cubicBezTo>
                <a:cubicBezTo>
                  <a:pt x="2624003" y="1820333"/>
                  <a:pt x="2130115" y="3321755"/>
                  <a:pt x="1737826" y="3505200"/>
                </a:cubicBezTo>
                <a:cubicBezTo>
                  <a:pt x="1345537" y="3688645"/>
                  <a:pt x="431137" y="2531533"/>
                  <a:pt x="163026" y="2336800"/>
                </a:cubicBezTo>
                <a:cubicBezTo>
                  <a:pt x="-105085" y="2142067"/>
                  <a:pt x="12037" y="2239433"/>
                  <a:pt x="129159" y="2336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a:stCxn id="12" idx="2"/>
          </p:cNvCxnSpPr>
          <p:nvPr/>
        </p:nvCxnSpPr>
        <p:spPr>
          <a:xfrm flipH="1" flipV="1">
            <a:off x="5096776" y="4859867"/>
            <a:ext cx="715133" cy="186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523977" y="5569353"/>
            <a:ext cx="614963" cy="584775"/>
          </a:xfrm>
          <a:prstGeom prst="rect">
            <a:avLst/>
          </a:prstGeom>
          <a:noFill/>
        </p:spPr>
        <p:txBody>
          <a:bodyPr wrap="square" rtlCol="0">
            <a:spAutoFit/>
          </a:bodyPr>
          <a:lstStyle/>
          <a:p>
            <a:r>
              <a:rPr lang="en-US" altLang="zh-CN" sz="3200" dirty="0" smtClean="0"/>
              <a:t>R</a:t>
            </a:r>
            <a:endParaRPr lang="zh-CN" altLang="en-US" dirty="0"/>
          </a:p>
        </p:txBody>
      </p:sp>
      <p:sp>
        <p:nvSpPr>
          <p:cNvPr id="39" name="矩形 38"/>
          <p:cNvSpPr/>
          <p:nvPr/>
        </p:nvSpPr>
        <p:spPr>
          <a:xfrm>
            <a:off x="705379" y="600671"/>
            <a:ext cx="2787943" cy="461665"/>
          </a:xfrm>
          <a:prstGeom prst="rect">
            <a:avLst/>
          </a:prstGeom>
        </p:spPr>
        <p:txBody>
          <a:bodyPr wrap="none">
            <a:spAutoFit/>
          </a:bodyPr>
          <a:lstStyle/>
          <a:p>
            <a:r>
              <a:rPr lang="en-US" altLang="zh-CN" sz="2400" dirty="0">
                <a:solidFill>
                  <a:srgbClr val="FF0000"/>
                </a:solidFill>
                <a:latin typeface="Arial" panose="020B0604020202020204" pitchFamily="34" charset="0"/>
              </a:rPr>
              <a:t>Mnemonic Reader </a:t>
            </a:r>
            <a:endParaRPr lang="zh-CN" altLang="en-US" sz="2400" dirty="0">
              <a:solidFill>
                <a:srgbClr val="FF0000"/>
              </a:solidFill>
            </a:endParaRPr>
          </a:p>
        </p:txBody>
      </p:sp>
    </p:spTree>
    <p:extLst>
      <p:ext uri="{BB962C8B-B14F-4D97-AF65-F5344CB8AC3E}">
        <p14:creationId xmlns:p14="http://schemas.microsoft.com/office/powerpoint/2010/main" val="167720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151717" y="0"/>
            <a:ext cx="6362700" cy="6762750"/>
          </a:xfrm>
          <a:prstGeom prst="rect">
            <a:avLst/>
          </a:prstGeom>
        </p:spPr>
      </p:pic>
      <p:sp>
        <p:nvSpPr>
          <p:cNvPr id="5" name="矩形 4"/>
          <p:cNvSpPr/>
          <p:nvPr/>
        </p:nvSpPr>
        <p:spPr>
          <a:xfrm>
            <a:off x="429861" y="888538"/>
            <a:ext cx="2787943" cy="461665"/>
          </a:xfrm>
          <a:prstGeom prst="rect">
            <a:avLst/>
          </a:prstGeom>
        </p:spPr>
        <p:txBody>
          <a:bodyPr wrap="none">
            <a:spAutoFit/>
          </a:bodyPr>
          <a:lstStyle/>
          <a:p>
            <a:r>
              <a:rPr lang="en-US" altLang="zh-CN" sz="2400" dirty="0">
                <a:solidFill>
                  <a:srgbClr val="FF0000"/>
                </a:solidFill>
                <a:latin typeface="Arial" panose="020B0604020202020204" pitchFamily="34" charset="0"/>
              </a:rPr>
              <a:t>Mnemonic Reader </a:t>
            </a:r>
            <a:endParaRPr lang="zh-CN" altLang="en-US" sz="2400" dirty="0">
              <a:solidFill>
                <a:srgbClr val="FF0000"/>
              </a:solidFill>
            </a:endParaRPr>
          </a:p>
        </p:txBody>
      </p:sp>
    </p:spTree>
    <p:extLst>
      <p:ext uri="{BB962C8B-B14F-4D97-AF65-F5344CB8AC3E}">
        <p14:creationId xmlns:p14="http://schemas.microsoft.com/office/powerpoint/2010/main" val="10365111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1128668" y="840317"/>
            <a:ext cx="1603324" cy="523220"/>
          </a:xfrm>
          <a:prstGeom prst="rect">
            <a:avLst/>
          </a:prstGeom>
        </p:spPr>
        <p:txBody>
          <a:bodyPr wrap="none">
            <a:spAutoFit/>
          </a:bodyPr>
          <a:lstStyle/>
          <a:p>
            <a:r>
              <a:rPr lang="en-US" altLang="zh-CN" sz="2800" dirty="0">
                <a:solidFill>
                  <a:srgbClr val="FF0000"/>
                </a:solidFill>
                <a:latin typeface="Arial" panose="020B0604020202020204" pitchFamily="34" charset="0"/>
              </a:rPr>
              <a:t>MEMEN</a:t>
            </a:r>
            <a:r>
              <a:rPr lang="en-US" altLang="zh-CN" sz="2800" dirty="0">
                <a:solidFill>
                  <a:srgbClr val="FF0000"/>
                </a:solidFill>
              </a:rPr>
              <a:t> </a:t>
            </a:r>
            <a:endParaRPr lang="zh-CN" altLang="en-US" sz="2800" dirty="0">
              <a:solidFill>
                <a:srgbClr val="FF0000"/>
              </a:solidFill>
            </a:endParaRPr>
          </a:p>
        </p:txBody>
      </p:sp>
      <p:sp>
        <p:nvSpPr>
          <p:cNvPr id="4" name="矩形 3"/>
          <p:cNvSpPr/>
          <p:nvPr/>
        </p:nvSpPr>
        <p:spPr>
          <a:xfrm>
            <a:off x="1676356" y="2181383"/>
            <a:ext cx="8057014" cy="3416320"/>
          </a:xfrm>
          <a:prstGeom prst="rect">
            <a:avLst/>
          </a:prstGeom>
        </p:spPr>
        <p:txBody>
          <a:bodyPr wrap="none">
            <a:spAutoFit/>
          </a:bodyPr>
          <a:lstStyle/>
          <a:p>
            <a:r>
              <a:rPr lang="en-US" altLang="zh-CN" sz="2400" dirty="0" smtClean="0">
                <a:latin typeface="Arial" panose="020B0604020202020204" pitchFamily="34" charset="0"/>
              </a:rPr>
              <a:t>Embedding:   word </a:t>
            </a:r>
            <a:r>
              <a:rPr lang="en-US" altLang="zh-CN" sz="2400" dirty="0" err="1">
                <a:latin typeface="Arial" panose="020B0604020202020204" pitchFamily="34" charset="0"/>
              </a:rPr>
              <a:t>emb</a:t>
            </a:r>
            <a:r>
              <a:rPr lang="en-US" altLang="zh-CN" sz="2400" dirty="0">
                <a:latin typeface="Arial" panose="020B0604020202020204" pitchFamily="34" charset="0"/>
              </a:rPr>
              <a:t> + char </a:t>
            </a:r>
            <a:r>
              <a:rPr lang="en-US" altLang="zh-CN" sz="2400" dirty="0" err="1">
                <a:latin typeface="Arial" panose="020B0604020202020204" pitchFamily="34" charset="0"/>
              </a:rPr>
              <a:t>emb</a:t>
            </a:r>
            <a:r>
              <a:rPr lang="en-US" altLang="zh-CN" sz="2400" dirty="0">
                <a:latin typeface="Arial" panose="020B0604020202020204" pitchFamily="34" charset="0"/>
              </a:rPr>
              <a:t> + POS NER </a:t>
            </a:r>
            <a:r>
              <a:rPr lang="en-US" altLang="zh-CN" sz="2400" dirty="0" err="1" smtClean="0">
                <a:latin typeface="Arial" panose="020B0604020202020204" pitchFamily="34" charset="0"/>
              </a:rPr>
              <a:t>emb</a:t>
            </a:r>
            <a:endParaRPr lang="en-US" altLang="zh-CN" sz="2400" dirty="0" smtClean="0">
              <a:latin typeface="Arial" panose="020B0604020202020204" pitchFamily="34" charset="0"/>
            </a:endParaRPr>
          </a:p>
          <a:p>
            <a:endParaRPr lang="en-US" altLang="zh-CN" sz="2400" dirty="0" smtClean="0">
              <a:latin typeface="Arial" panose="020B0604020202020204" pitchFamily="34" charset="0"/>
            </a:endParaRPr>
          </a:p>
          <a:p>
            <a:r>
              <a:rPr lang="en-US" altLang="zh-CN" sz="2400" dirty="0">
                <a:latin typeface="Arial" panose="020B0604020202020204" pitchFamily="34" charset="0"/>
              </a:rPr>
              <a:t>Encoder: </a:t>
            </a:r>
            <a:r>
              <a:rPr lang="en-US" altLang="zh-CN" sz="2400" dirty="0" smtClean="0">
                <a:latin typeface="Arial" panose="020B0604020202020204" pitchFamily="34" charset="0"/>
              </a:rPr>
              <a:t>BILSTM</a:t>
            </a:r>
          </a:p>
          <a:p>
            <a:endParaRPr lang="en-US" altLang="zh-CN" sz="2400" dirty="0" smtClean="0">
              <a:latin typeface="Arial" panose="020B0604020202020204" pitchFamily="34" charset="0"/>
            </a:endParaRPr>
          </a:p>
          <a:p>
            <a:r>
              <a:rPr lang="en-US" altLang="zh-CN" sz="2400" dirty="0" smtClean="0">
                <a:latin typeface="Arial" panose="020B0604020202020204" pitchFamily="34" charset="0"/>
              </a:rPr>
              <a:t>Interaction:  </a:t>
            </a:r>
            <a:r>
              <a:rPr lang="en-US" altLang="zh-CN" sz="2400" dirty="0" smtClean="0">
                <a:solidFill>
                  <a:srgbClr val="FF0000"/>
                </a:solidFill>
                <a:latin typeface="Arial" panose="020B0604020202020204" pitchFamily="34" charset="0"/>
              </a:rPr>
              <a:t>Memory network for Full-orientation Matching</a:t>
            </a:r>
            <a:endParaRPr lang="en-US" altLang="zh-CN" sz="2400" dirty="0">
              <a:solidFill>
                <a:srgbClr val="FF0000"/>
              </a:solidFill>
              <a:latin typeface="Arial" panose="020B0604020202020204" pitchFamily="34" charset="0"/>
            </a:endParaRPr>
          </a:p>
          <a:p>
            <a:endParaRPr lang="en-US" altLang="zh-CN" sz="2400" dirty="0" smtClean="0">
              <a:latin typeface="Arial" panose="020B0604020202020204" pitchFamily="34" charset="0"/>
            </a:endParaRPr>
          </a:p>
          <a:p>
            <a:r>
              <a:rPr lang="en-US" altLang="zh-CN" sz="2400" dirty="0" smtClean="0">
                <a:latin typeface="Arial" panose="020B0604020202020204" pitchFamily="34" charset="0"/>
              </a:rPr>
              <a:t>Answer layer : pointer network</a:t>
            </a:r>
            <a:r>
              <a:rPr lang="en-US" altLang="zh-CN" sz="2400" dirty="0" smtClean="0"/>
              <a:t> </a:t>
            </a:r>
            <a:endParaRPr lang="zh-CN" altLang="en-US" sz="2400" dirty="0"/>
          </a:p>
          <a:p>
            <a:r>
              <a:rPr lang="en-US" altLang="zh-CN" sz="2400" dirty="0" smtClean="0"/>
              <a:t> </a:t>
            </a:r>
          </a:p>
          <a:p>
            <a:endParaRPr lang="zh-CN" altLang="en-US" sz="2400" dirty="0"/>
          </a:p>
        </p:txBody>
      </p:sp>
    </p:spTree>
    <p:extLst>
      <p:ext uri="{BB962C8B-B14F-4D97-AF65-F5344CB8AC3E}">
        <p14:creationId xmlns:p14="http://schemas.microsoft.com/office/powerpoint/2010/main" val="3265568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5344" y="259307"/>
            <a:ext cx="1323833" cy="461665"/>
          </a:xfrm>
          <a:prstGeom prst="rect">
            <a:avLst/>
          </a:prstGeom>
          <a:noFill/>
        </p:spPr>
        <p:txBody>
          <a:bodyPr wrap="square" rtlCol="0">
            <a:spAutoFit/>
          </a:bodyPr>
          <a:lstStyle/>
          <a:p>
            <a:r>
              <a:rPr lang="en-US" altLang="zh-CN" sz="2400" b="1" dirty="0" smtClean="0"/>
              <a:t>QA</a:t>
            </a:r>
            <a:r>
              <a:rPr lang="zh-CN" altLang="en-US" sz="2400" b="1" dirty="0" smtClean="0"/>
              <a:t>类型</a:t>
            </a:r>
            <a:endParaRPr lang="zh-CN" altLang="en-US" sz="2400" b="1" dirty="0"/>
          </a:p>
        </p:txBody>
      </p:sp>
      <p:pic>
        <p:nvPicPr>
          <p:cNvPr id="4" name="图片 3"/>
          <p:cNvPicPr>
            <a:picLocks noChangeAspect="1"/>
          </p:cNvPicPr>
          <p:nvPr/>
        </p:nvPicPr>
        <p:blipFill>
          <a:blip r:embed="rId2"/>
          <a:stretch>
            <a:fillRect/>
          </a:stretch>
        </p:blipFill>
        <p:spPr>
          <a:xfrm>
            <a:off x="1090400" y="987046"/>
            <a:ext cx="9410700" cy="5238750"/>
          </a:xfrm>
          <a:prstGeom prst="rect">
            <a:avLst/>
          </a:prstGeom>
        </p:spPr>
      </p:pic>
    </p:spTree>
    <p:extLst>
      <p:ext uri="{BB962C8B-B14F-4D97-AF65-F5344CB8AC3E}">
        <p14:creationId xmlns:p14="http://schemas.microsoft.com/office/powerpoint/2010/main" val="1673489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4" name="矩形 3"/>
          <p:cNvSpPr/>
          <p:nvPr/>
        </p:nvSpPr>
        <p:spPr>
          <a:xfrm>
            <a:off x="874694" y="823384"/>
            <a:ext cx="1603324" cy="523220"/>
          </a:xfrm>
          <a:prstGeom prst="rect">
            <a:avLst/>
          </a:prstGeom>
        </p:spPr>
        <p:txBody>
          <a:bodyPr wrap="none">
            <a:spAutoFit/>
          </a:bodyPr>
          <a:lstStyle/>
          <a:p>
            <a:r>
              <a:rPr lang="en-US" altLang="zh-CN" sz="2800" dirty="0">
                <a:solidFill>
                  <a:srgbClr val="FF0000"/>
                </a:solidFill>
                <a:latin typeface="Arial" panose="020B0604020202020204" pitchFamily="34" charset="0"/>
              </a:rPr>
              <a:t>MEMEN</a:t>
            </a:r>
            <a:r>
              <a:rPr lang="en-US" altLang="zh-CN" sz="2800" dirty="0">
                <a:solidFill>
                  <a:srgbClr val="FF0000"/>
                </a:solidFill>
              </a:rPr>
              <a:t> </a:t>
            </a:r>
            <a:endParaRPr lang="zh-CN" altLang="en-US" sz="2800" dirty="0">
              <a:solidFill>
                <a:srgbClr val="FF0000"/>
              </a:solidFill>
            </a:endParaRPr>
          </a:p>
        </p:txBody>
      </p:sp>
      <p:sp>
        <p:nvSpPr>
          <p:cNvPr id="2" name="矩形 1"/>
          <p:cNvSpPr/>
          <p:nvPr/>
        </p:nvSpPr>
        <p:spPr>
          <a:xfrm>
            <a:off x="874694" y="1569317"/>
            <a:ext cx="5006499" cy="369332"/>
          </a:xfrm>
          <a:prstGeom prst="rect">
            <a:avLst/>
          </a:prstGeom>
        </p:spPr>
        <p:txBody>
          <a:bodyPr wrap="none">
            <a:spAutoFit/>
          </a:bodyPr>
          <a:lstStyle/>
          <a:p>
            <a:r>
              <a:rPr lang="en-US" altLang="zh-CN" dirty="0" smtClean="0">
                <a:latin typeface="Arial" panose="020B0604020202020204" pitchFamily="34" charset="0"/>
              </a:rPr>
              <a:t> </a:t>
            </a:r>
            <a:r>
              <a:rPr lang="en-US" altLang="zh-CN" dirty="0">
                <a:solidFill>
                  <a:srgbClr val="FF0000"/>
                </a:solidFill>
                <a:latin typeface="Arial" panose="020B0604020202020204" pitchFamily="34" charset="0"/>
              </a:rPr>
              <a:t>Memory network for Full-orientation Matching</a:t>
            </a:r>
            <a:endParaRPr lang="zh-CN" altLang="en-US" dirty="0"/>
          </a:p>
        </p:txBody>
      </p:sp>
      <p:sp>
        <p:nvSpPr>
          <p:cNvPr id="5" name="矩形 4"/>
          <p:cNvSpPr/>
          <p:nvPr/>
        </p:nvSpPr>
        <p:spPr>
          <a:xfrm>
            <a:off x="1490133" y="2472267"/>
            <a:ext cx="186223" cy="1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13467" y="2472267"/>
            <a:ext cx="186223" cy="1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1795" y="2472267"/>
            <a:ext cx="186223" cy="1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47352" y="2472267"/>
            <a:ext cx="186223" cy="1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85975" y="2472267"/>
            <a:ext cx="186223" cy="127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845690" y="4072469"/>
            <a:ext cx="186223" cy="1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1" name="矩形 10"/>
          <p:cNvSpPr/>
          <p:nvPr/>
        </p:nvSpPr>
        <p:spPr>
          <a:xfrm>
            <a:off x="2269024" y="4072469"/>
            <a:ext cx="186223" cy="1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2" name="矩形 11"/>
          <p:cNvSpPr/>
          <p:nvPr/>
        </p:nvSpPr>
        <p:spPr>
          <a:xfrm>
            <a:off x="2647352" y="4072469"/>
            <a:ext cx="186223" cy="1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5" name="矩形 14"/>
          <p:cNvSpPr/>
          <p:nvPr/>
        </p:nvSpPr>
        <p:spPr>
          <a:xfrm>
            <a:off x="2291795" y="5588000"/>
            <a:ext cx="186223" cy="127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6" name="矩形 15"/>
          <p:cNvSpPr/>
          <p:nvPr/>
        </p:nvSpPr>
        <p:spPr>
          <a:xfrm>
            <a:off x="6248400" y="2472267"/>
            <a:ext cx="203199" cy="1253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矩形 16"/>
          <p:cNvSpPr/>
          <p:nvPr/>
        </p:nvSpPr>
        <p:spPr>
          <a:xfrm>
            <a:off x="6248401" y="4072469"/>
            <a:ext cx="203199" cy="1253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矩形 17"/>
          <p:cNvSpPr/>
          <p:nvPr/>
        </p:nvSpPr>
        <p:spPr>
          <a:xfrm>
            <a:off x="6739468" y="4089403"/>
            <a:ext cx="203199" cy="1253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矩形 18"/>
          <p:cNvSpPr/>
          <p:nvPr/>
        </p:nvSpPr>
        <p:spPr>
          <a:xfrm>
            <a:off x="7196669" y="4072469"/>
            <a:ext cx="203199" cy="1253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矩形 19"/>
          <p:cNvSpPr/>
          <p:nvPr/>
        </p:nvSpPr>
        <p:spPr>
          <a:xfrm>
            <a:off x="7687736" y="4072469"/>
            <a:ext cx="203199" cy="1253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 name="矩形 21"/>
          <p:cNvSpPr/>
          <p:nvPr/>
        </p:nvSpPr>
        <p:spPr>
          <a:xfrm>
            <a:off x="8178804" y="4072469"/>
            <a:ext cx="203199" cy="1253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矩形 22"/>
          <p:cNvSpPr/>
          <p:nvPr/>
        </p:nvSpPr>
        <p:spPr>
          <a:xfrm>
            <a:off x="6248401" y="5494870"/>
            <a:ext cx="203199" cy="1253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圆角矩形 23"/>
          <p:cNvSpPr/>
          <p:nvPr/>
        </p:nvSpPr>
        <p:spPr>
          <a:xfrm>
            <a:off x="1236090" y="2370667"/>
            <a:ext cx="2158743" cy="14562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1396364" y="3983568"/>
            <a:ext cx="1838194" cy="1447801"/>
          </a:xfrm>
          <a:prstGeom prst="round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27" name="直接箭头连接符 26"/>
          <p:cNvCxnSpPr>
            <a:stCxn id="24" idx="3"/>
            <a:endCxn id="16" idx="1"/>
          </p:cNvCxnSpPr>
          <p:nvPr/>
        </p:nvCxnSpPr>
        <p:spPr>
          <a:xfrm>
            <a:off x="3394833" y="3098800"/>
            <a:ext cx="2853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3"/>
          </p:cNvCxnSpPr>
          <p:nvPr/>
        </p:nvCxnSpPr>
        <p:spPr>
          <a:xfrm flipV="1">
            <a:off x="2478018" y="3107267"/>
            <a:ext cx="3770382" cy="311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 idx="2"/>
            <a:endCxn id="17" idx="1"/>
          </p:cNvCxnSpPr>
          <p:nvPr/>
        </p:nvCxnSpPr>
        <p:spPr>
          <a:xfrm>
            <a:off x="1583245" y="3742267"/>
            <a:ext cx="4665156" cy="956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5" idx="3"/>
            <a:endCxn id="17" idx="1"/>
          </p:cNvCxnSpPr>
          <p:nvPr/>
        </p:nvCxnSpPr>
        <p:spPr>
          <a:xfrm flipV="1">
            <a:off x="3234558" y="4699002"/>
            <a:ext cx="3013843" cy="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4" idx="3"/>
          </p:cNvCxnSpPr>
          <p:nvPr/>
        </p:nvCxnSpPr>
        <p:spPr>
          <a:xfrm>
            <a:off x="3394833" y="3098800"/>
            <a:ext cx="2853567" cy="289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5" idx="3"/>
            <a:endCxn id="23" idx="1"/>
          </p:cNvCxnSpPr>
          <p:nvPr/>
        </p:nvCxnSpPr>
        <p:spPr>
          <a:xfrm>
            <a:off x="3234558" y="4707469"/>
            <a:ext cx="3013843" cy="1413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30297" y="2645685"/>
            <a:ext cx="544398" cy="523220"/>
          </a:xfrm>
          <a:prstGeom prst="rect">
            <a:avLst/>
          </a:prstGeom>
          <a:noFill/>
        </p:spPr>
        <p:txBody>
          <a:bodyPr wrap="square" rtlCol="0">
            <a:spAutoFit/>
          </a:bodyPr>
          <a:lstStyle/>
          <a:p>
            <a:r>
              <a:rPr lang="en-US" altLang="zh-CN" sz="2800" dirty="0" smtClean="0"/>
              <a:t>P</a:t>
            </a:r>
            <a:endParaRPr lang="zh-CN" altLang="en-US" sz="2800" dirty="0"/>
          </a:p>
        </p:txBody>
      </p:sp>
      <p:sp>
        <p:nvSpPr>
          <p:cNvPr id="40" name="文本框 39"/>
          <p:cNvSpPr txBox="1"/>
          <p:nvPr/>
        </p:nvSpPr>
        <p:spPr>
          <a:xfrm>
            <a:off x="565977" y="4437392"/>
            <a:ext cx="544398" cy="523220"/>
          </a:xfrm>
          <a:prstGeom prst="rect">
            <a:avLst/>
          </a:prstGeom>
          <a:noFill/>
        </p:spPr>
        <p:txBody>
          <a:bodyPr wrap="square" rtlCol="0">
            <a:spAutoFit/>
          </a:bodyPr>
          <a:lstStyle/>
          <a:p>
            <a:r>
              <a:rPr lang="en-US" altLang="zh-CN" sz="2800" dirty="0" smtClean="0"/>
              <a:t>Q</a:t>
            </a:r>
            <a:endParaRPr lang="zh-CN" altLang="en-US" sz="2800" dirty="0"/>
          </a:p>
        </p:txBody>
      </p:sp>
      <p:sp>
        <p:nvSpPr>
          <p:cNvPr id="41" name="文本框 40"/>
          <p:cNvSpPr txBox="1"/>
          <p:nvPr/>
        </p:nvSpPr>
        <p:spPr>
          <a:xfrm>
            <a:off x="1546906" y="5960535"/>
            <a:ext cx="544398" cy="523220"/>
          </a:xfrm>
          <a:prstGeom prst="rect">
            <a:avLst/>
          </a:prstGeom>
          <a:noFill/>
        </p:spPr>
        <p:txBody>
          <a:bodyPr wrap="square" rtlCol="0">
            <a:spAutoFit/>
          </a:bodyPr>
          <a:lstStyle/>
          <a:p>
            <a:r>
              <a:rPr lang="en-US" altLang="zh-CN" sz="2800" dirty="0" smtClean="0"/>
              <a:t>q</a:t>
            </a:r>
            <a:endParaRPr lang="zh-CN" altLang="en-US" sz="2800" dirty="0"/>
          </a:p>
        </p:txBody>
      </p:sp>
      <p:sp>
        <p:nvSpPr>
          <p:cNvPr id="42" name="文本框 41"/>
          <p:cNvSpPr txBox="1"/>
          <p:nvPr/>
        </p:nvSpPr>
        <p:spPr>
          <a:xfrm>
            <a:off x="6739468" y="5859793"/>
            <a:ext cx="4995331" cy="523220"/>
          </a:xfrm>
          <a:prstGeom prst="rect">
            <a:avLst/>
          </a:prstGeom>
          <a:noFill/>
        </p:spPr>
        <p:txBody>
          <a:bodyPr wrap="square" rtlCol="0">
            <a:spAutoFit/>
          </a:bodyPr>
          <a:lstStyle/>
          <a:p>
            <a:r>
              <a:rPr lang="en-US" altLang="zh-CN" sz="2800" dirty="0" err="1" smtClean="0"/>
              <a:t>Softmax</a:t>
            </a:r>
            <a:r>
              <a:rPr lang="en-US" altLang="zh-CN" sz="2800" dirty="0" smtClean="0"/>
              <a:t>(max(</a:t>
            </a:r>
            <a:r>
              <a:rPr lang="en-US" altLang="zh-CN" sz="2800" dirty="0" err="1" smtClean="0"/>
              <a:t>Sim_matrix,dim</a:t>
            </a:r>
            <a:r>
              <a:rPr lang="en-US" altLang="zh-CN" sz="2800" dirty="0" smtClean="0"/>
              <a:t>=1))</a:t>
            </a:r>
            <a:endParaRPr lang="zh-CN" altLang="en-US" sz="2800" dirty="0"/>
          </a:p>
        </p:txBody>
      </p:sp>
      <p:sp>
        <p:nvSpPr>
          <p:cNvPr id="43" name="矩形 42"/>
          <p:cNvSpPr/>
          <p:nvPr/>
        </p:nvSpPr>
        <p:spPr>
          <a:xfrm>
            <a:off x="5898128" y="125262"/>
            <a:ext cx="6096000" cy="1938992"/>
          </a:xfrm>
          <a:prstGeom prst="rect">
            <a:avLst/>
          </a:prstGeom>
        </p:spPr>
        <p:txBody>
          <a:bodyPr>
            <a:spAutoFit/>
          </a:bodyPr>
          <a:lstStyle/>
          <a:p>
            <a:r>
              <a:rPr lang="en-US" altLang="zh-CN" sz="2400" dirty="0"/>
              <a:t>In multiple layers, the integrated hierarchical matching module M can be regarded as the </a:t>
            </a:r>
            <a:r>
              <a:rPr lang="en-US" altLang="zh-CN" sz="2400" dirty="0" smtClean="0"/>
              <a:t> of </a:t>
            </a:r>
            <a:r>
              <a:rPr lang="en-US" altLang="zh-CN" sz="2400" dirty="0"/>
              <a:t>next layer after a dimensionality reduction processing. We call this memory networks of full-orientation matching.</a:t>
            </a:r>
            <a:endParaRPr lang="zh-CN" altLang="en-US" sz="2400" dirty="0"/>
          </a:p>
        </p:txBody>
      </p:sp>
    </p:spTree>
    <p:extLst>
      <p:ext uri="{BB962C8B-B14F-4D97-AF65-F5344CB8AC3E}">
        <p14:creationId xmlns:p14="http://schemas.microsoft.com/office/powerpoint/2010/main" val="338884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1000"/>
                                        <p:tgtEl>
                                          <p:spTgt spid="36"/>
                                        </p:tgtEl>
                                      </p:cBhvr>
                                    </p:animEffect>
                                    <p:anim calcmode="lin" valueType="num">
                                      <p:cBhvr>
                                        <p:cTn id="62" dur="1000" fill="hold"/>
                                        <p:tgtEl>
                                          <p:spTgt spid="36"/>
                                        </p:tgtEl>
                                        <p:attrNameLst>
                                          <p:attrName>ppt_x</p:attrName>
                                        </p:attrNameLst>
                                      </p:cBhvr>
                                      <p:tavLst>
                                        <p:tav tm="0">
                                          <p:val>
                                            <p:strVal val="#ppt_x"/>
                                          </p:val>
                                        </p:tav>
                                        <p:tav tm="100000">
                                          <p:val>
                                            <p:strVal val="#ppt_x"/>
                                          </p:val>
                                        </p:tav>
                                      </p:tavLst>
                                    </p:anim>
                                    <p:anim calcmode="lin" valueType="num">
                                      <p:cBhvr>
                                        <p:cTn id="63" dur="1000" fill="hold"/>
                                        <p:tgtEl>
                                          <p:spTgt spid="3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1000"/>
                                        <p:tgtEl>
                                          <p:spTgt spid="38"/>
                                        </p:tgtEl>
                                      </p:cBhvr>
                                    </p:animEffect>
                                    <p:anim calcmode="lin" valueType="num">
                                      <p:cBhvr>
                                        <p:cTn id="67" dur="1000" fill="hold"/>
                                        <p:tgtEl>
                                          <p:spTgt spid="38"/>
                                        </p:tgtEl>
                                        <p:attrNameLst>
                                          <p:attrName>ppt_x</p:attrName>
                                        </p:attrNameLst>
                                      </p:cBhvr>
                                      <p:tavLst>
                                        <p:tav tm="0">
                                          <p:val>
                                            <p:strVal val="#ppt_x"/>
                                          </p:val>
                                        </p:tav>
                                        <p:tav tm="100000">
                                          <p:val>
                                            <p:strVal val="#ppt_x"/>
                                          </p:val>
                                        </p:tav>
                                      </p:tavLst>
                                    </p:anim>
                                    <p:anim calcmode="lin" valueType="num">
                                      <p:cBhvr>
                                        <p:cTn id="68" dur="1000" fill="hold"/>
                                        <p:tgtEl>
                                          <p:spTgt spid="3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anim calcmode="lin" valueType="num">
                                      <p:cBhvr>
                                        <p:cTn id="72" dur="1000" fill="hold"/>
                                        <p:tgtEl>
                                          <p:spTgt spid="23"/>
                                        </p:tgtEl>
                                        <p:attrNameLst>
                                          <p:attrName>ppt_x</p:attrName>
                                        </p:attrNameLst>
                                      </p:cBhvr>
                                      <p:tavLst>
                                        <p:tav tm="0">
                                          <p:val>
                                            <p:strVal val="#ppt_x"/>
                                          </p:val>
                                        </p:tav>
                                        <p:tav tm="100000">
                                          <p:val>
                                            <p:strVal val="#ppt_x"/>
                                          </p:val>
                                        </p:tav>
                                      </p:tavLst>
                                    </p:anim>
                                    <p:anim calcmode="lin" valueType="num">
                                      <p:cBhvr>
                                        <p:cTn id="7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2" grpId="0" animBg="1"/>
      <p:bldP spid="23" grpId="0" animBg="1"/>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676356" y="766762"/>
            <a:ext cx="8086725" cy="5324475"/>
          </a:xfrm>
          <a:prstGeom prst="rect">
            <a:avLst/>
          </a:prstGeom>
        </p:spPr>
      </p:pic>
      <p:sp>
        <p:nvSpPr>
          <p:cNvPr id="5" name="圆角矩形 4"/>
          <p:cNvSpPr/>
          <p:nvPr/>
        </p:nvSpPr>
        <p:spPr>
          <a:xfrm>
            <a:off x="1676356" y="5350933"/>
            <a:ext cx="7738577" cy="3386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676355" y="2082799"/>
            <a:ext cx="7738577" cy="3386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676355" y="5689600"/>
            <a:ext cx="7738577" cy="3386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763081" y="5628100"/>
            <a:ext cx="1934504" cy="461665"/>
          </a:xfrm>
          <a:prstGeom prst="rect">
            <a:avLst/>
          </a:prstGeom>
          <a:noFill/>
        </p:spPr>
        <p:txBody>
          <a:bodyPr wrap="none" rtlCol="0">
            <a:spAutoFit/>
          </a:bodyPr>
          <a:lstStyle/>
          <a:p>
            <a:r>
              <a:rPr lang="en-US" altLang="zh-CN" sz="2400" dirty="0" smtClean="0"/>
              <a:t>Self attention </a:t>
            </a:r>
            <a:endParaRPr lang="zh-CN" altLang="en-US" sz="2400" dirty="0"/>
          </a:p>
        </p:txBody>
      </p:sp>
      <p:sp>
        <p:nvSpPr>
          <p:cNvPr id="10" name="文本框 9"/>
          <p:cNvSpPr txBox="1"/>
          <p:nvPr/>
        </p:nvSpPr>
        <p:spPr>
          <a:xfrm>
            <a:off x="9583481" y="5227935"/>
            <a:ext cx="2293705" cy="461665"/>
          </a:xfrm>
          <a:prstGeom prst="rect">
            <a:avLst/>
          </a:prstGeom>
          <a:noFill/>
        </p:spPr>
        <p:txBody>
          <a:bodyPr wrap="none" rtlCol="0">
            <a:spAutoFit/>
          </a:bodyPr>
          <a:lstStyle/>
          <a:p>
            <a:r>
              <a:rPr lang="en-US" altLang="zh-CN" sz="2400" dirty="0" smtClean="0"/>
              <a:t>More interaction</a:t>
            </a:r>
            <a:endParaRPr lang="zh-CN" altLang="en-US" sz="2400" dirty="0"/>
          </a:p>
        </p:txBody>
      </p:sp>
    </p:spTree>
    <p:extLst>
      <p:ext uri="{BB962C8B-B14F-4D97-AF65-F5344CB8AC3E}">
        <p14:creationId xmlns:p14="http://schemas.microsoft.com/office/powerpoint/2010/main" val="40269286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670883" y="772066"/>
            <a:ext cx="2967479" cy="523220"/>
          </a:xfrm>
          <a:prstGeom prst="rect">
            <a:avLst/>
          </a:prstGeom>
        </p:spPr>
        <p:txBody>
          <a:bodyPr wrap="none">
            <a:spAutoFit/>
          </a:bodyPr>
          <a:lstStyle/>
          <a:p>
            <a:r>
              <a:rPr lang="en-US" altLang="zh-CN" sz="2800" dirty="0" smtClean="0">
                <a:solidFill>
                  <a:srgbClr val="FF0000"/>
                </a:solidFill>
              </a:rPr>
              <a:t>Ruminating Reader</a:t>
            </a:r>
            <a:endParaRPr lang="zh-CN" altLang="en-US" sz="2800" dirty="0">
              <a:solidFill>
                <a:srgbClr val="FF0000"/>
              </a:solidFill>
            </a:endParaRPr>
          </a:p>
        </p:txBody>
      </p:sp>
      <p:sp>
        <p:nvSpPr>
          <p:cNvPr id="4" name="矩形 3"/>
          <p:cNvSpPr/>
          <p:nvPr/>
        </p:nvSpPr>
        <p:spPr>
          <a:xfrm>
            <a:off x="4346371" y="772066"/>
            <a:ext cx="2534155" cy="461665"/>
          </a:xfrm>
          <a:prstGeom prst="rect">
            <a:avLst/>
          </a:prstGeom>
        </p:spPr>
        <p:txBody>
          <a:bodyPr wrap="none">
            <a:spAutoFit/>
          </a:bodyPr>
          <a:lstStyle/>
          <a:p>
            <a:r>
              <a:rPr lang="en-US" altLang="zh-CN" sz="2400" dirty="0" smtClean="0"/>
              <a:t>Extension of </a:t>
            </a:r>
            <a:r>
              <a:rPr lang="en-US" altLang="zh-CN" sz="2400" dirty="0" err="1" smtClean="0"/>
              <a:t>BiDAF</a:t>
            </a:r>
            <a:endParaRPr lang="zh-CN" altLang="en-US" sz="2400" dirty="0"/>
          </a:p>
        </p:txBody>
      </p:sp>
      <p:sp>
        <p:nvSpPr>
          <p:cNvPr id="5" name="文本框 4"/>
          <p:cNvSpPr txBox="1"/>
          <p:nvPr/>
        </p:nvSpPr>
        <p:spPr>
          <a:xfrm>
            <a:off x="1236133" y="1811867"/>
            <a:ext cx="10007600" cy="3970318"/>
          </a:xfrm>
          <a:prstGeom prst="rect">
            <a:avLst/>
          </a:prstGeom>
          <a:noFill/>
        </p:spPr>
        <p:txBody>
          <a:bodyPr wrap="square" rtlCol="0">
            <a:spAutoFit/>
          </a:bodyPr>
          <a:lstStyle/>
          <a:p>
            <a:r>
              <a:rPr lang="en-US" altLang="zh-CN" sz="2800" dirty="0" smtClean="0"/>
              <a:t>Embedding: char + word -&gt; </a:t>
            </a:r>
            <a:r>
              <a:rPr lang="en-US" altLang="zh-CN" sz="2800" dirty="0" err="1" smtClean="0"/>
              <a:t>concat</a:t>
            </a:r>
            <a:r>
              <a:rPr lang="en-US" altLang="zh-CN" sz="2800" dirty="0" smtClean="0"/>
              <a:t>-&gt; highway</a:t>
            </a:r>
          </a:p>
          <a:p>
            <a:endParaRPr lang="en-US" altLang="zh-CN" sz="2800" dirty="0"/>
          </a:p>
          <a:p>
            <a:r>
              <a:rPr lang="en-US" altLang="zh-CN" sz="2800" dirty="0" smtClean="0"/>
              <a:t>Encoder: </a:t>
            </a:r>
            <a:r>
              <a:rPr lang="en-US" altLang="zh-CN" sz="2800" dirty="0" err="1" smtClean="0"/>
              <a:t>BiLSTM</a:t>
            </a:r>
            <a:endParaRPr lang="en-US" altLang="zh-CN" sz="2800" dirty="0" smtClean="0"/>
          </a:p>
          <a:p>
            <a:endParaRPr lang="en-US" altLang="zh-CN" sz="2800" dirty="0"/>
          </a:p>
          <a:p>
            <a:r>
              <a:rPr lang="en-US" altLang="zh-CN" sz="2800" dirty="0" smtClean="0"/>
              <a:t>Interaction:  context to query  attention and  query to context  attention -&gt; summarization layer(</a:t>
            </a:r>
            <a:r>
              <a:rPr lang="en-US" altLang="zh-CN" sz="2800" dirty="0" err="1" smtClean="0"/>
              <a:t>BiLSTM</a:t>
            </a:r>
            <a:r>
              <a:rPr lang="en-US" altLang="zh-CN" sz="2800" dirty="0" smtClean="0"/>
              <a:t>) -&gt; </a:t>
            </a:r>
            <a:r>
              <a:rPr lang="en-US" altLang="zh-CN" sz="2800" dirty="0" smtClean="0">
                <a:solidFill>
                  <a:srgbClr val="FF0000"/>
                </a:solidFill>
              </a:rPr>
              <a:t>ruminate layer -&gt; second hop attention layer</a:t>
            </a:r>
          </a:p>
          <a:p>
            <a:endParaRPr lang="en-US" altLang="zh-CN" sz="2800" dirty="0" smtClean="0"/>
          </a:p>
          <a:p>
            <a:r>
              <a:rPr lang="en-US" altLang="zh-CN" sz="2800" dirty="0" smtClean="0"/>
              <a:t>Answer layer : same as </a:t>
            </a:r>
            <a:r>
              <a:rPr lang="en-US" altLang="zh-CN" sz="2800" dirty="0" err="1" smtClean="0"/>
              <a:t>BiDAF</a:t>
            </a:r>
            <a:endParaRPr lang="en-US" altLang="zh-CN" sz="2800" dirty="0"/>
          </a:p>
        </p:txBody>
      </p:sp>
    </p:spTree>
    <p:extLst>
      <p:ext uri="{BB962C8B-B14F-4D97-AF65-F5344CB8AC3E}">
        <p14:creationId xmlns:p14="http://schemas.microsoft.com/office/powerpoint/2010/main" val="11394945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839480" y="907533"/>
            <a:ext cx="6661119" cy="954107"/>
          </a:xfrm>
          <a:prstGeom prst="rect">
            <a:avLst/>
          </a:prstGeom>
        </p:spPr>
        <p:txBody>
          <a:bodyPr wrap="none">
            <a:spAutoFit/>
          </a:bodyPr>
          <a:lstStyle/>
          <a:p>
            <a:r>
              <a:rPr lang="en-US" altLang="zh-CN" sz="2800" dirty="0">
                <a:solidFill>
                  <a:srgbClr val="FF0000"/>
                </a:solidFill>
              </a:rPr>
              <a:t>ruminate layer </a:t>
            </a:r>
            <a:r>
              <a:rPr lang="en-US" altLang="zh-CN" sz="2800" dirty="0" smtClean="0">
                <a:solidFill>
                  <a:srgbClr val="FF0000"/>
                </a:solidFill>
              </a:rPr>
              <a:t>-&gt; second </a:t>
            </a:r>
            <a:r>
              <a:rPr lang="en-US" altLang="zh-CN" sz="2800" dirty="0">
                <a:solidFill>
                  <a:srgbClr val="FF0000"/>
                </a:solidFill>
              </a:rPr>
              <a:t>hop attention layer</a:t>
            </a:r>
          </a:p>
          <a:p>
            <a:endParaRPr lang="zh-CN" altLang="en-US" sz="2800" dirty="0"/>
          </a:p>
        </p:txBody>
      </p:sp>
      <p:sp>
        <p:nvSpPr>
          <p:cNvPr id="4" name="文本框 3"/>
          <p:cNvSpPr txBox="1"/>
          <p:nvPr/>
        </p:nvSpPr>
        <p:spPr>
          <a:xfrm>
            <a:off x="1676356" y="1568282"/>
            <a:ext cx="7433733" cy="4893647"/>
          </a:xfrm>
          <a:prstGeom prst="rect">
            <a:avLst/>
          </a:prstGeom>
          <a:noFill/>
        </p:spPr>
        <p:txBody>
          <a:bodyPr wrap="square" rtlCol="0">
            <a:spAutoFit/>
          </a:bodyPr>
          <a:lstStyle/>
          <a:p>
            <a:r>
              <a:rPr lang="en-US" altLang="zh-CN" sz="2400" dirty="0" smtClean="0"/>
              <a:t>Input: summary vector s, paragraph encoding  P, question encoding Q</a:t>
            </a:r>
          </a:p>
          <a:p>
            <a:endParaRPr lang="en-US" altLang="zh-CN" sz="2400" dirty="0" smtClean="0"/>
          </a:p>
          <a:p>
            <a:r>
              <a:rPr lang="en-US" altLang="zh-CN" sz="2400" dirty="0" smtClean="0">
                <a:solidFill>
                  <a:srgbClr val="FF0000"/>
                </a:solidFill>
              </a:rPr>
              <a:t>Query ruminate :</a:t>
            </a:r>
            <a:endParaRPr lang="en-US" altLang="zh-CN" sz="2400" dirty="0">
              <a:solidFill>
                <a:srgbClr val="FF0000"/>
              </a:solidFill>
            </a:endParaRPr>
          </a:p>
          <a:p>
            <a:r>
              <a:rPr lang="en-US" altLang="zh-CN" sz="2400" dirty="0" smtClean="0"/>
              <a:t>s tile |Q| times -&gt; S</a:t>
            </a:r>
          </a:p>
          <a:p>
            <a:r>
              <a:rPr lang="en-US" altLang="zh-CN" sz="2400" dirty="0" smtClean="0"/>
              <a:t>Lowercase </a:t>
            </a:r>
            <a:r>
              <a:rPr lang="en-US" altLang="zh-CN" sz="2400" dirty="0" err="1" smtClean="0"/>
              <a:t>s,q</a:t>
            </a:r>
            <a:r>
              <a:rPr lang="en-US" altLang="zh-CN" sz="2400" dirty="0"/>
              <a:t> </a:t>
            </a:r>
            <a:r>
              <a:rPr lang="en-US" altLang="zh-CN" sz="2400" dirty="0" smtClean="0"/>
              <a:t>is one column of S,Q</a:t>
            </a:r>
          </a:p>
          <a:p>
            <a:endParaRPr lang="en-US" altLang="zh-CN" sz="2400" dirty="0" smtClean="0"/>
          </a:p>
          <a:p>
            <a:r>
              <a:rPr lang="en-US" altLang="zh-CN" sz="2400" dirty="0" smtClean="0"/>
              <a:t>z = </a:t>
            </a:r>
            <a:r>
              <a:rPr lang="en-US" altLang="zh-CN" sz="2400" dirty="0" err="1" smtClean="0"/>
              <a:t>tanh</a:t>
            </a:r>
            <a:r>
              <a:rPr lang="en-US" altLang="zh-CN" sz="2400" dirty="0" smtClean="0"/>
              <a:t>(W1*s + W2*q + b)</a:t>
            </a:r>
          </a:p>
          <a:p>
            <a:r>
              <a:rPr lang="en-US" altLang="zh-CN" sz="2400" dirty="0" smtClean="0"/>
              <a:t>f =  </a:t>
            </a:r>
            <a:r>
              <a:rPr lang="en-US" altLang="zh-CN" sz="2400" dirty="0" err="1" smtClean="0"/>
              <a:t>sigm</a:t>
            </a:r>
            <a:r>
              <a:rPr lang="en-US" altLang="zh-CN" sz="2400" dirty="0" smtClean="0"/>
              <a:t>(W3*s + W4*q + b)</a:t>
            </a:r>
          </a:p>
          <a:p>
            <a:r>
              <a:rPr lang="en-US" altLang="zh-CN" sz="2400" dirty="0" smtClean="0"/>
              <a:t>q = f*q + (1-f)z</a:t>
            </a:r>
          </a:p>
          <a:p>
            <a:r>
              <a:rPr lang="en-US" altLang="zh-CN" sz="2400" dirty="0"/>
              <a:t>	</a:t>
            </a:r>
          </a:p>
          <a:p>
            <a:r>
              <a:rPr lang="en-US" altLang="zh-CN" sz="2400" dirty="0" smtClean="0"/>
              <a:t>Same for paragraph</a:t>
            </a:r>
          </a:p>
          <a:p>
            <a:r>
              <a:rPr lang="en-US" altLang="zh-CN" sz="2400" dirty="0" smtClean="0"/>
              <a:t>Then start second attention</a:t>
            </a:r>
            <a:endParaRPr lang="zh-CN" altLang="en-US" sz="2400" dirty="0"/>
          </a:p>
        </p:txBody>
      </p:sp>
      <p:sp>
        <p:nvSpPr>
          <p:cNvPr id="5" name="矩形 4"/>
          <p:cNvSpPr/>
          <p:nvPr/>
        </p:nvSpPr>
        <p:spPr>
          <a:xfrm>
            <a:off x="3261683" y="200561"/>
            <a:ext cx="2967479" cy="523220"/>
          </a:xfrm>
          <a:prstGeom prst="rect">
            <a:avLst/>
          </a:prstGeom>
        </p:spPr>
        <p:txBody>
          <a:bodyPr wrap="none">
            <a:spAutoFit/>
          </a:bodyPr>
          <a:lstStyle/>
          <a:p>
            <a:r>
              <a:rPr lang="en-US" altLang="zh-CN" sz="2800" dirty="0" smtClean="0">
                <a:solidFill>
                  <a:srgbClr val="FF0000"/>
                </a:solidFill>
              </a:rPr>
              <a:t>Ruminating Reader</a:t>
            </a:r>
            <a:endParaRPr lang="zh-CN" altLang="en-US" sz="2800" dirty="0">
              <a:solidFill>
                <a:srgbClr val="FF0000"/>
              </a:solidFill>
            </a:endParaRPr>
          </a:p>
        </p:txBody>
      </p:sp>
    </p:spTree>
    <p:extLst>
      <p:ext uri="{BB962C8B-B14F-4D97-AF65-F5344CB8AC3E}">
        <p14:creationId xmlns:p14="http://schemas.microsoft.com/office/powerpoint/2010/main" val="193293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638362" y="1033676"/>
            <a:ext cx="4918041" cy="5140325"/>
          </a:xfrm>
          <a:prstGeom prst="rect">
            <a:avLst/>
          </a:prstGeom>
        </p:spPr>
      </p:pic>
      <p:sp>
        <p:nvSpPr>
          <p:cNvPr id="4" name="矩形 3"/>
          <p:cNvSpPr/>
          <p:nvPr/>
        </p:nvSpPr>
        <p:spPr>
          <a:xfrm>
            <a:off x="670883" y="772066"/>
            <a:ext cx="2967479" cy="523220"/>
          </a:xfrm>
          <a:prstGeom prst="rect">
            <a:avLst/>
          </a:prstGeom>
        </p:spPr>
        <p:txBody>
          <a:bodyPr wrap="none">
            <a:spAutoFit/>
          </a:bodyPr>
          <a:lstStyle/>
          <a:p>
            <a:r>
              <a:rPr lang="en-US" altLang="zh-CN" sz="2800" dirty="0" smtClean="0">
                <a:solidFill>
                  <a:srgbClr val="FF0000"/>
                </a:solidFill>
              </a:rPr>
              <a:t>Ruminating Reader</a:t>
            </a:r>
            <a:endParaRPr lang="zh-CN" altLang="en-US" sz="2800" dirty="0">
              <a:solidFill>
                <a:srgbClr val="FF0000"/>
              </a:solidFill>
            </a:endParaRPr>
          </a:p>
        </p:txBody>
      </p:sp>
    </p:spTree>
    <p:extLst>
      <p:ext uri="{BB962C8B-B14F-4D97-AF65-F5344CB8AC3E}">
        <p14:creationId xmlns:p14="http://schemas.microsoft.com/office/powerpoint/2010/main" val="40403011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9861" y="200561"/>
            <a:ext cx="69762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总结</a:t>
            </a:r>
            <a:endParaRPr lang="en-US" altLang="zh-CN" sz="20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127488" y="41871"/>
            <a:ext cx="9618134" cy="6370975"/>
          </a:xfrm>
          <a:prstGeom prst="rect">
            <a:avLst/>
          </a:prstGeom>
          <a:noFill/>
        </p:spPr>
        <p:txBody>
          <a:bodyPr wrap="square" rtlCol="0">
            <a:spAutoFit/>
          </a:bodyPr>
          <a:lstStyle/>
          <a:p>
            <a:r>
              <a:rPr lang="en-US" altLang="zh-CN" sz="2400" dirty="0" smtClean="0">
                <a:solidFill>
                  <a:srgbClr val="FF0000"/>
                </a:solidFill>
              </a:rPr>
              <a:t>1.Embedding layer  </a:t>
            </a:r>
          </a:p>
          <a:p>
            <a:r>
              <a:rPr lang="en-US" altLang="zh-CN" sz="2400" dirty="0" smtClean="0"/>
              <a:t>Word embedding  </a:t>
            </a:r>
            <a:r>
              <a:rPr lang="zh-CN" altLang="en-US" sz="2400" dirty="0" smtClean="0"/>
              <a:t>（</a:t>
            </a:r>
            <a:r>
              <a:rPr lang="en-US" altLang="zh-CN" sz="2400" dirty="0" smtClean="0"/>
              <a:t>fix</a:t>
            </a:r>
            <a:r>
              <a:rPr lang="zh-CN" altLang="en-US" sz="2400" dirty="0" smtClean="0"/>
              <a:t>）  </a:t>
            </a:r>
            <a:endParaRPr lang="en-US" altLang="zh-CN" sz="2400" dirty="0" smtClean="0"/>
          </a:p>
          <a:p>
            <a:r>
              <a:rPr lang="en-US" altLang="zh-CN" sz="2400" dirty="0" smtClean="0"/>
              <a:t>Character level embedding (CNN()/RNN)</a:t>
            </a:r>
          </a:p>
          <a:p>
            <a:r>
              <a:rPr lang="en-US" altLang="zh-CN" sz="2400" dirty="0" smtClean="0"/>
              <a:t>Word  feature</a:t>
            </a:r>
            <a:r>
              <a:rPr lang="zh-CN" altLang="en-US" sz="2400" dirty="0" smtClean="0"/>
              <a:t>： </a:t>
            </a:r>
            <a:r>
              <a:rPr lang="en-US" altLang="zh-CN" sz="2400" dirty="0" smtClean="0"/>
              <a:t>word(context) in  question ,  POS(one hot , embedding),  NER, Question TYPE(when how why)</a:t>
            </a:r>
          </a:p>
          <a:p>
            <a:r>
              <a:rPr lang="en-US" altLang="zh-CN" sz="2400" dirty="0" smtClean="0">
                <a:solidFill>
                  <a:srgbClr val="FF0000"/>
                </a:solidFill>
              </a:rPr>
              <a:t>2. Encoder</a:t>
            </a:r>
          </a:p>
          <a:p>
            <a:r>
              <a:rPr lang="en-US" altLang="zh-CN" sz="2400" dirty="0" err="1" smtClean="0"/>
              <a:t>BiGRU</a:t>
            </a:r>
            <a:endParaRPr lang="en-US" altLang="zh-CN" sz="2400" dirty="0" smtClean="0"/>
          </a:p>
          <a:p>
            <a:r>
              <a:rPr lang="en-US" altLang="zh-CN" sz="2400" dirty="0" smtClean="0"/>
              <a:t>BILSTM(most)</a:t>
            </a:r>
          </a:p>
          <a:p>
            <a:r>
              <a:rPr lang="en-US" altLang="zh-CN" sz="2400" dirty="0" smtClean="0"/>
              <a:t> intra attention</a:t>
            </a:r>
          </a:p>
          <a:p>
            <a:r>
              <a:rPr lang="en-US" altLang="zh-CN" sz="2400" dirty="0" smtClean="0">
                <a:solidFill>
                  <a:srgbClr val="FF0000"/>
                </a:solidFill>
              </a:rPr>
              <a:t>3.Interaction</a:t>
            </a:r>
          </a:p>
          <a:p>
            <a:r>
              <a:rPr lang="en-US" altLang="zh-CN" sz="2400" dirty="0" smtClean="0"/>
              <a:t>Single/multiple</a:t>
            </a:r>
          </a:p>
          <a:p>
            <a:r>
              <a:rPr lang="en-US" altLang="zh-CN" sz="2400" dirty="0" smtClean="0"/>
              <a:t>Context2query attention, query2context attention</a:t>
            </a:r>
          </a:p>
          <a:p>
            <a:r>
              <a:rPr lang="en-US" altLang="zh-CN" sz="2400" dirty="0" smtClean="0">
                <a:solidFill>
                  <a:srgbClr val="FF0000"/>
                </a:solidFill>
              </a:rPr>
              <a:t>4.Answer layer</a:t>
            </a:r>
          </a:p>
          <a:p>
            <a:r>
              <a:rPr lang="en-US" altLang="zh-CN" sz="2400" dirty="0" smtClean="0"/>
              <a:t>Single/multiple  hop</a:t>
            </a:r>
          </a:p>
          <a:p>
            <a:r>
              <a:rPr lang="en-US" altLang="zh-CN" sz="2400" dirty="0" smtClean="0"/>
              <a:t>Pointer network(3)</a:t>
            </a:r>
          </a:p>
          <a:p>
            <a:r>
              <a:rPr lang="en-US" altLang="zh-CN" sz="2400" dirty="0" err="1" smtClean="0"/>
              <a:t>Hueristic</a:t>
            </a:r>
            <a:r>
              <a:rPr lang="en-US" altLang="zh-CN" sz="2400" dirty="0" smtClean="0"/>
              <a:t> span (2)</a:t>
            </a:r>
          </a:p>
          <a:p>
            <a:r>
              <a:rPr lang="en-US" altLang="zh-CN" sz="2400" dirty="0" smtClean="0"/>
              <a:t>Independent </a:t>
            </a:r>
            <a:r>
              <a:rPr lang="en-US" altLang="zh-CN" sz="2400" dirty="0" err="1" smtClean="0"/>
              <a:t>softmax</a:t>
            </a:r>
            <a:r>
              <a:rPr lang="en-US" altLang="zh-CN" sz="2400" dirty="0" smtClean="0"/>
              <a:t>(others)</a:t>
            </a:r>
            <a:endParaRPr lang="en-US" altLang="zh-CN" sz="2400" dirty="0"/>
          </a:p>
        </p:txBody>
      </p:sp>
    </p:spTree>
    <p:extLst>
      <p:ext uri="{BB962C8B-B14F-4D97-AF65-F5344CB8AC3E}">
        <p14:creationId xmlns:p14="http://schemas.microsoft.com/office/powerpoint/2010/main" val="391848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2667" y="2421467"/>
            <a:ext cx="2421466" cy="707886"/>
          </a:xfrm>
          <a:prstGeom prst="rect">
            <a:avLst/>
          </a:prstGeom>
          <a:noFill/>
        </p:spPr>
        <p:txBody>
          <a:bodyPr wrap="square" rtlCol="0">
            <a:spAutoFit/>
          </a:bodyPr>
          <a:lstStyle/>
          <a:p>
            <a:r>
              <a:rPr lang="zh-CN" altLang="en-US" sz="4000" dirty="0" smtClean="0"/>
              <a:t>未完待续</a:t>
            </a:r>
            <a:endParaRPr lang="zh-CN" altLang="en-US" sz="4000" dirty="0"/>
          </a:p>
        </p:txBody>
      </p:sp>
    </p:spTree>
    <p:extLst>
      <p:ext uri="{BB962C8B-B14F-4D97-AF65-F5344CB8AC3E}">
        <p14:creationId xmlns:p14="http://schemas.microsoft.com/office/powerpoint/2010/main" val="3006653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5344" y="259307"/>
            <a:ext cx="1323833" cy="461665"/>
          </a:xfrm>
          <a:prstGeom prst="rect">
            <a:avLst/>
          </a:prstGeom>
          <a:noFill/>
        </p:spPr>
        <p:txBody>
          <a:bodyPr wrap="square" rtlCol="0">
            <a:spAutoFit/>
          </a:bodyPr>
          <a:lstStyle/>
          <a:p>
            <a:r>
              <a:rPr lang="en-US" altLang="zh-CN" sz="2400" b="1" dirty="0" smtClean="0"/>
              <a:t>QA</a:t>
            </a:r>
            <a:r>
              <a:rPr lang="zh-CN" altLang="en-US" sz="2400" b="1" dirty="0" smtClean="0"/>
              <a:t>类型</a:t>
            </a:r>
            <a:endParaRPr lang="zh-CN" altLang="en-US" sz="2400" b="1" dirty="0"/>
          </a:p>
        </p:txBody>
      </p:sp>
      <p:pic>
        <p:nvPicPr>
          <p:cNvPr id="3" name="图片 2"/>
          <p:cNvPicPr>
            <a:picLocks noChangeAspect="1"/>
          </p:cNvPicPr>
          <p:nvPr/>
        </p:nvPicPr>
        <p:blipFill>
          <a:blip r:embed="rId2"/>
          <a:stretch>
            <a:fillRect/>
          </a:stretch>
        </p:blipFill>
        <p:spPr>
          <a:xfrm>
            <a:off x="1282891" y="913404"/>
            <a:ext cx="9467850" cy="5276850"/>
          </a:xfrm>
          <a:prstGeom prst="rect">
            <a:avLst/>
          </a:prstGeom>
        </p:spPr>
      </p:pic>
    </p:spTree>
    <p:extLst>
      <p:ext uri="{BB962C8B-B14F-4D97-AF65-F5344CB8AC3E}">
        <p14:creationId xmlns:p14="http://schemas.microsoft.com/office/powerpoint/2010/main" val="279020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9810" y="286603"/>
            <a:ext cx="3643951" cy="461665"/>
          </a:xfrm>
          <a:prstGeom prst="rect">
            <a:avLst/>
          </a:prstGeom>
          <a:noFill/>
        </p:spPr>
        <p:txBody>
          <a:bodyPr wrap="square" rtlCol="0">
            <a:spAutoFit/>
          </a:bodyPr>
          <a:lstStyle/>
          <a:p>
            <a:r>
              <a:rPr lang="zh-CN" altLang="en-US" sz="2400" dirty="0" smtClean="0"/>
              <a:t>数据集合任务介绍</a:t>
            </a:r>
            <a:endParaRPr lang="en-US" altLang="zh-CN" sz="2400" dirty="0" smtClean="0"/>
          </a:p>
        </p:txBody>
      </p:sp>
      <p:sp>
        <p:nvSpPr>
          <p:cNvPr id="4" name="矩形 3"/>
          <p:cNvSpPr/>
          <p:nvPr/>
        </p:nvSpPr>
        <p:spPr>
          <a:xfrm>
            <a:off x="2229134" y="1003574"/>
            <a:ext cx="6096000" cy="2585323"/>
          </a:xfrm>
          <a:prstGeom prst="rect">
            <a:avLst/>
          </a:prstGeom>
        </p:spPr>
        <p:txBody>
          <a:bodyPr>
            <a:spAutoFit/>
          </a:bodyPr>
          <a:lstStyle/>
          <a:p>
            <a:r>
              <a:rPr lang="en-US" altLang="zh-CN" b="1" i="0" dirty="0" smtClean="0">
                <a:solidFill>
                  <a:srgbClr val="333333"/>
                </a:solidFill>
                <a:effectLst/>
                <a:latin typeface="Lato"/>
              </a:rPr>
              <a:t>S</a:t>
            </a:r>
            <a:r>
              <a:rPr lang="en-US" altLang="zh-CN" b="0" i="0" dirty="0" smtClean="0">
                <a:solidFill>
                  <a:srgbClr val="333333"/>
                </a:solidFill>
                <a:effectLst/>
                <a:latin typeface="Lato"/>
              </a:rPr>
              <a:t>tanford </a:t>
            </a:r>
            <a:r>
              <a:rPr lang="en-US" altLang="zh-CN" b="1" i="0" dirty="0" smtClean="0">
                <a:solidFill>
                  <a:srgbClr val="333333"/>
                </a:solidFill>
                <a:effectLst/>
                <a:latin typeface="Lato"/>
              </a:rPr>
              <a:t>Qu</a:t>
            </a:r>
            <a:r>
              <a:rPr lang="en-US" altLang="zh-CN" b="0" i="0" dirty="0" smtClean="0">
                <a:solidFill>
                  <a:srgbClr val="333333"/>
                </a:solidFill>
                <a:effectLst/>
                <a:latin typeface="Lato"/>
              </a:rPr>
              <a:t>estion </a:t>
            </a:r>
            <a:r>
              <a:rPr lang="en-US" altLang="zh-CN" b="1" i="0" dirty="0" smtClean="0">
                <a:solidFill>
                  <a:srgbClr val="333333"/>
                </a:solidFill>
                <a:effectLst/>
                <a:latin typeface="Lato"/>
              </a:rPr>
              <a:t>A</a:t>
            </a:r>
            <a:r>
              <a:rPr lang="en-US" altLang="zh-CN" b="0" i="0" dirty="0" smtClean="0">
                <a:solidFill>
                  <a:srgbClr val="333333"/>
                </a:solidFill>
                <a:effectLst/>
                <a:latin typeface="Lato"/>
              </a:rPr>
              <a:t>nswering </a:t>
            </a:r>
            <a:r>
              <a:rPr lang="en-US" altLang="zh-CN" b="1" i="0" dirty="0" smtClean="0">
                <a:solidFill>
                  <a:srgbClr val="333333"/>
                </a:solidFill>
                <a:effectLst/>
                <a:latin typeface="Lato"/>
              </a:rPr>
              <a:t>D</a:t>
            </a:r>
            <a:r>
              <a:rPr lang="en-US" altLang="zh-CN" b="0" i="0" dirty="0" smtClean="0">
                <a:solidFill>
                  <a:srgbClr val="333333"/>
                </a:solidFill>
                <a:effectLst/>
                <a:latin typeface="Lato"/>
              </a:rPr>
              <a:t>ataset (</a:t>
            </a:r>
            <a:r>
              <a:rPr lang="en-US" altLang="zh-CN" b="0" i="0" dirty="0" err="1" smtClean="0">
                <a:solidFill>
                  <a:srgbClr val="333333"/>
                </a:solidFill>
                <a:effectLst/>
                <a:latin typeface="Lato"/>
              </a:rPr>
              <a:t>SQuAD</a:t>
            </a:r>
            <a:r>
              <a:rPr lang="en-US" altLang="zh-CN" b="0" i="0" dirty="0" smtClean="0">
                <a:solidFill>
                  <a:srgbClr val="333333"/>
                </a:solidFill>
                <a:effectLst/>
                <a:latin typeface="Lato"/>
              </a:rPr>
              <a:t>) is a new reading comprehension dataset, consisting of questions posed by </a:t>
            </a:r>
            <a:r>
              <a:rPr lang="en-US" altLang="zh-CN" b="0" i="0" dirty="0" err="1" smtClean="0">
                <a:solidFill>
                  <a:srgbClr val="333333"/>
                </a:solidFill>
                <a:effectLst/>
                <a:latin typeface="Lato"/>
              </a:rPr>
              <a:t>crowdworkers</a:t>
            </a:r>
            <a:r>
              <a:rPr lang="en-US" altLang="zh-CN" b="0" i="0" dirty="0" smtClean="0">
                <a:solidFill>
                  <a:srgbClr val="333333"/>
                </a:solidFill>
                <a:effectLst/>
                <a:latin typeface="Lato"/>
              </a:rPr>
              <a:t> on a set of Wikipedia articles, where the answer to every question is a segment of text, or </a:t>
            </a:r>
            <a:r>
              <a:rPr lang="en-US" altLang="zh-CN" b="0" i="1" dirty="0" smtClean="0">
                <a:solidFill>
                  <a:srgbClr val="333333"/>
                </a:solidFill>
                <a:effectLst/>
                <a:latin typeface="Lato"/>
              </a:rPr>
              <a:t>span</a:t>
            </a:r>
            <a:r>
              <a:rPr lang="en-US" altLang="zh-CN" b="0" i="0" dirty="0" smtClean="0">
                <a:solidFill>
                  <a:srgbClr val="333333"/>
                </a:solidFill>
                <a:effectLst/>
                <a:latin typeface="Lato"/>
              </a:rPr>
              <a:t>, from the corresponding reading passage. With 100,000+ question-answer pairs on 500+ articles, </a:t>
            </a:r>
            <a:r>
              <a:rPr lang="en-US" altLang="zh-CN" b="0" i="0" dirty="0" err="1" smtClean="0">
                <a:solidFill>
                  <a:srgbClr val="333333"/>
                </a:solidFill>
                <a:effectLst/>
                <a:latin typeface="Lato"/>
              </a:rPr>
              <a:t>SQuAD</a:t>
            </a:r>
            <a:r>
              <a:rPr lang="en-US" altLang="zh-CN" b="0" i="0" dirty="0" smtClean="0">
                <a:solidFill>
                  <a:srgbClr val="333333"/>
                </a:solidFill>
                <a:effectLst/>
                <a:latin typeface="Lato"/>
              </a:rPr>
              <a:t> is significantly larger than previous reading comprehension datasets.</a:t>
            </a:r>
            <a:endParaRPr lang="zh-CN" altLang="en-US" dirty="0"/>
          </a:p>
        </p:txBody>
      </p:sp>
      <p:pic>
        <p:nvPicPr>
          <p:cNvPr id="5" name="图片 4"/>
          <p:cNvPicPr>
            <a:picLocks noChangeAspect="1"/>
          </p:cNvPicPr>
          <p:nvPr/>
        </p:nvPicPr>
        <p:blipFill>
          <a:blip r:embed="rId2"/>
          <a:stretch>
            <a:fillRect/>
          </a:stretch>
        </p:blipFill>
        <p:spPr>
          <a:xfrm>
            <a:off x="238125" y="4182114"/>
            <a:ext cx="11953875" cy="2124075"/>
          </a:xfrm>
          <a:prstGeom prst="rect">
            <a:avLst/>
          </a:prstGeom>
        </p:spPr>
      </p:pic>
      <p:sp>
        <p:nvSpPr>
          <p:cNvPr id="6" name="矩形 5"/>
          <p:cNvSpPr/>
          <p:nvPr/>
        </p:nvSpPr>
        <p:spPr>
          <a:xfrm>
            <a:off x="8076420" y="3659537"/>
            <a:ext cx="3681905" cy="369332"/>
          </a:xfrm>
          <a:prstGeom prst="rect">
            <a:avLst/>
          </a:prstGeom>
        </p:spPr>
        <p:txBody>
          <a:bodyPr wrap="none">
            <a:spAutoFit/>
          </a:bodyPr>
          <a:lstStyle/>
          <a:p>
            <a:r>
              <a:rPr lang="zh-CN" altLang="en-US" dirty="0" smtClean="0"/>
              <a:t>https://arxiv.org/pdf/1606.05250.pdf</a:t>
            </a:r>
            <a:endParaRPr lang="zh-CN" altLang="en-US" dirty="0"/>
          </a:p>
        </p:txBody>
      </p:sp>
    </p:spTree>
    <p:extLst>
      <p:ext uri="{BB962C8B-B14F-4D97-AF65-F5344CB8AC3E}">
        <p14:creationId xmlns:p14="http://schemas.microsoft.com/office/powerpoint/2010/main" val="1058716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6729" y="272955"/>
            <a:ext cx="3643951" cy="461665"/>
          </a:xfrm>
          <a:prstGeom prst="rect">
            <a:avLst/>
          </a:prstGeom>
          <a:noFill/>
        </p:spPr>
        <p:txBody>
          <a:bodyPr wrap="square" rtlCol="0">
            <a:spAutoFit/>
          </a:bodyPr>
          <a:lstStyle/>
          <a:p>
            <a:r>
              <a:rPr lang="zh-CN" altLang="en-US" sz="2400" dirty="0" smtClean="0"/>
              <a:t>数据集合任务介绍</a:t>
            </a:r>
            <a:endParaRPr lang="en-US" altLang="zh-CN" sz="2400" dirty="0" smtClean="0"/>
          </a:p>
        </p:txBody>
      </p:sp>
      <p:sp>
        <p:nvSpPr>
          <p:cNvPr id="6" name="文本框 5"/>
          <p:cNvSpPr txBox="1"/>
          <p:nvPr/>
        </p:nvSpPr>
        <p:spPr>
          <a:xfrm>
            <a:off x="436729" y="1023582"/>
            <a:ext cx="11136572" cy="4893647"/>
          </a:xfrm>
          <a:prstGeom prst="rect">
            <a:avLst/>
          </a:prstGeom>
          <a:noFill/>
        </p:spPr>
        <p:txBody>
          <a:bodyPr wrap="square" rtlCol="0">
            <a:spAutoFit/>
          </a:bodyPr>
          <a:lstStyle/>
          <a:p>
            <a:r>
              <a:rPr lang="en-US" altLang="zh-CN" sz="2400" b="1" i="1" dirty="0" smtClean="0">
                <a:latin typeface="微软雅黑" panose="020B0503020204020204" pitchFamily="34" charset="-122"/>
                <a:ea typeface="微软雅黑" panose="020B0503020204020204" pitchFamily="34" charset="-122"/>
              </a:rPr>
              <a:t>Task</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given  context/paragraph/passage/document  question , extract answer span(only one for squad) from context/paragraph/passage/document</a:t>
            </a:r>
          </a:p>
          <a:p>
            <a:endParaRPr lang="en-US" altLang="zh-CN" sz="2400" dirty="0">
              <a:latin typeface="微软雅黑" panose="020B0503020204020204" pitchFamily="34" charset="-122"/>
              <a:ea typeface="微软雅黑" panose="020B0503020204020204" pitchFamily="34" charset="-122"/>
            </a:endParaRPr>
          </a:p>
          <a:p>
            <a:r>
              <a:rPr lang="en-US" altLang="zh-CN" sz="2400" b="1" i="1" dirty="0" smtClean="0">
                <a:latin typeface="微软雅黑" panose="020B0503020204020204" pitchFamily="34" charset="-122"/>
                <a:ea typeface="微软雅黑" panose="020B0503020204020204" pitchFamily="34" charset="-122"/>
              </a:rPr>
              <a:t>Metric</a:t>
            </a:r>
            <a:r>
              <a:rPr lang="en-US" altLang="zh-CN" sz="2400" dirty="0" smtClean="0">
                <a:latin typeface="微软雅黑" panose="020B0503020204020204" pitchFamily="34" charset="-122"/>
                <a:ea typeface="微软雅黑" panose="020B0503020204020204" pitchFamily="34" charset="-122"/>
              </a:rPr>
              <a:t>:   </a:t>
            </a:r>
          </a:p>
          <a:p>
            <a:r>
              <a:rPr lang="en-US" altLang="zh-CN" sz="2400" b="1" dirty="0" smtClean="0">
                <a:latin typeface="微软雅黑" panose="020B0503020204020204" pitchFamily="34" charset="-122"/>
                <a:ea typeface="微软雅黑" panose="020B0503020204020204" pitchFamily="34" charset="-122"/>
              </a:rPr>
              <a:t>Exact </a:t>
            </a:r>
            <a:r>
              <a:rPr lang="en-US" altLang="zh-CN" sz="2400" b="1" dirty="0" err="1" smtClean="0">
                <a:latin typeface="微软雅黑" panose="020B0503020204020204" pitchFamily="34" charset="-122"/>
                <a:ea typeface="微软雅黑" panose="020B0503020204020204" pitchFamily="34" charset="-122"/>
              </a:rPr>
              <a:t>match</a:t>
            </a:r>
            <a:r>
              <a:rPr lang="en-US" altLang="zh-CN" sz="2400" dirty="0" err="1" smtClean="0">
                <a:latin typeface="微软雅黑" panose="020B0503020204020204" pitchFamily="34" charset="-122"/>
                <a:ea typeface="微软雅黑" panose="020B0503020204020204" pitchFamily="34" charset="-122"/>
              </a:rPr>
              <a:t>:This</a:t>
            </a:r>
            <a:r>
              <a:rPr lang="en-US" altLang="zh-CN" sz="2400" dirty="0" smtClean="0">
                <a:latin typeface="微软雅黑" panose="020B0503020204020204" pitchFamily="34" charset="-122"/>
                <a:ea typeface="微软雅黑" panose="020B0503020204020204" pitchFamily="34" charset="-122"/>
              </a:rPr>
              <a:t> metric measures the percentage of predictions that match any one of the ground truth answers exactly. </a:t>
            </a:r>
          </a:p>
          <a:p>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(Macro-averaged) F1 score</a:t>
            </a:r>
            <a:r>
              <a:rPr lang="en-US" altLang="zh-CN" sz="2400" dirty="0" smtClean="0">
                <a:latin typeface="微软雅黑" panose="020B0503020204020204" pitchFamily="34" charset="-122"/>
                <a:ea typeface="微软雅黑" panose="020B0503020204020204" pitchFamily="34" charset="-122"/>
              </a:rPr>
              <a:t>: This metric measures the average overlap between the prediction and ground truth answer. We treat the prediction and ground truth as bags of tokens, and compute their F1. We take the maximum F1 over all of the ground truth answers for a given question, and then average over all of the questions.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5555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395" y="391952"/>
            <a:ext cx="2492990" cy="707886"/>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overview</a:t>
            </a:r>
          </a:p>
        </p:txBody>
      </p:sp>
      <p:sp>
        <p:nvSpPr>
          <p:cNvPr id="4" name="矩形 3"/>
          <p:cNvSpPr/>
          <p:nvPr/>
        </p:nvSpPr>
        <p:spPr>
          <a:xfrm>
            <a:off x="2184230" y="2197287"/>
            <a:ext cx="1460310" cy="573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embedding</a:t>
            </a:r>
            <a:endParaRPr lang="zh-CN" altLang="en-US" dirty="0"/>
          </a:p>
        </p:txBody>
      </p:sp>
      <p:sp>
        <p:nvSpPr>
          <p:cNvPr id="9" name="矩形 8"/>
          <p:cNvSpPr/>
          <p:nvPr/>
        </p:nvSpPr>
        <p:spPr>
          <a:xfrm>
            <a:off x="5052535" y="2197287"/>
            <a:ext cx="1460310" cy="573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embedding</a:t>
            </a:r>
            <a:endParaRPr lang="zh-CN" altLang="en-US" dirty="0"/>
          </a:p>
        </p:txBody>
      </p:sp>
      <p:sp>
        <p:nvSpPr>
          <p:cNvPr id="10" name="矩形 9"/>
          <p:cNvSpPr/>
          <p:nvPr/>
        </p:nvSpPr>
        <p:spPr>
          <a:xfrm>
            <a:off x="2184230" y="3304462"/>
            <a:ext cx="1460310" cy="573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encoder</a:t>
            </a:r>
            <a:endParaRPr lang="zh-CN" altLang="en-US" dirty="0"/>
          </a:p>
        </p:txBody>
      </p:sp>
      <p:sp>
        <p:nvSpPr>
          <p:cNvPr id="11" name="矩形 10"/>
          <p:cNvSpPr/>
          <p:nvPr/>
        </p:nvSpPr>
        <p:spPr>
          <a:xfrm>
            <a:off x="5052535" y="3304461"/>
            <a:ext cx="1460310" cy="5484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encoder</a:t>
            </a:r>
            <a:endParaRPr lang="zh-CN" altLang="en-US" dirty="0"/>
          </a:p>
        </p:txBody>
      </p:sp>
      <p:sp>
        <p:nvSpPr>
          <p:cNvPr id="12" name="矩形 11"/>
          <p:cNvSpPr/>
          <p:nvPr/>
        </p:nvSpPr>
        <p:spPr>
          <a:xfrm>
            <a:off x="3533673" y="4221705"/>
            <a:ext cx="1460310" cy="573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interaction</a:t>
            </a:r>
            <a:endParaRPr lang="zh-CN" altLang="en-US" dirty="0"/>
          </a:p>
        </p:txBody>
      </p:sp>
      <p:sp>
        <p:nvSpPr>
          <p:cNvPr id="13" name="矩形 12"/>
          <p:cNvSpPr/>
          <p:nvPr/>
        </p:nvSpPr>
        <p:spPr>
          <a:xfrm>
            <a:off x="3487591" y="5233914"/>
            <a:ext cx="1460310" cy="573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Answer layer</a:t>
            </a:r>
            <a:endParaRPr lang="zh-CN" altLang="en-US" dirty="0"/>
          </a:p>
        </p:txBody>
      </p:sp>
      <mc:AlternateContent xmlns:mc="http://schemas.openxmlformats.org/markup-compatibility/2006" xmlns:a14="http://schemas.microsoft.com/office/drawing/2010/main">
        <mc:Choice Requires="a14">
          <p:sp>
            <p:nvSpPr>
              <p:cNvPr id="14" name="椭圆 13"/>
              <p:cNvSpPr/>
              <p:nvPr/>
            </p:nvSpPr>
            <p:spPr>
              <a:xfrm>
                <a:off x="2341179" y="1486018"/>
                <a:ext cx="1295190" cy="5732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𝑝</m:t>
                        </m:r>
                      </m:sup>
                    </m:sSubSup>
                  </m:oMath>
                </a14:m>
                <a:r>
                  <a:rPr lang="en-US" altLang="zh-CN" sz="2000" dirty="0" smtClean="0"/>
                  <a:t>,</a:t>
                </a:r>
                <a14:m>
                  <m:oMath xmlns:m="http://schemas.openxmlformats.org/officeDocument/2006/math">
                    <m:sSubSup>
                      <m:sSubSupPr>
                        <m:ctrlPr>
                          <a:rPr lang="en-US" altLang="zh-CN" sz="2000" i="1" dirty="0" smtClean="0">
                            <a:latin typeface="Cambria Math" panose="02040503050406030204" pitchFamily="18" charset="0"/>
                          </a:rPr>
                        </m:ctrlPr>
                      </m:sSubSupPr>
                      <m:e>
                        <m:r>
                          <a:rPr lang="en-US" altLang="zh-CN" sz="2000" b="0" i="1" dirty="0" smtClean="0">
                            <a:latin typeface="Cambria Math" panose="02040503050406030204" pitchFamily="18" charset="0"/>
                          </a:rPr>
                          <m:t>𝐶</m:t>
                        </m:r>
                      </m:e>
                      <m:sub>
                        <m:r>
                          <a:rPr lang="en-US" altLang="zh-CN" sz="2000" b="0" i="1" dirty="0" smtClean="0">
                            <a:latin typeface="Cambria Math" panose="02040503050406030204" pitchFamily="18" charset="0"/>
                          </a:rPr>
                          <m:t>𝑖</m:t>
                        </m:r>
                      </m:sub>
                      <m:sup>
                        <m:r>
                          <a:rPr lang="en-US" altLang="zh-CN" sz="2000" b="0" i="1" dirty="0" smtClean="0">
                            <a:latin typeface="Cambria Math" panose="02040503050406030204" pitchFamily="18" charset="0"/>
                          </a:rPr>
                          <m:t>𝑝</m:t>
                        </m:r>
                      </m:sup>
                    </m:sSubSup>
                  </m:oMath>
                </a14:m>
                <a:endParaRPr lang="zh-CN" altLang="en-US" sz="2000" dirty="0"/>
              </a:p>
            </p:txBody>
          </p:sp>
        </mc:Choice>
        <mc:Fallback xmlns="">
          <p:sp>
            <p:nvSpPr>
              <p:cNvPr id="14" name="椭圆 13"/>
              <p:cNvSpPr>
                <a:spLocks noRot="1" noChangeAspect="1" noMove="1" noResize="1" noEditPoints="1" noAdjustHandles="1" noChangeArrowheads="1" noChangeShapeType="1" noTextEdit="1"/>
              </p:cNvSpPr>
              <p:nvPr/>
            </p:nvSpPr>
            <p:spPr>
              <a:xfrm>
                <a:off x="2341179" y="1486018"/>
                <a:ext cx="1295190" cy="573206"/>
              </a:xfrm>
              <a:prstGeom prst="ellipse">
                <a:avLst/>
              </a:prstGeom>
              <a:blipFill rotWithShape="0">
                <a:blip r:embed="rId3"/>
                <a:stretch>
                  <a:fillRect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p:cNvSpPr/>
              <p:nvPr/>
            </p:nvSpPr>
            <p:spPr>
              <a:xfrm>
                <a:off x="5115803" y="1495813"/>
                <a:ext cx="1397042" cy="5732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𝑗</m:t>
                        </m:r>
                      </m:sub>
                      <m:sup>
                        <m:r>
                          <a:rPr lang="en-US" altLang="zh-CN" sz="2000" b="0" i="1" smtClean="0">
                            <a:latin typeface="Cambria Math" panose="02040503050406030204" pitchFamily="18" charset="0"/>
                          </a:rPr>
                          <m:t>𝑞</m:t>
                        </m:r>
                      </m:sup>
                    </m:sSubSup>
                  </m:oMath>
                </a14:m>
                <a:r>
                  <a:rPr lang="en-US" altLang="zh-CN" sz="2000" dirty="0" smtClean="0"/>
                  <a:t>,</a:t>
                </a:r>
                <a14:m>
                  <m:oMath xmlns:m="http://schemas.openxmlformats.org/officeDocument/2006/math">
                    <m:sSubSup>
                      <m:sSubSupPr>
                        <m:ctrlPr>
                          <a:rPr lang="en-US" altLang="zh-CN" sz="2000" i="1" dirty="0" smtClean="0">
                            <a:latin typeface="Cambria Math" panose="02040503050406030204" pitchFamily="18" charset="0"/>
                          </a:rPr>
                        </m:ctrlPr>
                      </m:sSubSupPr>
                      <m:e>
                        <m:r>
                          <a:rPr lang="en-US" altLang="zh-CN" sz="2000" b="0" i="1" dirty="0" smtClean="0">
                            <a:latin typeface="Cambria Math" panose="02040503050406030204" pitchFamily="18" charset="0"/>
                          </a:rPr>
                          <m:t>𝐶</m:t>
                        </m:r>
                      </m:e>
                      <m:sub>
                        <m:r>
                          <a:rPr lang="en-US" altLang="zh-CN" sz="2000" b="0" i="1" dirty="0" smtClean="0">
                            <a:latin typeface="Cambria Math" panose="02040503050406030204" pitchFamily="18" charset="0"/>
                          </a:rPr>
                          <m:t>𝑗</m:t>
                        </m:r>
                      </m:sub>
                      <m:sup>
                        <m:r>
                          <a:rPr lang="en-US" altLang="zh-CN" sz="2000" b="0" i="1" dirty="0" smtClean="0">
                            <a:latin typeface="Cambria Math" panose="02040503050406030204" pitchFamily="18" charset="0"/>
                          </a:rPr>
                          <m:t>𝑞</m:t>
                        </m:r>
                      </m:sup>
                    </m:sSubSup>
                  </m:oMath>
                </a14:m>
                <a:endParaRPr lang="zh-CN" altLang="en-US" sz="2000" dirty="0"/>
              </a:p>
            </p:txBody>
          </p:sp>
        </mc:Choice>
        <mc:Fallback xmlns="">
          <p:sp>
            <p:nvSpPr>
              <p:cNvPr id="15" name="椭圆 14"/>
              <p:cNvSpPr>
                <a:spLocks noRot="1" noChangeAspect="1" noMove="1" noResize="1" noEditPoints="1" noAdjustHandles="1" noChangeArrowheads="1" noChangeShapeType="1" noTextEdit="1"/>
              </p:cNvSpPr>
              <p:nvPr/>
            </p:nvSpPr>
            <p:spPr>
              <a:xfrm>
                <a:off x="5115803" y="1495813"/>
                <a:ext cx="1397042" cy="573206"/>
              </a:xfrm>
              <a:prstGeom prst="ellipse">
                <a:avLst/>
              </a:prstGeom>
              <a:blipFill rotWithShape="0">
                <a:blip r:embed="rId4"/>
                <a:stretch>
                  <a:fillRect b="-1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3690622" y="6175610"/>
                <a:ext cx="1146412" cy="5732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b="0" i="1" smtClean="0">
                            <a:latin typeface="Cambria Math" panose="02040503050406030204" pitchFamily="18" charset="0"/>
                          </a:rPr>
                          <m:t>𝑠</m:t>
                        </m:r>
                      </m:sub>
                    </m:sSub>
                  </m:oMath>
                </a14:m>
                <a:r>
                  <a:rPr lang="en-US" altLang="zh-CN" sz="2400" dirty="0" smtClean="0"/>
                  <a:t>,</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𝑖</m:t>
                        </m:r>
                      </m:e>
                      <m:sub>
                        <m:r>
                          <a:rPr lang="en-US" altLang="zh-CN" sz="2400" b="0" i="1" dirty="0" smtClean="0">
                            <a:latin typeface="Cambria Math" panose="02040503050406030204" pitchFamily="18" charset="0"/>
                          </a:rPr>
                          <m:t>𝑒</m:t>
                        </m:r>
                      </m:sub>
                    </m:sSub>
                  </m:oMath>
                </a14:m>
                <a:endParaRPr lang="zh-CN" altLang="en-US" sz="2400" dirty="0"/>
              </a:p>
            </p:txBody>
          </p:sp>
        </mc:Choice>
        <mc:Fallback xmlns="">
          <p:sp>
            <p:nvSpPr>
              <p:cNvPr id="16" name="椭圆 15"/>
              <p:cNvSpPr>
                <a:spLocks noRot="1" noChangeAspect="1" noMove="1" noResize="1" noEditPoints="1" noAdjustHandles="1" noChangeArrowheads="1" noChangeShapeType="1" noTextEdit="1"/>
              </p:cNvSpPr>
              <p:nvPr/>
            </p:nvSpPr>
            <p:spPr>
              <a:xfrm>
                <a:off x="3690622" y="6175610"/>
                <a:ext cx="1146412" cy="573206"/>
              </a:xfrm>
              <a:prstGeom prst="ellipse">
                <a:avLst/>
              </a:prstGeom>
              <a:blipFill rotWithShape="0">
                <a:blip r:embed="rId5"/>
                <a:stretch>
                  <a:fillRect b="-13542"/>
                </a:stretch>
              </a:blipFill>
            </p:spPr>
            <p:txBody>
              <a:bodyPr/>
              <a:lstStyle/>
              <a:p>
                <a:r>
                  <a:rPr lang="zh-CN" altLang="en-US">
                    <a:noFill/>
                  </a:rPr>
                  <a:t> </a:t>
                </a:r>
              </a:p>
            </p:txBody>
          </p:sp>
        </mc:Fallback>
      </mc:AlternateContent>
      <p:sp>
        <p:nvSpPr>
          <p:cNvPr id="17" name="线形标注 1 16"/>
          <p:cNvSpPr/>
          <p:nvPr/>
        </p:nvSpPr>
        <p:spPr>
          <a:xfrm>
            <a:off x="8637346" y="1880573"/>
            <a:ext cx="2772182" cy="1040048"/>
          </a:xfrm>
          <a:prstGeom prst="borderCallout1">
            <a:avLst>
              <a:gd name="adj1" fmla="val 53382"/>
              <a:gd name="adj2" fmla="val -3305"/>
              <a:gd name="adj3" fmla="val 60635"/>
              <a:gd name="adj4" fmla="val -5772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Word </a:t>
            </a:r>
            <a:r>
              <a:rPr lang="en-US" altLang="zh-CN" sz="2000" dirty="0" err="1" smtClean="0"/>
              <a:t>emb</a:t>
            </a:r>
            <a:r>
              <a:rPr lang="en-US" altLang="zh-CN" sz="2000" dirty="0" smtClean="0"/>
              <a:t> , char (RNN/CNN) </a:t>
            </a:r>
            <a:r>
              <a:rPr lang="en-US" altLang="zh-CN" sz="2000" dirty="0" err="1" smtClean="0"/>
              <a:t>emb</a:t>
            </a:r>
            <a:r>
              <a:rPr lang="en-US" altLang="zh-CN" sz="2000" dirty="0" smtClean="0"/>
              <a:t>, word feature(POS NER)</a:t>
            </a:r>
            <a:endParaRPr lang="zh-CN" altLang="en-US" sz="2000" dirty="0"/>
          </a:p>
        </p:txBody>
      </p:sp>
      <p:sp>
        <p:nvSpPr>
          <p:cNvPr id="18" name="圆角矩形 17"/>
          <p:cNvSpPr/>
          <p:nvPr/>
        </p:nvSpPr>
        <p:spPr>
          <a:xfrm>
            <a:off x="1658789" y="2163812"/>
            <a:ext cx="5349923" cy="6481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1639497" y="3255268"/>
            <a:ext cx="5349923" cy="636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658791" y="4218263"/>
            <a:ext cx="5349923" cy="5766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1658790" y="5135507"/>
            <a:ext cx="5349923" cy="8489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线形标注 1 21"/>
          <p:cNvSpPr/>
          <p:nvPr/>
        </p:nvSpPr>
        <p:spPr>
          <a:xfrm>
            <a:off x="8637346" y="3070741"/>
            <a:ext cx="2772182" cy="904436"/>
          </a:xfrm>
          <a:prstGeom prst="borderCallout1">
            <a:avLst>
              <a:gd name="adj1" fmla="val 53382"/>
              <a:gd name="adj2" fmla="val -3305"/>
              <a:gd name="adj3" fmla="val 60635"/>
              <a:gd name="adj4" fmla="val -5772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[Bi]LSTM,[Bi]GRU</a:t>
            </a:r>
            <a:endParaRPr lang="zh-CN" altLang="en-US" sz="2000" dirty="0"/>
          </a:p>
        </p:txBody>
      </p:sp>
      <p:sp>
        <p:nvSpPr>
          <p:cNvPr id="23" name="线形标注 1 22"/>
          <p:cNvSpPr/>
          <p:nvPr/>
        </p:nvSpPr>
        <p:spPr>
          <a:xfrm>
            <a:off x="8637346" y="4078677"/>
            <a:ext cx="2772182" cy="904436"/>
          </a:xfrm>
          <a:prstGeom prst="borderCallout1">
            <a:avLst>
              <a:gd name="adj1" fmla="val 53382"/>
              <a:gd name="adj2" fmla="val -3305"/>
              <a:gd name="adj3" fmla="val 60635"/>
              <a:gd name="adj4" fmla="val -5772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a:t>
            </a:r>
            <a:r>
              <a:rPr lang="en-US" altLang="zh-CN" sz="2000" dirty="0" err="1" smtClean="0"/>
              <a:t>Bidirection</a:t>
            </a:r>
            <a:r>
              <a:rPr lang="en-US" altLang="zh-CN" sz="2000" dirty="0" smtClean="0"/>
              <a:t>]</a:t>
            </a:r>
            <a:r>
              <a:rPr lang="en-US" altLang="zh-CN" sz="2000" dirty="0" err="1" smtClean="0"/>
              <a:t>Attetion</a:t>
            </a:r>
            <a:r>
              <a:rPr lang="en-US" altLang="zh-CN" sz="2000" dirty="0" smtClean="0"/>
              <a:t> </a:t>
            </a:r>
            <a:endParaRPr lang="zh-CN" altLang="en-US" sz="2000" dirty="0"/>
          </a:p>
        </p:txBody>
      </p:sp>
      <p:sp>
        <p:nvSpPr>
          <p:cNvPr id="24" name="线形标注 1 23"/>
          <p:cNvSpPr/>
          <p:nvPr/>
        </p:nvSpPr>
        <p:spPr>
          <a:xfrm>
            <a:off x="8637346" y="5002120"/>
            <a:ext cx="2772182" cy="1173489"/>
          </a:xfrm>
          <a:prstGeom prst="borderCallout1">
            <a:avLst>
              <a:gd name="adj1" fmla="val 53382"/>
              <a:gd name="adj2" fmla="val -3305"/>
              <a:gd name="adj3" fmla="val 60635"/>
              <a:gd name="adj4" fmla="val -5772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Single hop, multi hop</a:t>
            </a:r>
          </a:p>
          <a:p>
            <a:pPr algn="ctr"/>
            <a:r>
              <a:rPr lang="en-US" altLang="zh-CN" sz="2000" dirty="0" err="1" smtClean="0"/>
              <a:t>Ptr</a:t>
            </a:r>
            <a:r>
              <a:rPr lang="en-US" altLang="zh-CN" sz="2000" dirty="0" smtClean="0"/>
              <a:t>-net, fc(</a:t>
            </a:r>
            <a:r>
              <a:rPr lang="en-US" altLang="zh-CN" sz="2000" dirty="0" err="1" smtClean="0"/>
              <a:t>normal,highway</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2102679" y="3913465"/>
                <a:ext cx="1430994"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h</m:t>
                          </m:r>
                        </m:sup>
                      </m:sSup>
                    </m:oMath>
                  </m:oMathPara>
                </a14:m>
                <a:endParaRPr lang="zh-CN" altLang="en-US" sz="20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2102679" y="3913465"/>
                <a:ext cx="1430994" cy="405624"/>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5140189" y="3875865"/>
                <a:ext cx="1300244"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𝑄</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h</m:t>
                          </m:r>
                        </m:sup>
                      </m:sSup>
                    </m:oMath>
                  </m:oMathPara>
                </a14:m>
                <a:endParaRPr lang="zh-CN" altLang="en-US" sz="20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5140189" y="3875865"/>
                <a:ext cx="1300244" cy="405624"/>
              </a:xfrm>
              <a:prstGeom prst="rect">
                <a:avLst/>
              </a:prstGeom>
              <a:blipFill rotWithShape="0">
                <a:blip r:embed="rId7"/>
                <a:stretch>
                  <a:fillRect l="-467"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262043" y="2876851"/>
                <a:ext cx="1271630" cy="4056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𝑃</m:t>
                          </m:r>
                        </m:e>
                      </m:acc>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𝑑</m:t>
                          </m:r>
                        </m:sup>
                      </m:sSup>
                    </m:oMath>
                  </m:oMathPara>
                </a14:m>
                <a:endParaRPr lang="zh-CN" altLang="en-US" sz="2000" dirty="0"/>
              </a:p>
            </p:txBody>
          </p:sp>
        </mc:Choice>
        <mc:Fallback xmlns="">
          <p:sp>
            <p:nvSpPr>
              <p:cNvPr id="29" name="矩形 28"/>
              <p:cNvSpPr>
                <a:spLocks noRot="1" noChangeAspect="1" noMove="1" noResize="1" noEditPoints="1" noAdjustHandles="1" noChangeArrowheads="1" noChangeShapeType="1" noTextEdit="1"/>
              </p:cNvSpPr>
              <p:nvPr/>
            </p:nvSpPr>
            <p:spPr>
              <a:xfrm>
                <a:off x="2262043" y="2876851"/>
                <a:ext cx="1271630" cy="405688"/>
              </a:xfrm>
              <a:prstGeom prst="rect">
                <a:avLst/>
              </a:prstGeom>
              <a:blipFill rotWithShape="0">
                <a:blip r:embed="rId8"/>
                <a:stretch>
                  <a:fillRect t="-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5164202" y="2858155"/>
                <a:ext cx="1300244" cy="4076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𝑄</m:t>
                          </m:r>
                        </m:e>
                      </m:acc>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𝑑</m:t>
                          </m:r>
                        </m:sup>
                      </m:sSup>
                    </m:oMath>
                  </m:oMathPara>
                </a14:m>
                <a:endParaRPr lang="zh-CN" altLang="en-US" sz="2000" dirty="0"/>
              </a:p>
            </p:txBody>
          </p:sp>
        </mc:Choice>
        <mc:Fallback xmlns="">
          <p:sp>
            <p:nvSpPr>
              <p:cNvPr id="30" name="文本框 29"/>
              <p:cNvSpPr txBox="1">
                <a:spLocks noRot="1" noChangeAspect="1" noMove="1" noResize="1" noEditPoints="1" noAdjustHandles="1" noChangeArrowheads="1" noChangeShapeType="1" noTextEdit="1"/>
              </p:cNvSpPr>
              <p:nvPr/>
            </p:nvSpPr>
            <p:spPr>
              <a:xfrm>
                <a:off x="5164202" y="2858155"/>
                <a:ext cx="1300244" cy="407676"/>
              </a:xfrm>
              <a:prstGeom prst="rect">
                <a:avLst/>
              </a:prstGeom>
              <a:blipFill rotWithShape="0">
                <a:blip r:embed="rId9"/>
                <a:stretch>
                  <a:fillRect l="-469" t="-5970" b="-89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636369" y="4764441"/>
                <a:ext cx="1277657" cy="4420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𝑅</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acc>
                            <m:accPr>
                              <m:chr m:val="̃"/>
                              <m:ctrlPr>
                                <a:rPr lang="en-US" altLang="zh-CN" sz="2000" b="0" i="1" smtClean="0">
                                  <a:latin typeface="Cambria Math" panose="02040503050406030204" pitchFamily="18" charset="0"/>
                                  <a:ea typeface="Cambria Math" panose="02040503050406030204" pitchFamily="18" charset="0"/>
                                </a:rPr>
                              </m:ctrlPr>
                            </m:accPr>
                            <m:e>
                              <m:r>
                                <a:rPr lang="en-US" altLang="zh-CN" sz="2000" b="0" i="1" smtClean="0">
                                  <a:latin typeface="Cambria Math" panose="02040503050406030204" pitchFamily="18" charset="0"/>
                                  <a:ea typeface="Cambria Math" panose="02040503050406030204" pitchFamily="18" charset="0"/>
                                </a:rPr>
                                <m:t>h</m:t>
                              </m:r>
                            </m:e>
                          </m:acc>
                        </m:sup>
                      </m:sSup>
                    </m:oMath>
                  </m:oMathPara>
                </a14:m>
                <a:endParaRPr lang="zh-CN" altLang="en-US" sz="2000" dirty="0"/>
              </a:p>
            </p:txBody>
          </p:sp>
        </mc:Choice>
        <mc:Fallback xmlns="">
          <p:sp>
            <p:nvSpPr>
              <p:cNvPr id="31" name="矩形 30"/>
              <p:cNvSpPr>
                <a:spLocks noRot="1" noChangeAspect="1" noMove="1" noResize="1" noEditPoints="1" noAdjustHandles="1" noChangeArrowheads="1" noChangeShapeType="1" noTextEdit="1"/>
              </p:cNvSpPr>
              <p:nvPr/>
            </p:nvSpPr>
            <p:spPr>
              <a:xfrm>
                <a:off x="3636369" y="4764441"/>
                <a:ext cx="1277657" cy="442044"/>
              </a:xfrm>
              <a:prstGeom prst="rect">
                <a:avLst/>
              </a:prstGeom>
              <a:blipFill rotWithShape="0">
                <a:blip r:embed="rId10"/>
                <a:stretch>
                  <a:fillRect r="-191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2954988" y="76084"/>
                <a:ext cx="9237011" cy="1297406"/>
              </a:xfrm>
              <a:prstGeom prst="rect">
                <a:avLst/>
              </a:prstGeom>
              <a:noFill/>
            </p:spPr>
            <p:txBody>
              <a:bodyPr wrap="square" rtlCol="0">
                <a:spAutoFit/>
              </a:bodyPr>
              <a:lstStyle/>
              <a:p>
                <a:r>
                  <a:rPr lang="en-US" altLang="zh-CN" sz="2400" dirty="0" smtClean="0"/>
                  <a:t>Note: attention   </a:t>
                </a:r>
                <a:r>
                  <a:rPr lang="en-US" altLang="zh-CN" sz="2400" dirty="0" smtClean="0">
                    <a:solidFill>
                      <a:srgbClr val="FF0000"/>
                    </a:solidFill>
                  </a:rPr>
                  <a:t>given  ([query</a:t>
                </a: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m:t>
                    </m:r>
                    <m:sSup>
                      <m:sSupPr>
                        <m:ctrlPr>
                          <a:rPr lang="en-US" altLang="zh-CN" sz="2400" i="1" smtClean="0">
                            <a:solidFill>
                              <a:srgbClr val="FF0000"/>
                            </a:solidFill>
                            <a:latin typeface="Cambria Math" panose="02040503050406030204" pitchFamily="18" charset="0"/>
                            <a:ea typeface="Cambria Math" panose="02040503050406030204" pitchFamily="18" charset="0"/>
                          </a:rPr>
                        </m:ctrlPr>
                      </m:sSupPr>
                      <m:e>
                        <m:r>
                          <a:rPr lang="en-US" altLang="zh-CN" sz="2400" b="0" i="1" smtClean="0">
                            <a:solidFill>
                              <a:srgbClr val="FF0000"/>
                            </a:solidFill>
                            <a:latin typeface="Cambria Math" panose="02040503050406030204" pitchFamily="18" charset="0"/>
                            <a:ea typeface="Cambria Math" panose="02040503050406030204" pitchFamily="18" charset="0"/>
                          </a:rPr>
                          <m:t>𝑅</m:t>
                        </m:r>
                      </m:e>
                      <m:sup>
                        <m:r>
                          <a:rPr lang="en-US" altLang="zh-CN" sz="2400" b="0" i="1" smtClean="0">
                            <a:solidFill>
                              <a:srgbClr val="FF0000"/>
                            </a:solidFill>
                            <a:latin typeface="Cambria Math" panose="02040503050406030204" pitchFamily="18" charset="0"/>
                            <a:ea typeface="Cambria Math" panose="02040503050406030204" pitchFamily="18" charset="0"/>
                          </a:rPr>
                          <m:t>𝑑</m:t>
                        </m:r>
                      </m:sup>
                    </m:sSup>
                  </m:oMath>
                </a14:m>
                <a:r>
                  <a:rPr lang="en-US" altLang="zh-CN" sz="2400" dirty="0" smtClean="0">
                    <a:solidFill>
                      <a:srgbClr val="FF0000"/>
                    </a:solidFill>
                  </a:rPr>
                  <a:t>,] keys</a:t>
                </a: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m:t>
                    </m:r>
                    <m:sSup>
                      <m:sSupPr>
                        <m:ctrlPr>
                          <a:rPr lang="en-US" altLang="zh-CN" sz="2400" i="1" smtClean="0">
                            <a:solidFill>
                              <a:srgbClr val="FF0000"/>
                            </a:solidFill>
                            <a:latin typeface="Cambria Math" panose="02040503050406030204" pitchFamily="18" charset="0"/>
                            <a:ea typeface="Cambria Math" panose="02040503050406030204" pitchFamily="18" charset="0"/>
                          </a:rPr>
                        </m:ctrlPr>
                      </m:sSupPr>
                      <m:e>
                        <m:r>
                          <a:rPr lang="en-US" altLang="zh-CN" sz="2400" b="0" i="1" smtClean="0">
                            <a:solidFill>
                              <a:srgbClr val="FF0000"/>
                            </a:solidFill>
                            <a:latin typeface="Cambria Math" panose="02040503050406030204" pitchFamily="18" charset="0"/>
                            <a:ea typeface="Cambria Math" panose="02040503050406030204" pitchFamily="18" charset="0"/>
                          </a:rPr>
                          <m:t>𝑅</m:t>
                        </m:r>
                      </m:e>
                      <m:sup>
                        <m:r>
                          <a:rPr lang="en-US" altLang="zh-CN" sz="2400" b="0" i="1" smtClean="0">
                            <a:solidFill>
                              <a:srgbClr val="FF0000"/>
                            </a:solidFill>
                            <a:latin typeface="Cambria Math" panose="02040503050406030204" pitchFamily="18" charset="0"/>
                            <a:ea typeface="Cambria Math" panose="02040503050406030204" pitchFamily="18" charset="0"/>
                          </a:rPr>
                          <m:t>𝑛</m:t>
                        </m:r>
                        <m:r>
                          <a:rPr lang="en-US" altLang="zh-CN" sz="2400" b="0" i="1" smtClean="0">
                            <a:solidFill>
                              <a:srgbClr val="FF0000"/>
                            </a:solidFill>
                            <a:latin typeface="Cambria Math" panose="02040503050406030204" pitchFamily="18" charset="0"/>
                            <a:ea typeface="Cambria Math" panose="02040503050406030204" pitchFamily="18" charset="0"/>
                          </a:rPr>
                          <m:t>×</m:t>
                        </m:r>
                        <m:r>
                          <a:rPr lang="en-US" altLang="zh-CN" sz="2400" b="0" i="1" smtClean="0">
                            <a:solidFill>
                              <a:srgbClr val="FF0000"/>
                            </a:solidFill>
                            <a:latin typeface="Cambria Math" panose="02040503050406030204" pitchFamily="18" charset="0"/>
                            <a:ea typeface="Cambria Math" panose="02040503050406030204" pitchFamily="18" charset="0"/>
                          </a:rPr>
                          <m:t>𝑑</m:t>
                        </m:r>
                      </m:sup>
                    </m:sSup>
                  </m:oMath>
                </a14:m>
                <a:r>
                  <a:rPr lang="en-US" altLang="zh-CN" sz="2400" dirty="0" smtClean="0">
                    <a:solidFill>
                      <a:srgbClr val="FF0000"/>
                    </a:solidFill>
                  </a:rPr>
                  <a:t>, values</a:t>
                </a: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m:t>
                    </m:r>
                    <m:sSup>
                      <m:sSupPr>
                        <m:ctrlPr>
                          <a:rPr lang="en-US" altLang="zh-CN" sz="2400" i="1" smtClean="0">
                            <a:solidFill>
                              <a:srgbClr val="FF0000"/>
                            </a:solidFill>
                            <a:latin typeface="Cambria Math" panose="02040503050406030204" pitchFamily="18" charset="0"/>
                            <a:ea typeface="Cambria Math" panose="02040503050406030204" pitchFamily="18" charset="0"/>
                          </a:rPr>
                        </m:ctrlPr>
                      </m:sSupPr>
                      <m:e>
                        <m:r>
                          <a:rPr lang="en-US" altLang="zh-CN" sz="2400" b="0" i="1" smtClean="0">
                            <a:solidFill>
                              <a:srgbClr val="FF0000"/>
                            </a:solidFill>
                            <a:latin typeface="Cambria Math" panose="02040503050406030204" pitchFamily="18" charset="0"/>
                            <a:ea typeface="Cambria Math" panose="02040503050406030204" pitchFamily="18" charset="0"/>
                          </a:rPr>
                          <m:t>𝑅</m:t>
                        </m:r>
                      </m:e>
                      <m:sup>
                        <m:r>
                          <a:rPr lang="en-US" altLang="zh-CN" sz="2400" b="0" i="1" smtClean="0">
                            <a:solidFill>
                              <a:srgbClr val="FF0000"/>
                            </a:solidFill>
                            <a:latin typeface="Cambria Math" panose="02040503050406030204" pitchFamily="18" charset="0"/>
                            <a:ea typeface="Cambria Math" panose="02040503050406030204" pitchFamily="18" charset="0"/>
                          </a:rPr>
                          <m:t>𝑛</m:t>
                        </m:r>
                        <m:r>
                          <a:rPr lang="en-US" altLang="zh-CN" sz="2400" b="0" i="1" smtClean="0">
                            <a:solidFill>
                              <a:srgbClr val="FF0000"/>
                            </a:solidFill>
                            <a:latin typeface="Cambria Math" panose="02040503050406030204" pitchFamily="18" charset="0"/>
                            <a:ea typeface="Cambria Math" panose="02040503050406030204" pitchFamily="18" charset="0"/>
                          </a:rPr>
                          <m:t>×</m:t>
                        </m:r>
                        <m:acc>
                          <m:accPr>
                            <m:chr m:val="̃"/>
                            <m:ctrlPr>
                              <a:rPr lang="en-US" altLang="zh-CN" sz="2400" b="0" i="1" smtClean="0">
                                <a:solidFill>
                                  <a:srgbClr val="FF0000"/>
                                </a:solidFill>
                                <a:latin typeface="Cambria Math" panose="02040503050406030204" pitchFamily="18" charset="0"/>
                                <a:ea typeface="Cambria Math" panose="02040503050406030204" pitchFamily="18" charset="0"/>
                              </a:rPr>
                            </m:ctrlPr>
                          </m:accPr>
                          <m:e>
                            <m:r>
                              <a:rPr lang="en-US" altLang="zh-CN" sz="2400" b="0" i="1" smtClean="0">
                                <a:solidFill>
                                  <a:srgbClr val="FF0000"/>
                                </a:solidFill>
                                <a:latin typeface="Cambria Math" panose="02040503050406030204" pitchFamily="18" charset="0"/>
                                <a:ea typeface="Cambria Math" panose="02040503050406030204" pitchFamily="18" charset="0"/>
                              </a:rPr>
                              <m:t>𝑑</m:t>
                            </m:r>
                          </m:e>
                        </m:acc>
                      </m:sup>
                    </m:sSup>
                  </m:oMath>
                </a14:m>
                <a:r>
                  <a:rPr lang="en-US" altLang="zh-CN" sz="2400" dirty="0" smtClean="0">
                    <a:solidFill>
                      <a:srgbClr val="FF0000"/>
                    </a:solidFill>
                  </a:rPr>
                  <a:t>)  </a:t>
                </a:r>
                <a:r>
                  <a:rPr lang="en-US" altLang="zh-CN" sz="2400" dirty="0" smtClean="0"/>
                  <a:t>,then</a:t>
                </a:r>
              </a:p>
              <a:p>
                <a:r>
                  <a:rPr lang="en-US" altLang="zh-CN" sz="2400" dirty="0" smtClean="0">
                    <a:solidFill>
                      <a:srgbClr val="FF0000"/>
                    </a:solidFill>
                  </a:rPr>
                  <a:t>Attn_function([query,] keys) = attention weights  </a:t>
                </a: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m:t>
                    </m:r>
                    <m:sSup>
                      <m:sSupPr>
                        <m:ctrlPr>
                          <a:rPr lang="en-US" altLang="zh-CN" sz="2400" i="1" smtClean="0">
                            <a:solidFill>
                              <a:srgbClr val="FF0000"/>
                            </a:solidFill>
                            <a:latin typeface="Cambria Math" panose="02040503050406030204" pitchFamily="18" charset="0"/>
                            <a:ea typeface="Cambria Math" panose="02040503050406030204" pitchFamily="18" charset="0"/>
                          </a:rPr>
                        </m:ctrlPr>
                      </m:sSupPr>
                      <m:e>
                        <m:r>
                          <a:rPr lang="en-US" altLang="zh-CN" sz="2400" b="0" i="1" smtClean="0">
                            <a:solidFill>
                              <a:srgbClr val="FF0000"/>
                            </a:solidFill>
                            <a:latin typeface="Cambria Math" panose="02040503050406030204" pitchFamily="18" charset="0"/>
                            <a:ea typeface="Cambria Math" panose="02040503050406030204" pitchFamily="18" charset="0"/>
                          </a:rPr>
                          <m:t>𝑅</m:t>
                        </m:r>
                      </m:e>
                      <m:sup>
                        <m:r>
                          <a:rPr lang="en-US" altLang="zh-CN" sz="2400" b="0" i="1" smtClean="0">
                            <a:solidFill>
                              <a:srgbClr val="FF0000"/>
                            </a:solidFill>
                            <a:latin typeface="Cambria Math" panose="02040503050406030204" pitchFamily="18" charset="0"/>
                            <a:ea typeface="Cambria Math" panose="02040503050406030204" pitchFamily="18" charset="0"/>
                          </a:rPr>
                          <m:t>𝑛</m:t>
                        </m:r>
                      </m:sup>
                    </m:sSup>
                  </m:oMath>
                </a14:m>
                <a:r>
                  <a:rPr lang="en-US" altLang="zh-CN" sz="2400" dirty="0" smtClean="0"/>
                  <a:t> , </a:t>
                </a:r>
              </a:p>
              <a:p>
                <a:r>
                  <a:rPr lang="en-US" altLang="zh-CN" sz="2400" dirty="0" smtClean="0">
                    <a:solidFill>
                      <a:srgbClr val="FF0000"/>
                    </a:solidFill>
                  </a:rPr>
                  <a:t>weights *values=attention vector </a:t>
                </a: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m:t>
                    </m:r>
                    <m:sSup>
                      <m:sSupPr>
                        <m:ctrlPr>
                          <a:rPr lang="en-US" altLang="zh-CN" sz="2400" i="1" smtClean="0">
                            <a:solidFill>
                              <a:srgbClr val="FF0000"/>
                            </a:solidFill>
                            <a:latin typeface="Cambria Math" panose="02040503050406030204" pitchFamily="18" charset="0"/>
                            <a:ea typeface="Cambria Math" panose="02040503050406030204" pitchFamily="18" charset="0"/>
                          </a:rPr>
                        </m:ctrlPr>
                      </m:sSupPr>
                      <m:e>
                        <m:r>
                          <a:rPr lang="en-US" altLang="zh-CN" sz="2400" b="0" i="1" smtClean="0">
                            <a:solidFill>
                              <a:srgbClr val="FF0000"/>
                            </a:solidFill>
                            <a:latin typeface="Cambria Math" panose="02040503050406030204" pitchFamily="18" charset="0"/>
                            <a:ea typeface="Cambria Math" panose="02040503050406030204" pitchFamily="18" charset="0"/>
                          </a:rPr>
                          <m:t>𝑅</m:t>
                        </m:r>
                      </m:e>
                      <m:sup>
                        <m:acc>
                          <m:accPr>
                            <m:chr m:val="̃"/>
                            <m:ctrlPr>
                              <a:rPr lang="en-US" altLang="zh-CN" sz="2400" b="0" i="1" smtClean="0">
                                <a:solidFill>
                                  <a:srgbClr val="FF0000"/>
                                </a:solidFill>
                                <a:latin typeface="Cambria Math" panose="02040503050406030204" pitchFamily="18" charset="0"/>
                                <a:ea typeface="Cambria Math" panose="02040503050406030204" pitchFamily="18" charset="0"/>
                              </a:rPr>
                            </m:ctrlPr>
                          </m:accPr>
                          <m:e>
                            <m:r>
                              <a:rPr lang="en-US" altLang="zh-CN" sz="2400" b="0" i="1" smtClean="0">
                                <a:solidFill>
                                  <a:srgbClr val="FF0000"/>
                                </a:solidFill>
                                <a:latin typeface="Cambria Math" panose="02040503050406030204" pitchFamily="18" charset="0"/>
                                <a:ea typeface="Cambria Math" panose="02040503050406030204" pitchFamily="18" charset="0"/>
                              </a:rPr>
                              <m:t>𝑑</m:t>
                            </m:r>
                          </m:e>
                        </m:acc>
                      </m:sup>
                    </m:sSup>
                  </m:oMath>
                </a14:m>
                <a:endParaRPr lang="en-US" altLang="zh-CN" sz="2400" dirty="0" smtClean="0"/>
              </a:p>
            </p:txBody>
          </p:sp>
        </mc:Choice>
        <mc:Fallback xmlns="">
          <p:sp>
            <p:nvSpPr>
              <p:cNvPr id="32" name="文本框 31"/>
              <p:cNvSpPr txBox="1">
                <a:spLocks noRot="1" noChangeAspect="1" noMove="1" noResize="1" noEditPoints="1" noAdjustHandles="1" noChangeArrowheads="1" noChangeShapeType="1" noTextEdit="1"/>
              </p:cNvSpPr>
              <p:nvPr/>
            </p:nvSpPr>
            <p:spPr>
              <a:xfrm>
                <a:off x="2954988" y="76084"/>
                <a:ext cx="9237011" cy="1297406"/>
              </a:xfrm>
              <a:prstGeom prst="rect">
                <a:avLst/>
              </a:prstGeom>
              <a:blipFill rotWithShape="0">
                <a:blip r:embed="rId11"/>
                <a:stretch>
                  <a:fillRect l="-1056" b="-98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13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7" grpId="0"/>
      <p:bldP spid="28" grpId="0"/>
      <p:bldP spid="29" grpId="0"/>
      <p:bldP spid="30"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395" y="391952"/>
            <a:ext cx="2492990"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论文模型结构和结果</a:t>
            </a:r>
            <a:endParaRPr lang="en-US" altLang="zh-CN" sz="20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632245" y="975238"/>
            <a:ext cx="3742371" cy="461665"/>
          </a:xfrm>
          <a:prstGeom prst="rect">
            <a:avLst/>
          </a:prstGeom>
        </p:spPr>
        <p:txBody>
          <a:bodyPr wrap="none">
            <a:spAutoFit/>
          </a:bodyPr>
          <a:lstStyle/>
          <a:p>
            <a:r>
              <a:rPr lang="en-US" altLang="zh-CN" sz="2400" b="0" i="0" u="none" strike="noStrike" dirty="0" smtClean="0">
                <a:solidFill>
                  <a:srgbClr val="FF0000"/>
                </a:solidFill>
                <a:effectLst/>
                <a:latin typeface="Arial" panose="020B0604020202020204" pitchFamily="34" charset="0"/>
              </a:rPr>
              <a:t>Match-LSTM with </a:t>
            </a:r>
            <a:r>
              <a:rPr lang="en-US" altLang="zh-CN" sz="2400" b="0" i="0" u="none" strike="noStrike" dirty="0" err="1" smtClean="0">
                <a:solidFill>
                  <a:srgbClr val="FF0000"/>
                </a:solidFill>
                <a:effectLst/>
                <a:latin typeface="Arial" panose="020B0604020202020204" pitchFamily="34" charset="0"/>
              </a:rPr>
              <a:t>Ans-Ptr</a:t>
            </a:r>
            <a:r>
              <a:rPr lang="en-US" altLang="zh-CN" sz="2400" dirty="0" smtClean="0">
                <a:solidFill>
                  <a:srgbClr val="FF0000"/>
                </a:solidFill>
              </a:rPr>
              <a:t> </a:t>
            </a:r>
            <a:endParaRPr lang="zh-CN" altLang="en-US" sz="2400" dirty="0">
              <a:solidFill>
                <a:srgbClr val="FF0000"/>
              </a:solidFill>
            </a:endParaRPr>
          </a:p>
        </p:txBody>
      </p:sp>
      <p:pic>
        <p:nvPicPr>
          <p:cNvPr id="8" name="图片 7"/>
          <p:cNvPicPr>
            <a:picLocks noChangeAspect="1"/>
          </p:cNvPicPr>
          <p:nvPr/>
        </p:nvPicPr>
        <p:blipFill>
          <a:blip r:embed="rId3"/>
          <a:stretch>
            <a:fillRect/>
          </a:stretch>
        </p:blipFill>
        <p:spPr>
          <a:xfrm>
            <a:off x="965201" y="1764872"/>
            <a:ext cx="10223826" cy="1117599"/>
          </a:xfrm>
          <a:prstGeom prst="rect">
            <a:avLst/>
          </a:prstGeom>
        </p:spPr>
      </p:pic>
      <p:sp>
        <p:nvSpPr>
          <p:cNvPr id="9" name="矩形 8"/>
          <p:cNvSpPr/>
          <p:nvPr/>
        </p:nvSpPr>
        <p:spPr>
          <a:xfrm>
            <a:off x="2506134" y="3725330"/>
            <a:ext cx="185206"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210717" y="3744205"/>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882495" y="3733796"/>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矩形 11"/>
              <p:cNvSpPr/>
              <p:nvPr/>
            </p:nvSpPr>
            <p:spPr>
              <a:xfrm>
                <a:off x="2371932" y="3184726"/>
                <a:ext cx="803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2371932" y="3184726"/>
                <a:ext cx="803618" cy="461665"/>
              </a:xfrm>
              <a:prstGeom prst="rect">
                <a:avLst/>
              </a:prstGeom>
              <a:blipFill rotWithShape="0">
                <a:blip r:embed="rId4"/>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696228" y="3212067"/>
                <a:ext cx="803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696228" y="3212067"/>
                <a:ext cx="803618" cy="461665"/>
              </a:xfrm>
              <a:prstGeom prst="rect">
                <a:avLst/>
              </a:prstGeom>
              <a:blipFill rotWithShape="0">
                <a:blip r:embed="rId5"/>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974948" y="3203601"/>
                <a:ext cx="5102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2974948" y="3203601"/>
                <a:ext cx="510268" cy="461665"/>
              </a:xfrm>
              <a:prstGeom prst="rect">
                <a:avLst/>
              </a:prstGeom>
              <a:blipFill rotWithShape="0">
                <a:blip r:embed="rId6"/>
                <a:stretch>
                  <a:fillRect b="-2667"/>
                </a:stretch>
              </a:blipFill>
            </p:spPr>
            <p:txBody>
              <a:bodyPr/>
              <a:lstStyle/>
              <a:p>
                <a:r>
                  <a:rPr lang="zh-CN" altLang="en-US">
                    <a:noFill/>
                  </a:rPr>
                  <a:t> </a:t>
                </a:r>
              </a:p>
            </p:txBody>
          </p:sp>
        </mc:Fallback>
      </mc:AlternateContent>
      <p:sp>
        <p:nvSpPr>
          <p:cNvPr id="15" name="矩形 14"/>
          <p:cNvSpPr/>
          <p:nvPr/>
        </p:nvSpPr>
        <p:spPr>
          <a:xfrm>
            <a:off x="6434667" y="3793063"/>
            <a:ext cx="185207"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139251" y="3811938"/>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811029" y="3801529"/>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矩形 20"/>
              <p:cNvSpPr/>
              <p:nvPr/>
            </p:nvSpPr>
            <p:spPr>
              <a:xfrm>
                <a:off x="6143789" y="3249020"/>
                <a:ext cx="871842"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6143789" y="3249020"/>
                <a:ext cx="871842" cy="491417"/>
              </a:xfrm>
              <a:prstGeom prst="rect">
                <a:avLst/>
              </a:prstGeom>
              <a:blipFill rotWithShape="0">
                <a:blip r:embed="rId7"/>
                <a:stretch>
                  <a:fillRect l="-699" b="-98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7506225" y="3279802"/>
                <a:ext cx="871842"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7506225" y="3279802"/>
                <a:ext cx="871842" cy="491417"/>
              </a:xfrm>
              <a:prstGeom prst="rect">
                <a:avLst/>
              </a:prstGeom>
              <a:blipFill rotWithShape="0">
                <a:blip r:embed="rId8"/>
                <a:stretch>
                  <a:fillRect l="-699" b="-98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6923753" y="3271334"/>
                <a:ext cx="578492"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𝑗</m:t>
                          </m:r>
                        </m:sub>
                      </m:sSub>
                    </m:oMath>
                  </m:oMathPara>
                </a14:m>
                <a:endParaRPr lang="zh-CN"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6923753" y="3271334"/>
                <a:ext cx="578492" cy="491417"/>
              </a:xfrm>
              <a:prstGeom prst="rect">
                <a:avLst/>
              </a:prstGeom>
              <a:blipFill rotWithShape="0">
                <a:blip r:embed="rId9"/>
                <a:stretch>
                  <a:fillRect l="-1053" b="-11250"/>
                </a:stretch>
              </a:blipFill>
            </p:spPr>
            <p:txBody>
              <a:bodyPr/>
              <a:lstStyle/>
              <a:p>
                <a:r>
                  <a:rPr lang="zh-CN" altLang="en-US">
                    <a:noFill/>
                  </a:rPr>
                  <a:t> </a:t>
                </a:r>
              </a:p>
            </p:txBody>
          </p:sp>
        </mc:Fallback>
      </mc:AlternateContent>
      <p:sp>
        <p:nvSpPr>
          <p:cNvPr id="25" name="矩形 24"/>
          <p:cNvSpPr/>
          <p:nvPr/>
        </p:nvSpPr>
        <p:spPr>
          <a:xfrm>
            <a:off x="2503431" y="5367867"/>
            <a:ext cx="185206"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210717" y="5403675"/>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882495" y="5393266"/>
            <a:ext cx="152400" cy="116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2507472" y="4910667"/>
            <a:ext cx="4109700" cy="457200"/>
          </a:xfrm>
          <a:custGeom>
            <a:avLst/>
            <a:gdLst>
              <a:gd name="connsiteX0" fmla="*/ 83328 w 4109700"/>
              <a:gd name="connsiteY0" fmla="*/ 0 h 457200"/>
              <a:gd name="connsiteX1" fmla="*/ 286528 w 4109700"/>
              <a:gd name="connsiteY1" fmla="*/ 84666 h 457200"/>
              <a:gd name="connsiteX2" fmla="*/ 2437061 w 4109700"/>
              <a:gd name="connsiteY2" fmla="*/ 457200 h 457200"/>
              <a:gd name="connsiteX3" fmla="*/ 3994928 w 4109700"/>
              <a:gd name="connsiteY3" fmla="*/ 84666 h 457200"/>
              <a:gd name="connsiteX4" fmla="*/ 3994928 w 4109700"/>
              <a:gd name="connsiteY4" fmla="*/ 118533 h 457200"/>
              <a:gd name="connsiteX5" fmla="*/ 4011861 w 4109700"/>
              <a:gd name="connsiteY5" fmla="*/ 508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9700" h="457200">
                <a:moveTo>
                  <a:pt x="83328" y="0"/>
                </a:moveTo>
                <a:cubicBezTo>
                  <a:pt x="-11217" y="4233"/>
                  <a:pt x="-105761" y="8466"/>
                  <a:pt x="286528" y="84666"/>
                </a:cubicBezTo>
                <a:cubicBezTo>
                  <a:pt x="678817" y="160866"/>
                  <a:pt x="1818994" y="457200"/>
                  <a:pt x="2437061" y="457200"/>
                </a:cubicBezTo>
                <a:cubicBezTo>
                  <a:pt x="3055128" y="457200"/>
                  <a:pt x="3735284" y="141110"/>
                  <a:pt x="3994928" y="84666"/>
                </a:cubicBezTo>
                <a:cubicBezTo>
                  <a:pt x="4254572" y="28222"/>
                  <a:pt x="3992106" y="124177"/>
                  <a:pt x="3994928" y="118533"/>
                </a:cubicBezTo>
                <a:cubicBezTo>
                  <a:pt x="3997750" y="112889"/>
                  <a:pt x="4004805" y="81844"/>
                  <a:pt x="4011861" y="50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598737" y="4946356"/>
            <a:ext cx="4537812" cy="457200"/>
          </a:xfrm>
          <a:custGeom>
            <a:avLst/>
            <a:gdLst>
              <a:gd name="connsiteX0" fmla="*/ 83328 w 4109700"/>
              <a:gd name="connsiteY0" fmla="*/ 0 h 457200"/>
              <a:gd name="connsiteX1" fmla="*/ 286528 w 4109700"/>
              <a:gd name="connsiteY1" fmla="*/ 84666 h 457200"/>
              <a:gd name="connsiteX2" fmla="*/ 2437061 w 4109700"/>
              <a:gd name="connsiteY2" fmla="*/ 457200 h 457200"/>
              <a:gd name="connsiteX3" fmla="*/ 3994928 w 4109700"/>
              <a:gd name="connsiteY3" fmla="*/ 84666 h 457200"/>
              <a:gd name="connsiteX4" fmla="*/ 3994928 w 4109700"/>
              <a:gd name="connsiteY4" fmla="*/ 118533 h 457200"/>
              <a:gd name="connsiteX5" fmla="*/ 4011861 w 4109700"/>
              <a:gd name="connsiteY5" fmla="*/ 508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9700" h="457200">
                <a:moveTo>
                  <a:pt x="83328" y="0"/>
                </a:moveTo>
                <a:cubicBezTo>
                  <a:pt x="-11217" y="4233"/>
                  <a:pt x="-105761" y="8466"/>
                  <a:pt x="286528" y="84666"/>
                </a:cubicBezTo>
                <a:cubicBezTo>
                  <a:pt x="678817" y="160866"/>
                  <a:pt x="1818994" y="457200"/>
                  <a:pt x="2437061" y="457200"/>
                </a:cubicBezTo>
                <a:cubicBezTo>
                  <a:pt x="3055128" y="457200"/>
                  <a:pt x="3735284" y="141110"/>
                  <a:pt x="3994928" y="84666"/>
                </a:cubicBezTo>
                <a:cubicBezTo>
                  <a:pt x="4254572" y="28222"/>
                  <a:pt x="3992106" y="124177"/>
                  <a:pt x="3994928" y="118533"/>
                </a:cubicBezTo>
                <a:cubicBezTo>
                  <a:pt x="3997750" y="112889"/>
                  <a:pt x="4004805" y="81844"/>
                  <a:pt x="4011861" y="50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2691340" y="4961463"/>
            <a:ext cx="5059892" cy="457200"/>
          </a:xfrm>
          <a:custGeom>
            <a:avLst/>
            <a:gdLst>
              <a:gd name="connsiteX0" fmla="*/ 83328 w 4109700"/>
              <a:gd name="connsiteY0" fmla="*/ 0 h 457200"/>
              <a:gd name="connsiteX1" fmla="*/ 286528 w 4109700"/>
              <a:gd name="connsiteY1" fmla="*/ 84666 h 457200"/>
              <a:gd name="connsiteX2" fmla="*/ 2437061 w 4109700"/>
              <a:gd name="connsiteY2" fmla="*/ 457200 h 457200"/>
              <a:gd name="connsiteX3" fmla="*/ 3994928 w 4109700"/>
              <a:gd name="connsiteY3" fmla="*/ 84666 h 457200"/>
              <a:gd name="connsiteX4" fmla="*/ 3994928 w 4109700"/>
              <a:gd name="connsiteY4" fmla="*/ 118533 h 457200"/>
              <a:gd name="connsiteX5" fmla="*/ 4011861 w 4109700"/>
              <a:gd name="connsiteY5" fmla="*/ 508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9700" h="457200">
                <a:moveTo>
                  <a:pt x="83328" y="0"/>
                </a:moveTo>
                <a:cubicBezTo>
                  <a:pt x="-11217" y="4233"/>
                  <a:pt x="-105761" y="8466"/>
                  <a:pt x="286528" y="84666"/>
                </a:cubicBezTo>
                <a:cubicBezTo>
                  <a:pt x="678817" y="160866"/>
                  <a:pt x="1818994" y="457200"/>
                  <a:pt x="2437061" y="457200"/>
                </a:cubicBezTo>
                <a:cubicBezTo>
                  <a:pt x="3055128" y="457200"/>
                  <a:pt x="3735284" y="141110"/>
                  <a:pt x="3994928" y="84666"/>
                </a:cubicBezTo>
                <a:cubicBezTo>
                  <a:pt x="4254572" y="28222"/>
                  <a:pt x="3992106" y="124177"/>
                  <a:pt x="3994928" y="118533"/>
                </a:cubicBezTo>
                <a:cubicBezTo>
                  <a:pt x="3997750" y="112889"/>
                  <a:pt x="4004805" y="81844"/>
                  <a:pt x="4011861" y="50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8161867" y="4317996"/>
            <a:ext cx="1744133" cy="369332"/>
          </a:xfrm>
          <a:prstGeom prst="rect">
            <a:avLst/>
          </a:prstGeom>
          <a:noFill/>
        </p:spPr>
        <p:txBody>
          <a:bodyPr wrap="square" rtlCol="0">
            <a:spAutoFit/>
          </a:bodyPr>
          <a:lstStyle/>
          <a:p>
            <a:r>
              <a:rPr lang="en-US" altLang="zh-CN" dirty="0" smtClean="0"/>
              <a:t>Keys, values</a:t>
            </a:r>
            <a:endParaRPr lang="zh-CN" altLang="en-US" dirty="0"/>
          </a:p>
        </p:txBody>
      </p:sp>
      <p:sp>
        <p:nvSpPr>
          <p:cNvPr id="34" name="文本框 33"/>
          <p:cNvSpPr txBox="1"/>
          <p:nvPr/>
        </p:nvSpPr>
        <p:spPr>
          <a:xfrm>
            <a:off x="1507067" y="4385729"/>
            <a:ext cx="939270" cy="646331"/>
          </a:xfrm>
          <a:prstGeom prst="rect">
            <a:avLst/>
          </a:prstGeom>
          <a:noFill/>
        </p:spPr>
        <p:txBody>
          <a:bodyPr wrap="square" rtlCol="0">
            <a:spAutoFit/>
          </a:bodyPr>
          <a:lstStyle/>
          <a:p>
            <a:r>
              <a:rPr lang="en-US" altLang="zh-CN" dirty="0"/>
              <a:t>q</a:t>
            </a:r>
            <a:r>
              <a:rPr lang="en-US" altLang="zh-CN" dirty="0" smtClean="0"/>
              <a:t>uery</a:t>
            </a:r>
          </a:p>
          <a:p>
            <a:endParaRPr lang="zh-CN" altLang="en-US" dirty="0"/>
          </a:p>
        </p:txBody>
      </p:sp>
      <p:sp>
        <p:nvSpPr>
          <p:cNvPr id="35" name="文本框 34"/>
          <p:cNvSpPr txBox="1"/>
          <p:nvPr/>
        </p:nvSpPr>
        <p:spPr>
          <a:xfrm>
            <a:off x="589597" y="5892669"/>
            <a:ext cx="2361431" cy="369332"/>
          </a:xfrm>
          <a:prstGeom prst="rect">
            <a:avLst/>
          </a:prstGeom>
          <a:noFill/>
        </p:spPr>
        <p:txBody>
          <a:bodyPr wrap="square" rtlCol="0">
            <a:spAutoFit/>
          </a:bodyPr>
          <a:lstStyle/>
          <a:p>
            <a:r>
              <a:rPr lang="en-US" altLang="zh-CN" dirty="0" smtClean="0"/>
              <a:t>Attention  vector</a:t>
            </a:r>
          </a:p>
        </p:txBody>
      </p:sp>
      <p:sp>
        <p:nvSpPr>
          <p:cNvPr id="36" name="圆角矩形 35"/>
          <p:cNvSpPr/>
          <p:nvPr/>
        </p:nvSpPr>
        <p:spPr>
          <a:xfrm>
            <a:off x="2371932" y="3646391"/>
            <a:ext cx="542453" cy="305920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301907" y="3184726"/>
            <a:ext cx="1787733" cy="523220"/>
          </a:xfrm>
          <a:prstGeom prst="rect">
            <a:avLst/>
          </a:prstGeom>
          <a:noFill/>
        </p:spPr>
        <p:txBody>
          <a:bodyPr wrap="square" rtlCol="0">
            <a:spAutoFit/>
          </a:bodyPr>
          <a:lstStyle/>
          <a:p>
            <a:r>
              <a:rPr lang="en-US" altLang="zh-CN" sz="2800" dirty="0" smtClean="0"/>
              <a:t>interaction</a:t>
            </a:r>
            <a:endParaRPr lang="zh-CN" altLang="en-US" sz="2400" dirty="0"/>
          </a:p>
        </p:txBody>
      </p:sp>
      <p:sp>
        <p:nvSpPr>
          <p:cNvPr id="39" name="文本框 38"/>
          <p:cNvSpPr txBox="1"/>
          <p:nvPr/>
        </p:nvSpPr>
        <p:spPr>
          <a:xfrm>
            <a:off x="5039408" y="5875282"/>
            <a:ext cx="6677318" cy="738664"/>
          </a:xfrm>
          <a:prstGeom prst="rect">
            <a:avLst/>
          </a:prstGeom>
          <a:noFill/>
        </p:spPr>
        <p:txBody>
          <a:bodyPr wrap="square" rtlCol="0">
            <a:spAutoFit/>
          </a:bodyPr>
          <a:lstStyle/>
          <a:p>
            <a:r>
              <a:rPr lang="en-US" altLang="zh-CN" sz="2400" dirty="0" smtClean="0"/>
              <a:t>Query and </a:t>
            </a:r>
            <a:r>
              <a:rPr lang="en-US" altLang="zh-CN" sz="2400" dirty="0" err="1" smtClean="0"/>
              <a:t>Attn</a:t>
            </a:r>
            <a:r>
              <a:rPr lang="en-US" altLang="zh-CN" sz="2400" dirty="0" smtClean="0"/>
              <a:t> vector </a:t>
            </a:r>
            <a:r>
              <a:rPr lang="en-US" altLang="zh-CN" sz="2400" dirty="0" err="1" smtClean="0"/>
              <a:t>concat</a:t>
            </a:r>
            <a:r>
              <a:rPr lang="en-US" altLang="zh-CN" sz="2400" dirty="0" smtClean="0"/>
              <a:t>, then input to </a:t>
            </a:r>
            <a:r>
              <a:rPr lang="en-US" altLang="zh-CN" sz="2400" dirty="0" err="1" smtClean="0"/>
              <a:t>BiLSTM</a:t>
            </a:r>
            <a:endParaRPr lang="en-US" altLang="zh-CN" sz="2400" dirty="0" smtClean="0"/>
          </a:p>
          <a:p>
            <a:endParaRPr lang="zh-CN" altLang="en-US" dirty="0"/>
          </a:p>
        </p:txBody>
      </p:sp>
      <mc:AlternateContent xmlns:mc="http://schemas.openxmlformats.org/markup-compatibility/2006">
        <mc:Choice xmlns:a14="http://schemas.microsoft.com/office/drawing/2010/main" Requires="a14">
          <p:sp>
            <p:nvSpPr>
              <p:cNvPr id="40" name="文本框 39"/>
              <p:cNvSpPr txBox="1"/>
              <p:nvPr/>
            </p:nvSpPr>
            <p:spPr>
              <a:xfrm>
                <a:off x="8124094" y="3733796"/>
                <a:ext cx="3933581" cy="3963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𝑇</m:t>
                          </m:r>
                        </m:sup>
                      </m:sSup>
                      <m:r>
                        <m:rPr>
                          <m:sty m:val="p"/>
                        </m:rPr>
                        <a:rPr lang="en-US" altLang="zh-CN" b="0" i="0" smtClean="0">
                          <a:latin typeface="Cambria Math" panose="02040503050406030204" pitchFamily="18" charset="0"/>
                        </a:rPr>
                        <m:t>tanh</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𝑞𝑢𝑒𝑟𝑦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𝑘𝑒𝑦</m:t>
                      </m:r>
                      <m:r>
                        <a:rPr lang="en-US" altLang="zh-CN" b="0" i="1" smtClean="0">
                          <a:latin typeface="Cambria Math" panose="02040503050406030204" pitchFamily="18" charset="0"/>
                        </a:rPr>
                        <m:t>)</m:t>
                      </m:r>
                    </m:oMath>
                  </m:oMathPara>
                </a14:m>
                <a:endParaRPr lang="zh-CN" altLang="en-US" dirty="0"/>
              </a:p>
            </p:txBody>
          </p:sp>
        </mc:Choice>
        <mc:Fallback>
          <p:sp>
            <p:nvSpPr>
              <p:cNvPr id="40" name="文本框 39"/>
              <p:cNvSpPr txBox="1">
                <a:spLocks noRot="1" noChangeAspect="1" noMove="1" noResize="1" noEditPoints="1" noAdjustHandles="1" noChangeArrowheads="1" noChangeShapeType="1" noTextEdit="1"/>
              </p:cNvSpPr>
              <p:nvPr/>
            </p:nvSpPr>
            <p:spPr>
              <a:xfrm>
                <a:off x="8124094" y="3733796"/>
                <a:ext cx="3933581" cy="396391"/>
              </a:xfrm>
              <a:prstGeom prst="rect">
                <a:avLst/>
              </a:prstGeom>
              <a:blipFill rotWithShape="0">
                <a:blip r:embed="rId10"/>
                <a:stretch>
                  <a:fillRect b="-7576"/>
                </a:stretch>
              </a:blipFill>
            </p:spPr>
            <p:txBody>
              <a:bodyPr/>
              <a:lstStyle/>
              <a:p>
                <a:r>
                  <a:rPr lang="zh-CN" altLang="en-US">
                    <a:noFill/>
                  </a:rPr>
                  <a:t> </a:t>
                </a:r>
              </a:p>
            </p:txBody>
          </p:sp>
        </mc:Fallback>
      </mc:AlternateContent>
      <p:sp>
        <p:nvSpPr>
          <p:cNvPr id="2" name="矩形 1"/>
          <p:cNvSpPr/>
          <p:nvPr/>
        </p:nvSpPr>
        <p:spPr>
          <a:xfrm>
            <a:off x="4562322" y="420809"/>
            <a:ext cx="6096000" cy="923330"/>
          </a:xfrm>
          <a:prstGeom prst="rect">
            <a:avLst/>
          </a:prstGeom>
        </p:spPr>
        <p:txBody>
          <a:bodyPr>
            <a:spAutoFit/>
          </a:bodyPr>
          <a:lstStyle/>
          <a:p>
            <a:r>
              <a:rPr lang="en-US" altLang="zh-CN" dirty="0">
                <a:solidFill>
                  <a:srgbClr val="222222"/>
                </a:solidFill>
                <a:latin typeface="Arial" panose="020B0604020202020204" pitchFamily="34" charset="0"/>
              </a:rPr>
              <a:t>Wang S, Jiang J. Machine comprehension using match-</a:t>
            </a:r>
            <a:r>
              <a:rPr lang="en-US" altLang="zh-CN" dirty="0" err="1">
                <a:solidFill>
                  <a:srgbClr val="222222"/>
                </a:solidFill>
                <a:latin typeface="Arial" panose="020B0604020202020204" pitchFamily="34" charset="0"/>
              </a:rPr>
              <a:t>lstm</a:t>
            </a:r>
            <a:r>
              <a:rPr lang="en-US" altLang="zh-CN" dirty="0">
                <a:solidFill>
                  <a:srgbClr val="222222"/>
                </a:solidFill>
                <a:latin typeface="Arial" panose="020B0604020202020204" pitchFamily="34" charset="0"/>
              </a:rPr>
              <a:t> and answer pointer[J]. </a:t>
            </a:r>
            <a:r>
              <a:rPr lang="en-US" altLang="zh-CN" dirty="0" err="1">
                <a:solidFill>
                  <a:srgbClr val="222222"/>
                </a:solidFill>
                <a:latin typeface="Arial" panose="020B0604020202020204" pitchFamily="34" charset="0"/>
              </a:rPr>
              <a:t>arXiv</a:t>
            </a:r>
            <a:r>
              <a:rPr lang="en-US" altLang="zh-CN" dirty="0">
                <a:solidFill>
                  <a:srgbClr val="222222"/>
                </a:solidFill>
                <a:latin typeface="Arial" panose="020B0604020202020204" pitchFamily="34" charset="0"/>
              </a:rPr>
              <a:t> preprint arXiv:1608.07905, 2016.</a:t>
            </a:r>
            <a:endParaRPr lang="zh-CN" altLang="en-US" dirty="0"/>
          </a:p>
        </p:txBody>
      </p:sp>
    </p:spTree>
    <p:extLst>
      <p:ext uri="{BB962C8B-B14F-4D97-AF65-F5344CB8AC3E}">
        <p14:creationId xmlns:p14="http://schemas.microsoft.com/office/powerpoint/2010/main" val="355710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1" grpId="0"/>
      <p:bldP spid="22" grpId="0"/>
      <p:bldP spid="23" grpId="0"/>
      <p:bldP spid="25" grpId="0" animBg="1"/>
      <p:bldP spid="26" grpId="0" animBg="1"/>
      <p:bldP spid="27" grpId="0" animBg="1"/>
      <p:bldP spid="29" grpId="0" animBg="1"/>
      <p:bldP spid="30" grpId="0" animBg="1"/>
      <p:bldP spid="31" grpId="0" animBg="1"/>
      <p:bldP spid="35" grpId="0"/>
      <p:bldP spid="36" grpId="0" animBg="1"/>
      <p:bldP spid="3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2353</TotalTime>
  <Words>1294</Words>
  <Application>Microsoft Office PowerPoint</Application>
  <PresentationFormat>宽屏</PresentationFormat>
  <Paragraphs>299</Paragraphs>
  <Slides>46</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Lato</vt:lpstr>
      <vt:lpstr>宋体</vt:lpstr>
      <vt:lpstr>微软雅黑</vt:lpstr>
      <vt:lpstr>Arial</vt:lpstr>
      <vt:lpstr>Calibri</vt:lpstr>
      <vt:lpstr>Calibri Light</vt:lpstr>
      <vt:lpstr>Cambria Math</vt:lpstr>
      <vt:lpstr>DejaVu Sans Mono</vt:lpstr>
      <vt:lpstr>Office 主题</vt:lpstr>
      <vt:lpstr>Extractive QA survey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dc:title>
  <dc:creator>lenovo</dc:creator>
  <cp:lastModifiedBy>lenovo</cp:lastModifiedBy>
  <cp:revision>84</cp:revision>
  <dcterms:created xsi:type="dcterms:W3CDTF">2017-09-20T11:21:21Z</dcterms:created>
  <dcterms:modified xsi:type="dcterms:W3CDTF">2017-09-22T02:36:30Z</dcterms:modified>
</cp:coreProperties>
</file>