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60" r:id="rId4"/>
    <p:sldId id="256" r:id="rId5"/>
    <p:sldId id="258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67D9-FFC6-4C7F-B003-39F4A4853818}" type="datetimeFigureOut">
              <a:rPr lang="ko-KR" altLang="en-US" smtClean="0"/>
              <a:t>2022-07-04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6A97-FA7A-4A53-95B8-EFC4320F4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3403266" y="211890"/>
            <a:ext cx="51469" cy="9482221"/>
          </a:xfrm>
          <a:custGeom>
            <a:avLst/>
            <a:gdLst>
              <a:gd name="connsiteX0" fmla="*/ 0 w 0"/>
              <a:gd name="connsiteY0" fmla="*/ 0 h 8486274"/>
              <a:gd name="connsiteX1" fmla="*/ 0 w 0"/>
              <a:gd name="connsiteY1" fmla="*/ 8486274 h 84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486274">
                <a:moveTo>
                  <a:pt x="0" y="0"/>
                </a:moveTo>
                <a:lnTo>
                  <a:pt x="0" y="8486274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00" y="211890"/>
            <a:ext cx="279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8565" y="-27763"/>
            <a:ext cx="293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암기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050" y="1725594"/>
            <a:ext cx="2933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주요구조부가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내화구조이고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 및 반자의 실내에 면하는 부분이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불연재료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준불연재료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난연재료로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된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---- 2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16" y="2339316"/>
            <a:ext cx="2933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탬퍼스위치 설치목적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급수배관에 설치하여 급수배관의 개폐상태를 제어반에서 감시할수있는 스위치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설치위치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주펌프의 흡입측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토출측 배관에 설치된 개폐밸브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유수검지장치의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차측 개폐밸브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고가수조와 주배관의 수직배관과 연결된 관로상의 개폐밸브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일제 개방 밸브의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차측 개폐밸브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816" y="3771876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비화재보 시 점검 항목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충압펌프 세팅정검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알람밸브의 압력스위치 점검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알람밸브 내 클래퍼와 시트부분 이물질 점검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16" y="4511939"/>
            <a:ext cx="29337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제연구역 선정기준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계단실 및 그 부속실을 동시에 제연하는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부속실만을 단독으로 제연하는것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계단실만을 단독으로 제연하는것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비상용 승강기 승강장 단독 제연하는것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816" y="5390501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자동배수밸브 설치 이유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 작업 후 배관 내 고인 물을 자동으로 배수시켜 체크밸브와 연결송수구 사이에 배관의 부식 및 동파를 방지하기 위하여 설치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816" y="6130564"/>
            <a:ext cx="2933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S/P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 설치방식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격자형 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교차배관을 헤드가 설치된 가지배관에 연결하여 가압수를 공급할 때 가지배관의 양쪽방향으로 급수가 이루어지는 배관방식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루프형 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가지배관은 연결하지 않고 교차배관과 교채바관이 서로 연결되는 배관방식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44" y="7173343"/>
            <a:ext cx="2135982" cy="6943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3816" y="7912006"/>
            <a:ext cx="2933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기동용 수압개폐장치 기능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자동기동 및 정지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규격방수 압력유지 및 수격작용 방지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0784" y="268096"/>
            <a:ext cx="293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소화기 종류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분말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할론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이산화탄소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 / 30 / 50 kg) 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강화액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 / 60 / 80 L)</a:t>
            </a: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대형소화기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화재시 사람이 운반할수 있도록 운반대와 바퀴가 설치되어 있고 능력단위가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이상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이상인 소화기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간이소화용구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에어로졸식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투척용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소화용구 및 소화약제 외의 것을 이용한 소화용구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0783" y="1822225"/>
            <a:ext cx="3160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공동현상 방지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흡입측 수두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마찰손실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임펠러 속도를 적게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흡입관경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유효흡입수두를 크게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픔프 설치 위치를 수원보다 낮게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흡입압력을 유체의 증기압보다 높게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0783" y="2683856"/>
            <a:ext cx="293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유리벌브형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감열체 중 유리구 안에 액체 등을 넣어 봉한 것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</a:rPr>
              <a:t>프레임</a:t>
            </a:r>
            <a:r>
              <a:rPr lang="en-US" altLang="ko-KR" sz="900">
                <a:latin typeface="맑은 고딕" panose="020B0503020000020004" pitchFamily="50" charset="-127"/>
              </a:rPr>
              <a:t>, </a:t>
            </a:r>
            <a:r>
              <a:rPr lang="ko-KR" altLang="en-US" sz="900">
                <a:latin typeface="맑은 고딕" panose="020B0503020000020004" pitchFamily="50" charset="-127"/>
              </a:rPr>
              <a:t>반사판</a:t>
            </a:r>
            <a:r>
              <a:rPr lang="en-US" altLang="ko-KR" sz="900">
                <a:latin typeface="맑은 고딕" panose="020B0503020000020004" pitchFamily="50" charset="-127"/>
              </a:rPr>
              <a:t>, </a:t>
            </a:r>
            <a:r>
              <a:rPr lang="ko-KR" altLang="en-US" sz="900">
                <a:latin typeface="맑은 고딕" panose="020B0503020000020004" pitchFamily="50" charset="-127"/>
              </a:rPr>
              <a:t>유리벌브 </a:t>
            </a:r>
            <a:r>
              <a:rPr lang="en-US" altLang="ko-KR" sz="900" smtClean="0">
                <a:latin typeface="맑은 고딕" panose="020B0503020000020004" pitchFamily="50" charset="-127"/>
              </a:rPr>
              <a:t>)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퓨즈블링크형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감열체 중 이융성 금속으로 융착되거나 이융성 물질에 의하여 조립된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0783" y="3406988"/>
            <a:ext cx="3073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버터플라이 밸브 외의 밸브를 사용해야하는 이유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흡입측 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과다한 마찰 손실로 공동현상이 발생할 수 있음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순간적인 밸브 조작으로 수격작용 발생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783" y="3991620"/>
            <a:ext cx="293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 팬던드형 헤드 사용 이유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하향식 헤드의 동파방지를 위하여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783" y="4437753"/>
            <a:ext cx="2933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옥상수조 없애면 추가되는 설비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 이상의 성능을 가진 엔진펌프 설치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발전기에 연결된 펌프 설치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0783" y="5022385"/>
            <a:ext cx="2933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배관과 배관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배관과 관부속 및 밸브류 접속 방법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용접이음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65mm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배관 이음 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나사이음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50mm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이하의 배관 이음 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플랜지이음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밸브나 각종 기구류의 분해조립 및 유지보수 용도로 사용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0783" y="5884016"/>
            <a:ext cx="293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정압작동장치의 기능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약제저장용기에 내부압력이 설정압력이 되었을때 주밸브를 개방하는 장치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압력스위치 방식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약제탱크 내부의 압려에 의해 움직이는 압력스위치를 설치하여 일정한 압력에 도달했을때 압력스위치가 닫혀 전자밸브를 개방하여 주밸브 개방용의 가스를 보내는 방식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0783" y="7161146"/>
            <a:ext cx="307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습식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S/P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시 연결송수관설비를 설치하는 이유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수원부족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펌프고장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전원차단 등 수원 공급을 위하여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0783" y="7607279"/>
            <a:ext cx="3073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가압송수장치 설치 이유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소방차에서 토출되는 양정만으론 부족하여 높이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이상에서 규정 방수압력을 얻기 위해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0783" y="8191911"/>
            <a:ext cx="3073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백드래프트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감쇠기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밀폐된 공간에서 화재발생 시 산소 부족으로 불꽃을 내지 못하고 가연성가스만 축적되어 있는 상태에서 갑자기 문을 개방하면 신선한 공기 유입으로 폭발적인 연소가 시작되는 현상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플래시오버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성장기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가연성가스를 동반하는 연기와 유독가스가 방출하여 실내의 급격한 온도상승으로 실내 전체로 확산되어 연소하는 현상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16" y="8464193"/>
            <a:ext cx="2933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넉다운 효과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분말약제 방출 후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10~20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이내에 순식간에 화재를 진합하는 효과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약제가 부족할때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축압식 압력이 방출되었을때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화재의 성상이 클때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금속 화재일때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2116"/>
              </p:ext>
            </p:extLst>
          </p:nvPr>
        </p:nvGraphicFramePr>
        <p:xfrm>
          <a:off x="183816" y="268096"/>
          <a:ext cx="30988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06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900194">
                  <a:extLst>
                    <a:ext uri="{9D8B030D-6E8A-4147-A177-3AD203B41FA5}">
                      <a16:colId xmlns:a16="http://schemas.microsoft.com/office/drawing/2014/main" xmlns="" val="4240550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특정소방대상물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능력단위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위락시설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273514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공연장 집회장 관람장 문화재 장례식장 및 의료시설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50m2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254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근린생활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판매 운수 숙박 노유자 전시장 공동주택 업무시설 방송통신 공장 창고 항공기 및 자동차 관련 및 관광휴게시설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100m2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97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밖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200m2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89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36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3403266" y="211890"/>
            <a:ext cx="51469" cy="9482221"/>
          </a:xfrm>
          <a:custGeom>
            <a:avLst/>
            <a:gdLst>
              <a:gd name="connsiteX0" fmla="*/ 0 w 0"/>
              <a:gd name="connsiteY0" fmla="*/ 0 h 8486274"/>
              <a:gd name="connsiteX1" fmla="*/ 0 w 0"/>
              <a:gd name="connsiteY1" fmla="*/ 8486274 h 84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486274">
                <a:moveTo>
                  <a:pt x="0" y="0"/>
                </a:moveTo>
                <a:lnTo>
                  <a:pt x="0" y="8486274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816" y="211890"/>
            <a:ext cx="3092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스윙형 체크밸브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핀을 기준으로 밸브가 개폐하므로 물올림장치의 체크밸브로 주로 사용되며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작은 배관에 주로 사용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리프트형 체크밸브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유체의 압력에 의해서 밸브가 개폐되는 밸브로 수평배관에 주로 사용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816" y="1354344"/>
            <a:ext cx="3092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압력챔버의 역할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충압펌프 자동기동 및 정지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 자동기동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안전밸브의 작동범위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호칭압력과 호칭압력의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배의 범위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816" y="2217102"/>
            <a:ext cx="30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주거용 주방자동소화장치 설치기준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설치장소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아파트 등 및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 이상 오피스텔의 모든 층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공기보다 가벼운 가스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천장면으로부터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30cm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공기보다 무거운 가스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바닥면으로부터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30cm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3816" y="2941361"/>
            <a:ext cx="309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델류지밸브 종류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가압개방식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화재시 감지기가 작동하면 전자밸브를 개방 또는 수동으로 수동개발밸브를 개방하여 가압수가 밸브피스톤을 밀어 올려 밸브가 열리는 방식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감압개방식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화재시 감지기가 작동하면 전자밸브를 개방 또는 수동으로 수동개방밸브를 개방하여 밸브의 실린더실이 감압되어 밸브가 열리는 방식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816" y="4223904"/>
            <a:ext cx="3092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피스톤 릴리져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방호구역 내 가스방출과 동시에 자동으로 개구부를 폐쇄하는 장치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816" y="4876406"/>
            <a:ext cx="3092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분말소화설비의 설치하는 장치 설명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정압작동장치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가압용 가스용기로부터 가스가 분말약제 저장용기에 유입되어 문말약제를 혼합 유동시킨 후 설정된 방출압력이 된 후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소요시간 약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15~30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주밸브를 개방시켜주는 장치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클리닝 장치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소화약제 방출 후 송출배관에 잔존하는 분말약제를 청소하기 위해 설치하는 장치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816" y="6082906"/>
            <a:ext cx="30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할론소화설비에 사용하는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Soaking time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할론소화약제는 초기화재 시 표면화재에는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5~10%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저농도로 사용하는데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심부화재에 적용할 경우 소화 가능한 고농도를 유지하는데 걸리는 시간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816" y="6794519"/>
            <a:ext cx="30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옥내소화전설비의 노즐에서 방수압력을 감압하는 방법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중계펌프에 의한 방법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고가수조에 의한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감압밸브에 의한 방법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816" y="7572660"/>
            <a:ext cx="3092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옥내소화전 방수구를 설치하지 않을수있는 대상물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냉장창고 중 온도가 영하인 냉장실 또는 냉동실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고온의 노가 설치된 장소 또는 물과 격렬하게 반응하는 물품의 저장 또는 취급장소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발전소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변전소 등으로서 전기시설이 설치된 장소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식물원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수족관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목욕실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수영장 또는 이와 비슷한 장소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야외음악당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야외극장 또는 이와 비슷한 장소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50870"/>
              </p:ext>
            </p:extLst>
          </p:nvPr>
        </p:nvGraphicFramePr>
        <p:xfrm>
          <a:off x="3581399" y="334983"/>
          <a:ext cx="309278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06">
                  <a:extLst>
                    <a:ext uri="{9D8B030D-6E8A-4147-A177-3AD203B41FA5}">
                      <a16:colId xmlns:a16="http://schemas.microsoft.com/office/drawing/2014/main" xmlns="" val="1286451787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xmlns="" val="3272786768"/>
                    </a:ext>
                  </a:extLst>
                </a:gridCol>
                <a:gridCol w="360947">
                  <a:extLst>
                    <a:ext uri="{9D8B030D-6E8A-4147-A177-3AD203B41FA5}">
                      <a16:colId xmlns:a16="http://schemas.microsoft.com/office/drawing/2014/main" xmlns="" val="213855402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xmlns="" val="1227511088"/>
                    </a:ext>
                  </a:extLst>
                </a:gridCol>
                <a:gridCol w="624193">
                  <a:extLst>
                    <a:ext uri="{9D8B030D-6E8A-4147-A177-3AD203B41FA5}">
                      <a16:colId xmlns:a16="http://schemas.microsoft.com/office/drawing/2014/main" xmlns="" val="40667393"/>
                    </a:ext>
                  </a:extLst>
                </a:gridCol>
                <a:gridCol w="515464">
                  <a:extLst>
                    <a:ext uri="{9D8B030D-6E8A-4147-A177-3AD203B41FA5}">
                      <a16:colId xmlns:a16="http://schemas.microsoft.com/office/drawing/2014/main" xmlns="" val="1980280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지하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4~10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12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노유자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트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미구교다승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교다승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162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의료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근린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입원실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).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접골원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조산원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트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미트구교다승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트구교다승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503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층 이하인 다중이용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미사구완다승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603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그 외 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트사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미트공간교사구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완다승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공간교사구</a:t>
                      </a:r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</a:rPr>
                        <a:t>완다승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07000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81401" y="2009319"/>
            <a:ext cx="3092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미끄럼대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피난용트랩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구조대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피난교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피난사다리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완강기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다수인피난장비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승강식피난기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공기안전매트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간이완강기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1399" y="2747181"/>
            <a:ext cx="3092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비누화현상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질식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억제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알칼리에 의하여 에스테르가 가수분해되어 알코올과 산의 알칼리염이 되는 반응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88565" y="-27763"/>
            <a:ext cx="293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암기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399" y="3307351"/>
            <a:ext cx="30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배관이음효율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이음매 없는 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전기저항 용접배관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0.85 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가열맞대기 용접배관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1399" y="4006019"/>
            <a:ext cx="3092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할로겐화합물 및 불활성기체 소화약제의 구비조건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독성이 낮고 설계농도는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NOAEL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이하일것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오존층파괴지수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지구온난화지수 낮을것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비전도성이고 소화 후 증발잔유물 없을것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소화효과는 할론 소화약제와 유사할것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399" y="4843186"/>
            <a:ext cx="3092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폐쇄형 해드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화재감지 및 가압수 방출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설치장소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근린생활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복합건축물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11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 이상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개방형 헤드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가압수 방출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설치장소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무대부 또는 연소할 우려가 있는 개구부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399" y="5957352"/>
            <a:ext cx="3092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감압방식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고가수조에 의한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감압밸브에 의한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중계펌프에 의한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구간별 전용배관에 의한 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399" y="6794519"/>
            <a:ext cx="3092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물올림장치 설치기준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물올림장치에는 전용의 탱크 설치할것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탱크의 유효수량은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100L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이상으로 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구경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15mm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급수배관에 따라 탱크에 물이 계속 보급되도록 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1399" y="7631686"/>
            <a:ext cx="30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신축이음의 종류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루프형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스위블형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슬리브형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벨로스형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볼조인트형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399" y="8050537"/>
            <a:ext cx="3092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소방용 합성수지배관으로 설치할수 있는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배관을 지하에 매설하는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부분과 내화구조로 구획된 덕트 또는 피트의 내부에 설치하는 경우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천장과 반자를 불연재로 또는 준불연재료로 설치하고 내부에 습식으로 배관을 설치하는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91657"/>
              </p:ext>
            </p:extLst>
          </p:nvPr>
        </p:nvGraphicFramePr>
        <p:xfrm>
          <a:off x="3581399" y="8967084"/>
          <a:ext cx="3098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xmlns="" val="1455905809"/>
                    </a:ext>
                  </a:extLst>
                </a:gridCol>
                <a:gridCol w="735914">
                  <a:extLst>
                    <a:ext uri="{9D8B030D-6E8A-4147-A177-3AD203B41FA5}">
                      <a16:colId xmlns:a16="http://schemas.microsoft.com/office/drawing/2014/main" xmlns="" val="1239379937"/>
                    </a:ext>
                  </a:extLst>
                </a:gridCol>
                <a:gridCol w="757990">
                  <a:extLst>
                    <a:ext uri="{9D8B030D-6E8A-4147-A177-3AD203B41FA5}">
                      <a16:colId xmlns:a16="http://schemas.microsoft.com/office/drawing/2014/main" xmlns="" val="406767766"/>
                    </a:ext>
                  </a:extLst>
                </a:gridCol>
                <a:gridCol w="830196">
                  <a:extLst>
                    <a:ext uri="{9D8B030D-6E8A-4147-A177-3AD203B41FA5}">
                      <a16:colId xmlns:a16="http://schemas.microsoft.com/office/drawing/2014/main" xmlns="" val="3456075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압력계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진공계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연성계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92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설치위치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펌프 토출측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펌프 흡입측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펌프 흡입측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9421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지시압력범위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0.05~200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[MPa]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0~76 [cmHg]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0~76 [cmHg]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0.1~2.0 [MPa]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74694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3816" y="8613446"/>
            <a:ext cx="3092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포소화약제 중 수성막포의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장단점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안정성이 좋아 장기보관 가능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내유성이 우수하고 유동성 높음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비싼가격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고발포 사용 불가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휘발성이 큰 석유류 화재는 부적합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73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3403266" y="211890"/>
            <a:ext cx="51469" cy="9482221"/>
          </a:xfrm>
          <a:custGeom>
            <a:avLst/>
            <a:gdLst>
              <a:gd name="connsiteX0" fmla="*/ 0 w 0"/>
              <a:gd name="connsiteY0" fmla="*/ 0 h 8486274"/>
              <a:gd name="connsiteX1" fmla="*/ 0 w 0"/>
              <a:gd name="connsiteY1" fmla="*/ 8486274 h 84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486274">
                <a:moveTo>
                  <a:pt x="0" y="0"/>
                </a:moveTo>
                <a:lnTo>
                  <a:pt x="0" y="8486274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816" y="211890"/>
            <a:ext cx="3092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성능시험방법 순서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토출측 폐쇄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동력제어반에서 충압펌프와 주펌프를 수동 또는 정지위치에 놓는다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성능시험배관상의 개폐밸브를 완전 개방한다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압력챔버의 배수밸브를 개방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주펌프가 기동되면 배수밸브를 잠근다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성능시험배관상의 유량조절밸브를 서서히 개방하여 유량계를 통과하는 유량이 정격토출유량이 되도록 조절한다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성능시험배관상의 유량조절밸브를 조금 더 개방하여 유량계를 통과하는 유량이 정격 토출유량의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될때 펌프의 토출측 압력은 정격토출압력의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이상이어야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주펌프를 정지하고 성능시험배관상의 밸브를 서서히 잠근다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토출측 주밸브를 개방하고 제어반에서 충압펌프와 주펌프의 선택스위치를 자동으로 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45305" y="211890"/>
            <a:ext cx="30927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옥내소화전설비의 감시제어반 기능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펌프의 작동여부를 확인할 수 있는 표시등 및 음향경보기능이 있어야 할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펌프를 자동 및 수동으로 작동시키거나 중단시킬 수 있어야 할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비상전원을 설치한 경우 상용전원 및 비상전원의 공급 여부를 확인할 수 있어야 할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수조 또는 물올림탱크가 저수위로 될 때 표시등 및 음향으로 경보할 것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확인회로마다 도통시험 미 작동시험을 할 수 있어야 할 것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88565" y="-27763"/>
            <a:ext cx="293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암기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816" y="5863900"/>
            <a:ext cx="3092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맥동현상 발생원인 및 방지대책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유량조절밸브가 배관 중 수조의 위치 후방에 있을때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배관중에 수조가 있을 떄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 중에 기체상태의 부분이 있을때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운전중인 펌프를 정지할때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내의 양수량 증가시킨다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임펠러의 회전수를 증가시킨다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배관내의 잔류 공기를 제거한다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 중 수조를 제거한다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5304" y="6565220"/>
            <a:ext cx="3092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전자개방밸브 작동방법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방호구역 내 감지기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개회로 동작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수동조작함의 수동조작스위치 동작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제어반의 동작시험스위치와 회소선택스위치 동작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제어반의 수동스위치 동작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솔레노이드밸브의 수동조작버튼 동작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305" y="1917109"/>
            <a:ext cx="30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전동기 점검항목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베이스에 고정 및 커플링 결합 상태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회전 여부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본체의 방청 상태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5304" y="2652832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충압펌프가 수시로 기동 전기를 반복하는 원인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토출측의 체크밸브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차측의 배관의 누수 될 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압력탱크의 배수밸브가 개방 또는 누수 될 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토출측의 체크밸브가 미세한 개방으로 역류될 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송수구의 체크밸브가 미세한 개방으로 역류될 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옥상수조의 배관상에 설치된 체크밸브가 밀리는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5304" y="3665554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연결살수설비 송수구의 점검 항복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송수구의 설치개수 적부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송수구 잡결나사의 보호상태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설치장소 및 설치위치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표시의 적부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선택밸브의 설치장소 환경 및 설치위치의 적부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자동선택밸브의 작동시험 가능 여부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5304" y="4678276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조기반응형 스프링클러 헤드 설치 대상물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공동주택의 거실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노유자시설의 거실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오피스텔의 침실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숙박시설의 침실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병원의 입원실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5304" y="5690998"/>
            <a:ext cx="32765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제연설비의 구획 기준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제연구역의 면적은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1000m2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이내로 할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거실과 통로는 상호 제연구획 할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제연구역은 직경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내에 들어갈 수 있을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816" y="2834557"/>
            <a:ext cx="3092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무부하시험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체절운전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토출측의 주밸브와 성능시험배관의 유량조절밸브를 잠근 상태에서 운전할 경우 양정이 전격양정의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140%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이하인지 확인하는 시험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정격부하시험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펌프를 기동한 상태에서 유량조절밸브를 개방하여 유량계의 유량이 정격유량상태일때 토출압력계와 흡입압력계의 차이가 정격압력 이상이 되는지 확인하는 시험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최대운전시험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유량조절밸브를 개방하여 정격토출량의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운전 시 정격 토출압력의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 되는지 확인하는 시험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16" y="4626227"/>
            <a:ext cx="309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성능시험배관의 설치기준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성능시험배관은 펌프의 토출측에 설치된 개폐밸브 이전에 분기하여 설치하고 유량측정장치를 기준으로 전단 직관부에 개폐밸브를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후단 직관부에는 유량조절밸브를 설치할 것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유량측정장치는 성능시험배관의 직관부에 설치하되 펌프의 정격토출량의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175%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측정할 수 있는 성능이 있을 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816" y="7378572"/>
            <a:ext cx="30927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공동현상 발생원인 및 방지대책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흡입측 수두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마찰손실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임펠러 속도가 클 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흡입관경이 작을 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펌프설치 위치가 수원보다 높을때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펌프의 흡입압력이 유체의 증기압보다 낮을 때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작게한다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크게한다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낮게한다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높게한다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5303" y="7577942"/>
            <a:ext cx="32765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제연설비 댐퍼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솔레노이드 댐퍼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솔레노이드가 누르게 핀을 이동시켜 댐퍼를 작동시키는 방식으로 개구부의 면적이 작은 곳에 설치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모터 댐퍼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모터에 의해 누르게 핀을 이동시켜 댐퍼를 작동시키는 방식으로 개구부의 면적이 큰 곳에 설치하며 제연설비에 주로 사용하는 댐퍼이다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5303" y="8726699"/>
            <a:ext cx="3092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비상전원 설치대상에 해당되지 않는 옥내소화전 설비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내연기관애 따른 가압송수장치를 사용하는 옥내소화전 설비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고가수조에 따른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가압수조에 따른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816" y="8886197"/>
            <a:ext cx="3092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옥상수조 설치 예외 건축물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지하층만 있는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건축물의 높이가 지표면으로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이하인 경우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고가수조를 가압송수장치로 설치한 스프링클러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가압수조를 가압송수장치로 설치한 스프링클러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1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3403266" y="211890"/>
            <a:ext cx="51469" cy="9482221"/>
          </a:xfrm>
          <a:custGeom>
            <a:avLst/>
            <a:gdLst>
              <a:gd name="connsiteX0" fmla="*/ 0 w 0"/>
              <a:gd name="connsiteY0" fmla="*/ 0 h 8486274"/>
              <a:gd name="connsiteX1" fmla="*/ 0 w 0"/>
              <a:gd name="connsiteY1" fmla="*/ 8486274 h 84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486274">
                <a:moveTo>
                  <a:pt x="0" y="0"/>
                </a:moveTo>
                <a:lnTo>
                  <a:pt x="0" y="8486274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00" y="139698"/>
            <a:ext cx="279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6561" y="-29890"/>
            <a:ext cx="293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0" y="330440"/>
            <a:ext cx="2933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반응시간지수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b="1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RTI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기류의 온도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속도 및 작동시간에 대하여 스프링클러 헤드의 반응을 예상하는 지수로서 낮을수록 개방온도에 빠르게 도달한다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RTI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r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 [m/s]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=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감열체의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시간상수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조기반응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특수반응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표준반응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900" y="1798766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소화전 전양정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 = h1 + h2 + h3 + 17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h1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실양정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흡입양정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토출양정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h2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배관마찰손실수두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h3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소방호스마찰손실수두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900" y="2506540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전양정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 = h1 + h2 + 10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h1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실양정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h2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배관마찰손실수두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616" y="4172692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방출계수 호칭구경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10A = 57K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15A(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80K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20A = 115K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616" y="4838457"/>
            <a:ext cx="3187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유효흡입양정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흡입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NPSH = Ha – Hp – Hs – HL 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중심보다 낮음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압입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NPSH = Ha – Hp + Hs – HL 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펌프 중심보다 높음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포화증기압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흡입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L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마찰손실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수두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 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616" y="5703543"/>
            <a:ext cx="318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= rH   /  r = pq  /  P = pqH (r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비중량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밀도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616" y="5990634"/>
            <a:ext cx="318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가압송수능력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P2-P1 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616" y="6280405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배출량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m3 * 60  /  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직경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a^2+b^2)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배출량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바닥면적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400m2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제연구역 직경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40m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이내일 경우 배출량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40,000[m3/h]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이상으로 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616" y="6847175"/>
            <a:ext cx="31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하젠 윌리엄 공식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= 6.053 * 10^4 * L * (Q^1.85 / C^1.85 * D^4.87)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900" y="3079774"/>
            <a:ext cx="318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반발력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F (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플랜지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비중량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A1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호스 단면적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A2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노즐 단면적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 = Qpu = Qp(u2-u1) 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운동량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450" y="3138010"/>
            <a:ext cx="1677881" cy="5298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12647" y="3616655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연속방정식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질량유량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= Aup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체적유량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= uA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중량유량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 = Aur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5900" y="7323942"/>
            <a:ext cx="3187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유속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유량계수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높이차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수은의 비중량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물의 비중량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5192" y="7369994"/>
            <a:ext cx="1826625" cy="69272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30676" y="5754027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연기의유출속도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공기비중량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연기비중량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30676" y="6351742"/>
            <a:ext cx="31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연기의 비중량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0676" y="6817147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 풍속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uo</a:t>
            </a:r>
          </a:p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 =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연기의 유출속도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 =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연기비중량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 =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공기비중량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731" y="6859268"/>
            <a:ext cx="1464869" cy="56208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732" y="6374637"/>
            <a:ext cx="1012137" cy="34643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732" y="5793245"/>
            <a:ext cx="1464869" cy="4642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12647" y="7532404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관의 두께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 = PD / 2σw 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최대허용압력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</a:rPr>
              <a:t>σw </a:t>
            </a:r>
            <a:r>
              <a:rPr lang="en-US" altLang="ko-KR" sz="900" smtClean="0">
                <a:latin typeface="맑은 고딕" panose="020B0503020000020004" pitchFamily="50" charset="-127"/>
              </a:rPr>
              <a:t>= </a:t>
            </a:r>
            <a:r>
              <a:rPr lang="ko-KR" altLang="en-US" sz="900" smtClean="0">
                <a:latin typeface="맑은 고딕" panose="020B0503020000020004" pitchFamily="50" charset="-127"/>
              </a:rPr>
              <a:t>재료의 허용응력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12647" y="8339686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비교회전도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단수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단수는 올림한다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549" y="8163472"/>
            <a:ext cx="1701464" cy="6840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5769" y="8216207"/>
            <a:ext cx="318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유량계수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마노미터 읽음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[mm]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물의 비중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개구비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= A2/A1 = (D2/D1)^2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507" r="9699"/>
          <a:stretch/>
        </p:blipFill>
        <p:spPr>
          <a:xfrm>
            <a:off x="1492104" y="8300799"/>
            <a:ext cx="1767835" cy="62081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612647" y="9008468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수은 마노미터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마노미터 읽음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약제의 비중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pB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유체의 비중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5953" y="9035501"/>
            <a:ext cx="1458618" cy="50659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612647" y="211890"/>
            <a:ext cx="279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12647" y="211890"/>
            <a:ext cx="31873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간이스프링클러의 수원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별표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 마목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1), 6), 7)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시설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근린생활시설로 바닥면전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1000m2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숙박시설 중 바닥면적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600m2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복합건축물로 면적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1000m2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39947"/>
              </p:ext>
            </p:extLst>
          </p:nvPr>
        </p:nvGraphicFramePr>
        <p:xfrm>
          <a:off x="3612647" y="465805"/>
          <a:ext cx="30988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79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2027321">
                  <a:extLst>
                    <a:ext uri="{9D8B030D-6E8A-4147-A177-3AD203B41FA5}">
                      <a16:colId xmlns:a16="http://schemas.microsoft.com/office/drawing/2014/main" xmlns="" val="545070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5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호 마목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1), 6), 7)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시설 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Q=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N(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5)*1000 (50L/min * 20 min)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Q=N(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*500 (50 * 10)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92715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04764"/>
              </p:ext>
            </p:extLst>
          </p:nvPr>
        </p:nvGraphicFramePr>
        <p:xfrm>
          <a:off x="3612647" y="3406420"/>
          <a:ext cx="30988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3313320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설치장소의 최고주위온도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표시온도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 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006958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64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121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96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106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162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05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℃이상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819303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1426"/>
              </p:ext>
            </p:extLst>
          </p:nvPr>
        </p:nvGraphicFramePr>
        <p:xfrm>
          <a:off x="3626184" y="2023547"/>
          <a:ext cx="3098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91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134424090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xmlns="" val="3779054325"/>
                    </a:ext>
                  </a:extLst>
                </a:gridCol>
                <a:gridCol w="441488">
                  <a:extLst>
                    <a:ext uri="{9D8B030D-6E8A-4147-A177-3AD203B41FA5}">
                      <a16:colId xmlns:a16="http://schemas.microsoft.com/office/drawing/2014/main" xmlns="" val="2764089090"/>
                    </a:ext>
                  </a:extLst>
                </a:gridCol>
              </a:tblGrid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지하층 제외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 또는 창고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취급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338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근린 판매 운수 복합건축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복합건축물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054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18768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헤드 부착높이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8m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969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8m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38774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53482"/>
              </p:ext>
            </p:extLst>
          </p:nvPr>
        </p:nvGraphicFramePr>
        <p:xfrm>
          <a:off x="3612647" y="4776997"/>
          <a:ext cx="30988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490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1706310">
                  <a:extLst>
                    <a:ext uri="{9D8B030D-6E8A-4147-A177-3AD203B41FA5}">
                      <a16:colId xmlns:a16="http://schemas.microsoft.com/office/drawing/2014/main" xmlns="" val="3313320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소화전의 개수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설치기준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이하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옥외소화전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5m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이내에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006958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이하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각각 분산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96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옥외소화전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개마다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053975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545304" y="4563104"/>
            <a:ext cx="3092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옥외소화전의 소화전함 설치 기준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2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3403266" y="211890"/>
            <a:ext cx="51469" cy="9482221"/>
          </a:xfrm>
          <a:custGeom>
            <a:avLst/>
            <a:gdLst>
              <a:gd name="connsiteX0" fmla="*/ 0 w 0"/>
              <a:gd name="connsiteY0" fmla="*/ 0 h 8486274"/>
              <a:gd name="connsiteX1" fmla="*/ 0 w 0"/>
              <a:gd name="connsiteY1" fmla="*/ 8486274 h 84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486274">
                <a:moveTo>
                  <a:pt x="0" y="0"/>
                </a:moveTo>
                <a:lnTo>
                  <a:pt x="0" y="8486274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00" y="128847"/>
            <a:ext cx="279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4916"/>
              </p:ext>
            </p:extLst>
          </p:nvPr>
        </p:nvGraphicFramePr>
        <p:xfrm>
          <a:off x="3612647" y="3415147"/>
          <a:ext cx="30988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64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806115">
                  <a:extLst>
                    <a:ext uri="{9D8B030D-6E8A-4147-A177-3AD203B41FA5}">
                      <a16:colId xmlns:a16="http://schemas.microsoft.com/office/drawing/2014/main" xmlns="" val="545070706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xmlns="" val="2627560100"/>
                    </a:ext>
                  </a:extLst>
                </a:gridCol>
                <a:gridCol w="695658">
                  <a:extLst>
                    <a:ext uri="{9D8B030D-6E8A-4147-A177-3AD203B41FA5}">
                      <a16:colId xmlns:a16="http://schemas.microsoft.com/office/drawing/2014/main" xmlns="" val="548462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분말약제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소화약제량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[kg/m3]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가산량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[kg/m2]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충전비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[L/kg]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39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927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3264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04679"/>
              </p:ext>
            </p:extLst>
          </p:nvPr>
        </p:nvGraphicFramePr>
        <p:xfrm>
          <a:off x="3612647" y="4470173"/>
          <a:ext cx="3098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11">
                  <a:extLst>
                    <a:ext uri="{9D8B030D-6E8A-4147-A177-3AD203B41FA5}">
                      <a16:colId xmlns:a16="http://schemas.microsoft.com/office/drawing/2014/main" xmlns="" val="310594916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xmlns="" val="3243739988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xmlns="" val="2663941428"/>
                    </a:ext>
                  </a:extLst>
                </a:gridCol>
                <a:gridCol w="779879">
                  <a:extLst>
                    <a:ext uri="{9D8B030D-6E8A-4147-A177-3AD203B41FA5}">
                      <a16:colId xmlns:a16="http://schemas.microsoft.com/office/drawing/2014/main" xmlns="" val="3102289929"/>
                    </a:ext>
                  </a:extLst>
                </a:gridCol>
              </a:tblGrid>
              <a:tr h="237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방호대상물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1m3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약제량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설계농도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개구부가산량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8867067"/>
                  </a:ext>
                </a:extLst>
              </a:tr>
              <a:tr h="237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유압기기 제외 전기설비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 [kg]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[%]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[kg]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399073"/>
                  </a:ext>
                </a:extLst>
              </a:tr>
              <a:tr h="237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체적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55m3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전기설비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563514"/>
                  </a:ext>
                </a:extLst>
              </a:tr>
              <a:tr h="237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목재가공품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718592"/>
                  </a:ext>
                </a:extLst>
              </a:tr>
              <a:tr h="237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고무류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면화류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모피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석탄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809017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31796"/>
              </p:ext>
            </p:extLst>
          </p:nvPr>
        </p:nvGraphicFramePr>
        <p:xfrm>
          <a:off x="196568" y="8623867"/>
          <a:ext cx="3098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545070706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26275601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특정소방대상물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약제저장량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[kg]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고압식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저압식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39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윗면이 개방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가연물 비산우려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방호대상물의 표면적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13 * 1.4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방호대상물의 표면적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13 * 1.1</a:t>
                      </a:r>
                      <a:endParaRPr lang="ko-KR" altLang="en-US" sz="8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927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상기 이외의 것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방호공간의 체적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(8-6a/A) * 1.4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방호공간의 체적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(8-6a/A) * 1.1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3264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14597" y="8393035"/>
            <a:ext cx="318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국소방출식 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co2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 저장량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62345" y="6192480"/>
            <a:ext cx="318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HFC-23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저장량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약제의 무게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약제의 설계농도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소화약제별 선형상수</a:t>
            </a:r>
            <a:endParaRPr lang="en-US" altLang="ko-KR" sz="900">
              <a:latin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</a:rPr>
              <a:t>t : </a:t>
            </a:r>
            <a:r>
              <a:rPr lang="ko-KR" altLang="en-US" sz="900">
                <a:latin typeface="맑은 고딕" panose="020B0503020000020004" pitchFamily="50" charset="-127"/>
              </a:rPr>
              <a:t>방호구역의 최소 예상온도</a:t>
            </a:r>
            <a:endParaRPr lang="en-US" altLang="ko-KR" sz="900">
              <a:latin typeface="맑은 고딕" panose="020B0503020000020004" pitchFamily="50" charset="-127"/>
            </a:endParaRPr>
          </a:p>
          <a:p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284" r="7109"/>
          <a:stretch/>
        </p:blipFill>
        <p:spPr>
          <a:xfrm>
            <a:off x="5039300" y="6222478"/>
            <a:ext cx="1707805" cy="5539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2345" y="6960881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불활성기체 소화약제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공간용적당 더해진 약제의 부피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 : 20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℃에서 소화약제의 비체적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방호구역의 최소 예상온도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101" y="7570358"/>
            <a:ext cx="2064398" cy="51331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86561" y="-29890"/>
            <a:ext cx="293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13713"/>
              </p:ext>
            </p:extLst>
          </p:nvPr>
        </p:nvGraphicFramePr>
        <p:xfrm>
          <a:off x="197870" y="2870419"/>
          <a:ext cx="309879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742">
                  <a:extLst>
                    <a:ext uri="{9D8B030D-6E8A-4147-A177-3AD203B41FA5}">
                      <a16:colId xmlns:a16="http://schemas.microsoft.com/office/drawing/2014/main" xmlns="" val="2581954092"/>
                    </a:ext>
                  </a:extLst>
                </a:gridCol>
                <a:gridCol w="1246927">
                  <a:extLst>
                    <a:ext uri="{9D8B030D-6E8A-4147-A177-3AD203B41FA5}">
                      <a16:colId xmlns:a16="http://schemas.microsoft.com/office/drawing/2014/main" xmlns="" val="3175196240"/>
                    </a:ext>
                  </a:extLst>
                </a:gridCol>
                <a:gridCol w="876130">
                  <a:extLst>
                    <a:ext uri="{9D8B030D-6E8A-4147-A177-3AD203B41FA5}">
                      <a16:colId xmlns:a16="http://schemas.microsoft.com/office/drawing/2014/main" xmlns="" val="675292303"/>
                    </a:ext>
                  </a:extLst>
                </a:gridCol>
              </a:tblGrid>
              <a:tr h="183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특정소방대상물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포소화약제 종류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1m2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당 방사량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3669015"/>
                  </a:ext>
                </a:extLst>
              </a:tr>
              <a:tr h="1839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차고 주차장 및 항공기 격납고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수성막포소화약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3.7 L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736272"/>
                  </a:ext>
                </a:extLst>
              </a:tr>
              <a:tr h="183981"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단백포소화약제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6.5 L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0144186"/>
                  </a:ext>
                </a:extLst>
              </a:tr>
              <a:tr h="183981"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합성계면활성제포소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 L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7924761"/>
                  </a:ext>
                </a:extLst>
              </a:tr>
              <a:tr h="1839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특수가연물을 저장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취급하는 특정소방대상물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수성막포소화약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6.5 L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199998"/>
                  </a:ext>
                </a:extLst>
              </a:tr>
              <a:tr h="183981"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단백포소화약제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6.5 L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2874677"/>
                  </a:ext>
                </a:extLst>
              </a:tr>
              <a:tr h="183981"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합성계면활성제포소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6.5 L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352508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4157695"/>
              </p:ext>
            </p:extLst>
          </p:nvPr>
        </p:nvGraphicFramePr>
        <p:xfrm>
          <a:off x="206885" y="271353"/>
          <a:ext cx="30987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167">
                  <a:extLst>
                    <a:ext uri="{9D8B030D-6E8A-4147-A177-3AD203B41FA5}">
                      <a16:colId xmlns:a16="http://schemas.microsoft.com/office/drawing/2014/main" xmlns="" val="3363226011"/>
                    </a:ext>
                  </a:extLst>
                </a:gridCol>
                <a:gridCol w="764881">
                  <a:extLst>
                    <a:ext uri="{9D8B030D-6E8A-4147-A177-3AD203B41FA5}">
                      <a16:colId xmlns:a16="http://schemas.microsoft.com/office/drawing/2014/main" xmlns="" val="2687513101"/>
                    </a:ext>
                  </a:extLst>
                </a:gridCol>
                <a:gridCol w="601462">
                  <a:extLst>
                    <a:ext uri="{9D8B030D-6E8A-4147-A177-3AD203B41FA5}">
                      <a16:colId xmlns:a16="http://schemas.microsoft.com/office/drawing/2014/main" xmlns="" val="290098775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xmlns="" val="3789278640"/>
                    </a:ext>
                  </a:extLst>
                </a:gridCol>
                <a:gridCol w="527215">
                  <a:extLst>
                    <a:ext uri="{9D8B030D-6E8A-4147-A177-3AD203B41FA5}">
                      <a16:colId xmlns:a16="http://schemas.microsoft.com/office/drawing/2014/main" xmlns="" val="2662867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옥내소화전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옥외소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S/P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연결송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4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표준방수압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 [MPa]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28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표준방수량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 [L/min]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98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N(5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)*2.6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N(2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)*7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599910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6884" y="2157851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헤드의 방사량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= K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√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10P</a:t>
            </a: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피토게이지 방수량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= 0.6597 CD^2</a:t>
            </a:r>
            <a:r>
              <a:rPr lang="en-US" altLang="ko-KR" sz="900">
                <a:latin typeface="맑은 고딕" panose="020B0503020000020004" pitchFamily="50" charset="-127"/>
              </a:rPr>
              <a:t> </a:t>
            </a:r>
            <a:r>
              <a:rPr lang="ko-KR" altLang="en-US" sz="900" smtClean="0">
                <a:latin typeface="맑은 고딕" panose="020B0503020000020004" pitchFamily="50" charset="-127"/>
              </a:rPr>
              <a:t>√</a:t>
            </a:r>
            <a:r>
              <a:rPr lang="en-US" altLang="ko-KR" sz="900" smtClean="0">
                <a:latin typeface="맑은 고딕" panose="020B0503020000020004" pitchFamily="50" charset="-127"/>
              </a:rPr>
              <a:t>10P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3174947"/>
              </p:ext>
            </p:extLst>
          </p:nvPr>
        </p:nvGraphicFramePr>
        <p:xfrm>
          <a:off x="206885" y="1232877"/>
          <a:ext cx="30987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167">
                  <a:extLst>
                    <a:ext uri="{9D8B030D-6E8A-4147-A177-3AD203B41FA5}">
                      <a16:colId xmlns:a16="http://schemas.microsoft.com/office/drawing/2014/main" xmlns="" val="3363226011"/>
                    </a:ext>
                  </a:extLst>
                </a:gridCol>
                <a:gridCol w="908172">
                  <a:extLst>
                    <a:ext uri="{9D8B030D-6E8A-4147-A177-3AD203B41FA5}">
                      <a16:colId xmlns:a16="http://schemas.microsoft.com/office/drawing/2014/main" xmlns="" val="26875131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xmlns="" val="290098775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378927864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662867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옥내소화전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옥외소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S/P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연결송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4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이하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N(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 * 2.6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28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30~49</a:t>
                      </a:r>
                      <a:r>
                        <a:rPr lang="en-US" altLang="ko-KR" sz="8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endParaRPr lang="ko-KR" altLang="en-US" sz="8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+mn-ea"/>
                        </a:rPr>
                        <a:t>N(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최대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+mn-ea"/>
                        </a:rPr>
                        <a:t>5) * 5.2</a:t>
                      </a:r>
                      <a:endParaRPr lang="ko-KR" altLang="en-US" sz="80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98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이상</a:t>
                      </a:r>
                      <a:endParaRPr lang="ko-KR" altLang="en-US" sz="8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5) * 7.8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5999106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0120309"/>
              </p:ext>
            </p:extLst>
          </p:nvPr>
        </p:nvGraphicFramePr>
        <p:xfrm>
          <a:off x="3612644" y="271353"/>
          <a:ext cx="30988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42">
                  <a:extLst>
                    <a:ext uri="{9D8B030D-6E8A-4147-A177-3AD203B41FA5}">
                      <a16:colId xmlns:a16="http://schemas.microsoft.com/office/drawing/2014/main" xmlns="" val="3363226011"/>
                    </a:ext>
                  </a:extLst>
                </a:gridCol>
                <a:gridCol w="529390">
                  <a:extLst>
                    <a:ext uri="{9D8B030D-6E8A-4147-A177-3AD203B41FA5}">
                      <a16:colId xmlns:a16="http://schemas.microsoft.com/office/drawing/2014/main" xmlns="" val="2687513101"/>
                    </a:ext>
                  </a:extLst>
                </a:gridCol>
                <a:gridCol w="610269">
                  <a:extLst>
                    <a:ext uri="{9D8B030D-6E8A-4147-A177-3AD203B41FA5}">
                      <a16:colId xmlns:a16="http://schemas.microsoft.com/office/drawing/2014/main" xmlns="" val="219956003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290098775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3789278640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2662867402"/>
                    </a:ext>
                  </a:extLst>
                </a:gridCol>
              </a:tblGrid>
              <a:tr h="117916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할로겐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불활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en-US" altLang="ko-KR" sz="800" baseline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표면</a:t>
                      </a:r>
                      <a:r>
                        <a:rPr lang="en-US" altLang="ko-KR" sz="800" baseline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분말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49817"/>
                  </a:ext>
                </a:extLst>
              </a:tr>
              <a:tr h="20735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2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en-US" altLang="ko-KR" sz="800" baseline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– 1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2870857"/>
                  </a:ext>
                </a:extLst>
              </a:tr>
              <a:tr h="18529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983481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65758"/>
              </p:ext>
            </p:extLst>
          </p:nvPr>
        </p:nvGraphicFramePr>
        <p:xfrm>
          <a:off x="213294" y="4438688"/>
          <a:ext cx="30987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545070706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2627560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약제량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수원의 양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고정포방출구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Q= A * Q1 * T * S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Qw</a:t>
                      </a:r>
                      <a:r>
                        <a:rPr lang="en-US" altLang="ko-KR" sz="800" baseline="0" smtClean="0"/>
                        <a:t> = A * Q1 * T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39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보조포소화전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 = N *</a:t>
                      </a:r>
                      <a:r>
                        <a:rPr lang="en-US" altLang="ko-KR" sz="800" baseline="0" smtClean="0"/>
                        <a:t> S * 8000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Qw</a:t>
                      </a:r>
                      <a:r>
                        <a:rPr lang="en-US" altLang="ko-KR" sz="800" baseline="0" smtClean="0"/>
                        <a:t> = N * 8000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927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배관보정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 = A * L</a:t>
                      </a:r>
                      <a:r>
                        <a:rPr lang="en-US" altLang="ko-KR" sz="800" baseline="0" smtClean="0"/>
                        <a:t> * S * 1000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Qw = Qa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32646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95265" y="5366877"/>
            <a:ext cx="31873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포소화약제의 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탱크 액표면적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Q1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단위포소화 수용액의 양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[L/m2·min]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원유탱크는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FRT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면적구할때 조심할것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고정포방출방식 중 특형만 사용 가능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상부 지붕이 유면에 떠있는 상태로 전면에 포방출시 지붕이 가라앉을수 있음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659" y="6407537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팽창비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발포 후 포체적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[L]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발포 전 수용액체적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원액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)[L]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발포 후 포체적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(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원액의 양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[L] /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농도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79045"/>
              </p:ext>
            </p:extLst>
          </p:nvPr>
        </p:nvGraphicFramePr>
        <p:xfrm>
          <a:off x="195265" y="7159998"/>
          <a:ext cx="30987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xmlns="" val="401701894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2627560100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548462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방호구역 체적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체적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1m3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약제량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소화약제 저장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최저한도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42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45m3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kg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66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39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1450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927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1450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1125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32646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13294" y="6894199"/>
            <a:ext cx="318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co2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소화설비 방호구역 체적 당 약제량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618" y="8616514"/>
            <a:ext cx="3019425" cy="5438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612647" y="8132915"/>
            <a:ext cx="3187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화재하중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단위면적당 가연물의 양으로서 건물화재시 발열량 및 화재의 위험성을 나타내는 용어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12647" y="9136286"/>
            <a:ext cx="31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Gt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가연물의 질량 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가연물의 단위발열량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[kcal/kg]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목재의 단위발열량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(4,500[kcal])</a:t>
            </a:r>
          </a:p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Qt 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가연물 전체 발열량 </a:t>
            </a: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[kcal]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09636" y="912875"/>
            <a:ext cx="30927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할로겐화합물 정의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플루오린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염소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브롬 또는 아이오딘 중 하나 이상의 원소를 포함하고있는 유기화합물을 기분성분으로 하는 소화약제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불활성기체 정의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헬륨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네온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아르곤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질소 중 하나 이상의 훤소를 기본성분으로 하는 소화약제 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 설치할수 없는 장소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상주하는 곳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류 위험물을 사용하는 장소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>
                <a:latin typeface="맑은 고딕" panose="020B0503020000020004" pitchFamily="50" charset="-127"/>
              </a:rPr>
              <a:t>할로겐화합물 및 불활성기체 저장용기 충전 </a:t>
            </a:r>
            <a:r>
              <a:rPr lang="en-US" altLang="ko-KR" sz="900" b="1">
                <a:latin typeface="맑은 고딕" panose="020B0503020000020004" pitchFamily="50" charset="-127"/>
              </a:rPr>
              <a:t>or</a:t>
            </a:r>
            <a:r>
              <a:rPr lang="ko-KR" altLang="en-US" sz="900" b="1">
                <a:latin typeface="맑은 고딕" panose="020B0503020000020004" pitchFamily="50" charset="-127"/>
              </a:rPr>
              <a:t> 교체기준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>
                <a:latin typeface="맑은 고딕" panose="020B0503020000020004" pitchFamily="50" charset="-127"/>
              </a:rPr>
              <a:t>할로겐 </a:t>
            </a:r>
            <a:r>
              <a:rPr lang="en-US" altLang="ko-KR" sz="900" b="1">
                <a:latin typeface="맑은 고딕" panose="020B0503020000020004" pitchFamily="50" charset="-127"/>
              </a:rPr>
              <a:t>– </a:t>
            </a:r>
            <a:r>
              <a:rPr lang="ko-KR" altLang="en-US" sz="900">
                <a:latin typeface="맑은 고딕" panose="020B0503020000020004" pitchFamily="50" charset="-127"/>
              </a:rPr>
              <a:t>저장용기의 약제량 손실이 </a:t>
            </a:r>
            <a:r>
              <a:rPr lang="en-US" altLang="ko-KR" sz="900">
                <a:latin typeface="맑은 고딕" panose="020B0503020000020004" pitchFamily="50" charset="-127"/>
              </a:rPr>
              <a:t>5%</a:t>
            </a:r>
            <a:r>
              <a:rPr lang="ko-KR" altLang="en-US" sz="900">
                <a:latin typeface="맑은 고딕" panose="020B0503020000020004" pitchFamily="50" charset="-127"/>
              </a:rPr>
              <a:t>를 초과하거나 압력손실이 </a:t>
            </a:r>
            <a:r>
              <a:rPr lang="en-US" altLang="ko-KR" sz="900">
                <a:latin typeface="맑은 고딕" panose="020B0503020000020004" pitchFamily="50" charset="-127"/>
              </a:rPr>
              <a:t>10%</a:t>
            </a:r>
            <a:r>
              <a:rPr lang="ko-KR" altLang="en-US" sz="900">
                <a:latin typeface="맑은 고딕" panose="020B0503020000020004" pitchFamily="50" charset="-127"/>
              </a:rPr>
              <a:t>를 초과할 경우 </a:t>
            </a:r>
            <a:endParaRPr lang="en-US" altLang="ko-KR" sz="900">
              <a:latin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1">
                <a:latin typeface="맑은 고딕" panose="020B0503020000020004" pitchFamily="50" charset="-127"/>
              </a:rPr>
              <a:t>불활성 </a:t>
            </a:r>
            <a:r>
              <a:rPr lang="en-US" altLang="ko-KR" sz="900" b="1">
                <a:latin typeface="맑은 고딕" panose="020B0503020000020004" pitchFamily="50" charset="-127"/>
              </a:rPr>
              <a:t>– </a:t>
            </a:r>
            <a:r>
              <a:rPr lang="ko-KR" altLang="en-US" sz="900">
                <a:latin typeface="맑은 고딕" panose="020B0503020000020004" pitchFamily="50" charset="-127"/>
              </a:rPr>
              <a:t>저장용기의 압력손실이 </a:t>
            </a:r>
            <a:r>
              <a:rPr lang="en-US" altLang="ko-KR" sz="900">
                <a:latin typeface="맑은 고딕" panose="020B0503020000020004" pitchFamily="50" charset="-127"/>
              </a:rPr>
              <a:t>5%</a:t>
            </a:r>
            <a:r>
              <a:rPr lang="ko-KR" altLang="en-US" sz="900">
                <a:latin typeface="맑은 고딕" panose="020B0503020000020004" pitchFamily="50" charset="-127"/>
              </a:rPr>
              <a:t>를 초과할경우 </a:t>
            </a:r>
            <a:endParaRPr lang="en-US" altLang="ko-KR" sz="90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0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2790</Words>
  <Application>Microsoft Office PowerPoint</Application>
  <PresentationFormat>A4 용지(210x297mm)</PresentationFormat>
  <Paragraphs>589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169</cp:revision>
  <dcterms:created xsi:type="dcterms:W3CDTF">2020-06-26T06:46:26Z</dcterms:created>
  <dcterms:modified xsi:type="dcterms:W3CDTF">2022-07-04T06:49:13Z</dcterms:modified>
</cp:coreProperties>
</file>