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S. Mulder" initials="GSM" lastIdx="1" clrIdx="0">
    <p:extLst>
      <p:ext uri="{19B8F6BF-5375-455C-9EA6-DF929625EA0E}">
        <p15:presenceInfo xmlns:p15="http://schemas.microsoft.com/office/powerpoint/2012/main" userId="S-1-5-21-2451890042-4216190558-2171139336-2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57AC-9918-48E4-8DE6-C79BC1325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00058-BBE8-4A4C-8B48-3660B258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31C2-303F-4219-90DB-389EBB63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24B4-E900-4314-B0F4-81AF901F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442D-2AC6-477A-90A4-A5D7211E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5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4CD-C0AF-4C84-8B5E-E0FB1D0A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1600-C483-4DE6-AB9B-17A895F83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F7A3-5AAE-4789-BF47-74038E8E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A603-9CE2-4DA5-B852-86A76811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34A3-CE42-4C1E-913E-8D402F49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63771-5676-41D6-9524-6E6385B32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B559-CDC6-4144-9254-E031AA173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3280-0961-45D1-A777-F7E086A9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D8CC-C6D7-4EFB-AAFB-DC7D5378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392C-FF4C-4DF5-B0DD-8971F933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61E8-DFF8-4C98-9756-F3C46C82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299E-34BD-4BCC-A9FF-3B14EAE2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78F6-7ABB-479A-9553-03A94DE5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F696-0D3B-4638-B9EF-CB129774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D7A8-708D-416C-B9DD-EA396515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976-A5DD-421A-B325-EDABEFD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1F0F-5C1F-4088-8334-C163E04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0995-881A-452E-879D-3D4F7968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13C1-905F-44E1-B805-83A3B3BA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1731-D742-4462-B490-7449F18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4C50-A9D2-459A-8035-5D991575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585C-5A64-4DAB-883B-7DB53A25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1AEC7-5CE2-4526-9F05-2CC061970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7F94-7F7E-4879-B714-ABFB6420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5A58-FAFA-43CF-83F7-B8F508FC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37E7-BEB0-4564-A491-896A9C6E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9735-D0C2-439E-AA57-A78BCFD3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62E6C-8B40-4D2F-BD4E-ED05F8BC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38BFD-B80A-4FF0-BA45-204D1007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6B8A6-C846-46C0-B5EF-2C1100A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EE064-06DD-4833-89CB-D8018AE08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7D7A5-3B5E-4638-BE23-D2F991F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9EAAB-9A54-442D-B84F-1F5AECE3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25DA-BFD6-4616-A1D9-C6A6DB73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00E6-9270-4479-96C5-F92D1FBA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DBA22-B89C-4E79-AADC-649A1AA2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68503-FBA6-4968-B815-AF05F5D5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84927-E6A3-4647-BF31-8C836D6A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B7191-F7E7-4521-BE19-008ACF8A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B8E8-CB2B-405D-A085-5DF6077E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0BB60-43DB-4115-A333-38E6969E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54D3-989B-4AC4-9051-88E4BB8C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3D48-11F0-440C-A792-319F88D8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94C7-8FE4-47CD-AC91-F4C6BDEF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269C7-36C7-4FE2-9B4F-9666445D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EC4C-0A77-48EE-BF80-7D136F7E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FDF94-1627-4DE9-A5D5-A983D60C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F9A5-B9A6-49B0-95C2-0CE3C2C7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5D6B7-118B-475D-89BB-7E0E18350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261EA-48DA-4A7E-888C-298AA655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FDF43-12E4-40DE-9E31-6FAFAFA9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5D5B4-152F-4B59-AA36-215530BE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1BB3-A84E-4F95-83F0-8872A0D1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75EC-7336-42F1-BA67-A42CD7FB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82F0-B84D-4145-A3C1-1DB29C4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6F47-CE6F-4DFA-B8E5-93D59483C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57D5-FDA7-41BC-9F8C-8FEAB9CFC46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B82B-EE92-4D3B-8299-E53B00EAC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E17A-96F0-4455-BC44-06A541D90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0D12-947E-48D1-8026-2B890AD4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83FD6-FF1B-4958-A14E-9483DD428716}"/>
              </a:ext>
            </a:extLst>
          </p:cNvPr>
          <p:cNvSpPr txBox="1"/>
          <p:nvPr/>
        </p:nvSpPr>
        <p:spPr>
          <a:xfrm>
            <a:off x="740228" y="414884"/>
            <a:ext cx="477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Sample problems from Ph 211.</a:t>
            </a:r>
          </a:p>
        </p:txBody>
      </p:sp>
    </p:spTree>
    <p:extLst>
      <p:ext uri="{BB962C8B-B14F-4D97-AF65-F5344CB8AC3E}">
        <p14:creationId xmlns:p14="http://schemas.microsoft.com/office/powerpoint/2010/main" val="350908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1E77C1-D59C-4F34-8271-5DC4D7B9CBEB}"/>
              </a:ext>
            </a:extLst>
          </p:cNvPr>
          <p:cNvSpPr/>
          <p:nvPr/>
        </p:nvSpPr>
        <p:spPr>
          <a:xfrm>
            <a:off x="986971" y="1944914"/>
            <a:ext cx="2583543" cy="4122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BE7C55-C896-4FF2-8A05-89715C5C1B6F}"/>
              </a:ext>
            </a:extLst>
          </p:cNvPr>
          <p:cNvSpPr/>
          <p:nvPr/>
        </p:nvSpPr>
        <p:spPr>
          <a:xfrm>
            <a:off x="3222171" y="1219200"/>
            <a:ext cx="624115" cy="595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077EE-F482-4245-82FB-AEAFDFE1BBB2}"/>
              </a:ext>
            </a:extLst>
          </p:cNvPr>
          <p:cNvCxnSpPr/>
          <p:nvPr/>
        </p:nvCxnSpPr>
        <p:spPr>
          <a:xfrm flipV="1">
            <a:off x="3701143" y="580571"/>
            <a:ext cx="1494971" cy="870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E9F419-DE41-4558-B906-1E74A83C4090}"/>
              </a:ext>
            </a:extLst>
          </p:cNvPr>
          <p:cNvSpPr txBox="1"/>
          <p:nvPr/>
        </p:nvSpPr>
        <p:spPr>
          <a:xfrm>
            <a:off x="6600373" y="1219200"/>
            <a:ext cx="3490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ball is thrown from the edge of a cliff at a height of h = 11 meters above a canyon floor at an angle of </a:t>
            </a:r>
            <a:r>
              <a:rPr lang="en-US" dirty="0">
                <a:sym typeface="Symbol" panose="05050102010706020507" pitchFamily="18" charset="2"/>
              </a:rPr>
              <a:t> = </a:t>
            </a:r>
            <a:r>
              <a:rPr lang="en-US" dirty="0"/>
              <a:t>55</a:t>
            </a:r>
            <a:r>
              <a:rPr lang="en-US" dirty="0">
                <a:sym typeface="Symbol" panose="05050102010706020507" pitchFamily="18" charset="2"/>
              </a:rPr>
              <a:t> above the horizontal.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a.  How far from the cliff does the ball hit the ground?</a:t>
            </a:r>
          </a:p>
          <a:p>
            <a:r>
              <a:rPr lang="en-US" dirty="0">
                <a:sym typeface="Symbol" panose="05050102010706020507" pitchFamily="18" charset="2"/>
              </a:rPr>
              <a:t>b.  At what velocity does the ball hit the ground?</a:t>
            </a:r>
          </a:p>
        </p:txBody>
      </p:sp>
    </p:spTree>
    <p:extLst>
      <p:ext uri="{BB962C8B-B14F-4D97-AF65-F5344CB8AC3E}">
        <p14:creationId xmlns:p14="http://schemas.microsoft.com/office/powerpoint/2010/main" val="16546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97DBA-561A-45A9-B1FC-8C04E9787A28}"/>
              </a:ext>
            </a:extLst>
          </p:cNvPr>
          <p:cNvSpPr/>
          <p:nvPr/>
        </p:nvSpPr>
        <p:spPr>
          <a:xfrm>
            <a:off x="1167618" y="2504049"/>
            <a:ext cx="4928382" cy="15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EED4-8528-404E-B5EC-E77BA3421083}"/>
              </a:ext>
            </a:extLst>
          </p:cNvPr>
          <p:cNvSpPr/>
          <p:nvPr/>
        </p:nvSpPr>
        <p:spPr>
          <a:xfrm>
            <a:off x="2729132" y="1589649"/>
            <a:ext cx="1012874" cy="886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US" sz="4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5951D-4026-413F-9924-2B3F2353E8FA}"/>
              </a:ext>
            </a:extLst>
          </p:cNvPr>
          <p:cNvSpPr/>
          <p:nvPr/>
        </p:nvSpPr>
        <p:spPr>
          <a:xfrm>
            <a:off x="6384387" y="2985867"/>
            <a:ext cx="1012874" cy="886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US" sz="4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72AB0-47C6-4D88-B7E8-2BCF199AE512}"/>
              </a:ext>
            </a:extLst>
          </p:cNvPr>
          <p:cNvSpPr/>
          <p:nvPr/>
        </p:nvSpPr>
        <p:spPr>
          <a:xfrm rot="5400000">
            <a:off x="4115605" y="3790442"/>
            <a:ext cx="2391504" cy="18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9F01-90C8-4468-B300-59EE1470EEB4}"/>
              </a:ext>
            </a:extLst>
          </p:cNvPr>
          <p:cNvCxnSpPr/>
          <p:nvPr/>
        </p:nvCxnSpPr>
        <p:spPr>
          <a:xfrm>
            <a:off x="1167618" y="5106573"/>
            <a:ext cx="101006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810DAF-8B79-47EA-A4E4-BF59D829EABC}"/>
              </a:ext>
            </a:extLst>
          </p:cNvPr>
          <p:cNvCxnSpPr>
            <a:stCxn id="5" idx="3"/>
          </p:cNvCxnSpPr>
          <p:nvPr/>
        </p:nvCxnSpPr>
        <p:spPr>
          <a:xfrm flipV="1">
            <a:off x="3742006" y="2025748"/>
            <a:ext cx="2771336" cy="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DD0436-F1E5-4369-B3AC-2354D3F8F1CC}"/>
              </a:ext>
            </a:extLst>
          </p:cNvPr>
          <p:cNvCxnSpPr/>
          <p:nvPr/>
        </p:nvCxnSpPr>
        <p:spPr>
          <a:xfrm>
            <a:off x="6850966" y="2180493"/>
            <a:ext cx="0" cy="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185137-CE71-4D46-8CD9-4AA3444C64A0}"/>
              </a:ext>
            </a:extLst>
          </p:cNvPr>
          <p:cNvCxnSpPr>
            <a:stCxn id="4" idx="3"/>
          </p:cNvCxnSpPr>
          <p:nvPr/>
        </p:nvCxnSpPr>
        <p:spPr>
          <a:xfrm flipV="1">
            <a:off x="6096000" y="2180492"/>
            <a:ext cx="417342" cy="40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2EF918-7F10-4BDE-8BDB-8553ABFB072B}"/>
              </a:ext>
            </a:extLst>
          </p:cNvPr>
          <p:cNvSpPr/>
          <p:nvPr/>
        </p:nvSpPr>
        <p:spPr>
          <a:xfrm>
            <a:off x="6384387" y="1997609"/>
            <a:ext cx="466570" cy="436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0E976-8A10-4B62-9B96-D72A1AAD94AE}"/>
              </a:ext>
            </a:extLst>
          </p:cNvPr>
          <p:cNvSpPr txBox="1"/>
          <p:nvPr/>
        </p:nvSpPr>
        <p:spPr>
          <a:xfrm>
            <a:off x="9012702" y="815926"/>
            <a:ext cx="1927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= 2.0 kg</a:t>
            </a:r>
          </a:p>
          <a:p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= 5.0 kg</a:t>
            </a:r>
          </a:p>
          <a:p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baseline="-25000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= 0.4</a:t>
            </a:r>
          </a:p>
          <a:p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baseline="-25000" dirty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= 0.1</a:t>
            </a:r>
          </a:p>
          <a:p>
            <a:r>
              <a:rPr lang="en-US" dirty="0">
                <a:sym typeface="Symbol" panose="05050102010706020507" pitchFamily="18" charset="2"/>
              </a:rPr>
              <a:t>g = 9.8m/s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US" dirty="0">
                <a:sym typeface="Symbol" panose="05050102010706020507" pitchFamily="18" charset="2"/>
              </a:rPr>
              <a:t>h = 1.1 m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find the speed at which m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hits the ground.</a:t>
            </a: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E9B38B-471E-4869-9FA4-81482C7BCB9B}"/>
              </a:ext>
            </a:extLst>
          </p:cNvPr>
          <p:cNvGrpSpPr/>
          <p:nvPr/>
        </p:nvGrpSpPr>
        <p:grpSpPr>
          <a:xfrm>
            <a:off x="7763019" y="3372727"/>
            <a:ext cx="1146516" cy="1649438"/>
            <a:chOff x="7763019" y="3372727"/>
            <a:chExt cx="1146516" cy="16494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1D863E-1BD4-4DE0-B86C-B855ADD5FBE7}"/>
                </a:ext>
              </a:extLst>
            </p:cNvPr>
            <p:cNvCxnSpPr/>
            <p:nvPr/>
          </p:nvCxnSpPr>
          <p:spPr>
            <a:xfrm>
              <a:off x="7976382" y="3372727"/>
              <a:ext cx="0" cy="16494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7134DC9-CCE4-448C-A18D-1BC9C5416D67}"/>
                </a:ext>
              </a:extLst>
            </p:cNvPr>
            <p:cNvCxnSpPr/>
            <p:nvPr/>
          </p:nvCxnSpPr>
          <p:spPr>
            <a:xfrm>
              <a:off x="7765366" y="3386795"/>
              <a:ext cx="464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2BD6A5-4DA1-47AE-9830-C4D9DDD4B7C4}"/>
                </a:ext>
              </a:extLst>
            </p:cNvPr>
            <p:cNvCxnSpPr/>
            <p:nvPr/>
          </p:nvCxnSpPr>
          <p:spPr>
            <a:xfrm>
              <a:off x="7763019" y="5016299"/>
              <a:ext cx="464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112A9C-1440-449D-9222-A801413385FF}"/>
                </a:ext>
              </a:extLst>
            </p:cNvPr>
            <p:cNvSpPr txBox="1"/>
            <p:nvPr/>
          </p:nvSpPr>
          <p:spPr>
            <a:xfrm>
              <a:off x="7995135" y="3853182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5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6B380C1-1B7B-4A54-9898-A97EE4D1DFAE}"/>
              </a:ext>
            </a:extLst>
          </p:cNvPr>
          <p:cNvSpPr/>
          <p:nvPr/>
        </p:nvSpPr>
        <p:spPr>
          <a:xfrm>
            <a:off x="2195022" y="4078515"/>
            <a:ext cx="6133807" cy="812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5CE0C-2944-4017-9DF0-744025645493}"/>
              </a:ext>
            </a:extLst>
          </p:cNvPr>
          <p:cNvSpPr/>
          <p:nvPr/>
        </p:nvSpPr>
        <p:spPr>
          <a:xfrm rot="2125536">
            <a:off x="1624842" y="3933714"/>
            <a:ext cx="1140360" cy="105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</a:t>
            </a:r>
            <a:endParaRPr lang="en-US" sz="3200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EAE52D-E911-4EA7-9603-23062AF455F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02023" y="2148114"/>
            <a:ext cx="2766663" cy="188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6DA082-2B33-4D4E-A05F-AEDFBC9F709D}"/>
              </a:ext>
            </a:extLst>
          </p:cNvPr>
          <p:cNvSpPr txBox="1"/>
          <p:nvPr/>
        </p:nvSpPr>
        <p:spPr>
          <a:xfrm>
            <a:off x="6923313" y="725714"/>
            <a:ext cx="3875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twirl a mass of m = 500 grams on a string of length L = 2.0 meters around in a horizontal plane at constant speed with a period of </a:t>
            </a:r>
            <a:r>
              <a:rPr lang="en-US" dirty="0">
                <a:sym typeface="Symbol" panose="05050102010706020507" pitchFamily="18" charset="2"/>
              </a:rPr>
              <a:t> = 1.2 seconds.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What is the tension in the string?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2A1551-DFA4-4B26-B46C-AB01D211D216}"/>
              </a:ext>
            </a:extLst>
          </p:cNvPr>
          <p:cNvCxnSpPr>
            <a:cxnSpLocks/>
          </p:cNvCxnSpPr>
          <p:nvPr/>
        </p:nvCxnSpPr>
        <p:spPr>
          <a:xfrm>
            <a:off x="5268686" y="1233714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9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ose lying down">
            <a:extLst>
              <a:ext uri="{FF2B5EF4-FFF2-40B4-BE49-F238E27FC236}">
                <a16:creationId xmlns:a16="http://schemas.microsoft.com/office/drawing/2014/main" id="{E3575C99-3AAD-4182-B198-A2A8CD3BC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45900" y="4804144"/>
            <a:ext cx="1470329" cy="91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47F9BC-DAD1-4372-BDCA-568E7CC081C9}"/>
              </a:ext>
            </a:extLst>
          </p:cNvPr>
          <p:cNvCxnSpPr>
            <a:cxnSpLocks/>
          </p:cNvCxnSpPr>
          <p:nvPr/>
        </p:nvCxnSpPr>
        <p:spPr>
          <a:xfrm>
            <a:off x="740228" y="754743"/>
            <a:ext cx="2646906" cy="473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81ACC81-D2C7-4963-83FB-8FD0AEC7B655}"/>
              </a:ext>
            </a:extLst>
          </p:cNvPr>
          <p:cNvSpPr/>
          <p:nvPr/>
        </p:nvSpPr>
        <p:spPr>
          <a:xfrm>
            <a:off x="3773716" y="3149601"/>
            <a:ext cx="3004457" cy="294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F15A0CE-738E-4CF4-8A5D-06BB8FA55550}"/>
              </a:ext>
            </a:extLst>
          </p:cNvPr>
          <p:cNvSpPr/>
          <p:nvPr/>
        </p:nvSpPr>
        <p:spPr>
          <a:xfrm rot="11274270">
            <a:off x="3217838" y="4721800"/>
            <a:ext cx="3655246" cy="1378857"/>
          </a:xfrm>
          <a:prstGeom prst="arc">
            <a:avLst>
              <a:gd name="adj1" fmla="val 16200000"/>
              <a:gd name="adj2" fmla="val 20949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81698DF-7FCD-4E1D-835E-562365D1031A}"/>
              </a:ext>
            </a:extLst>
          </p:cNvPr>
          <p:cNvSpPr/>
          <p:nvPr/>
        </p:nvSpPr>
        <p:spPr>
          <a:xfrm rot="10325730" flipH="1">
            <a:off x="3586001" y="4721799"/>
            <a:ext cx="3655246" cy="1378857"/>
          </a:xfrm>
          <a:prstGeom prst="arc">
            <a:avLst>
              <a:gd name="adj1" fmla="val 16200000"/>
              <a:gd name="adj2" fmla="val 20949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C8048-4432-4AB4-AE76-DF2DDBE323C2}"/>
              </a:ext>
            </a:extLst>
          </p:cNvPr>
          <p:cNvSpPr txBox="1"/>
          <p:nvPr/>
        </p:nvSpPr>
        <p:spPr>
          <a:xfrm>
            <a:off x="7043336" y="610444"/>
            <a:ext cx="4972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frictionless roller-coaster car of mass m</a:t>
            </a:r>
            <a:r>
              <a:rPr lang="en-US" baseline="-25000" dirty="0"/>
              <a:t>1</a:t>
            </a:r>
            <a:r>
              <a:rPr lang="en-US" dirty="0"/>
              <a:t> = 900 kg slides down a roller coaster ramp from a height of h</a:t>
            </a:r>
            <a:r>
              <a:rPr lang="en-US" baseline="-25000" dirty="0"/>
              <a:t>1</a:t>
            </a:r>
            <a:r>
              <a:rPr lang="en-US" dirty="0"/>
              <a:t> that makes an angle of </a:t>
            </a:r>
            <a:r>
              <a:rPr lang="en-US" dirty="0">
                <a:sym typeface="Symbol" panose="05050102010706020507" pitchFamily="18" charset="2"/>
              </a:rPr>
              <a:t> = 70 with respect to the horizontal.  The car then goes around a loop-d-loop of radius R = 10 meters.  After going up a distance of h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3 meters the roller-coaster car reaches a flat spot.  A moose of m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500kg is laying on the tracks.  The car runs into the moose moving it a distance of d = 400 meters before coming to a stop.  The moose was not hurt.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What was h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?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C1FC81-42BE-40AA-AE01-F4E10128CCB2}"/>
              </a:ext>
            </a:extLst>
          </p:cNvPr>
          <p:cNvCxnSpPr>
            <a:cxnSpLocks/>
          </p:cNvCxnSpPr>
          <p:nvPr/>
        </p:nvCxnSpPr>
        <p:spPr>
          <a:xfrm>
            <a:off x="7068460" y="5483798"/>
            <a:ext cx="3119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E382A3-4DEC-4BB0-BAC4-E6B97A2BC597}"/>
              </a:ext>
            </a:extLst>
          </p:cNvPr>
          <p:cNvGrpSpPr/>
          <p:nvPr/>
        </p:nvGrpSpPr>
        <p:grpSpPr>
          <a:xfrm>
            <a:off x="174168" y="754743"/>
            <a:ext cx="1146516" cy="5341258"/>
            <a:chOff x="174168" y="754743"/>
            <a:chExt cx="1146516" cy="534125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6CE463-52CA-4469-BF9C-CFA9C83C6180}"/>
                </a:ext>
              </a:extLst>
            </p:cNvPr>
            <p:cNvCxnSpPr/>
            <p:nvPr/>
          </p:nvCxnSpPr>
          <p:spPr>
            <a:xfrm>
              <a:off x="387531" y="754743"/>
              <a:ext cx="0" cy="53412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A1699C-85C5-4DF4-8BA2-5E14F9CCCCB7}"/>
                </a:ext>
              </a:extLst>
            </p:cNvPr>
            <p:cNvCxnSpPr/>
            <p:nvPr/>
          </p:nvCxnSpPr>
          <p:spPr>
            <a:xfrm>
              <a:off x="176515" y="771270"/>
              <a:ext cx="464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14A775-FEA5-4C25-BC9F-2C0735A23E5C}"/>
                </a:ext>
              </a:extLst>
            </p:cNvPr>
            <p:cNvCxnSpPr/>
            <p:nvPr/>
          </p:nvCxnSpPr>
          <p:spPr>
            <a:xfrm>
              <a:off x="174168" y="6077006"/>
              <a:ext cx="464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946B35-7BD2-4FE9-8E1A-3651B5ADE646}"/>
                </a:ext>
              </a:extLst>
            </p:cNvPr>
            <p:cNvSpPr txBox="1"/>
            <p:nvPr/>
          </p:nvSpPr>
          <p:spPr>
            <a:xfrm>
              <a:off x="406284" y="335559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</a:t>
              </a:r>
              <a:r>
                <a:rPr lang="en-US" sz="3600" baseline="-25000" dirty="0"/>
                <a:t>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798463-93E2-4FAB-9F88-F62CA2400020}"/>
              </a:ext>
            </a:extLst>
          </p:cNvPr>
          <p:cNvGrpSpPr/>
          <p:nvPr/>
        </p:nvGrpSpPr>
        <p:grpSpPr>
          <a:xfrm>
            <a:off x="7563892" y="5508227"/>
            <a:ext cx="887327" cy="646331"/>
            <a:chOff x="7563892" y="5508227"/>
            <a:chExt cx="887327" cy="6463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B07786-9DB5-4FDD-BC55-B3ED466E2BFA}"/>
                </a:ext>
              </a:extLst>
            </p:cNvPr>
            <p:cNvCxnSpPr/>
            <p:nvPr/>
          </p:nvCxnSpPr>
          <p:spPr>
            <a:xfrm>
              <a:off x="7723619" y="5544459"/>
              <a:ext cx="0" cy="5515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1366FB-EC30-4625-A479-B5A483B2AD45}"/>
                </a:ext>
              </a:extLst>
            </p:cNvPr>
            <p:cNvCxnSpPr/>
            <p:nvPr/>
          </p:nvCxnSpPr>
          <p:spPr>
            <a:xfrm>
              <a:off x="7565649" y="5546166"/>
              <a:ext cx="34753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EF22B0-A68E-4835-8DF7-214BDCF1536B}"/>
                </a:ext>
              </a:extLst>
            </p:cNvPr>
            <p:cNvCxnSpPr/>
            <p:nvPr/>
          </p:nvCxnSpPr>
          <p:spPr>
            <a:xfrm>
              <a:off x="7563892" y="6094040"/>
              <a:ext cx="34753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7F5207-4F83-42C2-925C-88B655BF0A09}"/>
                </a:ext>
              </a:extLst>
            </p:cNvPr>
            <p:cNvSpPr txBox="1"/>
            <p:nvPr/>
          </p:nvSpPr>
          <p:spPr>
            <a:xfrm>
              <a:off x="7766686" y="5508227"/>
              <a:ext cx="68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</a:t>
              </a:r>
              <a:r>
                <a:rPr lang="en-US" sz="3600" baseline="-25000" dirty="0"/>
                <a:t>2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A2E605-A75A-4A42-96B7-8506DDFF5B5F}"/>
              </a:ext>
            </a:extLst>
          </p:cNvPr>
          <p:cNvCxnSpPr/>
          <p:nvPr/>
        </p:nvCxnSpPr>
        <p:spPr>
          <a:xfrm flipV="1">
            <a:off x="5254172" y="3483431"/>
            <a:ext cx="827314" cy="110308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A18337-D75C-4C23-A845-5E6C9F2E4078}"/>
              </a:ext>
            </a:extLst>
          </p:cNvPr>
          <p:cNvSpPr txBox="1"/>
          <p:nvPr/>
        </p:nvSpPr>
        <p:spPr>
          <a:xfrm>
            <a:off x="5260980" y="356134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FA9DD-EB3A-4432-8576-0FC6361E013C}"/>
              </a:ext>
            </a:extLst>
          </p:cNvPr>
          <p:cNvSpPr txBox="1"/>
          <p:nvPr/>
        </p:nvSpPr>
        <p:spPr>
          <a:xfrm>
            <a:off x="10189029" y="4298081"/>
            <a:ext cx="2166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Moose friction information:</a:t>
            </a:r>
          </a:p>
          <a:p>
            <a:r>
              <a:rPr lang="en-US" dirty="0">
                <a:sym typeface="Symbol" panose="05050102010706020507" pitchFamily="18" charset="2"/>
              </a:rPr>
              <a:t>  </a:t>
            </a:r>
            <a:r>
              <a:rPr lang="en-US" baseline="-25000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= 0.55</a:t>
            </a:r>
          </a:p>
          <a:p>
            <a:r>
              <a:rPr lang="en-US" dirty="0">
                <a:sym typeface="Symbol" panose="05050102010706020507" pitchFamily="18" charset="2"/>
              </a:rPr>
              <a:t>  </a:t>
            </a:r>
            <a:r>
              <a:rPr lang="en-US" baseline="-25000" dirty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= 0.15</a:t>
            </a:r>
          </a:p>
          <a:p>
            <a:r>
              <a:rPr lang="en-US" dirty="0">
                <a:sym typeface="Symbol" panose="05050102010706020507" pitchFamily="18" charset="2"/>
              </a:rPr>
              <a:t>  </a:t>
            </a:r>
            <a:r>
              <a:rPr lang="en-US" baseline="-25000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= unavailable</a:t>
            </a:r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98AD9B-9171-47CB-8DAF-9DAAAAF96004}"/>
              </a:ext>
            </a:extLst>
          </p:cNvPr>
          <p:cNvSpPr/>
          <p:nvPr/>
        </p:nvSpPr>
        <p:spPr>
          <a:xfrm rot="3623744">
            <a:off x="506107" y="678215"/>
            <a:ext cx="1033626" cy="34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868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fox borrowing into snow">
            <a:extLst>
              <a:ext uri="{FF2B5EF4-FFF2-40B4-BE49-F238E27FC236}">
                <a16:creationId xmlns:a16="http://schemas.microsoft.com/office/drawing/2014/main" id="{3203803B-A230-40C8-9A1C-C12298D87B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"/>
          <a:stretch/>
        </p:blipFill>
        <p:spPr bwMode="auto">
          <a:xfrm>
            <a:off x="6691085" y="664165"/>
            <a:ext cx="1766570" cy="55296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8A3291-19B4-41A5-832D-9065DDC88894}"/>
              </a:ext>
            </a:extLst>
          </p:cNvPr>
          <p:cNvSpPr/>
          <p:nvPr/>
        </p:nvSpPr>
        <p:spPr>
          <a:xfrm>
            <a:off x="711200" y="920013"/>
            <a:ext cx="538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artic fox will jump up in the air, aiming to hit the snow nose-first so to penetrate into the snow in order to catch rodents running around underneath.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fox of mass m = 3.0kg will reach a maximum height of h = 95cm in order to end up a depth d = 25cm into the snow. 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fox burrows through the snow, it experiences a depth dependent force that can be described by the equation F(s) = cs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value of c?</a:t>
            </a:r>
          </a:p>
        </p:txBody>
      </p:sp>
    </p:spTree>
    <p:extLst>
      <p:ext uri="{BB962C8B-B14F-4D97-AF65-F5344CB8AC3E}">
        <p14:creationId xmlns:p14="http://schemas.microsoft.com/office/powerpoint/2010/main" val="208691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S. Mulder</dc:creator>
  <cp:lastModifiedBy>Greg S. Mulder</cp:lastModifiedBy>
  <cp:revision>8</cp:revision>
  <dcterms:created xsi:type="dcterms:W3CDTF">2019-12-08T19:53:10Z</dcterms:created>
  <dcterms:modified xsi:type="dcterms:W3CDTF">2020-11-04T05:45:49Z</dcterms:modified>
</cp:coreProperties>
</file>