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2" r:id="rId2"/>
    <p:sldId id="286" r:id="rId3"/>
    <p:sldId id="285" r:id="rId4"/>
    <p:sldId id="281" r:id="rId5"/>
    <p:sldId id="282" r:id="rId6"/>
    <p:sldId id="273" r:id="rId7"/>
    <p:sldId id="283" r:id="rId8"/>
    <p:sldId id="284" r:id="rId9"/>
    <p:sldId id="269" r:id="rId10"/>
    <p:sldId id="256" r:id="rId11"/>
    <p:sldId id="287" r:id="rId12"/>
    <p:sldId id="274" r:id="rId13"/>
    <p:sldId id="278" r:id="rId14"/>
    <p:sldId id="288" r:id="rId15"/>
    <p:sldId id="289" r:id="rId16"/>
    <p:sldId id="290" r:id="rId17"/>
    <p:sldId id="291" r:id="rId18"/>
    <p:sldId id="265" r:id="rId19"/>
    <p:sldId id="270" r:id="rId20"/>
    <p:sldId id="266" r:id="rId21"/>
    <p:sldId id="267" r:id="rId22"/>
    <p:sldId id="268" r:id="rId23"/>
    <p:sldId id="259" r:id="rId24"/>
    <p:sldId id="260" r:id="rId25"/>
    <p:sldId id="261" r:id="rId26"/>
    <p:sldId id="262" r:id="rId27"/>
    <p:sldId id="277" r:id="rId28"/>
  </p:sldIdLst>
  <p:sldSz cx="9144000" cy="6858000" type="screen4x3"/>
  <p:notesSz cx="6858000" cy="9144000"/>
  <p:custDataLst>
    <p:tags r:id="rId3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00"/>
    <a:srgbClr val="9900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2" autoAdjust="0"/>
    <p:restoredTop sz="94660"/>
  </p:normalViewPr>
  <p:slideViewPr>
    <p:cSldViewPr>
      <p:cViewPr varScale="1">
        <p:scale>
          <a:sx n="64" d="100"/>
          <a:sy n="64" d="100"/>
        </p:scale>
        <p:origin x="13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C17F23C-4F3C-47B6-9286-14FCAA3E1A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8435" name="Rectangle 3">
            <a:extLst>
              <a:ext uri="{FF2B5EF4-FFF2-40B4-BE49-F238E27FC236}">
                <a16:creationId xmlns:a16="http://schemas.microsoft.com/office/drawing/2014/main" id="{EFC3DC59-C90E-4947-9ECC-201F5A4D390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B9CE7BFE-1C32-49CF-BA4C-1516763B065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229D134C-EBC4-4DDD-9AAA-A0227D327BF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a:extLst>
              <a:ext uri="{FF2B5EF4-FFF2-40B4-BE49-F238E27FC236}">
                <a16:creationId xmlns:a16="http://schemas.microsoft.com/office/drawing/2014/main" id="{F15272BA-A05E-4A3E-82D9-7C6488EDC56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8439" name="Rectangle 7">
            <a:extLst>
              <a:ext uri="{FF2B5EF4-FFF2-40B4-BE49-F238E27FC236}">
                <a16:creationId xmlns:a16="http://schemas.microsoft.com/office/drawing/2014/main" id="{175A7A8B-0B98-4D95-A1BB-CA83485CBB5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0F5A73-7ADD-42D6-A0D4-7957D067C1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A6BBBE4-0CA2-4B5E-B134-6A6EC7947106}"/>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9DADE2D-4950-4A90-9BB5-DEF8EA88BA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STT9.1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075396A-B95C-4F4B-B3BE-B89EAF018D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AEB99B-FA16-465C-B743-2467FFCBF9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3B87DD7-4C0A-493C-B44F-2BDF8A6DA821}"/>
              </a:ext>
            </a:extLst>
          </p:cNvPr>
          <p:cNvSpPr>
            <a:spLocks noGrp="1" noChangeArrowheads="1"/>
          </p:cNvSpPr>
          <p:nvPr>
            <p:ph type="sldNum" sz="quarter" idx="12"/>
          </p:nvPr>
        </p:nvSpPr>
        <p:spPr>
          <a:ln/>
        </p:spPr>
        <p:txBody>
          <a:bodyPr/>
          <a:lstStyle>
            <a:lvl1pPr>
              <a:defRPr/>
            </a:lvl1pPr>
          </a:lstStyle>
          <a:p>
            <a:pPr>
              <a:defRPr/>
            </a:pPr>
            <a:fld id="{2A72CC67-F719-4BFE-9EFC-9B352D75968A}" type="slidenum">
              <a:rPr lang="en-US" altLang="en-US"/>
              <a:pPr>
                <a:defRPr/>
              </a:pPr>
              <a:t>‹#›</a:t>
            </a:fld>
            <a:endParaRPr lang="en-US" altLang="en-US"/>
          </a:p>
        </p:txBody>
      </p:sp>
    </p:spTree>
    <p:extLst>
      <p:ext uri="{BB962C8B-B14F-4D97-AF65-F5344CB8AC3E}">
        <p14:creationId xmlns:p14="http://schemas.microsoft.com/office/powerpoint/2010/main" val="4082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63068E9-C210-4F35-A8A3-C5B4CF8E20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3F627B1-0E71-4AC2-BC14-75FB6B3262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20175E5-3C93-444B-A329-BA90101C39C5}"/>
              </a:ext>
            </a:extLst>
          </p:cNvPr>
          <p:cNvSpPr>
            <a:spLocks noGrp="1" noChangeArrowheads="1"/>
          </p:cNvSpPr>
          <p:nvPr>
            <p:ph type="sldNum" sz="quarter" idx="12"/>
          </p:nvPr>
        </p:nvSpPr>
        <p:spPr>
          <a:ln/>
        </p:spPr>
        <p:txBody>
          <a:bodyPr/>
          <a:lstStyle>
            <a:lvl1pPr>
              <a:defRPr/>
            </a:lvl1pPr>
          </a:lstStyle>
          <a:p>
            <a:pPr>
              <a:defRPr/>
            </a:pPr>
            <a:fld id="{16A26158-DB3C-4D88-B4EE-550C78D6621B}" type="slidenum">
              <a:rPr lang="en-US" altLang="en-US"/>
              <a:pPr>
                <a:defRPr/>
              </a:pPr>
              <a:t>‹#›</a:t>
            </a:fld>
            <a:endParaRPr lang="en-US" altLang="en-US"/>
          </a:p>
        </p:txBody>
      </p:sp>
    </p:spTree>
    <p:extLst>
      <p:ext uri="{BB962C8B-B14F-4D97-AF65-F5344CB8AC3E}">
        <p14:creationId xmlns:p14="http://schemas.microsoft.com/office/powerpoint/2010/main" val="267195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BCF1C2F-B530-4FDB-A307-FAD8AD51112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69D1B5E-EAA5-49F7-9ADD-760DD880D8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A6367D-EFDF-4ED5-BEB3-DCBB42CFB498}"/>
              </a:ext>
            </a:extLst>
          </p:cNvPr>
          <p:cNvSpPr>
            <a:spLocks noGrp="1" noChangeArrowheads="1"/>
          </p:cNvSpPr>
          <p:nvPr>
            <p:ph type="sldNum" sz="quarter" idx="12"/>
          </p:nvPr>
        </p:nvSpPr>
        <p:spPr>
          <a:ln/>
        </p:spPr>
        <p:txBody>
          <a:bodyPr/>
          <a:lstStyle>
            <a:lvl1pPr>
              <a:defRPr/>
            </a:lvl1pPr>
          </a:lstStyle>
          <a:p>
            <a:pPr>
              <a:defRPr/>
            </a:pPr>
            <a:fld id="{2D5578F3-2DF5-47E3-A435-0D527DA75A6E}" type="slidenum">
              <a:rPr lang="en-US" altLang="en-US"/>
              <a:pPr>
                <a:defRPr/>
              </a:pPr>
              <a:t>‹#›</a:t>
            </a:fld>
            <a:endParaRPr lang="en-US" altLang="en-US"/>
          </a:p>
        </p:txBody>
      </p:sp>
    </p:spTree>
    <p:extLst>
      <p:ext uri="{BB962C8B-B14F-4D97-AF65-F5344CB8AC3E}">
        <p14:creationId xmlns:p14="http://schemas.microsoft.com/office/powerpoint/2010/main" val="3779855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5A8E5-67F9-481F-B083-CA3B07C983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3B4209-B73A-4D64-892C-5015CC0224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A04A4AD-0B5D-4611-82E9-DF01762D767F}"/>
              </a:ext>
            </a:extLst>
          </p:cNvPr>
          <p:cNvSpPr>
            <a:spLocks noGrp="1" noChangeArrowheads="1"/>
          </p:cNvSpPr>
          <p:nvPr>
            <p:ph type="sldNum" sz="quarter" idx="12"/>
          </p:nvPr>
        </p:nvSpPr>
        <p:spPr>
          <a:ln/>
        </p:spPr>
        <p:txBody>
          <a:bodyPr/>
          <a:lstStyle>
            <a:lvl1pPr>
              <a:defRPr/>
            </a:lvl1pPr>
          </a:lstStyle>
          <a:p>
            <a:pPr>
              <a:defRPr/>
            </a:pPr>
            <a:fld id="{22CEDFD2-2785-4332-8B8C-B505FC2E8CC4}" type="slidenum">
              <a:rPr lang="en-US" altLang="en-US"/>
              <a:pPr>
                <a:defRPr/>
              </a:pPr>
              <a:t>‹#›</a:t>
            </a:fld>
            <a:endParaRPr lang="en-US" altLang="en-US"/>
          </a:p>
        </p:txBody>
      </p:sp>
    </p:spTree>
    <p:extLst>
      <p:ext uri="{BB962C8B-B14F-4D97-AF65-F5344CB8AC3E}">
        <p14:creationId xmlns:p14="http://schemas.microsoft.com/office/powerpoint/2010/main" val="11098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A768E60-BDBE-4CBB-AE4F-646F69F6187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280C779-09D2-40A8-9A3F-6A849840B9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4E002A6-023A-45EB-8388-14A512024B38}"/>
              </a:ext>
            </a:extLst>
          </p:cNvPr>
          <p:cNvSpPr>
            <a:spLocks noGrp="1" noChangeArrowheads="1"/>
          </p:cNvSpPr>
          <p:nvPr>
            <p:ph type="sldNum" sz="quarter" idx="12"/>
          </p:nvPr>
        </p:nvSpPr>
        <p:spPr>
          <a:ln/>
        </p:spPr>
        <p:txBody>
          <a:bodyPr/>
          <a:lstStyle>
            <a:lvl1pPr>
              <a:defRPr/>
            </a:lvl1pPr>
          </a:lstStyle>
          <a:p>
            <a:pPr>
              <a:defRPr/>
            </a:pPr>
            <a:fld id="{94B720AD-399C-4C95-A0E7-F217FAA3D01C}" type="slidenum">
              <a:rPr lang="en-US" altLang="en-US"/>
              <a:pPr>
                <a:defRPr/>
              </a:pPr>
              <a:t>‹#›</a:t>
            </a:fld>
            <a:endParaRPr lang="en-US" altLang="en-US"/>
          </a:p>
        </p:txBody>
      </p:sp>
    </p:spTree>
    <p:extLst>
      <p:ext uri="{BB962C8B-B14F-4D97-AF65-F5344CB8AC3E}">
        <p14:creationId xmlns:p14="http://schemas.microsoft.com/office/powerpoint/2010/main" val="389629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DEB7D1-AD31-4781-BF5B-3C5FE1F12D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A09243-5B29-4E09-8781-BB91E6EC4E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48A90AA-2FB5-4960-AC90-5CAC565EFD33}"/>
              </a:ext>
            </a:extLst>
          </p:cNvPr>
          <p:cNvSpPr>
            <a:spLocks noGrp="1" noChangeArrowheads="1"/>
          </p:cNvSpPr>
          <p:nvPr>
            <p:ph type="sldNum" sz="quarter" idx="12"/>
          </p:nvPr>
        </p:nvSpPr>
        <p:spPr>
          <a:ln/>
        </p:spPr>
        <p:txBody>
          <a:bodyPr/>
          <a:lstStyle>
            <a:lvl1pPr>
              <a:defRPr/>
            </a:lvl1pPr>
          </a:lstStyle>
          <a:p>
            <a:pPr>
              <a:defRPr/>
            </a:pPr>
            <a:fld id="{B5622B18-9E03-4B4A-889C-22BE6C112DB7}" type="slidenum">
              <a:rPr lang="en-US" altLang="en-US"/>
              <a:pPr>
                <a:defRPr/>
              </a:pPr>
              <a:t>‹#›</a:t>
            </a:fld>
            <a:endParaRPr lang="en-US" altLang="en-US"/>
          </a:p>
        </p:txBody>
      </p:sp>
    </p:spTree>
    <p:extLst>
      <p:ext uri="{BB962C8B-B14F-4D97-AF65-F5344CB8AC3E}">
        <p14:creationId xmlns:p14="http://schemas.microsoft.com/office/powerpoint/2010/main" val="71800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E103E14-22CB-4F18-A2A4-6FA76AEF70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0B39329-3AB8-4072-A37C-E9F9B8D3A8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67F7424-0A8A-46B8-90AF-FCE9761E79AE}"/>
              </a:ext>
            </a:extLst>
          </p:cNvPr>
          <p:cNvSpPr>
            <a:spLocks noGrp="1" noChangeArrowheads="1"/>
          </p:cNvSpPr>
          <p:nvPr>
            <p:ph type="sldNum" sz="quarter" idx="12"/>
          </p:nvPr>
        </p:nvSpPr>
        <p:spPr>
          <a:ln/>
        </p:spPr>
        <p:txBody>
          <a:bodyPr/>
          <a:lstStyle>
            <a:lvl1pPr>
              <a:defRPr/>
            </a:lvl1pPr>
          </a:lstStyle>
          <a:p>
            <a:pPr>
              <a:defRPr/>
            </a:pPr>
            <a:fld id="{512B1929-380A-44CA-832D-325AED963A58}" type="slidenum">
              <a:rPr lang="en-US" altLang="en-US"/>
              <a:pPr>
                <a:defRPr/>
              </a:pPr>
              <a:t>‹#›</a:t>
            </a:fld>
            <a:endParaRPr lang="en-US" altLang="en-US"/>
          </a:p>
        </p:txBody>
      </p:sp>
    </p:spTree>
    <p:extLst>
      <p:ext uri="{BB962C8B-B14F-4D97-AF65-F5344CB8AC3E}">
        <p14:creationId xmlns:p14="http://schemas.microsoft.com/office/powerpoint/2010/main" val="71292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F61F5B8-DB05-47AE-A590-680893365A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99058E9-5F61-402C-8EC3-AAD175C0E4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2F52C37-3A9F-4DC9-BF29-7203DC4B12C7}"/>
              </a:ext>
            </a:extLst>
          </p:cNvPr>
          <p:cNvSpPr>
            <a:spLocks noGrp="1" noChangeArrowheads="1"/>
          </p:cNvSpPr>
          <p:nvPr>
            <p:ph type="sldNum" sz="quarter" idx="12"/>
          </p:nvPr>
        </p:nvSpPr>
        <p:spPr>
          <a:ln/>
        </p:spPr>
        <p:txBody>
          <a:bodyPr/>
          <a:lstStyle>
            <a:lvl1pPr>
              <a:defRPr/>
            </a:lvl1pPr>
          </a:lstStyle>
          <a:p>
            <a:pPr>
              <a:defRPr/>
            </a:pPr>
            <a:fld id="{0AED028F-276B-4338-9FDD-EF9BCC6BDB65}" type="slidenum">
              <a:rPr lang="en-US" altLang="en-US"/>
              <a:pPr>
                <a:defRPr/>
              </a:pPr>
              <a:t>‹#›</a:t>
            </a:fld>
            <a:endParaRPr lang="en-US" altLang="en-US"/>
          </a:p>
        </p:txBody>
      </p:sp>
    </p:spTree>
    <p:extLst>
      <p:ext uri="{BB962C8B-B14F-4D97-AF65-F5344CB8AC3E}">
        <p14:creationId xmlns:p14="http://schemas.microsoft.com/office/powerpoint/2010/main" val="409850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5A3990C-62FB-4098-85A4-DBCA8A1B0FA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28CFEDF-0747-4EE5-B856-F9A5798F6D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BFE884B-E5A0-473A-9C17-6EBB6C1737F2}"/>
              </a:ext>
            </a:extLst>
          </p:cNvPr>
          <p:cNvSpPr>
            <a:spLocks noGrp="1" noChangeArrowheads="1"/>
          </p:cNvSpPr>
          <p:nvPr>
            <p:ph type="sldNum" sz="quarter" idx="12"/>
          </p:nvPr>
        </p:nvSpPr>
        <p:spPr>
          <a:ln/>
        </p:spPr>
        <p:txBody>
          <a:bodyPr/>
          <a:lstStyle>
            <a:lvl1pPr>
              <a:defRPr/>
            </a:lvl1pPr>
          </a:lstStyle>
          <a:p>
            <a:pPr>
              <a:defRPr/>
            </a:pPr>
            <a:fld id="{0CC17F41-E760-47CE-931A-B8758B298545}" type="slidenum">
              <a:rPr lang="en-US" altLang="en-US"/>
              <a:pPr>
                <a:defRPr/>
              </a:pPr>
              <a:t>‹#›</a:t>
            </a:fld>
            <a:endParaRPr lang="en-US" altLang="en-US"/>
          </a:p>
        </p:txBody>
      </p:sp>
    </p:spTree>
    <p:extLst>
      <p:ext uri="{BB962C8B-B14F-4D97-AF65-F5344CB8AC3E}">
        <p14:creationId xmlns:p14="http://schemas.microsoft.com/office/powerpoint/2010/main" val="75118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4D4CF7D-DCEA-463F-BBF2-E8300708274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BD74178-1848-4226-85F7-532337C791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1708D99-9E96-45BE-BF98-2356DC996E80}"/>
              </a:ext>
            </a:extLst>
          </p:cNvPr>
          <p:cNvSpPr>
            <a:spLocks noGrp="1" noChangeArrowheads="1"/>
          </p:cNvSpPr>
          <p:nvPr>
            <p:ph type="sldNum" sz="quarter" idx="12"/>
          </p:nvPr>
        </p:nvSpPr>
        <p:spPr>
          <a:ln/>
        </p:spPr>
        <p:txBody>
          <a:bodyPr/>
          <a:lstStyle>
            <a:lvl1pPr>
              <a:defRPr/>
            </a:lvl1pPr>
          </a:lstStyle>
          <a:p>
            <a:pPr>
              <a:defRPr/>
            </a:pPr>
            <a:fld id="{91BE6954-369A-4966-B1FC-8F88BEEBB1E6}" type="slidenum">
              <a:rPr lang="en-US" altLang="en-US"/>
              <a:pPr>
                <a:defRPr/>
              </a:pPr>
              <a:t>‹#›</a:t>
            </a:fld>
            <a:endParaRPr lang="en-US" altLang="en-US"/>
          </a:p>
        </p:txBody>
      </p:sp>
    </p:spTree>
    <p:extLst>
      <p:ext uri="{BB962C8B-B14F-4D97-AF65-F5344CB8AC3E}">
        <p14:creationId xmlns:p14="http://schemas.microsoft.com/office/powerpoint/2010/main" val="10334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E98CE19-E9CE-4AB1-862A-11943F04243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9E6FB8-900F-474E-8C63-1E57025A44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266D289-AF62-41EE-B678-2D30CBCB4D79}"/>
              </a:ext>
            </a:extLst>
          </p:cNvPr>
          <p:cNvSpPr>
            <a:spLocks noGrp="1" noChangeArrowheads="1"/>
          </p:cNvSpPr>
          <p:nvPr>
            <p:ph type="sldNum" sz="quarter" idx="12"/>
          </p:nvPr>
        </p:nvSpPr>
        <p:spPr>
          <a:ln/>
        </p:spPr>
        <p:txBody>
          <a:bodyPr/>
          <a:lstStyle>
            <a:lvl1pPr>
              <a:defRPr/>
            </a:lvl1pPr>
          </a:lstStyle>
          <a:p>
            <a:pPr>
              <a:defRPr/>
            </a:pPr>
            <a:fld id="{7CED6E17-BA57-4C68-8163-38B7E124888B}" type="slidenum">
              <a:rPr lang="en-US" altLang="en-US"/>
              <a:pPr>
                <a:defRPr/>
              </a:pPr>
              <a:t>‹#›</a:t>
            </a:fld>
            <a:endParaRPr lang="en-US" altLang="en-US"/>
          </a:p>
        </p:txBody>
      </p:sp>
    </p:spTree>
    <p:extLst>
      <p:ext uri="{BB962C8B-B14F-4D97-AF65-F5344CB8AC3E}">
        <p14:creationId xmlns:p14="http://schemas.microsoft.com/office/powerpoint/2010/main" val="388706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4D562D6-00F3-4085-BBE2-80BCC520E6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299B9C-FAA4-4D20-AC40-D8A24C2EA4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72A1DA5-01AA-4014-8A39-25A421E5ECBA}"/>
              </a:ext>
            </a:extLst>
          </p:cNvPr>
          <p:cNvSpPr>
            <a:spLocks noGrp="1" noChangeArrowheads="1"/>
          </p:cNvSpPr>
          <p:nvPr>
            <p:ph type="sldNum" sz="quarter" idx="12"/>
          </p:nvPr>
        </p:nvSpPr>
        <p:spPr>
          <a:ln/>
        </p:spPr>
        <p:txBody>
          <a:bodyPr/>
          <a:lstStyle>
            <a:lvl1pPr>
              <a:defRPr/>
            </a:lvl1pPr>
          </a:lstStyle>
          <a:p>
            <a:pPr>
              <a:defRPr/>
            </a:pPr>
            <a:fld id="{EBEC5C5B-7EA6-4CA2-965F-364AF50FB81D}" type="slidenum">
              <a:rPr lang="en-US" altLang="en-US"/>
              <a:pPr>
                <a:defRPr/>
              </a:pPr>
              <a:t>‹#›</a:t>
            </a:fld>
            <a:endParaRPr lang="en-US" altLang="en-US"/>
          </a:p>
        </p:txBody>
      </p:sp>
    </p:spTree>
    <p:extLst>
      <p:ext uri="{BB962C8B-B14F-4D97-AF65-F5344CB8AC3E}">
        <p14:creationId xmlns:p14="http://schemas.microsoft.com/office/powerpoint/2010/main" val="304885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185288-CB1E-415C-9692-6B37A327078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67C182E-9826-486F-8088-E76BA35CBDF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E6A8D47-F4CA-47FB-A8C5-CFA3F76E07A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6891284-D7C0-41CF-87DC-83E739C4818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9D95CE4A-1C48-4FCA-A711-9C4B252DD6A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717196C-7250-4869-8176-006B3B23D9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16.xml"/><Relationship Id="rId7"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hyperlink" Target="http://phet.colorado.edu/en/simulation/collision-lab" TargetMode="Externa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22.xml"/><Relationship Id="rId7" Type="http://schemas.openxmlformats.org/officeDocument/2006/relationships/oleObject" Target="../embeddings/oleObject3.bin"/><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4.png"/><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4.xml"/><Relationship Id="rId7" Type="http://schemas.openxmlformats.org/officeDocument/2006/relationships/oleObject" Target="../embeddings/oleObject1.bin"/><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BC23B858-A0EC-4AD6-AB52-97872EBE27AB}"/>
              </a:ext>
            </a:extLst>
          </p:cNvPr>
          <p:cNvSpPr txBox="1">
            <a:spLocks noChangeArrowheads="1"/>
          </p:cNvSpPr>
          <p:nvPr/>
        </p:nvSpPr>
        <p:spPr bwMode="auto">
          <a:xfrm>
            <a:off x="457200" y="1524000"/>
            <a:ext cx="830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Where does the mass of a tree come from?</a:t>
            </a:r>
          </a:p>
        </p:txBody>
      </p:sp>
      <p:sp>
        <p:nvSpPr>
          <p:cNvPr id="3075" name="Text Box 5">
            <a:extLst>
              <a:ext uri="{FF2B5EF4-FFF2-40B4-BE49-F238E27FC236}">
                <a16:creationId xmlns:a16="http://schemas.microsoft.com/office/drawing/2014/main" id="{3E7EF676-81D3-4D31-9D8F-840D5CE15D2F}"/>
              </a:ext>
            </a:extLst>
          </p:cNvPr>
          <p:cNvSpPr txBox="1">
            <a:spLocks noChangeArrowheads="1"/>
          </p:cNvSpPr>
          <p:nvPr/>
        </p:nvSpPr>
        <p:spPr bwMode="auto">
          <a:xfrm>
            <a:off x="304800" y="381000"/>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t>Chapter 11 -- Momentum</a:t>
            </a:r>
          </a:p>
        </p:txBody>
      </p:sp>
      <p:pic>
        <p:nvPicPr>
          <p:cNvPr id="3076" name="Picture 5">
            <a:extLst>
              <a:ext uri="{FF2B5EF4-FFF2-40B4-BE49-F238E27FC236}">
                <a16:creationId xmlns:a16="http://schemas.microsoft.com/office/drawing/2014/main" id="{C14BBBFA-4527-4589-B9AE-728DF0B65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16192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7" descr="Image result for douglas fir tree">
            <a:extLst>
              <a:ext uri="{FF2B5EF4-FFF2-40B4-BE49-F238E27FC236}">
                <a16:creationId xmlns:a16="http://schemas.microsoft.com/office/drawing/2014/main" id="{1D91271F-41A4-47D1-AE34-5CEBC49A4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286000"/>
            <a:ext cx="279082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F4FFB98-3648-4DE1-8256-E0099BAEAC85}"/>
              </a:ext>
            </a:extLst>
          </p:cNvPr>
          <p:cNvSpPr txBox="1"/>
          <p:nvPr/>
        </p:nvSpPr>
        <p:spPr>
          <a:xfrm>
            <a:off x="6172200" y="519390"/>
            <a:ext cx="2209800" cy="369332"/>
          </a:xfrm>
          <a:prstGeom prst="rect">
            <a:avLst/>
          </a:prstGeom>
          <a:solidFill>
            <a:srgbClr val="FFFFCC"/>
          </a:solidFill>
        </p:spPr>
        <p:txBody>
          <a:bodyPr wrap="square" rtlCol="0">
            <a:spAutoFit/>
          </a:bodyPr>
          <a:lstStyle/>
          <a:p>
            <a:pPr algn="ctr"/>
            <a:r>
              <a:rPr lang="en-US" dirty="0" err="1"/>
              <a:t>Chp</a:t>
            </a:r>
            <a:r>
              <a:rPr lang="en-US" dirty="0"/>
              <a:t> 9 in the 3</a:t>
            </a:r>
            <a:r>
              <a:rPr lang="en-US" baseline="30000" dirty="0"/>
              <a:t>rd</a:t>
            </a:r>
            <a:r>
              <a:rPr lang="en-US" dirty="0"/>
              <a:t> ed.</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a:extLst>
              <a:ext uri="{FF2B5EF4-FFF2-40B4-BE49-F238E27FC236}">
                <a16:creationId xmlns:a16="http://schemas.microsoft.com/office/drawing/2014/main" id="{AB554991-22EE-401F-ACA5-2B7E238BD883}"/>
              </a:ext>
            </a:extLst>
          </p:cNvPr>
          <p:cNvSpPr txBox="1">
            <a:spLocks noChangeArrowheads="1"/>
          </p:cNvSpPr>
          <p:nvPr/>
        </p:nvSpPr>
        <p:spPr bwMode="auto">
          <a:xfrm>
            <a:off x="381000" y="3810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t>Momentum and Impulse</a:t>
            </a:r>
          </a:p>
        </p:txBody>
      </p:sp>
      <p:sp>
        <p:nvSpPr>
          <p:cNvPr id="14339" name="Text Box 5">
            <a:extLst>
              <a:ext uri="{FF2B5EF4-FFF2-40B4-BE49-F238E27FC236}">
                <a16:creationId xmlns:a16="http://schemas.microsoft.com/office/drawing/2014/main" id="{748DAB93-8322-4E2A-BEF5-D4B231212783}"/>
              </a:ext>
            </a:extLst>
          </p:cNvPr>
          <p:cNvSpPr txBox="1">
            <a:spLocks noChangeArrowheads="1"/>
          </p:cNvSpPr>
          <p:nvPr/>
        </p:nvSpPr>
        <p:spPr bwMode="auto">
          <a:xfrm>
            <a:off x="1143000" y="1295400"/>
            <a:ext cx="800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Momentum is, like mass, a “Conserved Quantity”.</a:t>
            </a:r>
          </a:p>
          <a:p>
            <a:pPr eaLnBrk="1" hangingPunct="1">
              <a:spcBef>
                <a:spcPct val="50000"/>
              </a:spcBef>
              <a:buFontTx/>
              <a:buNone/>
            </a:pPr>
            <a:endParaRPr lang="en-US" altLang="en-US" sz="2400"/>
          </a:p>
        </p:txBody>
      </p:sp>
      <p:sp>
        <p:nvSpPr>
          <p:cNvPr id="14340" name="Text Box 6">
            <a:extLst>
              <a:ext uri="{FF2B5EF4-FFF2-40B4-BE49-F238E27FC236}">
                <a16:creationId xmlns:a16="http://schemas.microsoft.com/office/drawing/2014/main" id="{AFF89011-5E8A-4E9F-A79B-636DC0CAC723}"/>
              </a:ext>
            </a:extLst>
          </p:cNvPr>
          <p:cNvSpPr txBox="1">
            <a:spLocks noChangeArrowheads="1"/>
          </p:cNvSpPr>
          <p:nvPr/>
        </p:nvSpPr>
        <p:spPr bwMode="auto">
          <a:xfrm>
            <a:off x="838200" y="2362200"/>
            <a:ext cx="5257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Other Conserved Quantities that we will meet up through this class will include:</a:t>
            </a:r>
          </a:p>
          <a:p>
            <a:pPr eaLnBrk="1" hangingPunct="1">
              <a:spcBef>
                <a:spcPct val="50000"/>
              </a:spcBef>
              <a:buFontTx/>
              <a:buNone/>
            </a:pPr>
            <a:r>
              <a:rPr lang="en-US" altLang="en-US" sz="2400"/>
              <a:t>Energy</a:t>
            </a:r>
          </a:p>
          <a:p>
            <a:pPr eaLnBrk="1" hangingPunct="1">
              <a:spcBef>
                <a:spcPct val="50000"/>
              </a:spcBef>
              <a:buFontTx/>
              <a:buNone/>
            </a:pPr>
            <a:r>
              <a:rPr lang="en-US" altLang="en-US" sz="2400"/>
              <a:t>Angular Momentum (Spin)</a:t>
            </a:r>
          </a:p>
          <a:p>
            <a:pPr eaLnBrk="1" hangingPunct="1">
              <a:spcBef>
                <a:spcPct val="50000"/>
              </a:spcBef>
              <a:buFontTx/>
              <a:buNone/>
            </a:pPr>
            <a:r>
              <a:rPr lang="en-US" altLang="en-US" sz="2400"/>
              <a:t>Charge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PQuestion">
            <a:extLst>
              <a:ext uri="{FF2B5EF4-FFF2-40B4-BE49-F238E27FC236}">
                <a16:creationId xmlns:a16="http://schemas.microsoft.com/office/drawing/2014/main" id="{7CDA393E-FDBE-459C-950A-2E8124B48C5E}"/>
              </a:ext>
            </a:extLst>
          </p:cNvPr>
          <p:cNvSpPr>
            <a:spLocks noGrp="1"/>
          </p:cNvSpPr>
          <p:nvPr>
            <p:ph type="title"/>
          </p:nvPr>
        </p:nvSpPr>
        <p:spPr>
          <a:xfrm>
            <a:off x="228600" y="533400"/>
            <a:ext cx="8458200" cy="1143000"/>
          </a:xfrm>
        </p:spPr>
        <p:txBody>
          <a:bodyPr/>
          <a:lstStyle/>
          <a:p>
            <a:r>
              <a:rPr lang="en-US" altLang="en-US"/>
              <a:t>Two cars colliding at 50mph is like one car hitting a wall at 100mph?</a:t>
            </a:r>
          </a:p>
        </p:txBody>
      </p:sp>
      <p:graphicFrame>
        <p:nvGraphicFramePr>
          <p:cNvPr id="4" name="TPChart">
            <a:extLst>
              <a:ext uri="{FF2B5EF4-FFF2-40B4-BE49-F238E27FC236}">
                <a16:creationId xmlns:a16="http://schemas.microsoft.com/office/drawing/2014/main" id="{6749FF6D-3BDB-446B-87D4-08BDD729C427}"/>
              </a:ext>
            </a:extLst>
          </p:cNvPr>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5370" name="Chart" r:id="rId7" imgW="4572000" imgH="5143500" progId="MSGraph.Chart.8">
                  <p:embed followColorScheme="full"/>
                </p:oleObj>
              </mc:Choice>
              <mc:Fallback>
                <p:oleObj name="Chart" r:id="rId7" imgW="4572000" imgH="5143500"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PAnswers">
            <a:extLst>
              <a:ext uri="{FF2B5EF4-FFF2-40B4-BE49-F238E27FC236}">
                <a16:creationId xmlns:a16="http://schemas.microsoft.com/office/drawing/2014/main" id="{92A85F29-45ED-4E94-8F5E-1546FD1A6141}"/>
              </a:ext>
            </a:extLst>
          </p:cNvPr>
          <p:cNvSpPr>
            <a:spLocks noGrp="1"/>
          </p:cNvSpPr>
          <p:nvPr>
            <p:ph type="body" idx="1"/>
            <p:custDataLst>
              <p:tags r:id="rId4"/>
            </p:custDataLst>
          </p:nvPr>
        </p:nvSpPr>
        <p:spPr>
          <a:xfrm>
            <a:off x="457200" y="2179638"/>
            <a:ext cx="4114800" cy="4525962"/>
          </a:xfrm>
        </p:spPr>
        <p:txBody>
          <a:bodyPr/>
          <a:lstStyle/>
          <a:p>
            <a:pPr marL="514350" indent="-514350">
              <a:buFontTx/>
              <a:buAutoNum type="arabicPeriod"/>
            </a:pPr>
            <a:r>
              <a:rPr lang="en-US" altLang="en-US"/>
              <a:t>True</a:t>
            </a:r>
          </a:p>
          <a:p>
            <a:pPr marL="514350" indent="-514350">
              <a:buFontTx/>
              <a:buAutoNum type="arabicPeriod"/>
            </a:pPr>
            <a:r>
              <a:rPr lang="en-US" altLang="en-US"/>
              <a:t>False</a:t>
            </a:r>
          </a:p>
        </p:txBody>
      </p:sp>
      <p:pic>
        <p:nvPicPr>
          <p:cNvPr id="15365" name="ResponseGrid">
            <a:extLst>
              <a:ext uri="{FF2B5EF4-FFF2-40B4-BE49-F238E27FC236}">
                <a16:creationId xmlns:a16="http://schemas.microsoft.com/office/drawing/2014/main" id="{9F464CE8-B6C5-4607-8B97-7D6030375A77}"/>
              </a:ext>
            </a:extLst>
          </p:cNvPr>
          <p:cNvPicPr>
            <a:picLocks/>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repeatDur="0" restart="never"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OleChart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a:extLst>
              <a:ext uri="{FF2B5EF4-FFF2-40B4-BE49-F238E27FC236}">
                <a16:creationId xmlns:a16="http://schemas.microsoft.com/office/drawing/2014/main" id="{832E8146-9CBD-48A5-B772-8792A9E00250}"/>
              </a:ext>
            </a:extLst>
          </p:cNvPr>
          <p:cNvSpPr txBox="1">
            <a:spLocks noChangeArrowheads="1"/>
          </p:cNvSpPr>
          <p:nvPr/>
        </p:nvSpPr>
        <p:spPr bwMode="auto">
          <a:xfrm>
            <a:off x="228600" y="457200"/>
            <a:ext cx="76962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Two ice skaters, with masses of 50kg and 75kg are at the center of a 60-meter diameter circular ice rink.</a:t>
            </a:r>
          </a:p>
          <a:p>
            <a:pPr eaLnBrk="1" hangingPunct="1">
              <a:spcBef>
                <a:spcPct val="50000"/>
              </a:spcBef>
              <a:buFontTx/>
              <a:buNone/>
            </a:pPr>
            <a:r>
              <a:rPr lang="en-US" altLang="en-US" sz="2400"/>
              <a:t>The skaters push off against each other and glide to opposite edges of the rink.  If the heavier skater reaches the edge in 20 sec, how long does the lighter skater take to reach the edge?</a:t>
            </a:r>
          </a:p>
        </p:txBody>
      </p:sp>
      <p:sp>
        <p:nvSpPr>
          <p:cNvPr id="17411" name="Text Box 5">
            <a:extLst>
              <a:ext uri="{FF2B5EF4-FFF2-40B4-BE49-F238E27FC236}">
                <a16:creationId xmlns:a16="http://schemas.microsoft.com/office/drawing/2014/main" id="{9C8AFCBE-9C08-4BEF-987F-DC4654410BFC}"/>
              </a:ext>
            </a:extLst>
          </p:cNvPr>
          <p:cNvSpPr txBox="1">
            <a:spLocks noChangeArrowheads="1"/>
          </p:cNvSpPr>
          <p:nvPr/>
        </p:nvSpPr>
        <p:spPr bwMode="auto">
          <a:xfrm>
            <a:off x="381000" y="3429000"/>
            <a:ext cx="30480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Let’s try solving this problem using conservation of momentum.</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802C5F7A-1ED7-48A6-9813-1BF1BA920C46}"/>
              </a:ext>
            </a:extLst>
          </p:cNvPr>
          <p:cNvSpPr txBox="1">
            <a:spLocks noChangeArrowheads="1"/>
          </p:cNvSpPr>
          <p:nvPr/>
        </p:nvSpPr>
        <p:spPr bwMode="auto">
          <a:xfrm>
            <a:off x="762000" y="1295400"/>
            <a:ext cx="3352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Cool collision and center of mass webiste:</a:t>
            </a:r>
          </a:p>
          <a:p>
            <a:pPr eaLnBrk="1" hangingPunct="1">
              <a:spcBef>
                <a:spcPct val="50000"/>
              </a:spcBef>
              <a:buFontTx/>
              <a:buNone/>
            </a:pPr>
            <a:r>
              <a:rPr lang="en-US" altLang="en-US" sz="1800">
                <a:hlinkClick r:id="rId3"/>
              </a:rPr>
              <a:t>http://phet.colorado.edu/en/simulation/collision-lab</a:t>
            </a:r>
            <a:endParaRPr lang="en-US" altLang="en-US" sz="18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PQuestion">
            <a:extLst>
              <a:ext uri="{FF2B5EF4-FFF2-40B4-BE49-F238E27FC236}">
                <a16:creationId xmlns:a16="http://schemas.microsoft.com/office/drawing/2014/main" id="{ABA9A158-24A2-42F7-AF18-A875034DA0F4}"/>
              </a:ext>
            </a:extLst>
          </p:cNvPr>
          <p:cNvSpPr>
            <a:spLocks noGrp="1"/>
          </p:cNvSpPr>
          <p:nvPr>
            <p:ph type="title"/>
          </p:nvPr>
        </p:nvSpPr>
        <p:spPr/>
        <p:txBody>
          <a:bodyPr/>
          <a:lstStyle/>
          <a:p>
            <a:r>
              <a:rPr lang="en-US" altLang="en-US"/>
              <a:t>What did the center of mass do?	</a:t>
            </a:r>
          </a:p>
        </p:txBody>
      </p:sp>
      <p:graphicFrame>
        <p:nvGraphicFramePr>
          <p:cNvPr id="4" name="TPChart">
            <a:extLst>
              <a:ext uri="{FF2B5EF4-FFF2-40B4-BE49-F238E27FC236}">
                <a16:creationId xmlns:a16="http://schemas.microsoft.com/office/drawing/2014/main" id="{8BD0B312-48A6-4F2B-8F0D-2BCEE4B2742C}"/>
              </a:ext>
            </a:extLst>
          </p:cNvPr>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9466" name="Chart" r:id="rId7" imgW="4572000" imgH="5143500" progId="MSGraph.Chart.8">
                  <p:embed followColorScheme="full"/>
                </p:oleObj>
              </mc:Choice>
              <mc:Fallback>
                <p:oleObj name="Chart" r:id="rId7" imgW="4572000" imgH="5143500"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0" name="TPAnswers">
            <a:extLst>
              <a:ext uri="{FF2B5EF4-FFF2-40B4-BE49-F238E27FC236}">
                <a16:creationId xmlns:a16="http://schemas.microsoft.com/office/drawing/2014/main" id="{CC968A2D-7095-4811-BBD0-258B35B563EF}"/>
              </a:ext>
            </a:extLst>
          </p:cNvPr>
          <p:cNvSpPr>
            <a:spLocks noGrp="1"/>
          </p:cNvSpPr>
          <p:nvPr>
            <p:ph type="body" idx="1"/>
            <p:custDataLst>
              <p:tags r:id="rId4"/>
            </p:custDataLst>
          </p:nvPr>
        </p:nvSpPr>
        <p:spPr>
          <a:xfrm>
            <a:off x="457200" y="1600200"/>
            <a:ext cx="4114800" cy="4525963"/>
          </a:xfrm>
        </p:spPr>
        <p:txBody>
          <a:bodyPr/>
          <a:lstStyle/>
          <a:p>
            <a:pPr marL="514350" indent="-514350">
              <a:buFontTx/>
              <a:buAutoNum type="arabicPeriod"/>
            </a:pPr>
            <a:r>
              <a:rPr lang="en-US" altLang="en-US"/>
              <a:t>Shift Direction</a:t>
            </a:r>
          </a:p>
          <a:p>
            <a:pPr marL="514350" indent="-514350">
              <a:buFontTx/>
              <a:buAutoNum type="arabicPeriod"/>
            </a:pPr>
            <a:r>
              <a:rPr lang="en-US" altLang="en-US"/>
              <a:t>Exactly reflect</a:t>
            </a:r>
          </a:p>
          <a:p>
            <a:pPr marL="514350" indent="-514350">
              <a:buFontTx/>
              <a:buAutoNum type="arabicPeriod"/>
            </a:pPr>
            <a:r>
              <a:rPr lang="en-US" altLang="en-US"/>
              <a:t>Stay the same</a:t>
            </a:r>
          </a:p>
          <a:p>
            <a:pPr marL="514350" indent="-514350">
              <a:buFontTx/>
              <a:buAutoNum type="arabicPeriod"/>
            </a:pPr>
            <a:r>
              <a:rPr lang="en-US" altLang="en-US"/>
              <a:t>Change speed</a:t>
            </a:r>
          </a:p>
          <a:p>
            <a:pPr marL="514350" indent="-514350">
              <a:buFontTx/>
              <a:buAutoNum type="arabicPeriod"/>
            </a:pPr>
            <a:r>
              <a:rPr lang="en-US" altLang="en-US"/>
              <a:t>Change speed and direction</a:t>
            </a:r>
          </a:p>
        </p:txBody>
      </p:sp>
      <p:pic>
        <p:nvPicPr>
          <p:cNvPr id="19461" name="ResponseGrid">
            <a:extLst>
              <a:ext uri="{FF2B5EF4-FFF2-40B4-BE49-F238E27FC236}">
                <a16:creationId xmlns:a16="http://schemas.microsoft.com/office/drawing/2014/main" id="{E665914B-332C-47AC-9F9F-25BB0AD2598F}"/>
              </a:ext>
            </a:extLst>
          </p:cNvPr>
          <p:cNvPicPr>
            <a:picLocks/>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PQuestion">
            <a:extLst>
              <a:ext uri="{FF2B5EF4-FFF2-40B4-BE49-F238E27FC236}">
                <a16:creationId xmlns:a16="http://schemas.microsoft.com/office/drawing/2014/main" id="{9F1118AA-5E4A-40D9-89A3-456BADA553C3}"/>
              </a:ext>
            </a:extLst>
          </p:cNvPr>
          <p:cNvSpPr>
            <a:spLocks noGrp="1"/>
          </p:cNvSpPr>
          <p:nvPr>
            <p:ph type="title"/>
          </p:nvPr>
        </p:nvSpPr>
        <p:spPr>
          <a:xfrm>
            <a:off x="381000" y="884238"/>
            <a:ext cx="8229600" cy="1143000"/>
          </a:xfrm>
        </p:spPr>
        <p:txBody>
          <a:bodyPr/>
          <a:lstStyle/>
          <a:p>
            <a:r>
              <a:rPr lang="en-US" altLang="en-US"/>
              <a:t>A semi-truck and a geo metro collide.  You have an “elasticity” button on your geo metro.  Which do you want to have:</a:t>
            </a:r>
          </a:p>
        </p:txBody>
      </p:sp>
      <p:sp>
        <p:nvSpPr>
          <p:cNvPr id="25604" name="TPAnswers">
            <a:extLst>
              <a:ext uri="{FF2B5EF4-FFF2-40B4-BE49-F238E27FC236}">
                <a16:creationId xmlns:a16="http://schemas.microsoft.com/office/drawing/2014/main" id="{BC95CD19-6F34-49A9-9C20-E46E51EE3104}"/>
              </a:ext>
            </a:extLst>
          </p:cNvPr>
          <p:cNvSpPr>
            <a:spLocks noGrp="1"/>
          </p:cNvSpPr>
          <p:nvPr>
            <p:ph type="body" idx="1"/>
            <p:custDataLst>
              <p:tags r:id="rId2"/>
            </p:custDataLst>
          </p:nvPr>
        </p:nvSpPr>
        <p:spPr>
          <a:xfrm>
            <a:off x="304800" y="2941638"/>
            <a:ext cx="4114800" cy="4525962"/>
          </a:xfrm>
        </p:spPr>
        <p:txBody>
          <a:bodyPr/>
          <a:lstStyle/>
          <a:p>
            <a:pPr marL="514350" indent="-514350">
              <a:buFontTx/>
              <a:buAutoNum type="arabicPeriod"/>
            </a:pPr>
            <a:r>
              <a:rPr lang="en-US" altLang="en-US"/>
              <a:t>A perfectly elastic collision</a:t>
            </a:r>
          </a:p>
          <a:p>
            <a:pPr marL="514350" indent="-514350">
              <a:buFontTx/>
              <a:buAutoNum type="arabicPeriod"/>
            </a:pPr>
            <a:r>
              <a:rPr lang="en-US" altLang="en-US"/>
              <a:t>A perfectly inelastic collision.</a:t>
            </a:r>
          </a:p>
        </p:txBody>
      </p:sp>
      <p:pic>
        <p:nvPicPr>
          <p:cNvPr id="25605" name="ResponseGrid" hidden="1">
            <a:extLst>
              <a:ext uri="{FF2B5EF4-FFF2-40B4-BE49-F238E27FC236}">
                <a16:creationId xmlns:a16="http://schemas.microsoft.com/office/drawing/2014/main" id="{DE80CC89-7F4D-4CDD-B707-4C4AFF8D046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PQuestion">
            <a:extLst>
              <a:ext uri="{FF2B5EF4-FFF2-40B4-BE49-F238E27FC236}">
                <a16:creationId xmlns:a16="http://schemas.microsoft.com/office/drawing/2014/main" id="{E3BB9108-2778-49D1-B8A1-1ED95D27085C}"/>
              </a:ext>
            </a:extLst>
          </p:cNvPr>
          <p:cNvSpPr>
            <a:spLocks noGrp="1"/>
          </p:cNvSpPr>
          <p:nvPr>
            <p:ph type="title"/>
          </p:nvPr>
        </p:nvSpPr>
        <p:spPr>
          <a:xfrm>
            <a:off x="381000" y="884238"/>
            <a:ext cx="8229600" cy="1143000"/>
          </a:xfrm>
        </p:spPr>
        <p:txBody>
          <a:bodyPr/>
          <a:lstStyle/>
          <a:p>
            <a:r>
              <a:rPr lang="en-US" altLang="en-US"/>
              <a:t>Your car is about to run into an unmoveable wall, which do you want?</a:t>
            </a:r>
          </a:p>
        </p:txBody>
      </p:sp>
      <p:sp>
        <p:nvSpPr>
          <p:cNvPr id="26628" name="TPAnswers">
            <a:extLst>
              <a:ext uri="{FF2B5EF4-FFF2-40B4-BE49-F238E27FC236}">
                <a16:creationId xmlns:a16="http://schemas.microsoft.com/office/drawing/2014/main" id="{4E62E0F1-32D8-4827-975F-529CB1663A8D}"/>
              </a:ext>
            </a:extLst>
          </p:cNvPr>
          <p:cNvSpPr>
            <a:spLocks noGrp="1"/>
          </p:cNvSpPr>
          <p:nvPr>
            <p:ph type="body" idx="1"/>
            <p:custDataLst>
              <p:tags r:id="rId2"/>
            </p:custDataLst>
          </p:nvPr>
        </p:nvSpPr>
        <p:spPr>
          <a:xfrm>
            <a:off x="304800" y="2941638"/>
            <a:ext cx="4114800" cy="4525962"/>
          </a:xfrm>
        </p:spPr>
        <p:txBody>
          <a:bodyPr/>
          <a:lstStyle/>
          <a:p>
            <a:pPr marL="514350" indent="-514350">
              <a:buFontTx/>
              <a:buAutoNum type="arabicPeriod"/>
            </a:pPr>
            <a:r>
              <a:rPr lang="en-US" altLang="en-US"/>
              <a:t>A perfectly elastic collision</a:t>
            </a:r>
          </a:p>
          <a:p>
            <a:pPr marL="514350" indent="-514350">
              <a:buFontTx/>
              <a:buAutoNum type="arabicPeriod"/>
            </a:pPr>
            <a:r>
              <a:rPr lang="en-US" altLang="en-US"/>
              <a:t>A perfectly inelastic collision.</a:t>
            </a:r>
          </a:p>
        </p:txBody>
      </p:sp>
      <p:pic>
        <p:nvPicPr>
          <p:cNvPr id="26629" name="ResponseGrid" hidden="1">
            <a:extLst>
              <a:ext uri="{FF2B5EF4-FFF2-40B4-BE49-F238E27FC236}">
                <a16:creationId xmlns:a16="http://schemas.microsoft.com/office/drawing/2014/main" id="{AEDB1A2D-7207-48C3-AF25-9486394B6A6E}"/>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PQuestion">
            <a:extLst>
              <a:ext uri="{FF2B5EF4-FFF2-40B4-BE49-F238E27FC236}">
                <a16:creationId xmlns:a16="http://schemas.microsoft.com/office/drawing/2014/main" id="{5AA44E4D-DBFF-4A39-ACC5-56DD7FD73819}"/>
              </a:ext>
            </a:extLst>
          </p:cNvPr>
          <p:cNvSpPr>
            <a:spLocks noGrp="1"/>
          </p:cNvSpPr>
          <p:nvPr>
            <p:ph type="title"/>
          </p:nvPr>
        </p:nvSpPr>
        <p:spPr>
          <a:xfrm>
            <a:off x="381000" y="884238"/>
            <a:ext cx="8229600" cy="1143000"/>
          </a:xfrm>
        </p:spPr>
        <p:txBody>
          <a:bodyPr/>
          <a:lstStyle/>
          <a:p>
            <a:r>
              <a:rPr lang="en-US" altLang="en-US"/>
              <a:t>Which will knock over the block?</a:t>
            </a:r>
          </a:p>
        </p:txBody>
      </p:sp>
      <p:sp>
        <p:nvSpPr>
          <p:cNvPr id="27652" name="TPAnswers">
            <a:extLst>
              <a:ext uri="{FF2B5EF4-FFF2-40B4-BE49-F238E27FC236}">
                <a16:creationId xmlns:a16="http://schemas.microsoft.com/office/drawing/2014/main" id="{6252B5D7-D677-4D1D-8DA6-85162BCE1766}"/>
              </a:ext>
            </a:extLst>
          </p:cNvPr>
          <p:cNvSpPr>
            <a:spLocks noGrp="1"/>
          </p:cNvSpPr>
          <p:nvPr>
            <p:ph type="body" idx="1"/>
            <p:custDataLst>
              <p:tags r:id="rId2"/>
            </p:custDataLst>
          </p:nvPr>
        </p:nvSpPr>
        <p:spPr>
          <a:xfrm>
            <a:off x="304800" y="2941638"/>
            <a:ext cx="4114800" cy="4525962"/>
          </a:xfrm>
        </p:spPr>
        <p:txBody>
          <a:bodyPr/>
          <a:lstStyle/>
          <a:p>
            <a:pPr marL="514350" indent="-514350">
              <a:buFontTx/>
              <a:buAutoNum type="arabicPeriod"/>
            </a:pPr>
            <a:r>
              <a:rPr lang="en-US" altLang="en-US"/>
              <a:t>A perfectly elastic collision</a:t>
            </a:r>
          </a:p>
          <a:p>
            <a:pPr marL="514350" indent="-514350">
              <a:buFontTx/>
              <a:buAutoNum type="arabicPeriod"/>
            </a:pPr>
            <a:r>
              <a:rPr lang="en-US" altLang="en-US"/>
              <a:t>A perfectly inelastic collision.</a:t>
            </a:r>
          </a:p>
        </p:txBody>
      </p:sp>
      <p:pic>
        <p:nvPicPr>
          <p:cNvPr id="27653" name="ResponseGrid" hidden="1">
            <a:extLst>
              <a:ext uri="{FF2B5EF4-FFF2-40B4-BE49-F238E27FC236}">
                <a16:creationId xmlns:a16="http://schemas.microsoft.com/office/drawing/2014/main" id="{C9FB8926-67AA-4880-80B0-DD7D7FD182C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12189070-A9E8-4CBB-8DB5-77A6DD6B3811}"/>
              </a:ext>
            </a:extLst>
          </p:cNvPr>
          <p:cNvSpPr>
            <a:spLocks noChangeArrowheads="1"/>
          </p:cNvSpPr>
          <p:nvPr/>
        </p:nvSpPr>
        <p:spPr bwMode="auto">
          <a:xfrm>
            <a:off x="228600" y="4495800"/>
            <a:ext cx="8763000" cy="76200"/>
          </a:xfrm>
          <a:prstGeom prst="rect">
            <a:avLst/>
          </a:prstGeom>
          <a:solidFill>
            <a:schemeClr val="folHlink"/>
          </a:solidFill>
          <a:ln w="9525">
            <a:miter lim="800000"/>
            <a:headEnd/>
            <a:tailEnd/>
          </a:ln>
          <a:scene3d>
            <a:camera prst="legacyObliqueTopRight"/>
            <a:lightRig rig="legacyFlat3" dir="b"/>
          </a:scene3d>
          <a:sp3d extrusionH="49200" prstMaterial="legacyMatte">
            <a:bevelT w="13500" h="13500" prst="angle"/>
            <a:bevelB w="13500" h="13500" prst="angle"/>
            <a:extrusionClr>
              <a:schemeClr val="folHlink"/>
            </a:extrusionClr>
            <a:contourClr>
              <a:schemeClr val="folHlink"/>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75" name="Rectangle 6">
            <a:extLst>
              <a:ext uri="{FF2B5EF4-FFF2-40B4-BE49-F238E27FC236}">
                <a16:creationId xmlns:a16="http://schemas.microsoft.com/office/drawing/2014/main" id="{983EFBE7-B1C5-42C4-99E7-6637B99D3249}"/>
              </a:ext>
            </a:extLst>
          </p:cNvPr>
          <p:cNvSpPr>
            <a:spLocks noChangeArrowheads="1"/>
          </p:cNvSpPr>
          <p:nvPr/>
        </p:nvSpPr>
        <p:spPr bwMode="auto">
          <a:xfrm>
            <a:off x="152400" y="4648200"/>
            <a:ext cx="8686800" cy="76200"/>
          </a:xfrm>
          <a:prstGeom prst="rect">
            <a:avLst/>
          </a:prstGeom>
          <a:solidFill>
            <a:schemeClr val="folHlink"/>
          </a:solidFill>
          <a:ln w="9525">
            <a:miter lim="800000"/>
            <a:headEnd/>
            <a:tailEnd/>
          </a:ln>
          <a:scene3d>
            <a:camera prst="legacyObliqueTopRight"/>
            <a:lightRig rig="legacyFlat3" dir="b"/>
          </a:scene3d>
          <a:sp3d extrusionH="49200" prstMaterial="legacyMatte">
            <a:bevelT w="13500" h="13500" prst="angle"/>
            <a:bevelB w="13500" h="13500" prst="angle"/>
            <a:extrusionClr>
              <a:schemeClr val="folHlink"/>
            </a:extrusionClr>
            <a:contourClr>
              <a:schemeClr val="folHlink"/>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76" name="Oval 7">
            <a:extLst>
              <a:ext uri="{FF2B5EF4-FFF2-40B4-BE49-F238E27FC236}">
                <a16:creationId xmlns:a16="http://schemas.microsoft.com/office/drawing/2014/main" id="{C1587E6A-B96D-4995-AFE0-4F259DEF289F}"/>
              </a:ext>
            </a:extLst>
          </p:cNvPr>
          <p:cNvSpPr>
            <a:spLocks noChangeArrowheads="1"/>
          </p:cNvSpPr>
          <p:nvPr/>
        </p:nvSpPr>
        <p:spPr bwMode="auto">
          <a:xfrm>
            <a:off x="6570663" y="4132263"/>
            <a:ext cx="460375" cy="463550"/>
          </a:xfrm>
          <a:prstGeom prst="ellipse">
            <a:avLst/>
          </a:prstGeom>
          <a:gradFill rotWithShape="0">
            <a:gsLst>
              <a:gs pos="0">
                <a:srgbClr val="8488C4"/>
              </a:gs>
              <a:gs pos="53000">
                <a:srgbClr val="D4DEFF"/>
              </a:gs>
              <a:gs pos="83000">
                <a:srgbClr val="D4DEFF"/>
              </a:gs>
              <a:gs pos="100000">
                <a:srgbClr val="96AB94"/>
              </a:gs>
            </a:gsLst>
            <a:path path="shape">
              <a:fillToRect l="50000" t="50000" r="50000" b="50000"/>
            </a:path>
          </a:gradFill>
          <a:ln w="9525">
            <a:round/>
            <a:headEnd/>
            <a:tailEnd/>
          </a:ln>
          <a:scene3d>
            <a:camera prst="legacyObliqueTopRight"/>
            <a:lightRig rig="legacyFlat3" dir="b"/>
          </a:scene3d>
          <a:sp3d extrusionH="1762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77" name="Oval 8">
            <a:extLst>
              <a:ext uri="{FF2B5EF4-FFF2-40B4-BE49-F238E27FC236}">
                <a16:creationId xmlns:a16="http://schemas.microsoft.com/office/drawing/2014/main" id="{4DCB2722-C7A6-42ED-A974-B3069DFC13EA}"/>
              </a:ext>
            </a:extLst>
          </p:cNvPr>
          <p:cNvSpPr>
            <a:spLocks noChangeArrowheads="1"/>
          </p:cNvSpPr>
          <p:nvPr/>
        </p:nvSpPr>
        <p:spPr bwMode="auto">
          <a:xfrm>
            <a:off x="6467475" y="4184650"/>
            <a:ext cx="460375" cy="463550"/>
          </a:xfrm>
          <a:prstGeom prst="ellipse">
            <a:avLst/>
          </a:prstGeom>
          <a:gradFill rotWithShape="0">
            <a:gsLst>
              <a:gs pos="0">
                <a:srgbClr val="8488C4"/>
              </a:gs>
              <a:gs pos="53000">
                <a:srgbClr val="D4DEFF"/>
              </a:gs>
              <a:gs pos="83000">
                <a:srgbClr val="D4DEFF"/>
              </a:gs>
              <a:gs pos="100000">
                <a:srgbClr val="96AB94"/>
              </a:gs>
            </a:gsLst>
            <a:path path="shape">
              <a:fillToRect l="50000" t="50000" r="50000" b="50000"/>
            </a:path>
          </a:gradFill>
          <a:ln w="9525">
            <a:round/>
            <a:headEnd/>
            <a:tailEnd/>
          </a:ln>
          <a:scene3d>
            <a:camera prst="legacyObliqueTopRight"/>
            <a:lightRig rig="legacyFlat3" dir="b"/>
          </a:scene3d>
          <a:sp3d extrusionH="1762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78" name="Oval 9">
            <a:extLst>
              <a:ext uri="{FF2B5EF4-FFF2-40B4-BE49-F238E27FC236}">
                <a16:creationId xmlns:a16="http://schemas.microsoft.com/office/drawing/2014/main" id="{D70B4768-EA34-4230-97D6-83252049BC1C}"/>
              </a:ext>
            </a:extLst>
          </p:cNvPr>
          <p:cNvSpPr>
            <a:spLocks noChangeArrowheads="1"/>
          </p:cNvSpPr>
          <p:nvPr/>
        </p:nvSpPr>
        <p:spPr bwMode="auto">
          <a:xfrm>
            <a:off x="4779963" y="4132263"/>
            <a:ext cx="458787" cy="463550"/>
          </a:xfrm>
          <a:prstGeom prst="ellipse">
            <a:avLst/>
          </a:prstGeom>
          <a:gradFill rotWithShape="0">
            <a:gsLst>
              <a:gs pos="0">
                <a:srgbClr val="8488C4"/>
              </a:gs>
              <a:gs pos="53000">
                <a:srgbClr val="D4DEFF"/>
              </a:gs>
              <a:gs pos="83000">
                <a:srgbClr val="D4DEFF"/>
              </a:gs>
              <a:gs pos="100000">
                <a:srgbClr val="96AB94"/>
              </a:gs>
            </a:gsLst>
            <a:path path="shape">
              <a:fillToRect l="50000" t="50000" r="50000" b="50000"/>
            </a:path>
          </a:gradFill>
          <a:ln w="9525">
            <a:round/>
            <a:headEnd/>
            <a:tailEnd/>
          </a:ln>
          <a:scene3d>
            <a:camera prst="legacyObliqueTopRight"/>
            <a:lightRig rig="legacyFlat3" dir="b"/>
          </a:scene3d>
          <a:sp3d extrusionH="1762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79" name="Oval 10">
            <a:extLst>
              <a:ext uri="{FF2B5EF4-FFF2-40B4-BE49-F238E27FC236}">
                <a16:creationId xmlns:a16="http://schemas.microsoft.com/office/drawing/2014/main" id="{4FEE7DE1-7435-4C58-96BC-95FB0EF9B18F}"/>
              </a:ext>
            </a:extLst>
          </p:cNvPr>
          <p:cNvSpPr>
            <a:spLocks noChangeArrowheads="1"/>
          </p:cNvSpPr>
          <p:nvPr/>
        </p:nvSpPr>
        <p:spPr bwMode="auto">
          <a:xfrm>
            <a:off x="4676775" y="4184650"/>
            <a:ext cx="460375" cy="463550"/>
          </a:xfrm>
          <a:prstGeom prst="ellipse">
            <a:avLst/>
          </a:prstGeom>
          <a:gradFill rotWithShape="0">
            <a:gsLst>
              <a:gs pos="0">
                <a:srgbClr val="8488C4"/>
              </a:gs>
              <a:gs pos="53000">
                <a:srgbClr val="D4DEFF"/>
              </a:gs>
              <a:gs pos="83000">
                <a:srgbClr val="D4DEFF"/>
              </a:gs>
              <a:gs pos="100000">
                <a:srgbClr val="96AB94"/>
              </a:gs>
            </a:gsLst>
            <a:path path="shape">
              <a:fillToRect l="50000" t="50000" r="50000" b="50000"/>
            </a:path>
          </a:gradFill>
          <a:ln w="9525">
            <a:round/>
            <a:headEnd/>
            <a:tailEnd/>
          </a:ln>
          <a:scene3d>
            <a:camera prst="legacyObliqueTopRight"/>
            <a:lightRig rig="legacyFlat3" dir="b"/>
          </a:scene3d>
          <a:sp3d extrusionH="176200" prstMaterial="legacyMatte">
            <a:bevelT w="13500" h="13500" prst="angle"/>
            <a:bevelB w="13500" h="13500" prst="angle"/>
            <a:extrusionClr>
              <a:srgbClr val="8488C4"/>
            </a:extrusionClr>
            <a:contourClr>
              <a:srgbClr val="8488C4"/>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80" name="Rectangle 11">
            <a:extLst>
              <a:ext uri="{FF2B5EF4-FFF2-40B4-BE49-F238E27FC236}">
                <a16:creationId xmlns:a16="http://schemas.microsoft.com/office/drawing/2014/main" id="{4BD340FB-3574-4DF7-BEC4-F5A2C6B081C5}"/>
              </a:ext>
            </a:extLst>
          </p:cNvPr>
          <p:cNvSpPr>
            <a:spLocks noChangeArrowheads="1"/>
          </p:cNvSpPr>
          <p:nvPr/>
        </p:nvSpPr>
        <p:spPr bwMode="auto">
          <a:xfrm>
            <a:off x="4267200" y="3048000"/>
            <a:ext cx="3429000" cy="1290638"/>
          </a:xfrm>
          <a:prstGeom prst="rect">
            <a:avLst/>
          </a:prstGeom>
          <a:gradFill rotWithShape="0">
            <a:gsLst>
              <a:gs pos="0">
                <a:srgbClr val="990033"/>
              </a:gs>
              <a:gs pos="50000">
                <a:srgbClr val="C36A88"/>
              </a:gs>
              <a:gs pos="100000">
                <a:srgbClr val="990033"/>
              </a:gs>
            </a:gsLst>
            <a:lin ang="5400000" scaled="1"/>
          </a:gradFill>
          <a:ln w="9525">
            <a:miter lim="800000"/>
            <a:headEnd/>
            <a:tailEnd/>
          </a:ln>
          <a:scene3d>
            <a:camera prst="legacyObliqueTopRight"/>
            <a:lightRig rig="legacyFlat3" dir="b"/>
          </a:scene3d>
          <a:sp3d extrusionH="1141400" prstMaterial="legacyMatte">
            <a:bevelT w="13500" h="13500" prst="angle"/>
            <a:bevelB w="13500" h="13500" prst="angle"/>
            <a:extrusionClr>
              <a:srgbClr val="990033"/>
            </a:extrusionClr>
            <a:contourClr>
              <a:srgbClr val="990033"/>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8681" name="Freeform 12">
            <a:extLst>
              <a:ext uri="{FF2B5EF4-FFF2-40B4-BE49-F238E27FC236}">
                <a16:creationId xmlns:a16="http://schemas.microsoft.com/office/drawing/2014/main" id="{8DF4DC0F-AB8E-43EA-87FE-3679E2D48D1F}"/>
              </a:ext>
            </a:extLst>
          </p:cNvPr>
          <p:cNvSpPr>
            <a:spLocks/>
          </p:cNvSpPr>
          <p:nvPr/>
        </p:nvSpPr>
        <p:spPr bwMode="auto">
          <a:xfrm>
            <a:off x="4318000" y="3100388"/>
            <a:ext cx="3181350" cy="1066800"/>
          </a:xfrm>
          <a:custGeom>
            <a:avLst/>
            <a:gdLst>
              <a:gd name="T0" fmla="*/ 400867 w 2984"/>
              <a:gd name="T1" fmla="*/ 791497 h 992"/>
              <a:gd name="T2" fmla="*/ 503216 w 2984"/>
              <a:gd name="T3" fmla="*/ 946355 h 992"/>
              <a:gd name="T4" fmla="*/ 759089 w 2984"/>
              <a:gd name="T5" fmla="*/ 997974 h 992"/>
              <a:gd name="T6" fmla="*/ 1066136 w 2984"/>
              <a:gd name="T7" fmla="*/ 1049594 h 992"/>
              <a:gd name="T8" fmla="*/ 1168485 w 2984"/>
              <a:gd name="T9" fmla="*/ 997974 h 992"/>
              <a:gd name="T10" fmla="*/ 1526707 w 2984"/>
              <a:gd name="T11" fmla="*/ 1049594 h 992"/>
              <a:gd name="T12" fmla="*/ 1833754 w 2984"/>
              <a:gd name="T13" fmla="*/ 1049594 h 992"/>
              <a:gd name="T14" fmla="*/ 1936103 w 2984"/>
              <a:gd name="T15" fmla="*/ 946355 h 992"/>
              <a:gd name="T16" fmla="*/ 2345499 w 2984"/>
              <a:gd name="T17" fmla="*/ 1049594 h 992"/>
              <a:gd name="T18" fmla="*/ 2550197 w 2984"/>
              <a:gd name="T19" fmla="*/ 1049594 h 992"/>
              <a:gd name="T20" fmla="*/ 2703721 w 2984"/>
              <a:gd name="T21" fmla="*/ 997974 h 992"/>
              <a:gd name="T22" fmla="*/ 2857245 w 2984"/>
              <a:gd name="T23" fmla="*/ 997974 h 992"/>
              <a:gd name="T24" fmla="*/ 3113117 w 2984"/>
              <a:gd name="T25" fmla="*/ 688258 h 992"/>
              <a:gd name="T26" fmla="*/ 3164292 w 2984"/>
              <a:gd name="T27" fmla="*/ 430161 h 992"/>
              <a:gd name="T28" fmla="*/ 3010768 w 2984"/>
              <a:gd name="T29" fmla="*/ 223684 h 992"/>
              <a:gd name="T30" fmla="*/ 2806070 w 2984"/>
              <a:gd name="T31" fmla="*/ 120445 h 992"/>
              <a:gd name="T32" fmla="*/ 2499023 w 2984"/>
              <a:gd name="T33" fmla="*/ 120445 h 992"/>
              <a:gd name="T34" fmla="*/ 2140801 w 2984"/>
              <a:gd name="T35" fmla="*/ 17206 h 992"/>
              <a:gd name="T36" fmla="*/ 1629056 w 2984"/>
              <a:gd name="T37" fmla="*/ 17206 h 992"/>
              <a:gd name="T38" fmla="*/ 1168485 w 2984"/>
              <a:gd name="T39" fmla="*/ 120445 h 992"/>
              <a:gd name="T40" fmla="*/ 861438 w 2984"/>
              <a:gd name="T41" fmla="*/ 17206 h 992"/>
              <a:gd name="T42" fmla="*/ 554391 w 2984"/>
              <a:gd name="T43" fmla="*/ 68826 h 992"/>
              <a:gd name="T44" fmla="*/ 298518 w 2984"/>
              <a:gd name="T45" fmla="*/ 172065 h 992"/>
              <a:gd name="T46" fmla="*/ 42645 w 2984"/>
              <a:gd name="T47" fmla="*/ 326923 h 992"/>
              <a:gd name="T48" fmla="*/ 42645 w 2984"/>
              <a:gd name="T49" fmla="*/ 533400 h 992"/>
              <a:gd name="T50" fmla="*/ 144995 w 2984"/>
              <a:gd name="T51" fmla="*/ 791497 h 992"/>
              <a:gd name="T52" fmla="*/ 298518 w 2984"/>
              <a:gd name="T53" fmla="*/ 843116 h 992"/>
              <a:gd name="T54" fmla="*/ 400867 w 2984"/>
              <a:gd name="T55" fmla="*/ 791497 h 9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984" h="992">
                <a:moveTo>
                  <a:pt x="376" y="736"/>
                </a:moveTo>
                <a:cubicBezTo>
                  <a:pt x="408" y="752"/>
                  <a:pt x="416" y="848"/>
                  <a:pt x="472" y="880"/>
                </a:cubicBezTo>
                <a:cubicBezTo>
                  <a:pt x="528" y="912"/>
                  <a:pt x="624" y="912"/>
                  <a:pt x="712" y="928"/>
                </a:cubicBezTo>
                <a:cubicBezTo>
                  <a:pt x="800" y="944"/>
                  <a:pt x="936" y="976"/>
                  <a:pt x="1000" y="976"/>
                </a:cubicBezTo>
                <a:cubicBezTo>
                  <a:pt x="1064" y="976"/>
                  <a:pt x="1024" y="928"/>
                  <a:pt x="1096" y="928"/>
                </a:cubicBezTo>
                <a:cubicBezTo>
                  <a:pt x="1168" y="928"/>
                  <a:pt x="1328" y="968"/>
                  <a:pt x="1432" y="976"/>
                </a:cubicBezTo>
                <a:cubicBezTo>
                  <a:pt x="1536" y="984"/>
                  <a:pt x="1656" y="992"/>
                  <a:pt x="1720" y="976"/>
                </a:cubicBezTo>
                <a:cubicBezTo>
                  <a:pt x="1784" y="960"/>
                  <a:pt x="1736" y="880"/>
                  <a:pt x="1816" y="880"/>
                </a:cubicBezTo>
                <a:cubicBezTo>
                  <a:pt x="1896" y="880"/>
                  <a:pt x="2104" y="960"/>
                  <a:pt x="2200" y="976"/>
                </a:cubicBezTo>
                <a:cubicBezTo>
                  <a:pt x="2296" y="992"/>
                  <a:pt x="2336" y="984"/>
                  <a:pt x="2392" y="976"/>
                </a:cubicBezTo>
                <a:cubicBezTo>
                  <a:pt x="2448" y="968"/>
                  <a:pt x="2488" y="936"/>
                  <a:pt x="2536" y="928"/>
                </a:cubicBezTo>
                <a:cubicBezTo>
                  <a:pt x="2584" y="920"/>
                  <a:pt x="2616" y="976"/>
                  <a:pt x="2680" y="928"/>
                </a:cubicBezTo>
                <a:cubicBezTo>
                  <a:pt x="2744" y="880"/>
                  <a:pt x="2872" y="728"/>
                  <a:pt x="2920" y="640"/>
                </a:cubicBezTo>
                <a:cubicBezTo>
                  <a:pt x="2968" y="552"/>
                  <a:pt x="2984" y="472"/>
                  <a:pt x="2968" y="400"/>
                </a:cubicBezTo>
                <a:cubicBezTo>
                  <a:pt x="2952" y="328"/>
                  <a:pt x="2880" y="256"/>
                  <a:pt x="2824" y="208"/>
                </a:cubicBezTo>
                <a:cubicBezTo>
                  <a:pt x="2768" y="160"/>
                  <a:pt x="2712" y="128"/>
                  <a:pt x="2632" y="112"/>
                </a:cubicBezTo>
                <a:cubicBezTo>
                  <a:pt x="2552" y="96"/>
                  <a:pt x="2448" y="128"/>
                  <a:pt x="2344" y="112"/>
                </a:cubicBezTo>
                <a:cubicBezTo>
                  <a:pt x="2240" y="96"/>
                  <a:pt x="2144" y="32"/>
                  <a:pt x="2008" y="16"/>
                </a:cubicBezTo>
                <a:cubicBezTo>
                  <a:pt x="1872" y="0"/>
                  <a:pt x="1680" y="0"/>
                  <a:pt x="1528" y="16"/>
                </a:cubicBezTo>
                <a:cubicBezTo>
                  <a:pt x="1376" y="32"/>
                  <a:pt x="1216" y="112"/>
                  <a:pt x="1096" y="112"/>
                </a:cubicBezTo>
                <a:cubicBezTo>
                  <a:pt x="976" y="112"/>
                  <a:pt x="904" y="24"/>
                  <a:pt x="808" y="16"/>
                </a:cubicBezTo>
                <a:cubicBezTo>
                  <a:pt x="712" y="8"/>
                  <a:pt x="608" y="40"/>
                  <a:pt x="520" y="64"/>
                </a:cubicBezTo>
                <a:cubicBezTo>
                  <a:pt x="432" y="88"/>
                  <a:pt x="360" y="120"/>
                  <a:pt x="280" y="160"/>
                </a:cubicBezTo>
                <a:cubicBezTo>
                  <a:pt x="200" y="200"/>
                  <a:pt x="80" y="248"/>
                  <a:pt x="40" y="304"/>
                </a:cubicBezTo>
                <a:cubicBezTo>
                  <a:pt x="0" y="360"/>
                  <a:pt x="24" y="424"/>
                  <a:pt x="40" y="496"/>
                </a:cubicBezTo>
                <a:cubicBezTo>
                  <a:pt x="56" y="568"/>
                  <a:pt x="96" y="688"/>
                  <a:pt x="136" y="736"/>
                </a:cubicBezTo>
                <a:cubicBezTo>
                  <a:pt x="176" y="784"/>
                  <a:pt x="240" y="776"/>
                  <a:pt x="280" y="784"/>
                </a:cubicBezTo>
                <a:cubicBezTo>
                  <a:pt x="320" y="792"/>
                  <a:pt x="344" y="720"/>
                  <a:pt x="376" y="736"/>
                </a:cubicBezTo>
                <a:close/>
              </a:path>
            </a:pathLst>
          </a:cu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8682" name="Text Box 47">
            <a:extLst>
              <a:ext uri="{FF2B5EF4-FFF2-40B4-BE49-F238E27FC236}">
                <a16:creationId xmlns:a16="http://schemas.microsoft.com/office/drawing/2014/main" id="{13DC0914-5BD0-4B0C-8D77-2B72287A154A}"/>
              </a:ext>
            </a:extLst>
          </p:cNvPr>
          <p:cNvSpPr txBox="1">
            <a:spLocks noChangeArrowheads="1"/>
          </p:cNvSpPr>
          <p:nvPr/>
        </p:nvSpPr>
        <p:spPr bwMode="auto">
          <a:xfrm>
            <a:off x="6324600" y="19812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V</a:t>
            </a:r>
            <a:r>
              <a:rPr lang="en-US" altLang="en-US" sz="2800" baseline="-25000"/>
              <a:t>ftrain</a:t>
            </a:r>
            <a:r>
              <a:rPr lang="en-US" altLang="en-US" sz="2800"/>
              <a:t>=20m/s</a:t>
            </a:r>
          </a:p>
        </p:txBody>
      </p:sp>
      <p:sp>
        <p:nvSpPr>
          <p:cNvPr id="28683" name="Freeform 55">
            <a:extLst>
              <a:ext uri="{FF2B5EF4-FFF2-40B4-BE49-F238E27FC236}">
                <a16:creationId xmlns:a16="http://schemas.microsoft.com/office/drawing/2014/main" id="{4ABB12F3-914E-4B26-8711-DE938F5D3CF9}"/>
              </a:ext>
            </a:extLst>
          </p:cNvPr>
          <p:cNvSpPr>
            <a:spLocks/>
          </p:cNvSpPr>
          <p:nvPr/>
        </p:nvSpPr>
        <p:spPr bwMode="auto">
          <a:xfrm>
            <a:off x="4267200" y="3505200"/>
            <a:ext cx="3470275" cy="674688"/>
          </a:xfrm>
          <a:custGeom>
            <a:avLst/>
            <a:gdLst>
              <a:gd name="T0" fmla="*/ 460375 w 2186"/>
              <a:gd name="T1" fmla="*/ 400050 h 425"/>
              <a:gd name="T2" fmla="*/ 561975 w 2186"/>
              <a:gd name="T3" fmla="*/ 554038 h 425"/>
              <a:gd name="T4" fmla="*/ 817563 w 2186"/>
              <a:gd name="T5" fmla="*/ 606425 h 425"/>
              <a:gd name="T6" fmla="*/ 1125538 w 2186"/>
              <a:gd name="T7" fmla="*/ 657225 h 425"/>
              <a:gd name="T8" fmla="*/ 1227138 w 2186"/>
              <a:gd name="T9" fmla="*/ 606425 h 425"/>
              <a:gd name="T10" fmla="*/ 1585913 w 2186"/>
              <a:gd name="T11" fmla="*/ 657225 h 425"/>
              <a:gd name="T12" fmla="*/ 1892300 w 2186"/>
              <a:gd name="T13" fmla="*/ 657225 h 425"/>
              <a:gd name="T14" fmla="*/ 1995488 w 2186"/>
              <a:gd name="T15" fmla="*/ 554038 h 425"/>
              <a:gd name="T16" fmla="*/ 2403475 w 2186"/>
              <a:gd name="T17" fmla="*/ 657225 h 425"/>
              <a:gd name="T18" fmla="*/ 2608263 w 2186"/>
              <a:gd name="T19" fmla="*/ 657225 h 425"/>
              <a:gd name="T20" fmla="*/ 2762250 w 2186"/>
              <a:gd name="T21" fmla="*/ 606425 h 425"/>
              <a:gd name="T22" fmla="*/ 2916238 w 2186"/>
              <a:gd name="T23" fmla="*/ 606425 h 425"/>
              <a:gd name="T24" fmla="*/ 3171825 w 2186"/>
              <a:gd name="T25" fmla="*/ 296863 h 425"/>
              <a:gd name="T26" fmla="*/ 3222625 w 2186"/>
              <a:gd name="T27" fmla="*/ 38100 h 425"/>
              <a:gd name="T28" fmla="*/ 3167063 w 2186"/>
              <a:gd name="T29" fmla="*/ 65088 h 425"/>
              <a:gd name="T30" fmla="*/ 1400175 w 2186"/>
              <a:gd name="T31" fmla="*/ 85725 h 425"/>
              <a:gd name="T32" fmla="*/ 811213 w 2186"/>
              <a:gd name="T33" fmla="*/ 106363 h 425"/>
              <a:gd name="T34" fmla="*/ 101600 w 2186"/>
              <a:gd name="T35" fmla="*/ 141288 h 425"/>
              <a:gd name="T36" fmla="*/ 203200 w 2186"/>
              <a:gd name="T37" fmla="*/ 400050 h 425"/>
              <a:gd name="T38" fmla="*/ 357188 w 2186"/>
              <a:gd name="T39" fmla="*/ 450850 h 425"/>
              <a:gd name="T40" fmla="*/ 460375 w 2186"/>
              <a:gd name="T41" fmla="*/ 400050 h 4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86" h="425">
                <a:moveTo>
                  <a:pt x="290" y="252"/>
                </a:moveTo>
                <a:cubicBezTo>
                  <a:pt x="311" y="262"/>
                  <a:pt x="316" y="327"/>
                  <a:pt x="354" y="349"/>
                </a:cubicBezTo>
                <a:cubicBezTo>
                  <a:pt x="392" y="371"/>
                  <a:pt x="456" y="371"/>
                  <a:pt x="515" y="382"/>
                </a:cubicBezTo>
                <a:cubicBezTo>
                  <a:pt x="574" y="392"/>
                  <a:pt x="666" y="414"/>
                  <a:pt x="709" y="414"/>
                </a:cubicBezTo>
                <a:cubicBezTo>
                  <a:pt x="752" y="414"/>
                  <a:pt x="725" y="382"/>
                  <a:pt x="773" y="382"/>
                </a:cubicBezTo>
                <a:cubicBezTo>
                  <a:pt x="821" y="382"/>
                  <a:pt x="929" y="409"/>
                  <a:pt x="999" y="414"/>
                </a:cubicBezTo>
                <a:cubicBezTo>
                  <a:pt x="1069" y="420"/>
                  <a:pt x="1149" y="425"/>
                  <a:pt x="1192" y="414"/>
                </a:cubicBezTo>
                <a:cubicBezTo>
                  <a:pt x="1235" y="403"/>
                  <a:pt x="1203" y="349"/>
                  <a:pt x="1257" y="349"/>
                </a:cubicBezTo>
                <a:cubicBezTo>
                  <a:pt x="1310" y="349"/>
                  <a:pt x="1450" y="403"/>
                  <a:pt x="1514" y="414"/>
                </a:cubicBezTo>
                <a:cubicBezTo>
                  <a:pt x="1579" y="425"/>
                  <a:pt x="1606" y="420"/>
                  <a:pt x="1643" y="414"/>
                </a:cubicBezTo>
                <a:cubicBezTo>
                  <a:pt x="1681" y="409"/>
                  <a:pt x="1708" y="387"/>
                  <a:pt x="1740" y="382"/>
                </a:cubicBezTo>
                <a:cubicBezTo>
                  <a:pt x="1772" y="376"/>
                  <a:pt x="1794" y="414"/>
                  <a:pt x="1837" y="382"/>
                </a:cubicBezTo>
                <a:cubicBezTo>
                  <a:pt x="1880" y="349"/>
                  <a:pt x="1966" y="246"/>
                  <a:pt x="1998" y="187"/>
                </a:cubicBezTo>
                <a:cubicBezTo>
                  <a:pt x="2030" y="127"/>
                  <a:pt x="2031" y="48"/>
                  <a:pt x="2030" y="24"/>
                </a:cubicBezTo>
                <a:cubicBezTo>
                  <a:pt x="2029" y="0"/>
                  <a:pt x="2186" y="36"/>
                  <a:pt x="1995" y="41"/>
                </a:cubicBezTo>
                <a:cubicBezTo>
                  <a:pt x="1804" y="46"/>
                  <a:pt x="1129" y="50"/>
                  <a:pt x="882" y="54"/>
                </a:cubicBezTo>
                <a:cubicBezTo>
                  <a:pt x="635" y="58"/>
                  <a:pt x="647" y="61"/>
                  <a:pt x="511" y="67"/>
                </a:cubicBezTo>
                <a:cubicBezTo>
                  <a:pt x="375" y="73"/>
                  <a:pt x="128" y="58"/>
                  <a:pt x="64" y="89"/>
                </a:cubicBezTo>
                <a:cubicBezTo>
                  <a:pt x="0" y="120"/>
                  <a:pt x="101" y="219"/>
                  <a:pt x="128" y="252"/>
                </a:cubicBezTo>
                <a:cubicBezTo>
                  <a:pt x="155" y="284"/>
                  <a:pt x="198" y="279"/>
                  <a:pt x="225" y="284"/>
                </a:cubicBezTo>
                <a:cubicBezTo>
                  <a:pt x="252" y="290"/>
                  <a:pt x="268" y="241"/>
                  <a:pt x="290" y="252"/>
                </a:cubicBezTo>
                <a:close/>
              </a:path>
            </a:pathLst>
          </a:custGeom>
          <a:solidFill>
            <a:schemeClr val="accent2"/>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8684" name="Text Box 56">
            <a:extLst>
              <a:ext uri="{FF2B5EF4-FFF2-40B4-BE49-F238E27FC236}">
                <a16:creationId xmlns:a16="http://schemas.microsoft.com/office/drawing/2014/main" id="{4E4AAB0C-E78E-493A-B7F6-AB4F65B9DA26}"/>
              </a:ext>
            </a:extLst>
          </p:cNvPr>
          <p:cNvSpPr txBox="1">
            <a:spLocks noChangeArrowheads="1"/>
          </p:cNvSpPr>
          <p:nvPr/>
        </p:nvSpPr>
        <p:spPr bwMode="auto">
          <a:xfrm>
            <a:off x="152400" y="4953000"/>
            <a:ext cx="441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Beginning Horizontal Momentum</a:t>
            </a:r>
          </a:p>
          <a:p>
            <a:pPr eaLnBrk="1" hangingPunct="1">
              <a:spcBef>
                <a:spcPct val="50000"/>
              </a:spcBef>
              <a:buFontTx/>
              <a:buNone/>
            </a:pPr>
            <a:r>
              <a:rPr lang="en-US" altLang="en-US" sz="2800"/>
              <a:t>M</a:t>
            </a:r>
            <a:r>
              <a:rPr lang="en-US" altLang="en-US" sz="2800" baseline="-25000"/>
              <a:t>train</a:t>
            </a:r>
            <a:r>
              <a:rPr lang="en-US" altLang="en-US" sz="2800"/>
              <a:t>v</a:t>
            </a:r>
            <a:r>
              <a:rPr lang="en-US" altLang="en-US" sz="2800" baseline="-25000"/>
              <a:t>train</a:t>
            </a:r>
            <a:r>
              <a:rPr lang="en-US" altLang="en-US" sz="2800"/>
              <a:t> + m</a:t>
            </a:r>
            <a:r>
              <a:rPr lang="en-US" altLang="en-US" sz="2800" baseline="-25000"/>
              <a:t>rain</a:t>
            </a:r>
            <a:r>
              <a:rPr lang="en-US" altLang="en-US" sz="2800"/>
              <a:t>v</a:t>
            </a:r>
            <a:r>
              <a:rPr lang="en-US" altLang="en-US" sz="2800" baseline="-25000"/>
              <a:t>rain</a:t>
            </a:r>
          </a:p>
        </p:txBody>
      </p:sp>
      <p:sp>
        <p:nvSpPr>
          <p:cNvPr id="28685" name="Text Box 57">
            <a:extLst>
              <a:ext uri="{FF2B5EF4-FFF2-40B4-BE49-F238E27FC236}">
                <a16:creationId xmlns:a16="http://schemas.microsoft.com/office/drawing/2014/main" id="{27803537-30E6-4713-893E-E3CD573FD9DF}"/>
              </a:ext>
            </a:extLst>
          </p:cNvPr>
          <p:cNvSpPr txBox="1">
            <a:spLocks noChangeArrowheads="1"/>
          </p:cNvSpPr>
          <p:nvPr/>
        </p:nvSpPr>
        <p:spPr bwMode="auto">
          <a:xfrm>
            <a:off x="4724400" y="4953000"/>
            <a:ext cx="37338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Final Horizontal Momentum</a:t>
            </a:r>
          </a:p>
          <a:p>
            <a:pPr eaLnBrk="1" hangingPunct="1">
              <a:spcBef>
                <a:spcPct val="50000"/>
              </a:spcBef>
              <a:buFontTx/>
              <a:buNone/>
            </a:pPr>
            <a:r>
              <a:rPr lang="en-US" altLang="en-US" sz="2800"/>
              <a:t>(M</a:t>
            </a:r>
            <a:r>
              <a:rPr lang="en-US" altLang="en-US" sz="2800" baseline="-25000"/>
              <a:t>train</a:t>
            </a:r>
            <a:r>
              <a:rPr lang="en-US" altLang="en-US" sz="2800"/>
              <a:t>+ m</a:t>
            </a:r>
            <a:r>
              <a:rPr lang="en-US" altLang="en-US" sz="2800" baseline="-25000"/>
              <a:t>rain</a:t>
            </a:r>
            <a:r>
              <a:rPr lang="en-US" altLang="en-US" sz="2800"/>
              <a:t>)v</a:t>
            </a:r>
            <a:r>
              <a:rPr lang="en-US" altLang="en-US" sz="2800" baseline="-25000"/>
              <a:t>total</a:t>
            </a:r>
          </a:p>
        </p:txBody>
      </p:sp>
      <p:sp>
        <p:nvSpPr>
          <p:cNvPr id="11322" name="Text Box 58">
            <a:extLst>
              <a:ext uri="{FF2B5EF4-FFF2-40B4-BE49-F238E27FC236}">
                <a16:creationId xmlns:a16="http://schemas.microsoft.com/office/drawing/2014/main" id="{61FA92EA-C249-4AEC-85C3-2734882D5104}"/>
              </a:ext>
            </a:extLst>
          </p:cNvPr>
          <p:cNvSpPr txBox="1">
            <a:spLocks noChangeArrowheads="1"/>
          </p:cNvSpPr>
          <p:nvPr/>
        </p:nvSpPr>
        <p:spPr bwMode="auto">
          <a:xfrm>
            <a:off x="3886200" y="58674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t>=</a:t>
            </a:r>
          </a:p>
        </p:txBody>
      </p:sp>
      <p:sp>
        <p:nvSpPr>
          <p:cNvPr id="28687" name="Line 59">
            <a:extLst>
              <a:ext uri="{FF2B5EF4-FFF2-40B4-BE49-F238E27FC236}">
                <a16:creationId xmlns:a16="http://schemas.microsoft.com/office/drawing/2014/main" id="{C936578D-7BF5-4396-BB06-3A72CCBB8E06}"/>
              </a:ext>
            </a:extLst>
          </p:cNvPr>
          <p:cNvSpPr>
            <a:spLocks noChangeShapeType="1"/>
          </p:cNvSpPr>
          <p:nvPr/>
        </p:nvSpPr>
        <p:spPr bwMode="auto">
          <a:xfrm>
            <a:off x="7924800" y="3505200"/>
            <a:ext cx="9906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2"/>
                                        </p:tgtEl>
                                        <p:attrNameLst>
                                          <p:attrName>style.visibility</p:attrName>
                                        </p:attrNameLst>
                                      </p:cBhvr>
                                      <p:to>
                                        <p:strVal val="visible"/>
                                      </p:to>
                                    </p:set>
                                    <p:anim calcmode="lin" valueType="num">
                                      <p:cBhvr additive="base">
                                        <p:cTn id="7" dur="500" fill="hold"/>
                                        <p:tgtEl>
                                          <p:spTgt spid="11322"/>
                                        </p:tgtEl>
                                        <p:attrNameLst>
                                          <p:attrName>ppt_x</p:attrName>
                                        </p:attrNameLst>
                                      </p:cBhvr>
                                      <p:tavLst>
                                        <p:tav tm="0">
                                          <p:val>
                                            <p:strVal val="#ppt_x"/>
                                          </p:val>
                                        </p:tav>
                                        <p:tav tm="100000">
                                          <p:val>
                                            <p:strVal val="#ppt_x"/>
                                          </p:val>
                                        </p:tav>
                                      </p:tavLst>
                                    </p:anim>
                                    <p:anim calcmode="lin" valueType="num">
                                      <p:cBhvr additive="base">
                                        <p:cTn id="8" dur="500" fill="hold"/>
                                        <p:tgtEl>
                                          <p:spTgt spid="11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4E9D0192-CB99-4277-AC4D-D9E8EE81DA21}"/>
              </a:ext>
            </a:extLst>
          </p:cNvPr>
          <p:cNvSpPr txBox="1">
            <a:spLocks noChangeArrowheads="1"/>
          </p:cNvSpPr>
          <p:nvPr/>
        </p:nvSpPr>
        <p:spPr bwMode="auto">
          <a:xfrm>
            <a:off x="228600" y="0"/>
            <a:ext cx="609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Momentum is also useful for very small particles:</a:t>
            </a:r>
          </a:p>
        </p:txBody>
      </p:sp>
      <p:sp>
        <p:nvSpPr>
          <p:cNvPr id="29699" name="Text Box 5">
            <a:extLst>
              <a:ext uri="{FF2B5EF4-FFF2-40B4-BE49-F238E27FC236}">
                <a16:creationId xmlns:a16="http://schemas.microsoft.com/office/drawing/2014/main" id="{F18558BF-D72E-4270-B168-8F33CD22BB91}"/>
              </a:ext>
            </a:extLst>
          </p:cNvPr>
          <p:cNvSpPr txBox="1">
            <a:spLocks noChangeArrowheads="1"/>
          </p:cNvSpPr>
          <p:nvPr/>
        </p:nvSpPr>
        <p:spPr bwMode="auto">
          <a:xfrm>
            <a:off x="685800" y="1219200"/>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The carbon isotope Carbon-14 is used for carbon dating of archeological artifacts.  </a:t>
            </a:r>
            <a:r>
              <a:rPr lang="en-US" altLang="en-US" sz="2800" baseline="30000"/>
              <a:t>14</a:t>
            </a:r>
            <a:r>
              <a:rPr lang="en-US" altLang="en-US" sz="2800"/>
              <a:t>C (mass 2.34</a:t>
            </a:r>
            <a:r>
              <a:rPr lang="en-US" altLang="en-US" sz="2800">
                <a:cs typeface="Arial" panose="020B0604020202020204" pitchFamily="34" charset="0"/>
              </a:rPr>
              <a:t>·</a:t>
            </a:r>
            <a:r>
              <a:rPr lang="en-US" altLang="en-US" sz="2800"/>
              <a:t>10</a:t>
            </a:r>
            <a:r>
              <a:rPr lang="en-US" altLang="en-US" sz="2800" baseline="30000"/>
              <a:t>-26</a:t>
            </a:r>
            <a:r>
              <a:rPr lang="en-US" altLang="en-US" sz="2800"/>
              <a:t>kg) decays by the process known as beta decay in which the nucleus its an electron (the beta particle) and a subatomic particle called a neutrino.  In one such decay, the electron and neutrino are emitted at 60 degrees to each other.  The electron has a speed of 5.0*10</a:t>
            </a:r>
            <a:r>
              <a:rPr lang="en-US" altLang="en-US" sz="2800" baseline="30000"/>
              <a:t>7</a:t>
            </a:r>
            <a:r>
              <a:rPr lang="en-US" altLang="en-US" sz="2800"/>
              <a:t> m/s and the neutrino has a momentum of 8.0·10</a:t>
            </a:r>
            <a:r>
              <a:rPr lang="en-US" altLang="en-US" sz="2800" baseline="30000"/>
              <a:t>-24</a:t>
            </a:r>
            <a:r>
              <a:rPr lang="en-US" altLang="en-US" sz="2800"/>
              <a:t>kgm/s.  What is the recoil speed of the nucleus?  (mass of the electron m</a:t>
            </a:r>
            <a:r>
              <a:rPr lang="en-US" altLang="en-US" sz="2800" baseline="-25000"/>
              <a:t>e</a:t>
            </a:r>
            <a:r>
              <a:rPr lang="en-US" altLang="en-US" sz="2800"/>
              <a:t>=9.11·10</a:t>
            </a:r>
            <a:r>
              <a:rPr lang="en-US" altLang="en-US" sz="2800" baseline="30000"/>
              <a:t>-31</a:t>
            </a:r>
            <a:r>
              <a:rPr lang="en-US" altLang="en-US" sz="2800"/>
              <a:t>kg)</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PQuestion">
            <a:extLst>
              <a:ext uri="{FF2B5EF4-FFF2-40B4-BE49-F238E27FC236}">
                <a16:creationId xmlns:a16="http://schemas.microsoft.com/office/drawing/2014/main" id="{E6ADE70B-47E1-49B1-885F-8812D8C28D5B}"/>
              </a:ext>
            </a:extLst>
          </p:cNvPr>
          <p:cNvSpPr>
            <a:spLocks noGrp="1"/>
          </p:cNvSpPr>
          <p:nvPr>
            <p:ph type="title"/>
          </p:nvPr>
        </p:nvSpPr>
        <p:spPr/>
        <p:txBody>
          <a:bodyPr/>
          <a:lstStyle/>
          <a:p>
            <a:r>
              <a:rPr lang="en-US" altLang="en-US"/>
              <a:t>Where does the mass of a tree come from?</a:t>
            </a:r>
          </a:p>
        </p:txBody>
      </p:sp>
      <p:graphicFrame>
        <p:nvGraphicFramePr>
          <p:cNvPr id="4" name="TPChart">
            <a:extLst>
              <a:ext uri="{FF2B5EF4-FFF2-40B4-BE49-F238E27FC236}">
                <a16:creationId xmlns:a16="http://schemas.microsoft.com/office/drawing/2014/main" id="{92F4422A-D6E0-4C2D-93C2-41E4A18DFC9E}"/>
              </a:ext>
            </a:extLst>
          </p:cNvPr>
          <p:cNvGraphicFramePr>
            <a:graphicFrameLocks noChangeAspect="1"/>
          </p:cNvGraphicFramePr>
          <p:nvPr>
            <p:custDataLst>
              <p:tags r:id="rId3"/>
            </p:custData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4106" name="Chart" r:id="rId7" imgW="4572000" imgH="5143500" progId="MSGraph.Chart.8">
                  <p:embed followColorScheme="full"/>
                </p:oleObj>
              </mc:Choice>
              <mc:Fallback>
                <p:oleObj name="Chart" r:id="rId7" imgW="4572000" imgH="5143500"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TPAnswers">
            <a:extLst>
              <a:ext uri="{FF2B5EF4-FFF2-40B4-BE49-F238E27FC236}">
                <a16:creationId xmlns:a16="http://schemas.microsoft.com/office/drawing/2014/main" id="{0E01BBF7-CCCC-46A5-9B06-BC1E370D4261}"/>
              </a:ext>
            </a:extLst>
          </p:cNvPr>
          <p:cNvSpPr>
            <a:spLocks noGrp="1"/>
          </p:cNvSpPr>
          <p:nvPr>
            <p:ph type="body" idx="1"/>
            <p:custDataLst>
              <p:tags r:id="rId4"/>
            </p:custDataLst>
          </p:nvPr>
        </p:nvSpPr>
        <p:spPr>
          <a:xfrm>
            <a:off x="457200" y="1600200"/>
            <a:ext cx="4114800" cy="4525963"/>
          </a:xfrm>
        </p:spPr>
        <p:txBody>
          <a:bodyPr/>
          <a:lstStyle/>
          <a:p>
            <a:pPr marL="514350" indent="-514350">
              <a:buFontTx/>
              <a:buAutoNum type="arabicPeriod"/>
            </a:pPr>
            <a:r>
              <a:rPr lang="en-US" altLang="en-US"/>
              <a:t>Soil</a:t>
            </a:r>
          </a:p>
          <a:p>
            <a:pPr marL="514350" indent="-514350">
              <a:buFontTx/>
              <a:buAutoNum type="arabicPeriod"/>
            </a:pPr>
            <a:r>
              <a:rPr lang="en-US" altLang="en-US"/>
              <a:t>Water</a:t>
            </a:r>
          </a:p>
          <a:p>
            <a:pPr marL="514350" indent="-514350">
              <a:buFontTx/>
              <a:buAutoNum type="arabicPeriod"/>
            </a:pPr>
            <a:r>
              <a:rPr lang="en-US" altLang="en-US"/>
              <a:t>Air</a:t>
            </a:r>
          </a:p>
          <a:p>
            <a:pPr marL="514350" indent="-514350">
              <a:buFontTx/>
              <a:buAutoNum type="arabicPeriod"/>
            </a:pPr>
            <a:r>
              <a:rPr lang="en-US" altLang="en-US"/>
              <a:t>Light</a:t>
            </a:r>
          </a:p>
          <a:p>
            <a:pPr marL="514350" indent="-514350">
              <a:buFontTx/>
              <a:buAutoNum type="arabicPeriod"/>
            </a:pPr>
            <a:r>
              <a:rPr lang="en-US" altLang="en-US"/>
              <a:t>Nowhere </a:t>
            </a:r>
          </a:p>
        </p:txBody>
      </p:sp>
      <p:pic>
        <p:nvPicPr>
          <p:cNvPr id="4101" name="ResponseGrid">
            <a:extLst>
              <a:ext uri="{FF2B5EF4-FFF2-40B4-BE49-F238E27FC236}">
                <a16:creationId xmlns:a16="http://schemas.microsoft.com/office/drawing/2014/main" id="{97F4C05E-1535-4C3E-B6AB-12092D485895}"/>
              </a:ext>
            </a:extLst>
          </p:cNvPr>
          <p:cNvPicPr>
            <a:picLocks/>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8255000" y="4445000"/>
            <a:ext cx="88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a:extLst>
              <a:ext uri="{FF2B5EF4-FFF2-40B4-BE49-F238E27FC236}">
                <a16:creationId xmlns:a16="http://schemas.microsoft.com/office/drawing/2014/main" id="{5C735D29-6989-43EB-8CC0-3A8380FA9197}"/>
              </a:ext>
            </a:extLst>
          </p:cNvPr>
          <p:cNvSpPr>
            <a:spLocks noChangeArrowheads="1"/>
          </p:cNvSpPr>
          <p:nvPr/>
        </p:nvSpPr>
        <p:spPr bwMode="auto">
          <a:xfrm>
            <a:off x="990600" y="5181600"/>
            <a:ext cx="7086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23" name="Line 5">
            <a:extLst>
              <a:ext uri="{FF2B5EF4-FFF2-40B4-BE49-F238E27FC236}">
                <a16:creationId xmlns:a16="http://schemas.microsoft.com/office/drawing/2014/main" id="{80C258D5-02DD-41D3-89CB-0F2CCF4D9DBC}"/>
              </a:ext>
            </a:extLst>
          </p:cNvPr>
          <p:cNvSpPr>
            <a:spLocks noChangeShapeType="1"/>
          </p:cNvSpPr>
          <p:nvPr/>
        </p:nvSpPr>
        <p:spPr bwMode="auto">
          <a:xfrm flipV="1">
            <a:off x="2133600" y="4953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6">
            <a:extLst>
              <a:ext uri="{FF2B5EF4-FFF2-40B4-BE49-F238E27FC236}">
                <a16:creationId xmlns:a16="http://schemas.microsoft.com/office/drawing/2014/main" id="{CEFEDE08-3CD7-45CA-9F3D-F372EA0A0F29}"/>
              </a:ext>
            </a:extLst>
          </p:cNvPr>
          <p:cNvSpPr>
            <a:spLocks noChangeShapeType="1"/>
          </p:cNvSpPr>
          <p:nvPr/>
        </p:nvSpPr>
        <p:spPr bwMode="auto">
          <a:xfrm>
            <a:off x="2514600" y="49530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7">
            <a:extLst>
              <a:ext uri="{FF2B5EF4-FFF2-40B4-BE49-F238E27FC236}">
                <a16:creationId xmlns:a16="http://schemas.microsoft.com/office/drawing/2014/main" id="{E987F586-EC98-4CB6-9E37-32E59F86FF8F}"/>
              </a:ext>
            </a:extLst>
          </p:cNvPr>
          <p:cNvSpPr>
            <a:spLocks noChangeShapeType="1"/>
          </p:cNvSpPr>
          <p:nvPr/>
        </p:nvSpPr>
        <p:spPr bwMode="auto">
          <a:xfrm flipV="1">
            <a:off x="2514600" y="4267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Oval 8">
            <a:extLst>
              <a:ext uri="{FF2B5EF4-FFF2-40B4-BE49-F238E27FC236}">
                <a16:creationId xmlns:a16="http://schemas.microsoft.com/office/drawing/2014/main" id="{58D7E111-301E-41FF-B544-907B1A7D1409}"/>
              </a:ext>
            </a:extLst>
          </p:cNvPr>
          <p:cNvSpPr>
            <a:spLocks noChangeArrowheads="1"/>
          </p:cNvSpPr>
          <p:nvPr/>
        </p:nvSpPr>
        <p:spPr bwMode="auto">
          <a:xfrm>
            <a:off x="2362200" y="3810000"/>
            <a:ext cx="304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27" name="Line 9">
            <a:extLst>
              <a:ext uri="{FF2B5EF4-FFF2-40B4-BE49-F238E27FC236}">
                <a16:creationId xmlns:a16="http://schemas.microsoft.com/office/drawing/2014/main" id="{85771442-C1C5-44F3-B36F-46172B684239}"/>
              </a:ext>
            </a:extLst>
          </p:cNvPr>
          <p:cNvSpPr>
            <a:spLocks noChangeShapeType="1"/>
          </p:cNvSpPr>
          <p:nvPr/>
        </p:nvSpPr>
        <p:spPr bwMode="auto">
          <a:xfrm flipV="1">
            <a:off x="2209800" y="46482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11">
            <a:extLst>
              <a:ext uri="{FF2B5EF4-FFF2-40B4-BE49-F238E27FC236}">
                <a16:creationId xmlns:a16="http://schemas.microsoft.com/office/drawing/2014/main" id="{818DE30C-62C8-4442-82E8-7C33CC643F48}"/>
              </a:ext>
            </a:extLst>
          </p:cNvPr>
          <p:cNvSpPr>
            <a:spLocks noChangeShapeType="1"/>
          </p:cNvSpPr>
          <p:nvPr/>
        </p:nvSpPr>
        <p:spPr bwMode="auto">
          <a:xfrm flipV="1">
            <a:off x="5410200" y="49530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12">
            <a:extLst>
              <a:ext uri="{FF2B5EF4-FFF2-40B4-BE49-F238E27FC236}">
                <a16:creationId xmlns:a16="http://schemas.microsoft.com/office/drawing/2014/main" id="{42F8C194-5D04-4561-9105-E3DEA7C25FE3}"/>
              </a:ext>
            </a:extLst>
          </p:cNvPr>
          <p:cNvSpPr>
            <a:spLocks noChangeShapeType="1"/>
          </p:cNvSpPr>
          <p:nvPr/>
        </p:nvSpPr>
        <p:spPr bwMode="auto">
          <a:xfrm>
            <a:off x="5791200" y="49530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13">
            <a:extLst>
              <a:ext uri="{FF2B5EF4-FFF2-40B4-BE49-F238E27FC236}">
                <a16:creationId xmlns:a16="http://schemas.microsoft.com/office/drawing/2014/main" id="{304253C9-A3BE-4853-96A3-28B91F641C57}"/>
              </a:ext>
            </a:extLst>
          </p:cNvPr>
          <p:cNvSpPr>
            <a:spLocks noChangeShapeType="1"/>
          </p:cNvSpPr>
          <p:nvPr/>
        </p:nvSpPr>
        <p:spPr bwMode="auto">
          <a:xfrm flipV="1">
            <a:off x="5791200" y="4267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Oval 14">
            <a:extLst>
              <a:ext uri="{FF2B5EF4-FFF2-40B4-BE49-F238E27FC236}">
                <a16:creationId xmlns:a16="http://schemas.microsoft.com/office/drawing/2014/main" id="{38B6D48B-6BBB-4AA1-BC58-96897BBE93F6}"/>
              </a:ext>
            </a:extLst>
          </p:cNvPr>
          <p:cNvSpPr>
            <a:spLocks noChangeArrowheads="1"/>
          </p:cNvSpPr>
          <p:nvPr/>
        </p:nvSpPr>
        <p:spPr bwMode="auto">
          <a:xfrm>
            <a:off x="5638800" y="3810000"/>
            <a:ext cx="304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32" name="Line 15">
            <a:extLst>
              <a:ext uri="{FF2B5EF4-FFF2-40B4-BE49-F238E27FC236}">
                <a16:creationId xmlns:a16="http://schemas.microsoft.com/office/drawing/2014/main" id="{6C445ACA-F840-4AAC-ACD0-10DD9EB161B9}"/>
              </a:ext>
            </a:extLst>
          </p:cNvPr>
          <p:cNvSpPr>
            <a:spLocks noChangeShapeType="1"/>
          </p:cNvSpPr>
          <p:nvPr/>
        </p:nvSpPr>
        <p:spPr bwMode="auto">
          <a:xfrm flipV="1">
            <a:off x="5486400" y="4648200"/>
            <a:ext cx="533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Text Box 24">
            <a:extLst>
              <a:ext uri="{FF2B5EF4-FFF2-40B4-BE49-F238E27FC236}">
                <a16:creationId xmlns:a16="http://schemas.microsoft.com/office/drawing/2014/main" id="{042D9127-1E1E-4188-828B-D64041BEFDAB}"/>
              </a:ext>
            </a:extLst>
          </p:cNvPr>
          <p:cNvSpPr txBox="1">
            <a:spLocks noChangeArrowheads="1"/>
          </p:cNvSpPr>
          <p:nvPr/>
        </p:nvSpPr>
        <p:spPr bwMode="auto">
          <a:xfrm>
            <a:off x="76200" y="152400"/>
            <a:ext cx="86106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Two people, m</a:t>
            </a:r>
            <a:r>
              <a:rPr lang="en-US" altLang="en-US" sz="2800" baseline="-25000"/>
              <a:t>1</a:t>
            </a:r>
            <a:r>
              <a:rPr lang="en-US" altLang="en-US" sz="2800"/>
              <a:t> and m</a:t>
            </a:r>
            <a:r>
              <a:rPr lang="en-US" altLang="en-US" sz="2800" baseline="-25000"/>
              <a:t>2</a:t>
            </a:r>
            <a:r>
              <a:rPr lang="en-US" altLang="en-US" sz="2800"/>
              <a:t>, are standing stationary on a frictionless ice rink.</a:t>
            </a:r>
          </a:p>
          <a:p>
            <a:pPr eaLnBrk="1" hangingPunct="1">
              <a:spcBef>
                <a:spcPct val="50000"/>
              </a:spcBef>
              <a:buFontTx/>
              <a:buNone/>
            </a:pPr>
            <a:r>
              <a:rPr lang="en-US" altLang="en-US" sz="2800"/>
              <a:t>Person 1 throws a ball to Person 2 at an angle of </a:t>
            </a:r>
            <a:r>
              <a:rPr lang="en-US" altLang="en-US" sz="2800">
                <a:sym typeface="Symbol" panose="05050102010706020507" pitchFamily="18" charset="2"/>
              </a:rPr>
              <a:t></a:t>
            </a:r>
            <a:r>
              <a:rPr lang="en-US" altLang="en-US" sz="2800">
                <a:cs typeface="Arial" panose="020B0604020202020204" pitchFamily="34" charset="0"/>
              </a:rPr>
              <a:t> above the horizontal with a velocity v</a:t>
            </a:r>
            <a:r>
              <a:rPr lang="en-US" altLang="en-US" sz="2800" baseline="-25000">
                <a:cs typeface="Arial" panose="020B0604020202020204" pitchFamily="34" charset="0"/>
              </a:rPr>
              <a:t>0</a:t>
            </a:r>
            <a:r>
              <a:rPr lang="en-US" altLang="en-US" sz="2800">
                <a:cs typeface="Arial" panose="020B0604020202020204" pitchFamily="34" charset="0"/>
              </a:rPr>
              <a:t>.</a:t>
            </a:r>
          </a:p>
          <a:p>
            <a:pPr eaLnBrk="1" hangingPunct="1">
              <a:spcBef>
                <a:spcPct val="50000"/>
              </a:spcBef>
              <a:buFontTx/>
              <a:buNone/>
            </a:pPr>
            <a:r>
              <a:rPr lang="en-US" altLang="en-US" sz="2800">
                <a:cs typeface="Arial" panose="020B0604020202020204" pitchFamily="34" charset="0"/>
              </a:rPr>
              <a:t>Person 2 catches the ball at the same height from which it was thrown.</a:t>
            </a:r>
          </a:p>
        </p:txBody>
      </p:sp>
      <p:grpSp>
        <p:nvGrpSpPr>
          <p:cNvPr id="30734" name="Group 37">
            <a:extLst>
              <a:ext uri="{FF2B5EF4-FFF2-40B4-BE49-F238E27FC236}">
                <a16:creationId xmlns:a16="http://schemas.microsoft.com/office/drawing/2014/main" id="{ADAF1D2F-579D-4DA1-BE8F-DF1D6A0A249D}"/>
              </a:ext>
            </a:extLst>
          </p:cNvPr>
          <p:cNvGrpSpPr>
            <a:grpSpLocks/>
          </p:cNvGrpSpPr>
          <p:nvPr/>
        </p:nvGrpSpPr>
        <p:grpSpPr bwMode="auto">
          <a:xfrm>
            <a:off x="2971800" y="3429000"/>
            <a:ext cx="1447800" cy="990600"/>
            <a:chOff x="1872" y="2160"/>
            <a:chExt cx="912" cy="624"/>
          </a:xfrm>
        </p:grpSpPr>
        <p:sp>
          <p:nvSpPr>
            <p:cNvPr id="30742" name="Oval 23">
              <a:extLst>
                <a:ext uri="{FF2B5EF4-FFF2-40B4-BE49-F238E27FC236}">
                  <a16:creationId xmlns:a16="http://schemas.microsoft.com/office/drawing/2014/main" id="{C2745E7C-5D80-426E-A2CD-CA2AD58EDEF6}"/>
                </a:ext>
              </a:extLst>
            </p:cNvPr>
            <p:cNvSpPr>
              <a:spLocks noChangeArrowheads="1"/>
            </p:cNvSpPr>
            <p:nvPr/>
          </p:nvSpPr>
          <p:spPr bwMode="auto">
            <a:xfrm>
              <a:off x="1872" y="2592"/>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43" name="Line 26">
              <a:extLst>
                <a:ext uri="{FF2B5EF4-FFF2-40B4-BE49-F238E27FC236}">
                  <a16:creationId xmlns:a16="http://schemas.microsoft.com/office/drawing/2014/main" id="{D97903FB-F911-4441-9470-35D02AECA42E}"/>
                </a:ext>
              </a:extLst>
            </p:cNvPr>
            <p:cNvSpPr>
              <a:spLocks noChangeShapeType="1"/>
            </p:cNvSpPr>
            <p:nvPr/>
          </p:nvSpPr>
          <p:spPr bwMode="auto">
            <a:xfrm flipV="1">
              <a:off x="2016" y="2400"/>
              <a:ext cx="336"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4" name="Line 27">
              <a:extLst>
                <a:ext uri="{FF2B5EF4-FFF2-40B4-BE49-F238E27FC236}">
                  <a16:creationId xmlns:a16="http://schemas.microsoft.com/office/drawing/2014/main" id="{FDE94630-5050-4FA9-BEB5-8CBFA2F9B8A6}"/>
                </a:ext>
              </a:extLst>
            </p:cNvPr>
            <p:cNvSpPr>
              <a:spLocks noChangeShapeType="1"/>
            </p:cNvSpPr>
            <p:nvPr/>
          </p:nvSpPr>
          <p:spPr bwMode="auto">
            <a:xfrm>
              <a:off x="1968" y="2688"/>
              <a:ext cx="72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45" name="Text Box 29">
              <a:extLst>
                <a:ext uri="{FF2B5EF4-FFF2-40B4-BE49-F238E27FC236}">
                  <a16:creationId xmlns:a16="http://schemas.microsoft.com/office/drawing/2014/main" id="{DC46D9FC-2E5F-49EC-A16E-FB9B347D6F2C}"/>
                </a:ext>
              </a:extLst>
            </p:cNvPr>
            <p:cNvSpPr txBox="1">
              <a:spLocks noChangeArrowheads="1"/>
            </p:cNvSpPr>
            <p:nvPr/>
          </p:nvSpPr>
          <p:spPr bwMode="auto">
            <a:xfrm>
              <a:off x="2304" y="21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v</a:t>
              </a:r>
              <a:r>
                <a:rPr lang="en-US" altLang="en-US" sz="2400" baseline="-25000"/>
                <a:t>0</a:t>
              </a:r>
            </a:p>
          </p:txBody>
        </p:sp>
        <p:sp>
          <p:nvSpPr>
            <p:cNvPr id="30746" name="Freeform 35">
              <a:extLst>
                <a:ext uri="{FF2B5EF4-FFF2-40B4-BE49-F238E27FC236}">
                  <a16:creationId xmlns:a16="http://schemas.microsoft.com/office/drawing/2014/main" id="{EA42A398-A9B8-49E9-A918-7F2D19348DAB}"/>
                </a:ext>
              </a:extLst>
            </p:cNvPr>
            <p:cNvSpPr>
              <a:spLocks/>
            </p:cNvSpPr>
            <p:nvPr/>
          </p:nvSpPr>
          <p:spPr bwMode="auto">
            <a:xfrm>
              <a:off x="2160" y="2592"/>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4" y="40"/>
                    <a:pt x="48" y="80"/>
                    <a:pt x="4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7" name="Text Box 36">
              <a:extLst>
                <a:ext uri="{FF2B5EF4-FFF2-40B4-BE49-F238E27FC236}">
                  <a16:creationId xmlns:a16="http://schemas.microsoft.com/office/drawing/2014/main" id="{23EAE015-E640-4B2E-BB28-D3662AD3A09B}"/>
                </a:ext>
              </a:extLst>
            </p:cNvPr>
            <p:cNvSpPr txBox="1">
              <a:spLocks noChangeArrowheads="1"/>
            </p:cNvSpPr>
            <p:nvPr/>
          </p:nvSpPr>
          <p:spPr bwMode="auto">
            <a:xfrm>
              <a:off x="2160" y="24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ym typeface="Symbol" panose="05050102010706020507" pitchFamily="18" charset="2"/>
                </a:rPr>
                <a:t></a:t>
              </a:r>
              <a:r>
                <a:rPr lang="en-US" altLang="en-US" sz="2400" baseline="-25000">
                  <a:sym typeface="Symbol" panose="05050102010706020507" pitchFamily="18" charset="2"/>
                </a:rPr>
                <a:t>0</a:t>
              </a:r>
            </a:p>
          </p:txBody>
        </p:sp>
      </p:grpSp>
      <p:grpSp>
        <p:nvGrpSpPr>
          <p:cNvPr id="30735" name="Group 38">
            <a:extLst>
              <a:ext uri="{FF2B5EF4-FFF2-40B4-BE49-F238E27FC236}">
                <a16:creationId xmlns:a16="http://schemas.microsoft.com/office/drawing/2014/main" id="{AAF875E3-6324-4E78-8971-FC1193CF94AD}"/>
              </a:ext>
            </a:extLst>
          </p:cNvPr>
          <p:cNvGrpSpPr>
            <a:grpSpLocks/>
          </p:cNvGrpSpPr>
          <p:nvPr/>
        </p:nvGrpSpPr>
        <p:grpSpPr bwMode="auto">
          <a:xfrm flipV="1">
            <a:off x="4495800" y="4159250"/>
            <a:ext cx="1447800" cy="793750"/>
            <a:chOff x="1872" y="2284"/>
            <a:chExt cx="912" cy="500"/>
          </a:xfrm>
        </p:grpSpPr>
        <p:sp>
          <p:nvSpPr>
            <p:cNvPr id="30736" name="Oval 39">
              <a:extLst>
                <a:ext uri="{FF2B5EF4-FFF2-40B4-BE49-F238E27FC236}">
                  <a16:creationId xmlns:a16="http://schemas.microsoft.com/office/drawing/2014/main" id="{03F3F90D-A137-4E9A-8EB7-D838E70E33F0}"/>
                </a:ext>
              </a:extLst>
            </p:cNvPr>
            <p:cNvSpPr>
              <a:spLocks noChangeArrowheads="1"/>
            </p:cNvSpPr>
            <p:nvPr/>
          </p:nvSpPr>
          <p:spPr bwMode="auto">
            <a:xfrm>
              <a:off x="1872" y="2592"/>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37" name="Line 40">
              <a:extLst>
                <a:ext uri="{FF2B5EF4-FFF2-40B4-BE49-F238E27FC236}">
                  <a16:creationId xmlns:a16="http://schemas.microsoft.com/office/drawing/2014/main" id="{2CE50146-7514-4192-A78C-21ABF7EA0F66}"/>
                </a:ext>
              </a:extLst>
            </p:cNvPr>
            <p:cNvSpPr>
              <a:spLocks noChangeShapeType="1"/>
            </p:cNvSpPr>
            <p:nvPr/>
          </p:nvSpPr>
          <p:spPr bwMode="auto">
            <a:xfrm flipV="1">
              <a:off x="2016" y="2400"/>
              <a:ext cx="336"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41">
              <a:extLst>
                <a:ext uri="{FF2B5EF4-FFF2-40B4-BE49-F238E27FC236}">
                  <a16:creationId xmlns:a16="http://schemas.microsoft.com/office/drawing/2014/main" id="{2917A787-A604-4594-9A3F-33847C9134AF}"/>
                </a:ext>
              </a:extLst>
            </p:cNvPr>
            <p:cNvSpPr>
              <a:spLocks noChangeShapeType="1"/>
            </p:cNvSpPr>
            <p:nvPr/>
          </p:nvSpPr>
          <p:spPr bwMode="auto">
            <a:xfrm>
              <a:off x="1968" y="2688"/>
              <a:ext cx="72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42">
              <a:extLst>
                <a:ext uri="{FF2B5EF4-FFF2-40B4-BE49-F238E27FC236}">
                  <a16:creationId xmlns:a16="http://schemas.microsoft.com/office/drawing/2014/main" id="{18A32CA5-B549-4F64-A26F-7D6BEFFBFD24}"/>
                </a:ext>
              </a:extLst>
            </p:cNvPr>
            <p:cNvSpPr txBox="1">
              <a:spLocks noChangeArrowheads="1"/>
            </p:cNvSpPr>
            <p:nvPr/>
          </p:nvSpPr>
          <p:spPr bwMode="auto">
            <a:xfrm>
              <a:off x="2304" y="257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2400" baseline="-25000"/>
            </a:p>
          </p:txBody>
        </p:sp>
        <p:sp>
          <p:nvSpPr>
            <p:cNvPr id="30740" name="Freeform 43">
              <a:extLst>
                <a:ext uri="{FF2B5EF4-FFF2-40B4-BE49-F238E27FC236}">
                  <a16:creationId xmlns:a16="http://schemas.microsoft.com/office/drawing/2014/main" id="{1DFE3C0E-B659-4051-8D59-E162C98E5595}"/>
                </a:ext>
              </a:extLst>
            </p:cNvPr>
            <p:cNvSpPr>
              <a:spLocks/>
            </p:cNvSpPr>
            <p:nvPr/>
          </p:nvSpPr>
          <p:spPr bwMode="auto">
            <a:xfrm>
              <a:off x="2160" y="2592"/>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4" y="40"/>
                    <a:pt x="48" y="80"/>
                    <a:pt x="48" y="9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1" name="Text Box 44">
              <a:extLst>
                <a:ext uri="{FF2B5EF4-FFF2-40B4-BE49-F238E27FC236}">
                  <a16:creationId xmlns:a16="http://schemas.microsoft.com/office/drawing/2014/main" id="{E57B47A3-20F6-45CE-9603-168916FBE050}"/>
                </a:ext>
              </a:extLst>
            </p:cNvPr>
            <p:cNvSpPr txBox="1">
              <a:spLocks noChangeArrowheads="1"/>
            </p:cNvSpPr>
            <p:nvPr/>
          </p:nvSpPr>
          <p:spPr bwMode="auto">
            <a:xfrm>
              <a:off x="2160" y="228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2400" baseline="-25000">
                <a:sym typeface="Symbol" panose="05050102010706020507" pitchFamily="18" charset="2"/>
              </a:endParaRP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A1734746-708E-44F1-A50C-88ABE88DC0CF}"/>
              </a:ext>
            </a:extLst>
          </p:cNvPr>
          <p:cNvSpPr txBox="1">
            <a:spLocks noChangeArrowheads="1"/>
          </p:cNvSpPr>
          <p:nvPr/>
        </p:nvSpPr>
        <p:spPr bwMode="auto">
          <a:xfrm>
            <a:off x="304800" y="560388"/>
            <a:ext cx="72390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A 2100 kg truck is traveling east through an intersection at 2.0m/s when it is hit simultaneously from the side and the rear.  One car is a 1200kg compact traveling north at 5.0m/s.  The other is a 1500 kg midsize traveling east at 10m/s.  The three vehicles become entangled and slide as one body. What are their speed and direction just after the collision?</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BEFCE0E8-2964-4F70-B8C6-099B7509B752}"/>
              </a:ext>
            </a:extLst>
          </p:cNvPr>
          <p:cNvSpPr txBox="1">
            <a:spLocks noChangeArrowheads="1"/>
          </p:cNvSpPr>
          <p:nvPr/>
        </p:nvSpPr>
        <p:spPr bwMode="auto">
          <a:xfrm>
            <a:off x="381000" y="381000"/>
            <a:ext cx="83820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A rocket engine in a model rocket exerts a variable force.</a:t>
            </a:r>
          </a:p>
          <a:p>
            <a:pPr eaLnBrk="1" hangingPunct="1">
              <a:spcBef>
                <a:spcPct val="50000"/>
              </a:spcBef>
              <a:buFontTx/>
              <a:buNone/>
            </a:pPr>
            <a:r>
              <a:rPr lang="en-US" altLang="en-US" sz="2800"/>
              <a:t>This force is given to us as:  F(t) = 0.4t</a:t>
            </a:r>
            <a:r>
              <a:rPr lang="en-US" altLang="en-US" sz="2800" baseline="30000"/>
              <a:t>2</a:t>
            </a:r>
            <a:r>
              <a:rPr lang="en-US" altLang="en-US" sz="2800"/>
              <a:t> + 4t for the first 10 seconds. </a:t>
            </a:r>
          </a:p>
          <a:p>
            <a:pPr eaLnBrk="1" hangingPunct="1">
              <a:spcBef>
                <a:spcPct val="50000"/>
              </a:spcBef>
              <a:buFontTx/>
              <a:buNone/>
            </a:pPr>
            <a:r>
              <a:rPr lang="en-US" altLang="en-US" sz="2800"/>
              <a:t>How fast is the rocket (13grams) going after 10 seconds? (assume massless fuel)</a:t>
            </a:r>
          </a:p>
          <a:p>
            <a:pPr eaLnBrk="1" hangingPunct="1">
              <a:spcBef>
                <a:spcPct val="50000"/>
              </a:spcBef>
              <a:buFontTx/>
              <a:buNone/>
            </a:pPr>
            <a:endParaRPr lang="en-US" altLang="en-US" sz="28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a:extLst>
              <a:ext uri="{FF2B5EF4-FFF2-40B4-BE49-F238E27FC236}">
                <a16:creationId xmlns:a16="http://schemas.microsoft.com/office/drawing/2014/main" id="{3893C835-337B-461B-B317-41E1C648619D}"/>
              </a:ext>
            </a:extLst>
          </p:cNvPr>
          <p:cNvSpPr>
            <a:spLocks noChangeArrowheads="1"/>
          </p:cNvSpPr>
          <p:nvPr/>
        </p:nvSpPr>
        <p:spPr bwMode="auto">
          <a:xfrm>
            <a:off x="533400" y="1873250"/>
            <a:ext cx="1524000" cy="1371600"/>
          </a:xfrm>
          <a:prstGeom prst="ellipse">
            <a:avLst/>
          </a:prstGeom>
          <a:solidFill>
            <a:srgbClr val="00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5" name="Oval 3">
            <a:extLst>
              <a:ext uri="{FF2B5EF4-FFF2-40B4-BE49-F238E27FC236}">
                <a16:creationId xmlns:a16="http://schemas.microsoft.com/office/drawing/2014/main" id="{37C799BE-3187-4AEA-8C00-27C50F78D0B8}"/>
              </a:ext>
            </a:extLst>
          </p:cNvPr>
          <p:cNvSpPr>
            <a:spLocks noChangeArrowheads="1"/>
          </p:cNvSpPr>
          <p:nvPr/>
        </p:nvSpPr>
        <p:spPr bwMode="auto">
          <a:xfrm>
            <a:off x="6858000" y="1873250"/>
            <a:ext cx="1524000" cy="1371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6" name="Line 4">
            <a:extLst>
              <a:ext uri="{FF2B5EF4-FFF2-40B4-BE49-F238E27FC236}">
                <a16:creationId xmlns:a16="http://schemas.microsoft.com/office/drawing/2014/main" id="{5F9CBAFB-39B3-4596-AF6B-F653AB3DC3DA}"/>
              </a:ext>
            </a:extLst>
          </p:cNvPr>
          <p:cNvSpPr>
            <a:spLocks noChangeShapeType="1"/>
          </p:cNvSpPr>
          <p:nvPr/>
        </p:nvSpPr>
        <p:spPr bwMode="auto">
          <a:xfrm>
            <a:off x="1219200" y="370205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797" name="Text Box 5">
            <a:extLst>
              <a:ext uri="{FF2B5EF4-FFF2-40B4-BE49-F238E27FC236}">
                <a16:creationId xmlns:a16="http://schemas.microsoft.com/office/drawing/2014/main" id="{ABB6ED04-4D15-4DAB-B1A4-8AC5F8E3ABCC}"/>
              </a:ext>
            </a:extLst>
          </p:cNvPr>
          <p:cNvSpPr txBox="1">
            <a:spLocks noChangeArrowheads="1"/>
          </p:cNvSpPr>
          <p:nvPr/>
        </p:nvSpPr>
        <p:spPr bwMode="auto">
          <a:xfrm>
            <a:off x="1143000" y="39306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1</a:t>
            </a:r>
            <a:r>
              <a:rPr lang="en-US" altLang="en-US" sz="3600">
                <a:latin typeface="Times New Roman" panose="02020603050405020304" pitchFamily="18" charset="0"/>
              </a:rPr>
              <a:t> = mv</a:t>
            </a:r>
          </a:p>
        </p:txBody>
      </p:sp>
      <p:sp>
        <p:nvSpPr>
          <p:cNvPr id="33798" name="Text Box 6">
            <a:extLst>
              <a:ext uri="{FF2B5EF4-FFF2-40B4-BE49-F238E27FC236}">
                <a16:creationId xmlns:a16="http://schemas.microsoft.com/office/drawing/2014/main" id="{1752DDA3-C6F5-44AD-9789-0B57A0D1D114}"/>
              </a:ext>
            </a:extLst>
          </p:cNvPr>
          <p:cNvSpPr txBox="1">
            <a:spLocks noChangeArrowheads="1"/>
          </p:cNvSpPr>
          <p:nvPr/>
        </p:nvSpPr>
        <p:spPr bwMode="auto">
          <a:xfrm>
            <a:off x="762000" y="228600"/>
            <a:ext cx="7239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latin typeface="Times New Roman" panose="02020603050405020304" pitchFamily="18" charset="0"/>
              </a:rPr>
              <a:t>Let’s have two objects of equal mass and equal but opposite velocities collide with one another </a:t>
            </a:r>
            <a:r>
              <a:rPr lang="en-US" altLang="en-US" b="1">
                <a:latin typeface="Times New Roman" panose="02020603050405020304" pitchFamily="18" charset="0"/>
              </a:rPr>
              <a:t>inelastically</a:t>
            </a:r>
            <a:r>
              <a:rPr lang="en-US" altLang="en-US">
                <a:latin typeface="Times New Roman" panose="02020603050405020304" pitchFamily="18" charset="0"/>
              </a:rPr>
              <a:t>.</a:t>
            </a:r>
          </a:p>
        </p:txBody>
      </p:sp>
      <p:sp>
        <p:nvSpPr>
          <p:cNvPr id="33799" name="Line 7">
            <a:extLst>
              <a:ext uri="{FF2B5EF4-FFF2-40B4-BE49-F238E27FC236}">
                <a16:creationId xmlns:a16="http://schemas.microsoft.com/office/drawing/2014/main" id="{55ECAD09-9289-4CF2-BD1D-848931FC9F6B}"/>
              </a:ext>
            </a:extLst>
          </p:cNvPr>
          <p:cNvSpPr>
            <a:spLocks noChangeShapeType="1"/>
          </p:cNvSpPr>
          <p:nvPr/>
        </p:nvSpPr>
        <p:spPr bwMode="auto">
          <a:xfrm flipH="1">
            <a:off x="6629400" y="36576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0" name="Text Box 8">
            <a:extLst>
              <a:ext uri="{FF2B5EF4-FFF2-40B4-BE49-F238E27FC236}">
                <a16:creationId xmlns:a16="http://schemas.microsoft.com/office/drawing/2014/main" id="{373E322A-E3CE-4D91-A2E9-2A962479D384}"/>
              </a:ext>
            </a:extLst>
          </p:cNvPr>
          <p:cNvSpPr txBox="1">
            <a:spLocks noChangeArrowheads="1"/>
          </p:cNvSpPr>
          <p:nvPr/>
        </p:nvSpPr>
        <p:spPr bwMode="auto">
          <a:xfrm flipH="1">
            <a:off x="6553200" y="38862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2</a:t>
            </a:r>
            <a:r>
              <a:rPr lang="en-US" altLang="en-US" sz="3600">
                <a:latin typeface="Times New Roman" panose="02020603050405020304" pitchFamily="18" charset="0"/>
              </a:rPr>
              <a:t> = m(-v)</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a:extLst>
              <a:ext uri="{FF2B5EF4-FFF2-40B4-BE49-F238E27FC236}">
                <a16:creationId xmlns:a16="http://schemas.microsoft.com/office/drawing/2014/main" id="{87AF8498-27D1-4EAF-92B9-4922FD6B89DE}"/>
              </a:ext>
            </a:extLst>
          </p:cNvPr>
          <p:cNvSpPr>
            <a:spLocks noChangeArrowheads="1"/>
          </p:cNvSpPr>
          <p:nvPr/>
        </p:nvSpPr>
        <p:spPr bwMode="auto">
          <a:xfrm>
            <a:off x="2286000" y="2133600"/>
            <a:ext cx="1524000" cy="1371600"/>
          </a:xfrm>
          <a:prstGeom prst="ellipse">
            <a:avLst/>
          </a:prstGeom>
          <a:solidFill>
            <a:srgbClr val="00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4819" name="Oval 3">
            <a:extLst>
              <a:ext uri="{FF2B5EF4-FFF2-40B4-BE49-F238E27FC236}">
                <a16:creationId xmlns:a16="http://schemas.microsoft.com/office/drawing/2014/main" id="{B0EAFC12-3551-4318-B584-37DEFD2DF70B}"/>
              </a:ext>
            </a:extLst>
          </p:cNvPr>
          <p:cNvSpPr>
            <a:spLocks noChangeArrowheads="1"/>
          </p:cNvSpPr>
          <p:nvPr/>
        </p:nvSpPr>
        <p:spPr bwMode="auto">
          <a:xfrm>
            <a:off x="3810000" y="2133600"/>
            <a:ext cx="1524000" cy="1371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4820" name="Line 4">
            <a:extLst>
              <a:ext uri="{FF2B5EF4-FFF2-40B4-BE49-F238E27FC236}">
                <a16:creationId xmlns:a16="http://schemas.microsoft.com/office/drawing/2014/main" id="{D12B8FE9-7322-4107-9BB2-1C13169D56E4}"/>
              </a:ext>
            </a:extLst>
          </p:cNvPr>
          <p:cNvSpPr>
            <a:spLocks noChangeShapeType="1"/>
          </p:cNvSpPr>
          <p:nvPr/>
        </p:nvSpPr>
        <p:spPr bwMode="auto">
          <a:xfrm>
            <a:off x="1524000" y="38100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1" name="Text Box 5">
            <a:extLst>
              <a:ext uri="{FF2B5EF4-FFF2-40B4-BE49-F238E27FC236}">
                <a16:creationId xmlns:a16="http://schemas.microsoft.com/office/drawing/2014/main" id="{6DA05201-5C05-49A8-A402-073AFFBA38AD}"/>
              </a:ext>
            </a:extLst>
          </p:cNvPr>
          <p:cNvSpPr txBox="1">
            <a:spLocks noChangeArrowheads="1"/>
          </p:cNvSpPr>
          <p:nvPr/>
        </p:nvSpPr>
        <p:spPr bwMode="auto">
          <a:xfrm>
            <a:off x="1524000" y="37020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1</a:t>
            </a:r>
            <a:r>
              <a:rPr lang="en-US" altLang="en-US" sz="3600">
                <a:latin typeface="Times New Roman" panose="02020603050405020304" pitchFamily="18" charset="0"/>
              </a:rPr>
              <a:t> = mv</a:t>
            </a:r>
          </a:p>
        </p:txBody>
      </p:sp>
      <p:sp>
        <p:nvSpPr>
          <p:cNvPr id="34822" name="Text Box 6">
            <a:extLst>
              <a:ext uri="{FF2B5EF4-FFF2-40B4-BE49-F238E27FC236}">
                <a16:creationId xmlns:a16="http://schemas.microsoft.com/office/drawing/2014/main" id="{CD4FF4BE-0E54-4425-B418-1A57043731C0}"/>
              </a:ext>
            </a:extLst>
          </p:cNvPr>
          <p:cNvSpPr txBox="1">
            <a:spLocks noChangeArrowheads="1"/>
          </p:cNvSpPr>
          <p:nvPr/>
        </p:nvSpPr>
        <p:spPr bwMode="auto">
          <a:xfrm>
            <a:off x="762000" y="228600"/>
            <a:ext cx="7239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latin typeface="Times New Roman" panose="02020603050405020304" pitchFamily="18" charset="0"/>
              </a:rPr>
              <a:t>Let’s have two objects of equal mass and equal but opposite velocities collide with one another </a:t>
            </a:r>
            <a:r>
              <a:rPr lang="en-US" altLang="en-US" b="1">
                <a:latin typeface="Times New Roman" panose="02020603050405020304" pitchFamily="18" charset="0"/>
              </a:rPr>
              <a:t>inelastically</a:t>
            </a:r>
            <a:r>
              <a:rPr lang="en-US" altLang="en-US">
                <a:latin typeface="Times New Roman" panose="02020603050405020304" pitchFamily="18" charset="0"/>
              </a:rPr>
              <a:t>.</a:t>
            </a:r>
          </a:p>
        </p:txBody>
      </p:sp>
      <p:sp>
        <p:nvSpPr>
          <p:cNvPr id="34823" name="Line 7">
            <a:extLst>
              <a:ext uri="{FF2B5EF4-FFF2-40B4-BE49-F238E27FC236}">
                <a16:creationId xmlns:a16="http://schemas.microsoft.com/office/drawing/2014/main" id="{1DDFF0DF-953F-4E8A-9C5B-D99F7A4738AC}"/>
              </a:ext>
            </a:extLst>
          </p:cNvPr>
          <p:cNvSpPr>
            <a:spLocks noChangeShapeType="1"/>
          </p:cNvSpPr>
          <p:nvPr/>
        </p:nvSpPr>
        <p:spPr bwMode="auto">
          <a:xfrm flipH="1">
            <a:off x="3962400" y="38100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4" name="Text Box 8">
            <a:extLst>
              <a:ext uri="{FF2B5EF4-FFF2-40B4-BE49-F238E27FC236}">
                <a16:creationId xmlns:a16="http://schemas.microsoft.com/office/drawing/2014/main" id="{0EB45636-5A51-4415-8E64-278F04A21233}"/>
              </a:ext>
            </a:extLst>
          </p:cNvPr>
          <p:cNvSpPr txBox="1">
            <a:spLocks noChangeArrowheads="1"/>
          </p:cNvSpPr>
          <p:nvPr/>
        </p:nvSpPr>
        <p:spPr bwMode="auto">
          <a:xfrm flipH="1">
            <a:off x="4191000" y="3657600"/>
            <a:ext cx="281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2</a:t>
            </a:r>
            <a:r>
              <a:rPr lang="en-US" altLang="en-US" sz="3600">
                <a:latin typeface="Times New Roman" panose="02020603050405020304" pitchFamily="18" charset="0"/>
              </a:rPr>
              <a:t> = m(-v)</a:t>
            </a:r>
          </a:p>
        </p:txBody>
      </p:sp>
      <p:sp>
        <p:nvSpPr>
          <p:cNvPr id="34825" name="Text Box 9">
            <a:extLst>
              <a:ext uri="{FF2B5EF4-FFF2-40B4-BE49-F238E27FC236}">
                <a16:creationId xmlns:a16="http://schemas.microsoft.com/office/drawing/2014/main" id="{B8616D50-17FD-4958-BC65-177AE2D09039}"/>
              </a:ext>
            </a:extLst>
          </p:cNvPr>
          <p:cNvSpPr txBox="1">
            <a:spLocks noChangeArrowheads="1"/>
          </p:cNvSpPr>
          <p:nvPr/>
        </p:nvSpPr>
        <p:spPr bwMode="auto">
          <a:xfrm>
            <a:off x="457200" y="4584700"/>
            <a:ext cx="8001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50000"/>
              </a:lnSpc>
              <a:spcBef>
                <a:spcPct val="50000"/>
              </a:spcBef>
              <a:buFontTx/>
              <a:buNone/>
            </a:pPr>
            <a:r>
              <a:rPr lang="en-US" altLang="en-US">
                <a:latin typeface="Times New Roman" panose="02020603050405020304" pitchFamily="18" charset="0"/>
              </a:rPr>
              <a:t>Before the collision, the total momentum was: </a:t>
            </a:r>
          </a:p>
          <a:p>
            <a:pPr>
              <a:lnSpc>
                <a:spcPct val="50000"/>
              </a:lnSpc>
              <a:spcBef>
                <a:spcPct val="50000"/>
              </a:spcBef>
              <a:buFontTx/>
              <a:buNone/>
            </a:pPr>
            <a:r>
              <a:rPr lang="en-US" altLang="en-US">
                <a:latin typeface="Times New Roman" panose="02020603050405020304" pitchFamily="18" charset="0"/>
              </a:rPr>
              <a:t>	 p1 + p2 = mv + m(-v) = 0 kg•m/s</a:t>
            </a:r>
          </a:p>
        </p:txBody>
      </p:sp>
      <p:sp>
        <p:nvSpPr>
          <p:cNvPr id="34826" name="Line 10">
            <a:extLst>
              <a:ext uri="{FF2B5EF4-FFF2-40B4-BE49-F238E27FC236}">
                <a16:creationId xmlns:a16="http://schemas.microsoft.com/office/drawing/2014/main" id="{D1F75FEE-80F3-4D46-A345-2ADBDD3E9162}"/>
              </a:ext>
            </a:extLst>
          </p:cNvPr>
          <p:cNvSpPr>
            <a:spLocks noChangeShapeType="1"/>
          </p:cNvSpPr>
          <p:nvPr/>
        </p:nvSpPr>
        <p:spPr bwMode="auto">
          <a:xfrm>
            <a:off x="0" y="4419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7" name="Line 11">
            <a:extLst>
              <a:ext uri="{FF2B5EF4-FFF2-40B4-BE49-F238E27FC236}">
                <a16:creationId xmlns:a16="http://schemas.microsoft.com/office/drawing/2014/main" id="{4D14B8ED-35BD-43C1-ABB0-0097CB69FD6E}"/>
              </a:ext>
            </a:extLst>
          </p:cNvPr>
          <p:cNvSpPr>
            <a:spLocks noChangeShapeType="1"/>
          </p:cNvSpPr>
          <p:nvPr/>
        </p:nvSpPr>
        <p:spPr bwMode="auto">
          <a:xfrm>
            <a:off x="0" y="5562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8" name="Text Box 12">
            <a:extLst>
              <a:ext uri="{FF2B5EF4-FFF2-40B4-BE49-F238E27FC236}">
                <a16:creationId xmlns:a16="http://schemas.microsoft.com/office/drawing/2014/main" id="{2DCCB66A-0052-4053-A3FD-529438A94BA7}"/>
              </a:ext>
            </a:extLst>
          </p:cNvPr>
          <p:cNvSpPr txBox="1">
            <a:spLocks noChangeArrowheads="1"/>
          </p:cNvSpPr>
          <p:nvPr/>
        </p:nvSpPr>
        <p:spPr bwMode="auto">
          <a:xfrm>
            <a:off x="381000" y="5638800"/>
            <a:ext cx="8001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50000"/>
              </a:spcBef>
              <a:buFontTx/>
              <a:buNone/>
            </a:pPr>
            <a:r>
              <a:rPr lang="en-US" altLang="en-US">
                <a:latin typeface="Times New Roman" panose="02020603050405020304" pitchFamily="18" charset="0"/>
              </a:rPr>
              <a:t>Therefore, after the collision, the momentum of the system must also be = 0kg•m/s</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a:extLst>
              <a:ext uri="{FF2B5EF4-FFF2-40B4-BE49-F238E27FC236}">
                <a16:creationId xmlns:a16="http://schemas.microsoft.com/office/drawing/2014/main" id="{6F3936C8-72AC-4DE1-8A3B-E10AC52D5657}"/>
              </a:ext>
            </a:extLst>
          </p:cNvPr>
          <p:cNvSpPr>
            <a:spLocks noChangeArrowheads="1"/>
          </p:cNvSpPr>
          <p:nvPr/>
        </p:nvSpPr>
        <p:spPr bwMode="auto">
          <a:xfrm>
            <a:off x="533400" y="1873250"/>
            <a:ext cx="1524000" cy="1371600"/>
          </a:xfrm>
          <a:prstGeom prst="ellipse">
            <a:avLst/>
          </a:prstGeom>
          <a:solidFill>
            <a:srgbClr val="00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5843" name="Oval 3">
            <a:extLst>
              <a:ext uri="{FF2B5EF4-FFF2-40B4-BE49-F238E27FC236}">
                <a16:creationId xmlns:a16="http://schemas.microsoft.com/office/drawing/2014/main" id="{D1D88C04-1450-46C8-B612-B5BD53C760B5}"/>
              </a:ext>
            </a:extLst>
          </p:cNvPr>
          <p:cNvSpPr>
            <a:spLocks noChangeArrowheads="1"/>
          </p:cNvSpPr>
          <p:nvPr/>
        </p:nvSpPr>
        <p:spPr bwMode="auto">
          <a:xfrm>
            <a:off x="6858000" y="1873250"/>
            <a:ext cx="1524000" cy="1371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5844" name="Line 4">
            <a:extLst>
              <a:ext uri="{FF2B5EF4-FFF2-40B4-BE49-F238E27FC236}">
                <a16:creationId xmlns:a16="http://schemas.microsoft.com/office/drawing/2014/main" id="{BCD9FFDC-3462-49A1-985C-B0B8C37333DC}"/>
              </a:ext>
            </a:extLst>
          </p:cNvPr>
          <p:cNvSpPr>
            <a:spLocks noChangeShapeType="1"/>
          </p:cNvSpPr>
          <p:nvPr/>
        </p:nvSpPr>
        <p:spPr bwMode="auto">
          <a:xfrm>
            <a:off x="1219200" y="370205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5" name="Text Box 5">
            <a:extLst>
              <a:ext uri="{FF2B5EF4-FFF2-40B4-BE49-F238E27FC236}">
                <a16:creationId xmlns:a16="http://schemas.microsoft.com/office/drawing/2014/main" id="{2546301A-9036-4D4B-8F98-0BFD6CC74188}"/>
              </a:ext>
            </a:extLst>
          </p:cNvPr>
          <p:cNvSpPr txBox="1">
            <a:spLocks noChangeArrowheads="1"/>
          </p:cNvSpPr>
          <p:nvPr/>
        </p:nvSpPr>
        <p:spPr bwMode="auto">
          <a:xfrm>
            <a:off x="1143000" y="39306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1</a:t>
            </a:r>
            <a:r>
              <a:rPr lang="en-US" altLang="en-US" sz="3600">
                <a:latin typeface="Times New Roman" panose="02020603050405020304" pitchFamily="18" charset="0"/>
              </a:rPr>
              <a:t> = mv</a:t>
            </a:r>
          </a:p>
        </p:txBody>
      </p:sp>
      <p:sp>
        <p:nvSpPr>
          <p:cNvPr id="35846" name="Text Box 6">
            <a:extLst>
              <a:ext uri="{FF2B5EF4-FFF2-40B4-BE49-F238E27FC236}">
                <a16:creationId xmlns:a16="http://schemas.microsoft.com/office/drawing/2014/main" id="{6CAE4FAA-2607-49F8-9636-8A1A28B3410C}"/>
              </a:ext>
            </a:extLst>
          </p:cNvPr>
          <p:cNvSpPr txBox="1">
            <a:spLocks noChangeArrowheads="1"/>
          </p:cNvSpPr>
          <p:nvPr/>
        </p:nvSpPr>
        <p:spPr bwMode="auto">
          <a:xfrm>
            <a:off x="762000" y="228600"/>
            <a:ext cx="7924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latin typeface="Times New Roman" panose="02020603050405020304" pitchFamily="18" charset="0"/>
              </a:rPr>
              <a:t>This time, let’s have two objects of equal mass and but with one having</a:t>
            </a:r>
            <a:r>
              <a:rPr lang="en-US" altLang="en-US" b="1">
                <a:latin typeface="Times New Roman" panose="02020603050405020304" pitchFamily="18" charset="0"/>
              </a:rPr>
              <a:t> twice</a:t>
            </a:r>
            <a:r>
              <a:rPr lang="en-US" altLang="en-US">
                <a:latin typeface="Times New Roman" panose="02020603050405020304" pitchFamily="18" charset="0"/>
              </a:rPr>
              <a:t> the velocity of the other colliding </a:t>
            </a:r>
            <a:r>
              <a:rPr lang="en-US" altLang="en-US" b="1">
                <a:latin typeface="Times New Roman" panose="02020603050405020304" pitchFamily="18" charset="0"/>
              </a:rPr>
              <a:t>inelastically</a:t>
            </a:r>
            <a:r>
              <a:rPr lang="en-US" altLang="en-US">
                <a:latin typeface="Times New Roman" panose="02020603050405020304" pitchFamily="18" charset="0"/>
              </a:rPr>
              <a:t>.</a:t>
            </a:r>
          </a:p>
        </p:txBody>
      </p:sp>
      <p:sp>
        <p:nvSpPr>
          <p:cNvPr id="35847" name="Line 7">
            <a:extLst>
              <a:ext uri="{FF2B5EF4-FFF2-40B4-BE49-F238E27FC236}">
                <a16:creationId xmlns:a16="http://schemas.microsoft.com/office/drawing/2014/main" id="{6D180621-31CA-444D-90D2-0AFA3AF8A9BE}"/>
              </a:ext>
            </a:extLst>
          </p:cNvPr>
          <p:cNvSpPr>
            <a:spLocks noChangeShapeType="1"/>
          </p:cNvSpPr>
          <p:nvPr/>
        </p:nvSpPr>
        <p:spPr bwMode="auto">
          <a:xfrm flipH="1">
            <a:off x="6629400" y="36576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8" name="Text Box 8">
            <a:extLst>
              <a:ext uri="{FF2B5EF4-FFF2-40B4-BE49-F238E27FC236}">
                <a16:creationId xmlns:a16="http://schemas.microsoft.com/office/drawing/2014/main" id="{0598D936-E92E-4CB1-A83B-3D86C4E38AD4}"/>
              </a:ext>
            </a:extLst>
          </p:cNvPr>
          <p:cNvSpPr txBox="1">
            <a:spLocks noChangeArrowheads="1"/>
          </p:cNvSpPr>
          <p:nvPr/>
        </p:nvSpPr>
        <p:spPr bwMode="auto">
          <a:xfrm flipH="1">
            <a:off x="6553200" y="38862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2</a:t>
            </a:r>
            <a:r>
              <a:rPr lang="en-US" altLang="en-US" sz="3600">
                <a:latin typeface="Times New Roman" panose="02020603050405020304" pitchFamily="18" charset="0"/>
              </a:rPr>
              <a:t> = m(-2v)</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a:extLst>
              <a:ext uri="{FF2B5EF4-FFF2-40B4-BE49-F238E27FC236}">
                <a16:creationId xmlns:a16="http://schemas.microsoft.com/office/drawing/2014/main" id="{3E0B0B5E-E16E-4149-806D-9332F4A95DD7}"/>
              </a:ext>
            </a:extLst>
          </p:cNvPr>
          <p:cNvSpPr>
            <a:spLocks noChangeArrowheads="1"/>
          </p:cNvSpPr>
          <p:nvPr/>
        </p:nvSpPr>
        <p:spPr bwMode="auto">
          <a:xfrm>
            <a:off x="2286000" y="2133600"/>
            <a:ext cx="1524000" cy="1371600"/>
          </a:xfrm>
          <a:prstGeom prst="ellipse">
            <a:avLst/>
          </a:prstGeom>
          <a:solidFill>
            <a:srgbClr val="00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6867" name="Oval 3">
            <a:extLst>
              <a:ext uri="{FF2B5EF4-FFF2-40B4-BE49-F238E27FC236}">
                <a16:creationId xmlns:a16="http://schemas.microsoft.com/office/drawing/2014/main" id="{29B6760B-7F26-4AA3-81DA-45F1C8A9FAB2}"/>
              </a:ext>
            </a:extLst>
          </p:cNvPr>
          <p:cNvSpPr>
            <a:spLocks noChangeArrowheads="1"/>
          </p:cNvSpPr>
          <p:nvPr/>
        </p:nvSpPr>
        <p:spPr bwMode="auto">
          <a:xfrm>
            <a:off x="3810000" y="2133600"/>
            <a:ext cx="1524000" cy="137160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6868" name="Line 4">
            <a:extLst>
              <a:ext uri="{FF2B5EF4-FFF2-40B4-BE49-F238E27FC236}">
                <a16:creationId xmlns:a16="http://schemas.microsoft.com/office/drawing/2014/main" id="{4EF4962F-51BE-4988-A74D-829F1EA48EB4}"/>
              </a:ext>
            </a:extLst>
          </p:cNvPr>
          <p:cNvSpPr>
            <a:spLocks noChangeShapeType="1"/>
          </p:cNvSpPr>
          <p:nvPr/>
        </p:nvSpPr>
        <p:spPr bwMode="auto">
          <a:xfrm>
            <a:off x="1524000" y="38100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5">
            <a:extLst>
              <a:ext uri="{FF2B5EF4-FFF2-40B4-BE49-F238E27FC236}">
                <a16:creationId xmlns:a16="http://schemas.microsoft.com/office/drawing/2014/main" id="{281AA939-30DE-448D-B56D-C582BBA24EFB}"/>
              </a:ext>
            </a:extLst>
          </p:cNvPr>
          <p:cNvSpPr txBox="1">
            <a:spLocks noChangeArrowheads="1"/>
          </p:cNvSpPr>
          <p:nvPr/>
        </p:nvSpPr>
        <p:spPr bwMode="auto">
          <a:xfrm>
            <a:off x="1524000" y="37020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1</a:t>
            </a:r>
            <a:r>
              <a:rPr lang="en-US" altLang="en-US" sz="3600">
                <a:latin typeface="Times New Roman" panose="02020603050405020304" pitchFamily="18" charset="0"/>
              </a:rPr>
              <a:t> = mv</a:t>
            </a:r>
          </a:p>
        </p:txBody>
      </p:sp>
      <p:sp>
        <p:nvSpPr>
          <p:cNvPr id="36870" name="Text Box 6">
            <a:extLst>
              <a:ext uri="{FF2B5EF4-FFF2-40B4-BE49-F238E27FC236}">
                <a16:creationId xmlns:a16="http://schemas.microsoft.com/office/drawing/2014/main" id="{A81F5ECD-942F-4AAA-AA61-C0B72FD69FBF}"/>
              </a:ext>
            </a:extLst>
          </p:cNvPr>
          <p:cNvSpPr txBox="1">
            <a:spLocks noChangeArrowheads="1"/>
          </p:cNvSpPr>
          <p:nvPr/>
        </p:nvSpPr>
        <p:spPr bwMode="auto">
          <a:xfrm>
            <a:off x="762000" y="228600"/>
            <a:ext cx="7239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latin typeface="Times New Roman" panose="02020603050405020304" pitchFamily="18" charset="0"/>
              </a:rPr>
              <a:t>Let’s have two objects of equal mass and equal but opposite velocities collide with one another </a:t>
            </a:r>
            <a:r>
              <a:rPr lang="en-US" altLang="en-US" b="1">
                <a:latin typeface="Times New Roman" panose="02020603050405020304" pitchFamily="18" charset="0"/>
              </a:rPr>
              <a:t>inelastically</a:t>
            </a:r>
            <a:r>
              <a:rPr lang="en-US" altLang="en-US">
                <a:latin typeface="Times New Roman" panose="02020603050405020304" pitchFamily="18" charset="0"/>
              </a:rPr>
              <a:t>.</a:t>
            </a:r>
          </a:p>
        </p:txBody>
      </p:sp>
      <p:sp>
        <p:nvSpPr>
          <p:cNvPr id="36871" name="Line 7">
            <a:extLst>
              <a:ext uri="{FF2B5EF4-FFF2-40B4-BE49-F238E27FC236}">
                <a16:creationId xmlns:a16="http://schemas.microsoft.com/office/drawing/2014/main" id="{58E2DD06-8DE0-4FA2-8ECA-F5959839F551}"/>
              </a:ext>
            </a:extLst>
          </p:cNvPr>
          <p:cNvSpPr>
            <a:spLocks noChangeShapeType="1"/>
          </p:cNvSpPr>
          <p:nvPr/>
        </p:nvSpPr>
        <p:spPr bwMode="auto">
          <a:xfrm flipH="1">
            <a:off x="3962400" y="3810000"/>
            <a:ext cx="1752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2" name="Text Box 8">
            <a:extLst>
              <a:ext uri="{FF2B5EF4-FFF2-40B4-BE49-F238E27FC236}">
                <a16:creationId xmlns:a16="http://schemas.microsoft.com/office/drawing/2014/main" id="{811F062A-5E6D-4CE9-BDAD-803147DC2119}"/>
              </a:ext>
            </a:extLst>
          </p:cNvPr>
          <p:cNvSpPr txBox="1">
            <a:spLocks noChangeArrowheads="1"/>
          </p:cNvSpPr>
          <p:nvPr/>
        </p:nvSpPr>
        <p:spPr bwMode="auto">
          <a:xfrm flipH="1">
            <a:off x="4191000" y="3657600"/>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p</a:t>
            </a:r>
            <a:r>
              <a:rPr lang="en-US" altLang="en-US" sz="3600" baseline="-25000">
                <a:latin typeface="Times New Roman" panose="02020603050405020304" pitchFamily="18" charset="0"/>
              </a:rPr>
              <a:t>2</a:t>
            </a:r>
            <a:r>
              <a:rPr lang="en-US" altLang="en-US" sz="3600">
                <a:latin typeface="Times New Roman" panose="02020603050405020304" pitchFamily="18" charset="0"/>
              </a:rPr>
              <a:t> = m(-2v)</a:t>
            </a:r>
          </a:p>
        </p:txBody>
      </p:sp>
      <p:sp>
        <p:nvSpPr>
          <p:cNvPr id="36873" name="Text Box 9">
            <a:extLst>
              <a:ext uri="{FF2B5EF4-FFF2-40B4-BE49-F238E27FC236}">
                <a16:creationId xmlns:a16="http://schemas.microsoft.com/office/drawing/2014/main" id="{5C28953B-E583-4636-AB7A-D0D7ABC0350E}"/>
              </a:ext>
            </a:extLst>
          </p:cNvPr>
          <p:cNvSpPr txBox="1">
            <a:spLocks noChangeArrowheads="1"/>
          </p:cNvSpPr>
          <p:nvPr/>
        </p:nvSpPr>
        <p:spPr bwMode="auto">
          <a:xfrm>
            <a:off x="457200" y="4584700"/>
            <a:ext cx="8001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50000"/>
              </a:lnSpc>
              <a:spcBef>
                <a:spcPct val="50000"/>
              </a:spcBef>
              <a:buFontTx/>
              <a:buNone/>
            </a:pPr>
            <a:r>
              <a:rPr lang="en-US" altLang="en-US">
                <a:latin typeface="Times New Roman" panose="02020603050405020304" pitchFamily="18" charset="0"/>
              </a:rPr>
              <a:t>Before the collision, the total momentum was: </a:t>
            </a:r>
          </a:p>
          <a:p>
            <a:pPr>
              <a:lnSpc>
                <a:spcPct val="50000"/>
              </a:lnSpc>
              <a:spcBef>
                <a:spcPct val="50000"/>
              </a:spcBef>
              <a:buFontTx/>
              <a:buNone/>
            </a:pPr>
            <a:r>
              <a:rPr lang="en-US" altLang="en-US">
                <a:latin typeface="Times New Roman" panose="02020603050405020304" pitchFamily="18" charset="0"/>
              </a:rPr>
              <a:t>	 p1 + p2 = mv + m(-2v) = -(mv) kg•m/s</a:t>
            </a:r>
          </a:p>
        </p:txBody>
      </p:sp>
      <p:sp>
        <p:nvSpPr>
          <p:cNvPr id="36874" name="Line 10">
            <a:extLst>
              <a:ext uri="{FF2B5EF4-FFF2-40B4-BE49-F238E27FC236}">
                <a16:creationId xmlns:a16="http://schemas.microsoft.com/office/drawing/2014/main" id="{46948CCE-41D6-44B9-82B0-B004BC454BF3}"/>
              </a:ext>
            </a:extLst>
          </p:cNvPr>
          <p:cNvSpPr>
            <a:spLocks noChangeShapeType="1"/>
          </p:cNvSpPr>
          <p:nvPr/>
        </p:nvSpPr>
        <p:spPr bwMode="auto">
          <a:xfrm>
            <a:off x="0" y="4419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1">
            <a:extLst>
              <a:ext uri="{FF2B5EF4-FFF2-40B4-BE49-F238E27FC236}">
                <a16:creationId xmlns:a16="http://schemas.microsoft.com/office/drawing/2014/main" id="{4439F24E-FC5A-437B-87D2-F50FAF9674F6}"/>
              </a:ext>
            </a:extLst>
          </p:cNvPr>
          <p:cNvSpPr>
            <a:spLocks noChangeShapeType="1"/>
          </p:cNvSpPr>
          <p:nvPr/>
        </p:nvSpPr>
        <p:spPr bwMode="auto">
          <a:xfrm>
            <a:off x="0" y="5562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2">
            <a:extLst>
              <a:ext uri="{FF2B5EF4-FFF2-40B4-BE49-F238E27FC236}">
                <a16:creationId xmlns:a16="http://schemas.microsoft.com/office/drawing/2014/main" id="{6650E89B-BE53-4482-A5EC-3850C66990E6}"/>
              </a:ext>
            </a:extLst>
          </p:cNvPr>
          <p:cNvSpPr txBox="1">
            <a:spLocks noChangeArrowheads="1"/>
          </p:cNvSpPr>
          <p:nvPr/>
        </p:nvSpPr>
        <p:spPr bwMode="auto">
          <a:xfrm>
            <a:off x="381000" y="5638800"/>
            <a:ext cx="8001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50000"/>
              </a:spcBef>
              <a:buFontTx/>
              <a:buNone/>
            </a:pPr>
            <a:r>
              <a:rPr lang="en-US" altLang="en-US">
                <a:latin typeface="Times New Roman" panose="02020603050405020304" pitchFamily="18" charset="0"/>
              </a:rPr>
              <a:t>Therefore, after the collision, the momentum of the system must also be = -(mv)kg•m/s</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0E3775F7-0518-4246-8D19-310EDFBACD12}"/>
              </a:ext>
            </a:extLst>
          </p:cNvPr>
          <p:cNvSpPr txBox="1">
            <a:spLocks noChangeArrowheads="1"/>
          </p:cNvSpPr>
          <p:nvPr/>
        </p:nvSpPr>
        <p:spPr bwMode="auto">
          <a:xfrm>
            <a:off x="457200" y="4572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dirty="0"/>
              <a:t>To summarize:</a:t>
            </a:r>
          </a:p>
        </p:txBody>
      </p:sp>
      <p:sp>
        <p:nvSpPr>
          <p:cNvPr id="37891" name="Text Box 5">
            <a:extLst>
              <a:ext uri="{FF2B5EF4-FFF2-40B4-BE49-F238E27FC236}">
                <a16:creationId xmlns:a16="http://schemas.microsoft.com/office/drawing/2014/main" id="{C6B5FA2D-6523-4CD1-A560-657A7E6D9F8A}"/>
              </a:ext>
            </a:extLst>
          </p:cNvPr>
          <p:cNvSpPr txBox="1">
            <a:spLocks noChangeArrowheads="1"/>
          </p:cNvSpPr>
          <p:nvPr/>
        </p:nvSpPr>
        <p:spPr bwMode="auto">
          <a:xfrm>
            <a:off x="838200" y="1201738"/>
            <a:ext cx="75438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dirty="0"/>
              <a:t>Problems dealing with collisions or explosions are often most easily solved using conservation of momentum concepts.</a:t>
            </a:r>
          </a:p>
          <a:p>
            <a:pPr eaLnBrk="1" hangingPunct="1">
              <a:spcBef>
                <a:spcPct val="50000"/>
              </a:spcBef>
              <a:buFontTx/>
              <a:buNone/>
            </a:pPr>
            <a:r>
              <a:rPr lang="en-US" altLang="en-US" sz="2400" dirty="0"/>
              <a:t>For problems where there is a clear “before” and “after” state you are most likely going to be looking at </a:t>
            </a:r>
            <a:r>
              <a:rPr lang="en-US" altLang="en-US" sz="2400" b="1" dirty="0" err="1"/>
              <a:t>p</a:t>
            </a:r>
            <a:r>
              <a:rPr lang="en-US" altLang="en-US" sz="2400" b="1" baseline="-25000" dirty="0" err="1"/>
              <a:t>before</a:t>
            </a:r>
            <a:r>
              <a:rPr lang="en-US" altLang="en-US" sz="2400" dirty="0"/>
              <a:t>  = </a:t>
            </a:r>
            <a:r>
              <a:rPr lang="en-US" altLang="en-US" sz="2400" dirty="0" err="1"/>
              <a:t>m</a:t>
            </a:r>
            <a:r>
              <a:rPr lang="en-US" altLang="en-US" sz="2400" b="1" dirty="0" err="1"/>
              <a:t>v</a:t>
            </a:r>
            <a:r>
              <a:rPr lang="en-US" altLang="en-US" sz="2400" b="1" baseline="-25000" dirty="0" err="1"/>
              <a:t>before</a:t>
            </a:r>
            <a:r>
              <a:rPr lang="en-US" altLang="en-US" sz="2400" dirty="0"/>
              <a:t> and </a:t>
            </a:r>
            <a:r>
              <a:rPr lang="en-US" altLang="en-US" sz="2400" b="1" dirty="0" err="1"/>
              <a:t>p</a:t>
            </a:r>
            <a:r>
              <a:rPr lang="en-US" altLang="en-US" sz="2400" baseline="-25000" dirty="0" err="1"/>
              <a:t>after</a:t>
            </a:r>
            <a:r>
              <a:rPr lang="en-US" altLang="en-US" sz="2400" dirty="0"/>
              <a:t> = </a:t>
            </a:r>
            <a:r>
              <a:rPr lang="en-US" altLang="en-US" sz="2400" dirty="0" err="1"/>
              <a:t>m</a:t>
            </a:r>
            <a:r>
              <a:rPr lang="en-US" altLang="en-US" sz="2400" b="1" dirty="0" err="1"/>
              <a:t>v</a:t>
            </a:r>
            <a:r>
              <a:rPr lang="en-US" altLang="en-US" sz="2400" b="1" baseline="-25000" dirty="0" err="1"/>
              <a:t>after</a:t>
            </a:r>
            <a:r>
              <a:rPr lang="en-US" altLang="en-US" sz="2400" dirty="0"/>
              <a:t>.</a:t>
            </a:r>
          </a:p>
          <a:p>
            <a:pPr eaLnBrk="1" hangingPunct="1">
              <a:spcBef>
                <a:spcPct val="50000"/>
              </a:spcBef>
              <a:buFontTx/>
              <a:buNone/>
            </a:pPr>
            <a:r>
              <a:rPr lang="en-US" altLang="en-US" sz="2400" dirty="0"/>
              <a:t>For problems where you are more interested in the processes during the collision, you are most likely going to use: </a:t>
            </a:r>
          </a:p>
          <a:p>
            <a:pPr eaLnBrk="1" hangingPunct="1">
              <a:spcBef>
                <a:spcPct val="50000"/>
              </a:spcBef>
              <a:buFontTx/>
              <a:buNone/>
            </a:pPr>
            <a:endParaRPr lang="en-US" altLang="en-US" sz="2400" dirty="0"/>
          </a:p>
        </p:txBody>
      </p:sp>
      <p:graphicFrame>
        <p:nvGraphicFramePr>
          <p:cNvPr id="37892" name="Object 7">
            <a:extLst>
              <a:ext uri="{FF2B5EF4-FFF2-40B4-BE49-F238E27FC236}">
                <a16:creationId xmlns:a16="http://schemas.microsoft.com/office/drawing/2014/main" id="{6F5C0449-68F2-4B50-85C0-0FAB4EA8DB07}"/>
              </a:ext>
            </a:extLst>
          </p:cNvPr>
          <p:cNvGraphicFramePr>
            <a:graphicFrameLocks noChangeAspect="1"/>
          </p:cNvGraphicFramePr>
          <p:nvPr>
            <p:extLst>
              <p:ext uri="{D42A27DB-BD31-4B8C-83A1-F6EECF244321}">
                <p14:modId xmlns:p14="http://schemas.microsoft.com/office/powerpoint/2010/main" val="918068641"/>
              </p:ext>
            </p:extLst>
          </p:nvPr>
        </p:nvGraphicFramePr>
        <p:xfrm>
          <a:off x="3030511" y="4630738"/>
          <a:ext cx="1828800" cy="744538"/>
        </p:xfrm>
        <a:graphic>
          <a:graphicData uri="http://schemas.openxmlformats.org/presentationml/2006/ole">
            <mc:AlternateContent xmlns:mc="http://schemas.openxmlformats.org/markup-compatibility/2006">
              <mc:Choice xmlns:v="urn:schemas-microsoft-com:vml" Requires="v">
                <p:oleObj spid="_x0000_s37897" name="Equation" r:id="rId4" imgW="685800" imgH="279400" progId="Equation.3">
                  <p:embed/>
                </p:oleObj>
              </mc:Choice>
              <mc:Fallback>
                <p:oleObj name="Equation" r:id="rId4" imgW="685800" imgH="279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511" y="4630738"/>
                        <a:ext cx="18288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241A9D7F-D5BF-4C98-ACF9-B3B0DACC3E54}"/>
              </a:ext>
            </a:extLst>
          </p:cNvPr>
          <p:cNvSpPr txBox="1">
            <a:spLocks noChangeArrowheads="1"/>
          </p:cNvSpPr>
          <p:nvPr/>
        </p:nvSpPr>
        <p:spPr bwMode="auto">
          <a:xfrm>
            <a:off x="457200" y="457200"/>
            <a:ext cx="62484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latin typeface="Times New Roman" panose="02020603050405020304" pitchFamily="18" charset="0"/>
              </a:rPr>
              <a:t>Momentum:</a:t>
            </a:r>
          </a:p>
          <a:p>
            <a:pPr>
              <a:spcBef>
                <a:spcPct val="50000"/>
              </a:spcBef>
              <a:buFontTx/>
              <a:buNone/>
            </a:pPr>
            <a:endParaRPr lang="en-US" altLang="en-US">
              <a:latin typeface="Times New Roman" panose="02020603050405020304" pitchFamily="18" charset="0"/>
            </a:endParaRPr>
          </a:p>
          <a:p>
            <a:pPr>
              <a:spcBef>
                <a:spcPct val="50000"/>
              </a:spcBef>
              <a:buFontTx/>
              <a:buNone/>
            </a:pPr>
            <a:r>
              <a:rPr lang="en-US" altLang="en-US">
                <a:latin typeface="Times New Roman" panose="02020603050405020304" pitchFamily="18" charset="0"/>
              </a:rPr>
              <a:t>Momentum </a:t>
            </a:r>
          </a:p>
          <a:p>
            <a:pPr>
              <a:spcBef>
                <a:spcPct val="50000"/>
              </a:spcBef>
              <a:buFontTx/>
              <a:buNone/>
            </a:pPr>
            <a:r>
              <a:rPr lang="en-US" altLang="en-US">
                <a:latin typeface="Times New Roman" panose="02020603050405020304" pitchFamily="18" charset="0"/>
              </a:rPr>
              <a:t>	</a:t>
            </a:r>
            <a:r>
              <a:rPr lang="en-US" altLang="en-US">
                <a:latin typeface="Times New Roman" panose="02020603050405020304" pitchFamily="18" charset="0"/>
                <a:sym typeface="Symbol" panose="05050102010706020507" pitchFamily="18" charset="2"/>
              </a:rPr>
              <a:t> </a:t>
            </a:r>
            <a:r>
              <a:rPr lang="en-US" altLang="en-US" b="1">
                <a:latin typeface="Times New Roman" panose="02020603050405020304" pitchFamily="18" charset="0"/>
                <a:sym typeface="Symbol" panose="05050102010706020507" pitchFamily="18" charset="2"/>
              </a:rPr>
              <a:t>p</a:t>
            </a:r>
            <a:r>
              <a:rPr lang="en-US" altLang="en-US">
                <a:latin typeface="Times New Roman" panose="02020603050405020304" pitchFamily="18" charset="0"/>
                <a:sym typeface="Symbol" panose="05050102010706020507" pitchFamily="18" charset="2"/>
              </a:rPr>
              <a:t>  m</a:t>
            </a:r>
            <a:r>
              <a:rPr lang="en-US" altLang="en-US" b="1">
                <a:latin typeface="Times New Roman" panose="02020603050405020304" pitchFamily="18" charset="0"/>
                <a:sym typeface="Symbol" panose="05050102010706020507" pitchFamily="18" charset="2"/>
              </a:rPr>
              <a:t>v</a:t>
            </a:r>
            <a:r>
              <a:rPr lang="en-US" altLang="en-US">
                <a:latin typeface="Times New Roman" panose="02020603050405020304" pitchFamily="18" charset="0"/>
                <a:sym typeface="Symbol" panose="05050102010706020507" pitchFamily="18" charset="2"/>
              </a:rPr>
              <a:t> </a:t>
            </a:r>
          </a:p>
          <a:p>
            <a:pPr>
              <a:spcBef>
                <a:spcPct val="50000"/>
              </a:spcBef>
              <a:buFontTx/>
              <a:buNone/>
            </a:pPr>
            <a:endParaRPr lang="en-US" altLang="en-US">
              <a:latin typeface="Times New Roman" panose="02020603050405020304" pitchFamily="18" charset="0"/>
              <a:sym typeface="Symbol" panose="05050102010706020507" pitchFamily="18" charset="2"/>
            </a:endParaRPr>
          </a:p>
          <a:p>
            <a:pPr>
              <a:spcBef>
                <a:spcPct val="50000"/>
              </a:spcBef>
              <a:buFontTx/>
              <a:buNone/>
            </a:pPr>
            <a:r>
              <a:rPr lang="en-US" altLang="en-US">
                <a:latin typeface="Times New Roman" panose="02020603050405020304" pitchFamily="18" charset="0"/>
                <a:sym typeface="Symbol" panose="05050102010706020507" pitchFamily="18" charset="2"/>
              </a:rPr>
              <a:t>Momentum is a quantity that is conserved.</a:t>
            </a:r>
          </a:p>
        </p:txBody>
      </p:sp>
      <p:sp>
        <p:nvSpPr>
          <p:cNvPr id="5123" name="Line 3">
            <a:extLst>
              <a:ext uri="{FF2B5EF4-FFF2-40B4-BE49-F238E27FC236}">
                <a16:creationId xmlns:a16="http://schemas.microsoft.com/office/drawing/2014/main" id="{4E5F812C-77F8-434B-8E6F-C640C69B9128}"/>
              </a:ext>
            </a:extLst>
          </p:cNvPr>
          <p:cNvSpPr>
            <a:spLocks noChangeShapeType="1"/>
          </p:cNvSpPr>
          <p:nvPr/>
        </p:nvSpPr>
        <p:spPr bwMode="auto">
          <a:xfrm>
            <a:off x="533400" y="1447800"/>
            <a:ext cx="601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F59D596-C456-460C-9424-5ED16F9C965C}"/>
              </a:ext>
            </a:extLst>
          </p:cNvPr>
          <p:cNvSpPr>
            <a:spLocks noChangeArrowheads="1"/>
          </p:cNvSpPr>
          <p:nvPr/>
        </p:nvSpPr>
        <p:spPr bwMode="auto">
          <a:xfrm>
            <a:off x="381000" y="2438400"/>
            <a:ext cx="8077200" cy="152400"/>
          </a:xfrm>
          <a:prstGeom prst="rect">
            <a:avLst/>
          </a:prstGeom>
          <a:solidFill>
            <a:schemeClr val="folHlink"/>
          </a:solidFill>
          <a:ln w="9525">
            <a:miter lim="800000"/>
            <a:headEnd/>
            <a:tailEnd/>
          </a:ln>
          <a:scene3d>
            <a:camera prst="legacyObliqueTopRight"/>
            <a:lightRig rig="legacyFlat3" dir="b"/>
          </a:scene3d>
          <a:sp3d extrusionH="887400" prstMaterial="legacyMatte">
            <a:bevelT w="13500" h="13500" prst="angle"/>
            <a:bevelB w="13500" h="13500" prst="angle"/>
            <a:extrusionClr>
              <a:schemeClr val="folHlink"/>
            </a:extrusionClr>
            <a:contourClr>
              <a:schemeClr val="folHlink"/>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7" name="Rectangle 3">
            <a:extLst>
              <a:ext uri="{FF2B5EF4-FFF2-40B4-BE49-F238E27FC236}">
                <a16:creationId xmlns:a16="http://schemas.microsoft.com/office/drawing/2014/main" id="{855F5FFC-B9B9-4C04-B47E-4CB5A70B3CEA}"/>
              </a:ext>
            </a:extLst>
          </p:cNvPr>
          <p:cNvSpPr>
            <a:spLocks noChangeArrowheads="1"/>
          </p:cNvSpPr>
          <p:nvPr/>
        </p:nvSpPr>
        <p:spPr bwMode="auto">
          <a:xfrm>
            <a:off x="2286000" y="1447800"/>
            <a:ext cx="228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8" name="Rectangle 4">
            <a:extLst>
              <a:ext uri="{FF2B5EF4-FFF2-40B4-BE49-F238E27FC236}">
                <a16:creationId xmlns:a16="http://schemas.microsoft.com/office/drawing/2014/main" id="{1878E906-E78F-4F96-8B3D-9C166B598405}"/>
              </a:ext>
            </a:extLst>
          </p:cNvPr>
          <p:cNvSpPr>
            <a:spLocks noChangeArrowheads="1"/>
          </p:cNvSpPr>
          <p:nvPr/>
        </p:nvSpPr>
        <p:spPr bwMode="auto">
          <a:xfrm rot="656678">
            <a:off x="1981200" y="1752600"/>
            <a:ext cx="59436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Rectangle 6">
            <a:extLst>
              <a:ext uri="{FF2B5EF4-FFF2-40B4-BE49-F238E27FC236}">
                <a16:creationId xmlns:a16="http://schemas.microsoft.com/office/drawing/2014/main" id="{D26508C6-49FF-4726-971C-09F8DB3D1E76}"/>
              </a:ext>
            </a:extLst>
          </p:cNvPr>
          <p:cNvSpPr>
            <a:spLocks noChangeArrowheads="1"/>
          </p:cNvSpPr>
          <p:nvPr/>
        </p:nvSpPr>
        <p:spPr bwMode="auto">
          <a:xfrm rot="710364">
            <a:off x="6629400" y="1752600"/>
            <a:ext cx="762000" cy="304800"/>
          </a:xfrm>
          <a:prstGeom prst="rect">
            <a:avLst/>
          </a:prstGeom>
          <a:solidFill>
            <a:schemeClr val="hlink"/>
          </a:solidFill>
          <a:ln w="9525">
            <a:miter lim="800000"/>
            <a:headEnd/>
            <a:tailEnd/>
          </a:ln>
          <a:scene3d>
            <a:camera prst="legacyObliqueTopRight"/>
            <a:lightRig rig="legacyFlat3" dir="b"/>
          </a:scene3d>
          <a:sp3d extrusionH="176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0" name="Oval 7">
            <a:extLst>
              <a:ext uri="{FF2B5EF4-FFF2-40B4-BE49-F238E27FC236}">
                <a16:creationId xmlns:a16="http://schemas.microsoft.com/office/drawing/2014/main" id="{5AFB3C6E-3173-470E-B46D-CD61A5B0F966}"/>
              </a:ext>
            </a:extLst>
          </p:cNvPr>
          <p:cNvSpPr>
            <a:spLocks noChangeArrowheads="1"/>
          </p:cNvSpPr>
          <p:nvPr/>
        </p:nvSpPr>
        <p:spPr bwMode="auto">
          <a:xfrm>
            <a:off x="6629400" y="1981200"/>
            <a:ext cx="228600" cy="76200"/>
          </a:xfrm>
          <a:prstGeom prst="ellipse">
            <a:avLst/>
          </a:prstGeom>
          <a:solidFill>
            <a:schemeClr val="accent1"/>
          </a:solidFill>
          <a:ln w="9525">
            <a:round/>
            <a:headEnd/>
            <a:tailEnd/>
          </a:ln>
          <a:scene3d>
            <a:camera prst="legacyObliqueTopRight"/>
            <a:lightRig rig="legacyFlat3" dir="b"/>
          </a:scene3d>
          <a:sp3d extrusionH="49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1" name="Oval 8">
            <a:extLst>
              <a:ext uri="{FF2B5EF4-FFF2-40B4-BE49-F238E27FC236}">
                <a16:creationId xmlns:a16="http://schemas.microsoft.com/office/drawing/2014/main" id="{4F131B72-EBF0-4884-8233-51C55DC3C1AE}"/>
              </a:ext>
            </a:extLst>
          </p:cNvPr>
          <p:cNvSpPr>
            <a:spLocks noChangeArrowheads="1"/>
          </p:cNvSpPr>
          <p:nvPr/>
        </p:nvSpPr>
        <p:spPr bwMode="auto">
          <a:xfrm>
            <a:off x="7086600" y="2057400"/>
            <a:ext cx="228600" cy="76200"/>
          </a:xfrm>
          <a:prstGeom prst="ellipse">
            <a:avLst/>
          </a:prstGeom>
          <a:solidFill>
            <a:schemeClr val="accent1"/>
          </a:solidFill>
          <a:ln w="9525">
            <a:round/>
            <a:headEnd/>
            <a:tailEnd/>
          </a:ln>
          <a:scene3d>
            <a:camera prst="legacyObliqueTopRight"/>
            <a:lightRig rig="legacyFlat3" dir="b"/>
          </a:scene3d>
          <a:sp3d extrusionH="49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2" name="Rectangle 9">
            <a:extLst>
              <a:ext uri="{FF2B5EF4-FFF2-40B4-BE49-F238E27FC236}">
                <a16:creationId xmlns:a16="http://schemas.microsoft.com/office/drawing/2014/main" id="{9A9A5C5A-CDE8-427A-96B5-AD28939F1CB1}"/>
              </a:ext>
            </a:extLst>
          </p:cNvPr>
          <p:cNvSpPr>
            <a:spLocks noChangeArrowheads="1"/>
          </p:cNvSpPr>
          <p:nvPr/>
        </p:nvSpPr>
        <p:spPr bwMode="auto">
          <a:xfrm rot="-4689636">
            <a:off x="8001000" y="1905000"/>
            <a:ext cx="457200" cy="304800"/>
          </a:xfrm>
          <a:prstGeom prst="rect">
            <a:avLst/>
          </a:prstGeom>
          <a:solidFill>
            <a:schemeClr val="hlink"/>
          </a:solidFill>
          <a:ln w="9525">
            <a:miter lim="800000"/>
            <a:headEnd/>
            <a:tailEnd/>
          </a:ln>
          <a:scene3d>
            <a:camera prst="legacyObliqueTopRight"/>
            <a:lightRig rig="legacyFlat3" dir="b"/>
          </a:scene3d>
          <a:sp3d extrusionH="176200" prstMaterial="legacyMatte">
            <a:bevelT w="13500" h="13500" prst="angle"/>
            <a:bevelB w="13500" h="13500" prst="angle"/>
            <a:extrusionClr>
              <a:schemeClr val="hlink"/>
            </a:extrusionClr>
            <a:contourClr>
              <a:schemeClr val="hlink"/>
            </a:contourClr>
          </a:sp3d>
        </p:spPr>
        <p:txBody>
          <a:bodyPr vert="eaVert"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3" name="Line 10">
            <a:extLst>
              <a:ext uri="{FF2B5EF4-FFF2-40B4-BE49-F238E27FC236}">
                <a16:creationId xmlns:a16="http://schemas.microsoft.com/office/drawing/2014/main" id="{D64C197D-C924-4799-B994-8221BD20FDC2}"/>
              </a:ext>
            </a:extLst>
          </p:cNvPr>
          <p:cNvSpPr>
            <a:spLocks noChangeShapeType="1"/>
          </p:cNvSpPr>
          <p:nvPr/>
        </p:nvSpPr>
        <p:spPr bwMode="auto">
          <a:xfrm>
            <a:off x="7696200" y="762000"/>
            <a:ext cx="457200" cy="8382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4" name="Text Box 11">
            <a:extLst>
              <a:ext uri="{FF2B5EF4-FFF2-40B4-BE49-F238E27FC236}">
                <a16:creationId xmlns:a16="http://schemas.microsoft.com/office/drawing/2014/main" id="{4E7A427F-E77B-4000-B26D-DCD823485777}"/>
              </a:ext>
            </a:extLst>
          </p:cNvPr>
          <p:cNvSpPr txBox="1">
            <a:spLocks noChangeArrowheads="1"/>
          </p:cNvSpPr>
          <p:nvPr/>
        </p:nvSpPr>
        <p:spPr bwMode="auto">
          <a:xfrm>
            <a:off x="7086600" y="-76200"/>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Motion Detector</a:t>
            </a:r>
          </a:p>
        </p:txBody>
      </p:sp>
      <p:sp>
        <p:nvSpPr>
          <p:cNvPr id="6155" name="Rectangle 2">
            <a:extLst>
              <a:ext uri="{FF2B5EF4-FFF2-40B4-BE49-F238E27FC236}">
                <a16:creationId xmlns:a16="http://schemas.microsoft.com/office/drawing/2014/main" id="{27B92522-8402-4584-BF6B-41F2698358AC}"/>
              </a:ext>
            </a:extLst>
          </p:cNvPr>
          <p:cNvSpPr>
            <a:spLocks noChangeArrowheads="1"/>
          </p:cNvSpPr>
          <p:nvPr/>
        </p:nvSpPr>
        <p:spPr bwMode="auto">
          <a:xfrm>
            <a:off x="2127250" y="3200400"/>
            <a:ext cx="5491163" cy="7762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6" name="Rectangle 3">
            <a:extLst>
              <a:ext uri="{FF2B5EF4-FFF2-40B4-BE49-F238E27FC236}">
                <a16:creationId xmlns:a16="http://schemas.microsoft.com/office/drawing/2014/main" id="{C77EB11F-045D-488B-A519-E46B3498F5A8}"/>
              </a:ext>
            </a:extLst>
          </p:cNvPr>
          <p:cNvSpPr>
            <a:spLocks noChangeArrowheads="1"/>
          </p:cNvSpPr>
          <p:nvPr/>
        </p:nvSpPr>
        <p:spPr bwMode="auto">
          <a:xfrm>
            <a:off x="2127250" y="4184650"/>
            <a:ext cx="5491163" cy="7747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7" name="Rectangle 4">
            <a:extLst>
              <a:ext uri="{FF2B5EF4-FFF2-40B4-BE49-F238E27FC236}">
                <a16:creationId xmlns:a16="http://schemas.microsoft.com/office/drawing/2014/main" id="{4C1FD63D-786F-44DE-8F92-74EE0EBAEEA0}"/>
              </a:ext>
            </a:extLst>
          </p:cNvPr>
          <p:cNvSpPr>
            <a:spLocks noChangeArrowheads="1"/>
          </p:cNvSpPr>
          <p:nvPr/>
        </p:nvSpPr>
        <p:spPr bwMode="auto">
          <a:xfrm>
            <a:off x="2127250" y="5167313"/>
            <a:ext cx="5491163" cy="776287"/>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58" name="Line 5">
            <a:extLst>
              <a:ext uri="{FF2B5EF4-FFF2-40B4-BE49-F238E27FC236}">
                <a16:creationId xmlns:a16="http://schemas.microsoft.com/office/drawing/2014/main" id="{C801EE86-1E47-4384-AF78-B7979E9B9A99}"/>
              </a:ext>
            </a:extLst>
          </p:cNvPr>
          <p:cNvSpPr>
            <a:spLocks noChangeShapeType="1"/>
          </p:cNvSpPr>
          <p:nvPr/>
        </p:nvSpPr>
        <p:spPr bwMode="auto">
          <a:xfrm>
            <a:off x="2127250" y="3754438"/>
            <a:ext cx="5491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6">
            <a:extLst>
              <a:ext uri="{FF2B5EF4-FFF2-40B4-BE49-F238E27FC236}">
                <a16:creationId xmlns:a16="http://schemas.microsoft.com/office/drawing/2014/main" id="{9C07ACB3-D129-4908-BA52-38D7B9A6F56A}"/>
              </a:ext>
            </a:extLst>
          </p:cNvPr>
          <p:cNvSpPr>
            <a:spLocks noChangeShapeType="1"/>
          </p:cNvSpPr>
          <p:nvPr/>
        </p:nvSpPr>
        <p:spPr bwMode="auto">
          <a:xfrm>
            <a:off x="2127250" y="4572000"/>
            <a:ext cx="5491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7">
            <a:extLst>
              <a:ext uri="{FF2B5EF4-FFF2-40B4-BE49-F238E27FC236}">
                <a16:creationId xmlns:a16="http://schemas.microsoft.com/office/drawing/2014/main" id="{BB274999-8B74-4CD2-9C83-99C7D80AE7ED}"/>
              </a:ext>
            </a:extLst>
          </p:cNvPr>
          <p:cNvSpPr>
            <a:spLocks noChangeShapeType="1"/>
          </p:cNvSpPr>
          <p:nvPr/>
        </p:nvSpPr>
        <p:spPr bwMode="auto">
          <a:xfrm>
            <a:off x="2127250" y="5556250"/>
            <a:ext cx="5491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8">
            <a:extLst>
              <a:ext uri="{FF2B5EF4-FFF2-40B4-BE49-F238E27FC236}">
                <a16:creationId xmlns:a16="http://schemas.microsoft.com/office/drawing/2014/main" id="{280D3CD8-AD2E-4D28-8759-603084C35085}"/>
              </a:ext>
            </a:extLst>
          </p:cNvPr>
          <p:cNvSpPr txBox="1">
            <a:spLocks noChangeArrowheads="1"/>
          </p:cNvSpPr>
          <p:nvPr/>
        </p:nvSpPr>
        <p:spPr bwMode="auto">
          <a:xfrm rot="-5400000">
            <a:off x="1598613" y="3443288"/>
            <a:ext cx="525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latin typeface="Times New Roman" panose="02020603050405020304" pitchFamily="18" charset="0"/>
              </a:rPr>
              <a:t>Pos</a:t>
            </a:r>
            <a:endParaRPr lang="en-US" altLang="en-US" sz="2400">
              <a:latin typeface="Times New Roman" panose="02020603050405020304" pitchFamily="18" charset="0"/>
            </a:endParaRPr>
          </a:p>
        </p:txBody>
      </p:sp>
      <p:sp>
        <p:nvSpPr>
          <p:cNvPr id="6162" name="Text Box 9">
            <a:extLst>
              <a:ext uri="{FF2B5EF4-FFF2-40B4-BE49-F238E27FC236}">
                <a16:creationId xmlns:a16="http://schemas.microsoft.com/office/drawing/2014/main" id="{F3B40A0D-B317-4151-B0DB-8B3ADA50A087}"/>
              </a:ext>
            </a:extLst>
          </p:cNvPr>
          <p:cNvSpPr txBox="1">
            <a:spLocks noChangeArrowheads="1"/>
          </p:cNvSpPr>
          <p:nvPr/>
        </p:nvSpPr>
        <p:spPr bwMode="auto">
          <a:xfrm rot="-5400000">
            <a:off x="1597819" y="4371182"/>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latin typeface="Times New Roman" panose="02020603050405020304" pitchFamily="18" charset="0"/>
              </a:rPr>
              <a:t>Vel</a:t>
            </a:r>
            <a:endParaRPr lang="en-US" altLang="en-US" sz="2400">
              <a:latin typeface="Times New Roman" panose="02020603050405020304" pitchFamily="18" charset="0"/>
            </a:endParaRPr>
          </a:p>
        </p:txBody>
      </p:sp>
      <p:sp>
        <p:nvSpPr>
          <p:cNvPr id="6163" name="Text Box 10">
            <a:extLst>
              <a:ext uri="{FF2B5EF4-FFF2-40B4-BE49-F238E27FC236}">
                <a16:creationId xmlns:a16="http://schemas.microsoft.com/office/drawing/2014/main" id="{123DCD68-9A55-4059-BA63-EA95ED6BDA77}"/>
              </a:ext>
            </a:extLst>
          </p:cNvPr>
          <p:cNvSpPr txBox="1">
            <a:spLocks noChangeArrowheads="1"/>
          </p:cNvSpPr>
          <p:nvPr/>
        </p:nvSpPr>
        <p:spPr bwMode="auto">
          <a:xfrm rot="-5400000">
            <a:off x="1535113" y="5322887"/>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latin typeface="Times New Roman" panose="02020603050405020304" pitchFamily="18" charset="0"/>
              </a:rPr>
              <a:t>Acc</a:t>
            </a:r>
            <a:endParaRPr lang="en-US" altLang="en-US" sz="2400">
              <a:latin typeface="Times New Roman" panose="02020603050405020304" pitchFamily="18" charset="0"/>
            </a:endParaRPr>
          </a:p>
        </p:txBody>
      </p:sp>
      <p:sp>
        <p:nvSpPr>
          <p:cNvPr id="6164" name="Freeform 11">
            <a:extLst>
              <a:ext uri="{FF2B5EF4-FFF2-40B4-BE49-F238E27FC236}">
                <a16:creationId xmlns:a16="http://schemas.microsoft.com/office/drawing/2014/main" id="{A711B7E0-B741-4D44-9BDE-376514BB689F}"/>
              </a:ext>
            </a:extLst>
          </p:cNvPr>
          <p:cNvSpPr>
            <a:spLocks/>
          </p:cNvSpPr>
          <p:nvPr/>
        </p:nvSpPr>
        <p:spPr bwMode="auto">
          <a:xfrm>
            <a:off x="2541588" y="3251200"/>
            <a:ext cx="4454525" cy="476250"/>
          </a:xfrm>
          <a:custGeom>
            <a:avLst/>
            <a:gdLst>
              <a:gd name="T0" fmla="*/ 0 w 2736"/>
              <a:gd name="T1" fmla="*/ 2147483646 h 824"/>
              <a:gd name="T2" fmla="*/ 2147483646 w 2736"/>
              <a:gd name="T3" fmla="*/ 2147483646 h 824"/>
              <a:gd name="T4" fmla="*/ 2147483646 w 2736"/>
              <a:gd name="T5" fmla="*/ 2147483646 h 824"/>
              <a:gd name="T6" fmla="*/ 2147483646 w 2736"/>
              <a:gd name="T7" fmla="*/ 2147483646 h 824"/>
              <a:gd name="T8" fmla="*/ 2147483646 w 2736"/>
              <a:gd name="T9" fmla="*/ 2147483646 h 824"/>
              <a:gd name="T10" fmla="*/ 2147483646 w 2736"/>
              <a:gd name="T11" fmla="*/ 2147483646 h 824"/>
              <a:gd name="T12" fmla="*/ 0 60000 65536"/>
              <a:gd name="T13" fmla="*/ 0 60000 65536"/>
              <a:gd name="T14" fmla="*/ 0 60000 65536"/>
              <a:gd name="T15" fmla="*/ 0 60000 65536"/>
              <a:gd name="T16" fmla="*/ 0 60000 65536"/>
              <a:gd name="T17" fmla="*/ 0 60000 65536"/>
              <a:gd name="T18" fmla="*/ 0 w 2736"/>
              <a:gd name="T19" fmla="*/ 0 h 824"/>
              <a:gd name="T20" fmla="*/ 2736 w 2736"/>
              <a:gd name="T21" fmla="*/ 824 h 824"/>
            </a:gdLst>
            <a:ahLst/>
            <a:cxnLst>
              <a:cxn ang="T12">
                <a:pos x="T0" y="T1"/>
              </a:cxn>
              <a:cxn ang="T13">
                <a:pos x="T2" y="T3"/>
              </a:cxn>
              <a:cxn ang="T14">
                <a:pos x="T4" y="T5"/>
              </a:cxn>
              <a:cxn ang="T15">
                <a:pos x="T6" y="T7"/>
              </a:cxn>
              <a:cxn ang="T16">
                <a:pos x="T8" y="T9"/>
              </a:cxn>
              <a:cxn ang="T17">
                <a:pos x="T10" y="T11"/>
              </a:cxn>
            </a:cxnLst>
            <a:rect l="T18" t="T19" r="T20" b="T21"/>
            <a:pathLst>
              <a:path w="2736" h="824">
                <a:moveTo>
                  <a:pt x="0" y="824"/>
                </a:moveTo>
                <a:cubicBezTo>
                  <a:pt x="52" y="744"/>
                  <a:pt x="104" y="664"/>
                  <a:pt x="192" y="584"/>
                </a:cubicBezTo>
                <a:cubicBezTo>
                  <a:pt x="280" y="504"/>
                  <a:pt x="328" y="440"/>
                  <a:pt x="528" y="344"/>
                </a:cubicBezTo>
                <a:cubicBezTo>
                  <a:pt x="728" y="248"/>
                  <a:pt x="1080" y="0"/>
                  <a:pt x="1392" y="8"/>
                </a:cubicBezTo>
                <a:cubicBezTo>
                  <a:pt x="1704" y="16"/>
                  <a:pt x="2176" y="272"/>
                  <a:pt x="2400" y="392"/>
                </a:cubicBezTo>
                <a:cubicBezTo>
                  <a:pt x="2624" y="512"/>
                  <a:pt x="2680" y="620"/>
                  <a:pt x="2736" y="728"/>
                </a:cubicBezTo>
              </a:path>
            </a:pathLst>
          </a:cu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5" name="Line 12">
            <a:extLst>
              <a:ext uri="{FF2B5EF4-FFF2-40B4-BE49-F238E27FC236}">
                <a16:creationId xmlns:a16="http://schemas.microsoft.com/office/drawing/2014/main" id="{2B0D7B70-1236-4599-A2C5-3CB48D2840B3}"/>
              </a:ext>
            </a:extLst>
          </p:cNvPr>
          <p:cNvSpPr>
            <a:spLocks noChangeShapeType="1"/>
          </p:cNvSpPr>
          <p:nvPr/>
        </p:nvSpPr>
        <p:spPr bwMode="auto">
          <a:xfrm>
            <a:off x="2541588" y="4322763"/>
            <a:ext cx="4610100" cy="52546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13">
            <a:extLst>
              <a:ext uri="{FF2B5EF4-FFF2-40B4-BE49-F238E27FC236}">
                <a16:creationId xmlns:a16="http://schemas.microsoft.com/office/drawing/2014/main" id="{439A6F6D-E70F-4590-A4B8-65CA44D8A9B3}"/>
              </a:ext>
            </a:extLst>
          </p:cNvPr>
          <p:cNvSpPr>
            <a:spLocks noChangeShapeType="1"/>
          </p:cNvSpPr>
          <p:nvPr/>
        </p:nvSpPr>
        <p:spPr bwMode="auto">
          <a:xfrm>
            <a:off x="2438400" y="5776913"/>
            <a:ext cx="4818063"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7" name="Line 14">
            <a:extLst>
              <a:ext uri="{FF2B5EF4-FFF2-40B4-BE49-F238E27FC236}">
                <a16:creationId xmlns:a16="http://schemas.microsoft.com/office/drawing/2014/main" id="{F0F8EB7C-7884-40E7-BE02-CAA124D25ABE}"/>
              </a:ext>
            </a:extLst>
          </p:cNvPr>
          <p:cNvSpPr>
            <a:spLocks noChangeShapeType="1"/>
          </p:cNvSpPr>
          <p:nvPr/>
        </p:nvSpPr>
        <p:spPr bwMode="auto">
          <a:xfrm>
            <a:off x="2282825"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15">
            <a:extLst>
              <a:ext uri="{FF2B5EF4-FFF2-40B4-BE49-F238E27FC236}">
                <a16:creationId xmlns:a16="http://schemas.microsoft.com/office/drawing/2014/main" id="{9A5A2590-1F3E-4626-94E2-B9649B8B96E0}"/>
              </a:ext>
            </a:extLst>
          </p:cNvPr>
          <p:cNvSpPr>
            <a:spLocks noChangeShapeType="1"/>
          </p:cNvSpPr>
          <p:nvPr/>
        </p:nvSpPr>
        <p:spPr bwMode="auto">
          <a:xfrm>
            <a:off x="254158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9" name="Line 16">
            <a:extLst>
              <a:ext uri="{FF2B5EF4-FFF2-40B4-BE49-F238E27FC236}">
                <a16:creationId xmlns:a16="http://schemas.microsoft.com/office/drawing/2014/main" id="{60E405CF-CB84-4842-B737-D24809F6327F}"/>
              </a:ext>
            </a:extLst>
          </p:cNvPr>
          <p:cNvSpPr>
            <a:spLocks noChangeShapeType="1"/>
          </p:cNvSpPr>
          <p:nvPr/>
        </p:nvSpPr>
        <p:spPr bwMode="auto">
          <a:xfrm>
            <a:off x="2800350"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0" name="Line 17">
            <a:extLst>
              <a:ext uri="{FF2B5EF4-FFF2-40B4-BE49-F238E27FC236}">
                <a16:creationId xmlns:a16="http://schemas.microsoft.com/office/drawing/2014/main" id="{A2F28398-5223-4FC0-BD27-79DA905F34C1}"/>
              </a:ext>
            </a:extLst>
          </p:cNvPr>
          <p:cNvSpPr>
            <a:spLocks noChangeShapeType="1"/>
          </p:cNvSpPr>
          <p:nvPr/>
        </p:nvSpPr>
        <p:spPr bwMode="auto">
          <a:xfrm>
            <a:off x="3060700"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1" name="Line 18">
            <a:extLst>
              <a:ext uri="{FF2B5EF4-FFF2-40B4-BE49-F238E27FC236}">
                <a16:creationId xmlns:a16="http://schemas.microsoft.com/office/drawing/2014/main" id="{3E999F6E-5626-4424-A80D-4BBBBCE5A97B}"/>
              </a:ext>
            </a:extLst>
          </p:cNvPr>
          <p:cNvSpPr>
            <a:spLocks noChangeShapeType="1"/>
          </p:cNvSpPr>
          <p:nvPr/>
        </p:nvSpPr>
        <p:spPr bwMode="auto">
          <a:xfrm>
            <a:off x="3319463"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2" name="Line 19">
            <a:extLst>
              <a:ext uri="{FF2B5EF4-FFF2-40B4-BE49-F238E27FC236}">
                <a16:creationId xmlns:a16="http://schemas.microsoft.com/office/drawing/2014/main" id="{C7EE2524-4033-4BB7-B869-589C20333F77}"/>
              </a:ext>
            </a:extLst>
          </p:cNvPr>
          <p:cNvSpPr>
            <a:spLocks noChangeShapeType="1"/>
          </p:cNvSpPr>
          <p:nvPr/>
        </p:nvSpPr>
        <p:spPr bwMode="auto">
          <a:xfrm>
            <a:off x="3578225"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20">
            <a:extLst>
              <a:ext uri="{FF2B5EF4-FFF2-40B4-BE49-F238E27FC236}">
                <a16:creationId xmlns:a16="http://schemas.microsoft.com/office/drawing/2014/main" id="{E49065EC-BCEF-40D5-A322-F7B8FA5F6228}"/>
              </a:ext>
            </a:extLst>
          </p:cNvPr>
          <p:cNvSpPr>
            <a:spLocks noChangeShapeType="1"/>
          </p:cNvSpPr>
          <p:nvPr/>
        </p:nvSpPr>
        <p:spPr bwMode="auto">
          <a:xfrm>
            <a:off x="383698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4" name="Line 21">
            <a:extLst>
              <a:ext uri="{FF2B5EF4-FFF2-40B4-BE49-F238E27FC236}">
                <a16:creationId xmlns:a16="http://schemas.microsoft.com/office/drawing/2014/main" id="{AF2A9982-F1E1-4F96-B231-6762769F265B}"/>
              </a:ext>
            </a:extLst>
          </p:cNvPr>
          <p:cNvSpPr>
            <a:spLocks noChangeShapeType="1"/>
          </p:cNvSpPr>
          <p:nvPr/>
        </p:nvSpPr>
        <p:spPr bwMode="auto">
          <a:xfrm>
            <a:off x="4095750"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5" name="Line 22">
            <a:extLst>
              <a:ext uri="{FF2B5EF4-FFF2-40B4-BE49-F238E27FC236}">
                <a16:creationId xmlns:a16="http://schemas.microsoft.com/office/drawing/2014/main" id="{1288E8EB-CB90-4AAA-A93E-41C3A1604A8C}"/>
              </a:ext>
            </a:extLst>
          </p:cNvPr>
          <p:cNvSpPr>
            <a:spLocks noChangeShapeType="1"/>
          </p:cNvSpPr>
          <p:nvPr/>
        </p:nvSpPr>
        <p:spPr bwMode="auto">
          <a:xfrm>
            <a:off x="4354513"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23">
            <a:extLst>
              <a:ext uri="{FF2B5EF4-FFF2-40B4-BE49-F238E27FC236}">
                <a16:creationId xmlns:a16="http://schemas.microsoft.com/office/drawing/2014/main" id="{A8FFA6AE-92E7-4149-8166-B7FF4E4B46D9}"/>
              </a:ext>
            </a:extLst>
          </p:cNvPr>
          <p:cNvSpPr>
            <a:spLocks noChangeShapeType="1"/>
          </p:cNvSpPr>
          <p:nvPr/>
        </p:nvSpPr>
        <p:spPr bwMode="auto">
          <a:xfrm>
            <a:off x="4614863"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24">
            <a:extLst>
              <a:ext uri="{FF2B5EF4-FFF2-40B4-BE49-F238E27FC236}">
                <a16:creationId xmlns:a16="http://schemas.microsoft.com/office/drawing/2014/main" id="{4BDD399F-86E2-4722-9F41-5F259B208E19}"/>
              </a:ext>
            </a:extLst>
          </p:cNvPr>
          <p:cNvSpPr>
            <a:spLocks noChangeShapeType="1"/>
          </p:cNvSpPr>
          <p:nvPr/>
        </p:nvSpPr>
        <p:spPr bwMode="auto">
          <a:xfrm>
            <a:off x="4873625"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25">
            <a:extLst>
              <a:ext uri="{FF2B5EF4-FFF2-40B4-BE49-F238E27FC236}">
                <a16:creationId xmlns:a16="http://schemas.microsoft.com/office/drawing/2014/main" id="{F824C062-BA7A-455E-8A79-2FB514226F2E}"/>
              </a:ext>
            </a:extLst>
          </p:cNvPr>
          <p:cNvSpPr>
            <a:spLocks noChangeShapeType="1"/>
          </p:cNvSpPr>
          <p:nvPr/>
        </p:nvSpPr>
        <p:spPr bwMode="auto">
          <a:xfrm>
            <a:off x="513238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26">
            <a:extLst>
              <a:ext uri="{FF2B5EF4-FFF2-40B4-BE49-F238E27FC236}">
                <a16:creationId xmlns:a16="http://schemas.microsoft.com/office/drawing/2014/main" id="{5045DB53-2526-4545-B856-16558F179E6E}"/>
              </a:ext>
            </a:extLst>
          </p:cNvPr>
          <p:cNvSpPr>
            <a:spLocks noChangeShapeType="1"/>
          </p:cNvSpPr>
          <p:nvPr/>
        </p:nvSpPr>
        <p:spPr bwMode="auto">
          <a:xfrm>
            <a:off x="5391150"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27">
            <a:extLst>
              <a:ext uri="{FF2B5EF4-FFF2-40B4-BE49-F238E27FC236}">
                <a16:creationId xmlns:a16="http://schemas.microsoft.com/office/drawing/2014/main" id="{5D05D6C5-A499-44CD-BA92-CE4FC7C01650}"/>
              </a:ext>
            </a:extLst>
          </p:cNvPr>
          <p:cNvSpPr>
            <a:spLocks noChangeShapeType="1"/>
          </p:cNvSpPr>
          <p:nvPr/>
        </p:nvSpPr>
        <p:spPr bwMode="auto">
          <a:xfrm>
            <a:off x="5649913"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28">
            <a:extLst>
              <a:ext uri="{FF2B5EF4-FFF2-40B4-BE49-F238E27FC236}">
                <a16:creationId xmlns:a16="http://schemas.microsoft.com/office/drawing/2014/main" id="{ECFFEBA6-EA54-47A7-B5B3-C46B492E81CF}"/>
              </a:ext>
            </a:extLst>
          </p:cNvPr>
          <p:cNvSpPr>
            <a:spLocks noChangeShapeType="1"/>
          </p:cNvSpPr>
          <p:nvPr/>
        </p:nvSpPr>
        <p:spPr bwMode="auto">
          <a:xfrm>
            <a:off x="5908675"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29">
            <a:extLst>
              <a:ext uri="{FF2B5EF4-FFF2-40B4-BE49-F238E27FC236}">
                <a16:creationId xmlns:a16="http://schemas.microsoft.com/office/drawing/2014/main" id="{1EA2D1B2-41A4-4E15-AB43-C91F3397FA4F}"/>
              </a:ext>
            </a:extLst>
          </p:cNvPr>
          <p:cNvSpPr>
            <a:spLocks noChangeShapeType="1"/>
          </p:cNvSpPr>
          <p:nvPr/>
        </p:nvSpPr>
        <p:spPr bwMode="auto">
          <a:xfrm>
            <a:off x="616743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0">
            <a:extLst>
              <a:ext uri="{FF2B5EF4-FFF2-40B4-BE49-F238E27FC236}">
                <a16:creationId xmlns:a16="http://schemas.microsoft.com/office/drawing/2014/main" id="{7F26ED4C-1C29-4868-9F73-91F5121DDB13}"/>
              </a:ext>
            </a:extLst>
          </p:cNvPr>
          <p:cNvSpPr>
            <a:spLocks noChangeShapeType="1"/>
          </p:cNvSpPr>
          <p:nvPr/>
        </p:nvSpPr>
        <p:spPr bwMode="auto">
          <a:xfrm>
            <a:off x="642778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31">
            <a:extLst>
              <a:ext uri="{FF2B5EF4-FFF2-40B4-BE49-F238E27FC236}">
                <a16:creationId xmlns:a16="http://schemas.microsoft.com/office/drawing/2014/main" id="{1969E0DD-020F-482D-88E3-B9B3E734D216}"/>
              </a:ext>
            </a:extLst>
          </p:cNvPr>
          <p:cNvSpPr>
            <a:spLocks noChangeShapeType="1"/>
          </p:cNvSpPr>
          <p:nvPr/>
        </p:nvSpPr>
        <p:spPr bwMode="auto">
          <a:xfrm>
            <a:off x="6686550"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32">
            <a:extLst>
              <a:ext uri="{FF2B5EF4-FFF2-40B4-BE49-F238E27FC236}">
                <a16:creationId xmlns:a16="http://schemas.microsoft.com/office/drawing/2014/main" id="{34E6CDE7-8674-4E6C-8427-2BAC69E02B7E}"/>
              </a:ext>
            </a:extLst>
          </p:cNvPr>
          <p:cNvSpPr>
            <a:spLocks noChangeShapeType="1"/>
          </p:cNvSpPr>
          <p:nvPr/>
        </p:nvSpPr>
        <p:spPr bwMode="auto">
          <a:xfrm>
            <a:off x="6945313"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33">
            <a:extLst>
              <a:ext uri="{FF2B5EF4-FFF2-40B4-BE49-F238E27FC236}">
                <a16:creationId xmlns:a16="http://schemas.microsoft.com/office/drawing/2014/main" id="{57B482EA-75A3-4A7D-9391-9C74A3DF6F67}"/>
              </a:ext>
            </a:extLst>
          </p:cNvPr>
          <p:cNvSpPr>
            <a:spLocks noChangeShapeType="1"/>
          </p:cNvSpPr>
          <p:nvPr/>
        </p:nvSpPr>
        <p:spPr bwMode="auto">
          <a:xfrm>
            <a:off x="7204075"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Line 34">
            <a:extLst>
              <a:ext uri="{FF2B5EF4-FFF2-40B4-BE49-F238E27FC236}">
                <a16:creationId xmlns:a16="http://schemas.microsoft.com/office/drawing/2014/main" id="{F0B1FA28-00DF-4442-9AC5-D98DC43243D9}"/>
              </a:ext>
            </a:extLst>
          </p:cNvPr>
          <p:cNvSpPr>
            <a:spLocks noChangeShapeType="1"/>
          </p:cNvSpPr>
          <p:nvPr/>
        </p:nvSpPr>
        <p:spPr bwMode="auto">
          <a:xfrm>
            <a:off x="7462838" y="5500688"/>
            <a:ext cx="0" cy="109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35">
            <a:extLst>
              <a:ext uri="{FF2B5EF4-FFF2-40B4-BE49-F238E27FC236}">
                <a16:creationId xmlns:a16="http://schemas.microsoft.com/office/drawing/2014/main" id="{AB8C6027-0EED-4AC4-B094-401D7119162D}"/>
              </a:ext>
            </a:extLst>
          </p:cNvPr>
          <p:cNvSpPr>
            <a:spLocks noChangeShapeType="1"/>
          </p:cNvSpPr>
          <p:nvPr/>
        </p:nvSpPr>
        <p:spPr bwMode="auto">
          <a:xfrm>
            <a:off x="2282825"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36">
            <a:extLst>
              <a:ext uri="{FF2B5EF4-FFF2-40B4-BE49-F238E27FC236}">
                <a16:creationId xmlns:a16="http://schemas.microsoft.com/office/drawing/2014/main" id="{C94F2DE0-A26A-4BA0-9233-08BE8498B2B5}"/>
              </a:ext>
            </a:extLst>
          </p:cNvPr>
          <p:cNvSpPr>
            <a:spLocks noChangeShapeType="1"/>
          </p:cNvSpPr>
          <p:nvPr/>
        </p:nvSpPr>
        <p:spPr bwMode="auto">
          <a:xfrm>
            <a:off x="254158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37">
            <a:extLst>
              <a:ext uri="{FF2B5EF4-FFF2-40B4-BE49-F238E27FC236}">
                <a16:creationId xmlns:a16="http://schemas.microsoft.com/office/drawing/2014/main" id="{AD5355D4-411D-44D5-B49A-F5CC3A3CAA74}"/>
              </a:ext>
            </a:extLst>
          </p:cNvPr>
          <p:cNvSpPr>
            <a:spLocks noChangeShapeType="1"/>
          </p:cNvSpPr>
          <p:nvPr/>
        </p:nvSpPr>
        <p:spPr bwMode="auto">
          <a:xfrm>
            <a:off x="2800350"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38">
            <a:extLst>
              <a:ext uri="{FF2B5EF4-FFF2-40B4-BE49-F238E27FC236}">
                <a16:creationId xmlns:a16="http://schemas.microsoft.com/office/drawing/2014/main" id="{5BE6FDB5-76B5-4F69-BE5C-87404A013F28}"/>
              </a:ext>
            </a:extLst>
          </p:cNvPr>
          <p:cNvSpPr>
            <a:spLocks noChangeShapeType="1"/>
          </p:cNvSpPr>
          <p:nvPr/>
        </p:nvSpPr>
        <p:spPr bwMode="auto">
          <a:xfrm>
            <a:off x="3060700"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39">
            <a:extLst>
              <a:ext uri="{FF2B5EF4-FFF2-40B4-BE49-F238E27FC236}">
                <a16:creationId xmlns:a16="http://schemas.microsoft.com/office/drawing/2014/main" id="{9A6452AD-2BE2-45BB-A518-614F6D3C6A80}"/>
              </a:ext>
            </a:extLst>
          </p:cNvPr>
          <p:cNvSpPr>
            <a:spLocks noChangeShapeType="1"/>
          </p:cNvSpPr>
          <p:nvPr/>
        </p:nvSpPr>
        <p:spPr bwMode="auto">
          <a:xfrm>
            <a:off x="3319463"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40">
            <a:extLst>
              <a:ext uri="{FF2B5EF4-FFF2-40B4-BE49-F238E27FC236}">
                <a16:creationId xmlns:a16="http://schemas.microsoft.com/office/drawing/2014/main" id="{6184563D-7F16-4D5C-BBC8-3B60FCDA90DA}"/>
              </a:ext>
            </a:extLst>
          </p:cNvPr>
          <p:cNvSpPr>
            <a:spLocks noChangeShapeType="1"/>
          </p:cNvSpPr>
          <p:nvPr/>
        </p:nvSpPr>
        <p:spPr bwMode="auto">
          <a:xfrm>
            <a:off x="3578225"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4" name="Line 41">
            <a:extLst>
              <a:ext uri="{FF2B5EF4-FFF2-40B4-BE49-F238E27FC236}">
                <a16:creationId xmlns:a16="http://schemas.microsoft.com/office/drawing/2014/main" id="{4969D3AE-93B2-4D68-934D-5544C5E9A7AE}"/>
              </a:ext>
            </a:extLst>
          </p:cNvPr>
          <p:cNvSpPr>
            <a:spLocks noChangeShapeType="1"/>
          </p:cNvSpPr>
          <p:nvPr/>
        </p:nvSpPr>
        <p:spPr bwMode="auto">
          <a:xfrm>
            <a:off x="383698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42">
            <a:extLst>
              <a:ext uri="{FF2B5EF4-FFF2-40B4-BE49-F238E27FC236}">
                <a16:creationId xmlns:a16="http://schemas.microsoft.com/office/drawing/2014/main" id="{8E2898CD-CA1F-4774-9CD7-334EDAA63384}"/>
              </a:ext>
            </a:extLst>
          </p:cNvPr>
          <p:cNvSpPr>
            <a:spLocks noChangeShapeType="1"/>
          </p:cNvSpPr>
          <p:nvPr/>
        </p:nvSpPr>
        <p:spPr bwMode="auto">
          <a:xfrm>
            <a:off x="4095750"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43">
            <a:extLst>
              <a:ext uri="{FF2B5EF4-FFF2-40B4-BE49-F238E27FC236}">
                <a16:creationId xmlns:a16="http://schemas.microsoft.com/office/drawing/2014/main" id="{0DACD0EB-3D7F-43FE-9D16-51EC785C4316}"/>
              </a:ext>
            </a:extLst>
          </p:cNvPr>
          <p:cNvSpPr>
            <a:spLocks noChangeShapeType="1"/>
          </p:cNvSpPr>
          <p:nvPr/>
        </p:nvSpPr>
        <p:spPr bwMode="auto">
          <a:xfrm>
            <a:off x="4354513"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44">
            <a:extLst>
              <a:ext uri="{FF2B5EF4-FFF2-40B4-BE49-F238E27FC236}">
                <a16:creationId xmlns:a16="http://schemas.microsoft.com/office/drawing/2014/main" id="{225244A1-6D40-4F88-B12B-CD7461A3761B}"/>
              </a:ext>
            </a:extLst>
          </p:cNvPr>
          <p:cNvSpPr>
            <a:spLocks noChangeShapeType="1"/>
          </p:cNvSpPr>
          <p:nvPr/>
        </p:nvSpPr>
        <p:spPr bwMode="auto">
          <a:xfrm>
            <a:off x="4614863"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Line 45">
            <a:extLst>
              <a:ext uri="{FF2B5EF4-FFF2-40B4-BE49-F238E27FC236}">
                <a16:creationId xmlns:a16="http://schemas.microsoft.com/office/drawing/2014/main" id="{3E8537A7-983D-42E6-A441-2D60275FD98E}"/>
              </a:ext>
            </a:extLst>
          </p:cNvPr>
          <p:cNvSpPr>
            <a:spLocks noChangeShapeType="1"/>
          </p:cNvSpPr>
          <p:nvPr/>
        </p:nvSpPr>
        <p:spPr bwMode="auto">
          <a:xfrm>
            <a:off x="4873625"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46">
            <a:extLst>
              <a:ext uri="{FF2B5EF4-FFF2-40B4-BE49-F238E27FC236}">
                <a16:creationId xmlns:a16="http://schemas.microsoft.com/office/drawing/2014/main" id="{EB2BAECA-5960-49B5-9DFE-B1123EEFEC9D}"/>
              </a:ext>
            </a:extLst>
          </p:cNvPr>
          <p:cNvSpPr>
            <a:spLocks noChangeShapeType="1"/>
          </p:cNvSpPr>
          <p:nvPr/>
        </p:nvSpPr>
        <p:spPr bwMode="auto">
          <a:xfrm>
            <a:off x="513238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Line 47">
            <a:extLst>
              <a:ext uri="{FF2B5EF4-FFF2-40B4-BE49-F238E27FC236}">
                <a16:creationId xmlns:a16="http://schemas.microsoft.com/office/drawing/2014/main" id="{28D4CC82-7C28-4998-975F-39031514B18E}"/>
              </a:ext>
            </a:extLst>
          </p:cNvPr>
          <p:cNvSpPr>
            <a:spLocks noChangeShapeType="1"/>
          </p:cNvSpPr>
          <p:nvPr/>
        </p:nvSpPr>
        <p:spPr bwMode="auto">
          <a:xfrm>
            <a:off x="5391150"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1" name="Line 48">
            <a:extLst>
              <a:ext uri="{FF2B5EF4-FFF2-40B4-BE49-F238E27FC236}">
                <a16:creationId xmlns:a16="http://schemas.microsoft.com/office/drawing/2014/main" id="{35591244-6F59-4EF4-BD54-805B7B5E41B7}"/>
              </a:ext>
            </a:extLst>
          </p:cNvPr>
          <p:cNvSpPr>
            <a:spLocks noChangeShapeType="1"/>
          </p:cNvSpPr>
          <p:nvPr/>
        </p:nvSpPr>
        <p:spPr bwMode="auto">
          <a:xfrm>
            <a:off x="5649913"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Line 49">
            <a:extLst>
              <a:ext uri="{FF2B5EF4-FFF2-40B4-BE49-F238E27FC236}">
                <a16:creationId xmlns:a16="http://schemas.microsoft.com/office/drawing/2014/main" id="{904EDA9A-B0B5-4A41-B4C9-85EE5FAA13F4}"/>
              </a:ext>
            </a:extLst>
          </p:cNvPr>
          <p:cNvSpPr>
            <a:spLocks noChangeShapeType="1"/>
          </p:cNvSpPr>
          <p:nvPr/>
        </p:nvSpPr>
        <p:spPr bwMode="auto">
          <a:xfrm>
            <a:off x="5908675"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3" name="Line 50">
            <a:extLst>
              <a:ext uri="{FF2B5EF4-FFF2-40B4-BE49-F238E27FC236}">
                <a16:creationId xmlns:a16="http://schemas.microsoft.com/office/drawing/2014/main" id="{9672EAD7-6C47-4F93-9543-6344436A47CF}"/>
              </a:ext>
            </a:extLst>
          </p:cNvPr>
          <p:cNvSpPr>
            <a:spLocks noChangeShapeType="1"/>
          </p:cNvSpPr>
          <p:nvPr/>
        </p:nvSpPr>
        <p:spPr bwMode="auto">
          <a:xfrm>
            <a:off x="616743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4" name="Line 51">
            <a:extLst>
              <a:ext uri="{FF2B5EF4-FFF2-40B4-BE49-F238E27FC236}">
                <a16:creationId xmlns:a16="http://schemas.microsoft.com/office/drawing/2014/main" id="{5B2F05A0-C6EB-46F0-A5E1-CE1C564B0CBD}"/>
              </a:ext>
            </a:extLst>
          </p:cNvPr>
          <p:cNvSpPr>
            <a:spLocks noChangeShapeType="1"/>
          </p:cNvSpPr>
          <p:nvPr/>
        </p:nvSpPr>
        <p:spPr bwMode="auto">
          <a:xfrm>
            <a:off x="642778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52">
            <a:extLst>
              <a:ext uri="{FF2B5EF4-FFF2-40B4-BE49-F238E27FC236}">
                <a16:creationId xmlns:a16="http://schemas.microsoft.com/office/drawing/2014/main" id="{204A596F-CD76-48A0-8420-5523BD1C16A2}"/>
              </a:ext>
            </a:extLst>
          </p:cNvPr>
          <p:cNvSpPr>
            <a:spLocks noChangeShapeType="1"/>
          </p:cNvSpPr>
          <p:nvPr/>
        </p:nvSpPr>
        <p:spPr bwMode="auto">
          <a:xfrm>
            <a:off x="6686550"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53">
            <a:extLst>
              <a:ext uri="{FF2B5EF4-FFF2-40B4-BE49-F238E27FC236}">
                <a16:creationId xmlns:a16="http://schemas.microsoft.com/office/drawing/2014/main" id="{49EBB75D-8FF4-459D-BD39-A6CBDA608DD0}"/>
              </a:ext>
            </a:extLst>
          </p:cNvPr>
          <p:cNvSpPr>
            <a:spLocks noChangeShapeType="1"/>
          </p:cNvSpPr>
          <p:nvPr/>
        </p:nvSpPr>
        <p:spPr bwMode="auto">
          <a:xfrm>
            <a:off x="6945313"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7" name="Line 54">
            <a:extLst>
              <a:ext uri="{FF2B5EF4-FFF2-40B4-BE49-F238E27FC236}">
                <a16:creationId xmlns:a16="http://schemas.microsoft.com/office/drawing/2014/main" id="{3A1A15CD-D1BA-4BFF-9B96-733C2C575DB6}"/>
              </a:ext>
            </a:extLst>
          </p:cNvPr>
          <p:cNvSpPr>
            <a:spLocks noChangeShapeType="1"/>
          </p:cNvSpPr>
          <p:nvPr/>
        </p:nvSpPr>
        <p:spPr bwMode="auto">
          <a:xfrm>
            <a:off x="7204075"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8" name="Line 55">
            <a:extLst>
              <a:ext uri="{FF2B5EF4-FFF2-40B4-BE49-F238E27FC236}">
                <a16:creationId xmlns:a16="http://schemas.microsoft.com/office/drawing/2014/main" id="{D6BB199D-7149-41FB-9DAC-ADB7BE493107}"/>
              </a:ext>
            </a:extLst>
          </p:cNvPr>
          <p:cNvSpPr>
            <a:spLocks noChangeShapeType="1"/>
          </p:cNvSpPr>
          <p:nvPr/>
        </p:nvSpPr>
        <p:spPr bwMode="auto">
          <a:xfrm>
            <a:off x="7462838" y="4516438"/>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9" name="Line 56">
            <a:extLst>
              <a:ext uri="{FF2B5EF4-FFF2-40B4-BE49-F238E27FC236}">
                <a16:creationId xmlns:a16="http://schemas.microsoft.com/office/drawing/2014/main" id="{10EB0842-9E69-46D3-B984-7401D494D2FF}"/>
              </a:ext>
            </a:extLst>
          </p:cNvPr>
          <p:cNvSpPr>
            <a:spLocks noChangeShapeType="1"/>
          </p:cNvSpPr>
          <p:nvPr/>
        </p:nvSpPr>
        <p:spPr bwMode="auto">
          <a:xfrm>
            <a:off x="2282825"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0" name="Line 57">
            <a:extLst>
              <a:ext uri="{FF2B5EF4-FFF2-40B4-BE49-F238E27FC236}">
                <a16:creationId xmlns:a16="http://schemas.microsoft.com/office/drawing/2014/main" id="{86FEF37F-588B-48B2-9706-247299E481AA}"/>
              </a:ext>
            </a:extLst>
          </p:cNvPr>
          <p:cNvSpPr>
            <a:spLocks noChangeShapeType="1"/>
          </p:cNvSpPr>
          <p:nvPr/>
        </p:nvSpPr>
        <p:spPr bwMode="auto">
          <a:xfrm>
            <a:off x="254158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1" name="Line 58">
            <a:extLst>
              <a:ext uri="{FF2B5EF4-FFF2-40B4-BE49-F238E27FC236}">
                <a16:creationId xmlns:a16="http://schemas.microsoft.com/office/drawing/2014/main" id="{C675DF61-29A5-4914-905E-C8D016FA01A9}"/>
              </a:ext>
            </a:extLst>
          </p:cNvPr>
          <p:cNvSpPr>
            <a:spLocks noChangeShapeType="1"/>
          </p:cNvSpPr>
          <p:nvPr/>
        </p:nvSpPr>
        <p:spPr bwMode="auto">
          <a:xfrm>
            <a:off x="2800350"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2" name="Line 59">
            <a:extLst>
              <a:ext uri="{FF2B5EF4-FFF2-40B4-BE49-F238E27FC236}">
                <a16:creationId xmlns:a16="http://schemas.microsoft.com/office/drawing/2014/main" id="{24FBFAE2-2DE5-4144-AC1E-715E0EE32887}"/>
              </a:ext>
            </a:extLst>
          </p:cNvPr>
          <p:cNvSpPr>
            <a:spLocks noChangeShapeType="1"/>
          </p:cNvSpPr>
          <p:nvPr/>
        </p:nvSpPr>
        <p:spPr bwMode="auto">
          <a:xfrm>
            <a:off x="3060700"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3" name="Line 60">
            <a:extLst>
              <a:ext uri="{FF2B5EF4-FFF2-40B4-BE49-F238E27FC236}">
                <a16:creationId xmlns:a16="http://schemas.microsoft.com/office/drawing/2014/main" id="{2CC92F4E-A0AC-4C73-AC13-469717795726}"/>
              </a:ext>
            </a:extLst>
          </p:cNvPr>
          <p:cNvSpPr>
            <a:spLocks noChangeShapeType="1"/>
          </p:cNvSpPr>
          <p:nvPr/>
        </p:nvSpPr>
        <p:spPr bwMode="auto">
          <a:xfrm>
            <a:off x="3319463"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4" name="Line 61">
            <a:extLst>
              <a:ext uri="{FF2B5EF4-FFF2-40B4-BE49-F238E27FC236}">
                <a16:creationId xmlns:a16="http://schemas.microsoft.com/office/drawing/2014/main" id="{F26DFAF1-276F-4A97-862E-1D7FA92AEFBA}"/>
              </a:ext>
            </a:extLst>
          </p:cNvPr>
          <p:cNvSpPr>
            <a:spLocks noChangeShapeType="1"/>
          </p:cNvSpPr>
          <p:nvPr/>
        </p:nvSpPr>
        <p:spPr bwMode="auto">
          <a:xfrm>
            <a:off x="3578225"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5" name="Line 62">
            <a:extLst>
              <a:ext uri="{FF2B5EF4-FFF2-40B4-BE49-F238E27FC236}">
                <a16:creationId xmlns:a16="http://schemas.microsoft.com/office/drawing/2014/main" id="{4586D506-7C0D-46EC-837E-762114850C84}"/>
              </a:ext>
            </a:extLst>
          </p:cNvPr>
          <p:cNvSpPr>
            <a:spLocks noChangeShapeType="1"/>
          </p:cNvSpPr>
          <p:nvPr/>
        </p:nvSpPr>
        <p:spPr bwMode="auto">
          <a:xfrm>
            <a:off x="383698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6" name="Line 63">
            <a:extLst>
              <a:ext uri="{FF2B5EF4-FFF2-40B4-BE49-F238E27FC236}">
                <a16:creationId xmlns:a16="http://schemas.microsoft.com/office/drawing/2014/main" id="{ACF54390-9036-4778-A550-1DF2F240ACE4}"/>
              </a:ext>
            </a:extLst>
          </p:cNvPr>
          <p:cNvSpPr>
            <a:spLocks noChangeShapeType="1"/>
          </p:cNvSpPr>
          <p:nvPr/>
        </p:nvSpPr>
        <p:spPr bwMode="auto">
          <a:xfrm>
            <a:off x="4095750"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7" name="Line 64">
            <a:extLst>
              <a:ext uri="{FF2B5EF4-FFF2-40B4-BE49-F238E27FC236}">
                <a16:creationId xmlns:a16="http://schemas.microsoft.com/office/drawing/2014/main" id="{5AFAD2F0-2421-4F33-952F-9BD5DC25BD9F}"/>
              </a:ext>
            </a:extLst>
          </p:cNvPr>
          <p:cNvSpPr>
            <a:spLocks noChangeShapeType="1"/>
          </p:cNvSpPr>
          <p:nvPr/>
        </p:nvSpPr>
        <p:spPr bwMode="auto">
          <a:xfrm>
            <a:off x="4354513"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8" name="Line 65">
            <a:extLst>
              <a:ext uri="{FF2B5EF4-FFF2-40B4-BE49-F238E27FC236}">
                <a16:creationId xmlns:a16="http://schemas.microsoft.com/office/drawing/2014/main" id="{7FA6F3D1-6C12-421B-AE55-EEA1E73D1FA0}"/>
              </a:ext>
            </a:extLst>
          </p:cNvPr>
          <p:cNvSpPr>
            <a:spLocks noChangeShapeType="1"/>
          </p:cNvSpPr>
          <p:nvPr/>
        </p:nvSpPr>
        <p:spPr bwMode="auto">
          <a:xfrm>
            <a:off x="4614863"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9" name="Line 66">
            <a:extLst>
              <a:ext uri="{FF2B5EF4-FFF2-40B4-BE49-F238E27FC236}">
                <a16:creationId xmlns:a16="http://schemas.microsoft.com/office/drawing/2014/main" id="{F3B46B80-18B2-4556-8772-1831A2D10C24}"/>
              </a:ext>
            </a:extLst>
          </p:cNvPr>
          <p:cNvSpPr>
            <a:spLocks noChangeShapeType="1"/>
          </p:cNvSpPr>
          <p:nvPr/>
        </p:nvSpPr>
        <p:spPr bwMode="auto">
          <a:xfrm>
            <a:off x="4873625"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0" name="Line 67">
            <a:extLst>
              <a:ext uri="{FF2B5EF4-FFF2-40B4-BE49-F238E27FC236}">
                <a16:creationId xmlns:a16="http://schemas.microsoft.com/office/drawing/2014/main" id="{6E261442-F632-4699-8CF0-C254A3126DD1}"/>
              </a:ext>
            </a:extLst>
          </p:cNvPr>
          <p:cNvSpPr>
            <a:spLocks noChangeShapeType="1"/>
          </p:cNvSpPr>
          <p:nvPr/>
        </p:nvSpPr>
        <p:spPr bwMode="auto">
          <a:xfrm>
            <a:off x="513238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1" name="Line 68">
            <a:extLst>
              <a:ext uri="{FF2B5EF4-FFF2-40B4-BE49-F238E27FC236}">
                <a16:creationId xmlns:a16="http://schemas.microsoft.com/office/drawing/2014/main" id="{835A3224-54F2-448F-A93A-4C6D01D99608}"/>
              </a:ext>
            </a:extLst>
          </p:cNvPr>
          <p:cNvSpPr>
            <a:spLocks noChangeShapeType="1"/>
          </p:cNvSpPr>
          <p:nvPr/>
        </p:nvSpPr>
        <p:spPr bwMode="auto">
          <a:xfrm>
            <a:off x="5391150"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2" name="Line 69">
            <a:extLst>
              <a:ext uri="{FF2B5EF4-FFF2-40B4-BE49-F238E27FC236}">
                <a16:creationId xmlns:a16="http://schemas.microsoft.com/office/drawing/2014/main" id="{D262D0CB-C171-497D-AB93-0C6F07C00D65}"/>
              </a:ext>
            </a:extLst>
          </p:cNvPr>
          <p:cNvSpPr>
            <a:spLocks noChangeShapeType="1"/>
          </p:cNvSpPr>
          <p:nvPr/>
        </p:nvSpPr>
        <p:spPr bwMode="auto">
          <a:xfrm>
            <a:off x="5649913"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3" name="Line 70">
            <a:extLst>
              <a:ext uri="{FF2B5EF4-FFF2-40B4-BE49-F238E27FC236}">
                <a16:creationId xmlns:a16="http://schemas.microsoft.com/office/drawing/2014/main" id="{A9ED1B97-902D-49C9-AF73-FCA7465B5790}"/>
              </a:ext>
            </a:extLst>
          </p:cNvPr>
          <p:cNvSpPr>
            <a:spLocks noChangeShapeType="1"/>
          </p:cNvSpPr>
          <p:nvPr/>
        </p:nvSpPr>
        <p:spPr bwMode="auto">
          <a:xfrm>
            <a:off x="5908675"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4" name="Line 71">
            <a:extLst>
              <a:ext uri="{FF2B5EF4-FFF2-40B4-BE49-F238E27FC236}">
                <a16:creationId xmlns:a16="http://schemas.microsoft.com/office/drawing/2014/main" id="{13A98F26-DC14-4165-B1C4-8788B6EC03A0}"/>
              </a:ext>
            </a:extLst>
          </p:cNvPr>
          <p:cNvSpPr>
            <a:spLocks noChangeShapeType="1"/>
          </p:cNvSpPr>
          <p:nvPr/>
        </p:nvSpPr>
        <p:spPr bwMode="auto">
          <a:xfrm>
            <a:off x="616743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5" name="Line 72">
            <a:extLst>
              <a:ext uri="{FF2B5EF4-FFF2-40B4-BE49-F238E27FC236}">
                <a16:creationId xmlns:a16="http://schemas.microsoft.com/office/drawing/2014/main" id="{9666ED67-6199-4CF4-B932-64DDA3FDD740}"/>
              </a:ext>
            </a:extLst>
          </p:cNvPr>
          <p:cNvSpPr>
            <a:spLocks noChangeShapeType="1"/>
          </p:cNvSpPr>
          <p:nvPr/>
        </p:nvSpPr>
        <p:spPr bwMode="auto">
          <a:xfrm>
            <a:off x="642778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6" name="Line 73">
            <a:extLst>
              <a:ext uri="{FF2B5EF4-FFF2-40B4-BE49-F238E27FC236}">
                <a16:creationId xmlns:a16="http://schemas.microsoft.com/office/drawing/2014/main" id="{C7D2DCFF-4676-4951-84FB-ECCEADCA4E84}"/>
              </a:ext>
            </a:extLst>
          </p:cNvPr>
          <p:cNvSpPr>
            <a:spLocks noChangeShapeType="1"/>
          </p:cNvSpPr>
          <p:nvPr/>
        </p:nvSpPr>
        <p:spPr bwMode="auto">
          <a:xfrm>
            <a:off x="6686550"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74">
            <a:extLst>
              <a:ext uri="{FF2B5EF4-FFF2-40B4-BE49-F238E27FC236}">
                <a16:creationId xmlns:a16="http://schemas.microsoft.com/office/drawing/2014/main" id="{7DB5D83D-41E3-456E-893A-9F54779D064C}"/>
              </a:ext>
            </a:extLst>
          </p:cNvPr>
          <p:cNvSpPr>
            <a:spLocks noChangeShapeType="1"/>
          </p:cNvSpPr>
          <p:nvPr/>
        </p:nvSpPr>
        <p:spPr bwMode="auto">
          <a:xfrm>
            <a:off x="6945313"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8" name="Line 75">
            <a:extLst>
              <a:ext uri="{FF2B5EF4-FFF2-40B4-BE49-F238E27FC236}">
                <a16:creationId xmlns:a16="http://schemas.microsoft.com/office/drawing/2014/main" id="{552D90BD-B476-48A2-8F00-C18C1EDCA362}"/>
              </a:ext>
            </a:extLst>
          </p:cNvPr>
          <p:cNvSpPr>
            <a:spLocks noChangeShapeType="1"/>
          </p:cNvSpPr>
          <p:nvPr/>
        </p:nvSpPr>
        <p:spPr bwMode="auto">
          <a:xfrm>
            <a:off x="7204075"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9" name="Line 76">
            <a:extLst>
              <a:ext uri="{FF2B5EF4-FFF2-40B4-BE49-F238E27FC236}">
                <a16:creationId xmlns:a16="http://schemas.microsoft.com/office/drawing/2014/main" id="{2813FEB8-33A2-4F79-9A33-B231E97ECB36}"/>
              </a:ext>
            </a:extLst>
          </p:cNvPr>
          <p:cNvSpPr>
            <a:spLocks noChangeShapeType="1"/>
          </p:cNvSpPr>
          <p:nvPr/>
        </p:nvSpPr>
        <p:spPr bwMode="auto">
          <a:xfrm>
            <a:off x="7462838" y="3698875"/>
            <a:ext cx="0" cy="111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0" name="Text Box 77">
            <a:extLst>
              <a:ext uri="{FF2B5EF4-FFF2-40B4-BE49-F238E27FC236}">
                <a16:creationId xmlns:a16="http://schemas.microsoft.com/office/drawing/2014/main" id="{2162DBF9-A9E4-494E-9643-5D760F8AF440}"/>
              </a:ext>
            </a:extLst>
          </p:cNvPr>
          <p:cNvSpPr txBox="1">
            <a:spLocks noChangeArrowheads="1"/>
          </p:cNvSpPr>
          <p:nvPr/>
        </p:nvSpPr>
        <p:spPr bwMode="auto">
          <a:xfrm>
            <a:off x="6897688" y="3713163"/>
            <a:ext cx="569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latin typeface="Times New Roman" panose="02020603050405020304" pitchFamily="18" charset="0"/>
              </a:rPr>
              <a:t>time</a:t>
            </a:r>
            <a:endParaRPr lang="en-US" altLang="en-US" sz="1800">
              <a:latin typeface="Times New Roman" panose="02020603050405020304" pitchFamily="18" charset="0"/>
            </a:endParaRPr>
          </a:p>
        </p:txBody>
      </p:sp>
      <p:sp>
        <p:nvSpPr>
          <p:cNvPr id="6231" name="Text Box 78">
            <a:extLst>
              <a:ext uri="{FF2B5EF4-FFF2-40B4-BE49-F238E27FC236}">
                <a16:creationId xmlns:a16="http://schemas.microsoft.com/office/drawing/2014/main" id="{8AA1AABF-3E22-440B-B21F-68EF57706853}"/>
              </a:ext>
            </a:extLst>
          </p:cNvPr>
          <p:cNvSpPr txBox="1">
            <a:spLocks noChangeArrowheads="1"/>
          </p:cNvSpPr>
          <p:nvPr/>
        </p:nvSpPr>
        <p:spPr bwMode="auto">
          <a:xfrm>
            <a:off x="6846888" y="450215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latin typeface="Times New Roman" panose="02020603050405020304" pitchFamily="18" charset="0"/>
              </a:rPr>
              <a:t>time</a:t>
            </a:r>
            <a:endParaRPr lang="en-US" altLang="en-US" sz="1800">
              <a:latin typeface="Times New Roman" panose="02020603050405020304" pitchFamily="18" charset="0"/>
            </a:endParaRPr>
          </a:p>
        </p:txBody>
      </p:sp>
      <p:sp>
        <p:nvSpPr>
          <p:cNvPr id="6232" name="Freeform 92">
            <a:extLst>
              <a:ext uri="{FF2B5EF4-FFF2-40B4-BE49-F238E27FC236}">
                <a16:creationId xmlns:a16="http://schemas.microsoft.com/office/drawing/2014/main" id="{872507A6-26DB-48FF-8806-1C3BD0E87FA4}"/>
              </a:ext>
            </a:extLst>
          </p:cNvPr>
          <p:cNvSpPr>
            <a:spLocks/>
          </p:cNvSpPr>
          <p:nvPr/>
        </p:nvSpPr>
        <p:spPr bwMode="auto">
          <a:xfrm>
            <a:off x="2286000" y="5334000"/>
            <a:ext cx="152400" cy="457200"/>
          </a:xfrm>
          <a:custGeom>
            <a:avLst/>
            <a:gdLst>
              <a:gd name="T0" fmla="*/ 0 w 104"/>
              <a:gd name="T1" fmla="*/ 2147483646 h 240"/>
              <a:gd name="T2" fmla="*/ 2147483646 w 104"/>
              <a:gd name="T3" fmla="*/ 0 h 240"/>
              <a:gd name="T4" fmla="*/ 2147483646 w 104"/>
              <a:gd name="T5" fmla="*/ 2147483646 h 240"/>
              <a:gd name="T6" fmla="*/ 2147483646 w 104"/>
              <a:gd name="T7" fmla="*/ 2147483646 h 240"/>
              <a:gd name="T8" fmla="*/ 0 60000 65536"/>
              <a:gd name="T9" fmla="*/ 0 60000 65536"/>
              <a:gd name="T10" fmla="*/ 0 60000 65536"/>
              <a:gd name="T11" fmla="*/ 0 60000 65536"/>
              <a:gd name="T12" fmla="*/ 0 w 104"/>
              <a:gd name="T13" fmla="*/ 0 h 240"/>
              <a:gd name="T14" fmla="*/ 104 w 104"/>
              <a:gd name="T15" fmla="*/ 240 h 240"/>
            </a:gdLst>
            <a:ahLst/>
            <a:cxnLst>
              <a:cxn ang="T8">
                <a:pos x="T0" y="T1"/>
              </a:cxn>
              <a:cxn ang="T9">
                <a:pos x="T2" y="T3"/>
              </a:cxn>
              <a:cxn ang="T10">
                <a:pos x="T4" y="T5"/>
              </a:cxn>
              <a:cxn ang="T11">
                <a:pos x="T6" y="T7"/>
              </a:cxn>
            </a:cxnLst>
            <a:rect l="T12" t="T13" r="T14" b="T15"/>
            <a:pathLst>
              <a:path w="104" h="240">
                <a:moveTo>
                  <a:pt x="0" y="144"/>
                </a:moveTo>
                <a:cubicBezTo>
                  <a:pt x="16" y="72"/>
                  <a:pt x="32" y="0"/>
                  <a:pt x="48" y="0"/>
                </a:cubicBezTo>
                <a:cubicBezTo>
                  <a:pt x="64" y="0"/>
                  <a:pt x="88" y="104"/>
                  <a:pt x="96" y="144"/>
                </a:cubicBezTo>
                <a:cubicBezTo>
                  <a:pt x="104" y="184"/>
                  <a:pt x="96" y="216"/>
                  <a:pt x="9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33" name="Freeform 93">
            <a:extLst>
              <a:ext uri="{FF2B5EF4-FFF2-40B4-BE49-F238E27FC236}">
                <a16:creationId xmlns:a16="http://schemas.microsoft.com/office/drawing/2014/main" id="{DF6EE34D-BCE2-4AC8-A376-74CD943661E6}"/>
              </a:ext>
            </a:extLst>
          </p:cNvPr>
          <p:cNvSpPr>
            <a:spLocks/>
          </p:cNvSpPr>
          <p:nvPr/>
        </p:nvSpPr>
        <p:spPr bwMode="auto">
          <a:xfrm flipH="1">
            <a:off x="7239000" y="5334000"/>
            <a:ext cx="152400" cy="457200"/>
          </a:xfrm>
          <a:custGeom>
            <a:avLst/>
            <a:gdLst>
              <a:gd name="T0" fmla="*/ 0 w 104"/>
              <a:gd name="T1" fmla="*/ 2147483646 h 240"/>
              <a:gd name="T2" fmla="*/ 2147483646 w 104"/>
              <a:gd name="T3" fmla="*/ 0 h 240"/>
              <a:gd name="T4" fmla="*/ 2147483646 w 104"/>
              <a:gd name="T5" fmla="*/ 2147483646 h 240"/>
              <a:gd name="T6" fmla="*/ 2147483646 w 104"/>
              <a:gd name="T7" fmla="*/ 2147483646 h 240"/>
              <a:gd name="T8" fmla="*/ 0 60000 65536"/>
              <a:gd name="T9" fmla="*/ 0 60000 65536"/>
              <a:gd name="T10" fmla="*/ 0 60000 65536"/>
              <a:gd name="T11" fmla="*/ 0 60000 65536"/>
              <a:gd name="T12" fmla="*/ 0 w 104"/>
              <a:gd name="T13" fmla="*/ 0 h 240"/>
              <a:gd name="T14" fmla="*/ 104 w 104"/>
              <a:gd name="T15" fmla="*/ 240 h 240"/>
            </a:gdLst>
            <a:ahLst/>
            <a:cxnLst>
              <a:cxn ang="T8">
                <a:pos x="T0" y="T1"/>
              </a:cxn>
              <a:cxn ang="T9">
                <a:pos x="T2" y="T3"/>
              </a:cxn>
              <a:cxn ang="T10">
                <a:pos x="T4" y="T5"/>
              </a:cxn>
              <a:cxn ang="T11">
                <a:pos x="T6" y="T7"/>
              </a:cxn>
            </a:cxnLst>
            <a:rect l="T12" t="T13" r="T14" b="T15"/>
            <a:pathLst>
              <a:path w="104" h="240">
                <a:moveTo>
                  <a:pt x="0" y="144"/>
                </a:moveTo>
                <a:cubicBezTo>
                  <a:pt x="16" y="72"/>
                  <a:pt x="32" y="0"/>
                  <a:pt x="48" y="0"/>
                </a:cubicBezTo>
                <a:cubicBezTo>
                  <a:pt x="64" y="0"/>
                  <a:pt x="88" y="104"/>
                  <a:pt x="96" y="144"/>
                </a:cubicBezTo>
                <a:cubicBezTo>
                  <a:pt x="104" y="184"/>
                  <a:pt x="96" y="216"/>
                  <a:pt x="96"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34" name="Text Box 12">
            <a:extLst>
              <a:ext uri="{FF2B5EF4-FFF2-40B4-BE49-F238E27FC236}">
                <a16:creationId xmlns:a16="http://schemas.microsoft.com/office/drawing/2014/main" id="{F19D7E43-1C26-4F53-99C5-276A24E0BDB2}"/>
              </a:ext>
            </a:extLst>
          </p:cNvPr>
          <p:cNvSpPr txBox="1">
            <a:spLocks noChangeArrowheads="1"/>
          </p:cNvSpPr>
          <p:nvPr/>
        </p:nvSpPr>
        <p:spPr bwMode="auto">
          <a:xfrm>
            <a:off x="152400" y="76200"/>
            <a:ext cx="800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Previously in Physics 211…</a:t>
            </a:r>
          </a:p>
          <a:p>
            <a:pPr eaLnBrk="1" hangingPunct="1">
              <a:spcBef>
                <a:spcPct val="50000"/>
              </a:spcBef>
              <a:buFontTx/>
              <a:buNone/>
            </a:pPr>
            <a:r>
              <a:rPr lang="en-US" altLang="en-US" sz="2400"/>
              <a:t>We gave a cart a “kick” up a hill.</a:t>
            </a:r>
          </a:p>
        </p:txBody>
      </p:sp>
      <p:sp>
        <p:nvSpPr>
          <p:cNvPr id="6235" name="Text Box 95">
            <a:extLst>
              <a:ext uri="{FF2B5EF4-FFF2-40B4-BE49-F238E27FC236}">
                <a16:creationId xmlns:a16="http://schemas.microsoft.com/office/drawing/2014/main" id="{66DA2744-26DA-4F8E-91C0-FCD822411475}"/>
              </a:ext>
            </a:extLst>
          </p:cNvPr>
          <p:cNvSpPr txBox="1">
            <a:spLocks noChangeArrowheads="1"/>
          </p:cNvSpPr>
          <p:nvPr/>
        </p:nvSpPr>
        <p:spPr bwMode="auto">
          <a:xfrm>
            <a:off x="762000" y="61722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We told you to ignore the “kick” and the “catch”.</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a:extLst>
              <a:ext uri="{FF2B5EF4-FFF2-40B4-BE49-F238E27FC236}">
                <a16:creationId xmlns:a16="http://schemas.microsoft.com/office/drawing/2014/main" id="{30F25854-2727-48CC-ACCE-3CD1934BFF98}"/>
              </a:ext>
            </a:extLst>
          </p:cNvPr>
          <p:cNvSpPr txBox="1">
            <a:spLocks noChangeArrowheads="1"/>
          </p:cNvSpPr>
          <p:nvPr/>
        </p:nvSpPr>
        <p:spPr bwMode="auto">
          <a:xfrm>
            <a:off x="152400" y="152400"/>
            <a:ext cx="8991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Suppose we “kick” a soccer ball and want to predict its motion.</a:t>
            </a:r>
          </a:p>
        </p:txBody>
      </p:sp>
      <p:sp>
        <p:nvSpPr>
          <p:cNvPr id="3083" name="Text Box 11">
            <a:extLst>
              <a:ext uri="{FF2B5EF4-FFF2-40B4-BE49-F238E27FC236}">
                <a16:creationId xmlns:a16="http://schemas.microsoft.com/office/drawing/2014/main" id="{C6B3EE41-FC69-42A7-A93D-EFBAB1909B40}"/>
              </a:ext>
            </a:extLst>
          </p:cNvPr>
          <p:cNvSpPr txBox="1">
            <a:spLocks noChangeArrowheads="1"/>
          </p:cNvSpPr>
          <p:nvPr/>
        </p:nvSpPr>
        <p:spPr bwMode="auto">
          <a:xfrm>
            <a:off x="1371600" y="1295400"/>
            <a:ext cx="6400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So far, we have mostly only done problems that had either constant forces or “nice” force vs. time functions. </a:t>
            </a:r>
          </a:p>
          <a:p>
            <a:pPr eaLnBrk="1" hangingPunct="1">
              <a:spcBef>
                <a:spcPct val="50000"/>
              </a:spcBef>
              <a:buFontTx/>
              <a:buNone/>
            </a:pPr>
            <a:r>
              <a:rPr lang="en-US" altLang="en-US" sz="2000"/>
              <a:t>Now, everything is going to change!!!</a:t>
            </a:r>
          </a:p>
        </p:txBody>
      </p:sp>
      <p:sp>
        <p:nvSpPr>
          <p:cNvPr id="8196" name="Text Box 12">
            <a:extLst>
              <a:ext uri="{FF2B5EF4-FFF2-40B4-BE49-F238E27FC236}">
                <a16:creationId xmlns:a16="http://schemas.microsoft.com/office/drawing/2014/main" id="{4A849A16-9B90-4FD2-91E9-0F29E08585CD}"/>
              </a:ext>
            </a:extLst>
          </p:cNvPr>
          <p:cNvSpPr txBox="1">
            <a:spLocks noChangeArrowheads="1"/>
          </p:cNvSpPr>
          <p:nvPr/>
        </p:nvSpPr>
        <p:spPr bwMode="auto">
          <a:xfrm>
            <a:off x="5181600" y="2895600"/>
            <a:ext cx="388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Let’s take a look at the units of the quantity of the area under the graph.</a:t>
            </a:r>
          </a:p>
        </p:txBody>
      </p:sp>
      <p:sp>
        <p:nvSpPr>
          <p:cNvPr id="8197" name="Text Box 15">
            <a:extLst>
              <a:ext uri="{FF2B5EF4-FFF2-40B4-BE49-F238E27FC236}">
                <a16:creationId xmlns:a16="http://schemas.microsoft.com/office/drawing/2014/main" id="{2B903F99-87CC-412A-AD53-85A5CA71EA78}"/>
              </a:ext>
            </a:extLst>
          </p:cNvPr>
          <p:cNvSpPr txBox="1">
            <a:spLocks noChangeArrowheads="1"/>
          </p:cNvSpPr>
          <p:nvPr/>
        </p:nvSpPr>
        <p:spPr bwMode="auto">
          <a:xfrm>
            <a:off x="3429000" y="5486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Impulse </a:t>
            </a:r>
            <a:r>
              <a:rPr lang="en-US" altLang="en-US" sz="2400" b="1">
                <a:sym typeface="Symbol" panose="05050102010706020507" pitchFamily="18" charset="2"/>
              </a:rPr>
              <a:t> J  </a:t>
            </a:r>
          </a:p>
        </p:txBody>
      </p:sp>
      <p:grpSp>
        <p:nvGrpSpPr>
          <p:cNvPr id="8198" name="Group 6">
            <a:extLst>
              <a:ext uri="{FF2B5EF4-FFF2-40B4-BE49-F238E27FC236}">
                <a16:creationId xmlns:a16="http://schemas.microsoft.com/office/drawing/2014/main" id="{DA19E13D-B204-44E8-B24D-D3BA8488EBBF}"/>
              </a:ext>
            </a:extLst>
          </p:cNvPr>
          <p:cNvGrpSpPr>
            <a:grpSpLocks/>
          </p:cNvGrpSpPr>
          <p:nvPr/>
        </p:nvGrpSpPr>
        <p:grpSpPr bwMode="auto">
          <a:xfrm>
            <a:off x="1066800" y="2667000"/>
            <a:ext cx="7543800" cy="3719513"/>
            <a:chOff x="672" y="1680"/>
            <a:chExt cx="4752" cy="2343"/>
          </a:xfrm>
        </p:grpSpPr>
        <p:grpSp>
          <p:nvGrpSpPr>
            <p:cNvPr id="8199" name="Group 17">
              <a:extLst>
                <a:ext uri="{FF2B5EF4-FFF2-40B4-BE49-F238E27FC236}">
                  <a16:creationId xmlns:a16="http://schemas.microsoft.com/office/drawing/2014/main" id="{7A390C45-3068-4D54-8142-B8A9126B5C68}"/>
                </a:ext>
              </a:extLst>
            </p:cNvPr>
            <p:cNvGrpSpPr>
              <a:grpSpLocks/>
            </p:cNvGrpSpPr>
            <p:nvPr/>
          </p:nvGrpSpPr>
          <p:grpSpPr bwMode="auto">
            <a:xfrm>
              <a:off x="672" y="1680"/>
              <a:ext cx="4752" cy="2343"/>
              <a:chOff x="672" y="1680"/>
              <a:chExt cx="4752" cy="2343"/>
            </a:xfrm>
          </p:grpSpPr>
          <p:sp>
            <p:nvSpPr>
              <p:cNvPr id="8202" name="Line 5">
                <a:extLst>
                  <a:ext uri="{FF2B5EF4-FFF2-40B4-BE49-F238E27FC236}">
                    <a16:creationId xmlns:a16="http://schemas.microsoft.com/office/drawing/2014/main" id="{906EC4CD-75A6-4F65-B014-ADAC02B4F1BC}"/>
                  </a:ext>
                </a:extLst>
              </p:cNvPr>
              <p:cNvSpPr>
                <a:spLocks noChangeShapeType="1"/>
              </p:cNvSpPr>
              <p:nvPr/>
            </p:nvSpPr>
            <p:spPr bwMode="auto">
              <a:xfrm>
                <a:off x="1344" y="2016"/>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6">
                <a:extLst>
                  <a:ext uri="{FF2B5EF4-FFF2-40B4-BE49-F238E27FC236}">
                    <a16:creationId xmlns:a16="http://schemas.microsoft.com/office/drawing/2014/main" id="{D1D35C43-11AA-4BAA-AFE5-45024FB350B2}"/>
                  </a:ext>
                </a:extLst>
              </p:cNvPr>
              <p:cNvSpPr>
                <a:spLocks noChangeShapeType="1"/>
              </p:cNvSpPr>
              <p:nvPr/>
            </p:nvSpPr>
            <p:spPr bwMode="auto">
              <a:xfrm>
                <a:off x="1344" y="3792"/>
                <a:ext cx="3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Text Box 7">
                <a:extLst>
                  <a:ext uri="{FF2B5EF4-FFF2-40B4-BE49-F238E27FC236}">
                    <a16:creationId xmlns:a16="http://schemas.microsoft.com/office/drawing/2014/main" id="{DEB53823-3460-4C03-AF96-34100D73EDAC}"/>
                  </a:ext>
                </a:extLst>
              </p:cNvPr>
              <p:cNvSpPr txBox="1">
                <a:spLocks noChangeArrowheads="1"/>
              </p:cNvSpPr>
              <p:nvPr/>
            </p:nvSpPr>
            <p:spPr bwMode="auto">
              <a:xfrm>
                <a:off x="4608" y="369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t</a:t>
                </a:r>
              </a:p>
            </p:txBody>
          </p:sp>
          <p:sp>
            <p:nvSpPr>
              <p:cNvPr id="8205" name="Text Box 8">
                <a:extLst>
                  <a:ext uri="{FF2B5EF4-FFF2-40B4-BE49-F238E27FC236}">
                    <a16:creationId xmlns:a16="http://schemas.microsoft.com/office/drawing/2014/main" id="{76F4715B-C6C5-4A89-9D86-F59484E92C82}"/>
                  </a:ext>
                </a:extLst>
              </p:cNvPr>
              <p:cNvSpPr txBox="1">
                <a:spLocks noChangeArrowheads="1"/>
              </p:cNvSpPr>
              <p:nvPr/>
            </p:nvSpPr>
            <p:spPr bwMode="auto">
              <a:xfrm>
                <a:off x="672" y="1680"/>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F</a:t>
                </a:r>
                <a:r>
                  <a:rPr lang="en-US" altLang="en-US" sz="2800" baseline="-25000"/>
                  <a:t>foot on ball</a:t>
                </a:r>
              </a:p>
            </p:txBody>
          </p:sp>
          <p:sp>
            <p:nvSpPr>
              <p:cNvPr id="8206" name="Freeform 9">
                <a:extLst>
                  <a:ext uri="{FF2B5EF4-FFF2-40B4-BE49-F238E27FC236}">
                    <a16:creationId xmlns:a16="http://schemas.microsoft.com/office/drawing/2014/main" id="{2BB96E31-BC04-40DB-8110-1FAAA235A25A}"/>
                  </a:ext>
                </a:extLst>
              </p:cNvPr>
              <p:cNvSpPr>
                <a:spLocks/>
              </p:cNvSpPr>
              <p:nvPr/>
            </p:nvSpPr>
            <p:spPr bwMode="auto">
              <a:xfrm>
                <a:off x="1392" y="3104"/>
                <a:ext cx="3024" cy="688"/>
              </a:xfrm>
              <a:custGeom>
                <a:avLst/>
                <a:gdLst>
                  <a:gd name="T0" fmla="*/ 0 w 3024"/>
                  <a:gd name="T1" fmla="*/ 664 h 688"/>
                  <a:gd name="T2" fmla="*/ 288 w 3024"/>
                  <a:gd name="T3" fmla="*/ 664 h 688"/>
                  <a:gd name="T4" fmla="*/ 672 w 3024"/>
                  <a:gd name="T5" fmla="*/ 520 h 688"/>
                  <a:gd name="T6" fmla="*/ 1056 w 3024"/>
                  <a:gd name="T7" fmla="*/ 136 h 688"/>
                  <a:gd name="T8" fmla="*/ 1488 w 3024"/>
                  <a:gd name="T9" fmla="*/ 40 h 688"/>
                  <a:gd name="T10" fmla="*/ 1920 w 3024"/>
                  <a:gd name="T11" fmla="*/ 376 h 688"/>
                  <a:gd name="T12" fmla="*/ 2208 w 3024"/>
                  <a:gd name="T13" fmla="*/ 568 h 688"/>
                  <a:gd name="T14" fmla="*/ 2688 w 3024"/>
                  <a:gd name="T15" fmla="*/ 664 h 688"/>
                  <a:gd name="T16" fmla="*/ 3024 w 3024"/>
                  <a:gd name="T17" fmla="*/ 664 h 6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4"/>
                  <a:gd name="T28" fmla="*/ 0 h 688"/>
                  <a:gd name="T29" fmla="*/ 3024 w 3024"/>
                  <a:gd name="T30" fmla="*/ 688 h 6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4" h="688">
                    <a:moveTo>
                      <a:pt x="0" y="664"/>
                    </a:moveTo>
                    <a:cubicBezTo>
                      <a:pt x="88" y="676"/>
                      <a:pt x="176" y="688"/>
                      <a:pt x="288" y="664"/>
                    </a:cubicBezTo>
                    <a:cubicBezTo>
                      <a:pt x="400" y="640"/>
                      <a:pt x="544" y="608"/>
                      <a:pt x="672" y="520"/>
                    </a:cubicBezTo>
                    <a:cubicBezTo>
                      <a:pt x="800" y="432"/>
                      <a:pt x="920" y="216"/>
                      <a:pt x="1056" y="136"/>
                    </a:cubicBezTo>
                    <a:cubicBezTo>
                      <a:pt x="1192" y="56"/>
                      <a:pt x="1344" y="0"/>
                      <a:pt x="1488" y="40"/>
                    </a:cubicBezTo>
                    <a:cubicBezTo>
                      <a:pt x="1632" y="80"/>
                      <a:pt x="1800" y="288"/>
                      <a:pt x="1920" y="376"/>
                    </a:cubicBezTo>
                    <a:cubicBezTo>
                      <a:pt x="2040" y="464"/>
                      <a:pt x="2080" y="520"/>
                      <a:pt x="2208" y="568"/>
                    </a:cubicBezTo>
                    <a:cubicBezTo>
                      <a:pt x="2336" y="616"/>
                      <a:pt x="2552" y="648"/>
                      <a:pt x="2688" y="664"/>
                    </a:cubicBezTo>
                    <a:cubicBezTo>
                      <a:pt x="2824" y="680"/>
                      <a:pt x="2968" y="664"/>
                      <a:pt x="3024" y="664"/>
                    </a:cubicBezTo>
                  </a:path>
                </a:pathLst>
              </a:custGeom>
              <a:solidFill>
                <a:srgbClr val="FFFF66"/>
              </a:solidFill>
              <a:ln w="9525">
                <a:solidFill>
                  <a:schemeClr val="tx1"/>
                </a:solidFill>
                <a:round/>
                <a:headEnd/>
                <a:tailEnd/>
              </a:ln>
            </p:spPr>
            <p:txBody>
              <a:bodyPr/>
              <a:lstStyle/>
              <a:p>
                <a:endParaRPr lang="en-US"/>
              </a:p>
            </p:txBody>
          </p:sp>
        </p:grpSp>
        <p:sp>
          <p:nvSpPr>
            <p:cNvPr id="8200" name="Text Box 13">
              <a:extLst>
                <a:ext uri="{FF2B5EF4-FFF2-40B4-BE49-F238E27FC236}">
                  <a16:creationId xmlns:a16="http://schemas.microsoft.com/office/drawing/2014/main" id="{80EF721E-1200-4A56-BB28-367E6DD145C4}"/>
                </a:ext>
              </a:extLst>
            </p:cNvPr>
            <p:cNvSpPr txBox="1">
              <a:spLocks noChangeArrowheads="1"/>
            </p:cNvSpPr>
            <p:nvPr/>
          </p:nvSpPr>
          <p:spPr bwMode="auto">
            <a:xfrm rot="-2933079">
              <a:off x="1629" y="3022"/>
              <a:ext cx="13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Times New Roman" panose="02020603050405020304" pitchFamily="18" charset="0"/>
                </a:rPr>
                <a:t>Beginning of collision and compression of object.</a:t>
              </a:r>
              <a:endParaRPr lang="en-US" altLang="en-US" sz="1800"/>
            </a:p>
          </p:txBody>
        </p:sp>
        <p:sp>
          <p:nvSpPr>
            <p:cNvPr id="8201" name="Text Box 14">
              <a:extLst>
                <a:ext uri="{FF2B5EF4-FFF2-40B4-BE49-F238E27FC236}">
                  <a16:creationId xmlns:a16="http://schemas.microsoft.com/office/drawing/2014/main" id="{A3059DFE-26A5-480E-BAC1-517EEEB1D9E1}"/>
                </a:ext>
              </a:extLst>
            </p:cNvPr>
            <p:cNvSpPr txBox="1">
              <a:spLocks noChangeArrowheads="1"/>
            </p:cNvSpPr>
            <p:nvPr/>
          </p:nvSpPr>
          <p:spPr bwMode="auto">
            <a:xfrm rot="2626582">
              <a:off x="2688" y="3120"/>
              <a:ext cx="1301"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Times New Roman" panose="02020603050405020304" pitchFamily="18" charset="0"/>
                </a:rPr>
                <a:t>End of collision and restitution of object.</a:t>
              </a:r>
              <a:endParaRPr lang="en-US" altLang="en-US" sz="180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box(in)">
                                      <p:cBhvr>
                                        <p:cTn id="7"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D64BE9DD-42A7-4B2C-A853-25902463FFA8}"/>
              </a:ext>
            </a:extLst>
          </p:cNvPr>
          <p:cNvSpPr txBox="1">
            <a:spLocks noChangeArrowheads="1"/>
          </p:cNvSpPr>
          <p:nvPr/>
        </p:nvSpPr>
        <p:spPr bwMode="auto">
          <a:xfrm>
            <a:off x="152400" y="228600"/>
            <a:ext cx="8763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Sample Problem:</a:t>
            </a:r>
          </a:p>
          <a:p>
            <a:pPr eaLnBrk="1" hangingPunct="1">
              <a:spcBef>
                <a:spcPct val="0"/>
              </a:spcBef>
              <a:buFontTx/>
              <a:buNone/>
            </a:pPr>
            <a:r>
              <a:rPr lang="en-US" altLang="en-US" sz="1800" dirty="0"/>
              <a:t>In this problem we will consider the collision of two cars initially moving at right angles. We assume that after the collision the cars stick together and travel off as a single unit. </a:t>
            </a:r>
          </a:p>
          <a:p>
            <a:pPr eaLnBrk="1" hangingPunct="1">
              <a:spcBef>
                <a:spcPct val="0"/>
              </a:spcBef>
              <a:buFontTx/>
              <a:buNone/>
            </a:pPr>
            <a:endParaRPr lang="en-US" altLang="en-US" sz="1800" dirty="0"/>
          </a:p>
          <a:p>
            <a:pPr eaLnBrk="1" hangingPunct="1">
              <a:spcBef>
                <a:spcPct val="0"/>
              </a:spcBef>
              <a:buFontTx/>
              <a:buNone/>
            </a:pPr>
            <a:r>
              <a:rPr lang="en-US" altLang="en-US" sz="1800" dirty="0"/>
              <a:t>What is neat about momentum, is that we don’t have to worry about the “crumple forces” – all we need to do is look at the collision before and after.</a:t>
            </a:r>
          </a:p>
          <a:p>
            <a:pPr eaLnBrk="1" hangingPunct="1">
              <a:spcBef>
                <a:spcPct val="0"/>
              </a:spcBef>
              <a:buFontTx/>
              <a:buNone/>
            </a:pPr>
            <a:endParaRPr lang="en-US" altLang="en-US" sz="1800" dirty="0"/>
          </a:p>
          <a:p>
            <a:pPr eaLnBrk="1" hangingPunct="1">
              <a:spcBef>
                <a:spcPct val="0"/>
              </a:spcBef>
              <a:buFontTx/>
              <a:buNone/>
            </a:pPr>
            <a:r>
              <a:rPr lang="en-US" altLang="en-US" sz="1800" dirty="0"/>
              <a:t>Two cars of masses m</a:t>
            </a:r>
            <a:r>
              <a:rPr lang="en-US" altLang="en-US" sz="1800" baseline="-25000" dirty="0"/>
              <a:t>1</a:t>
            </a:r>
            <a:r>
              <a:rPr lang="en-US" altLang="en-US" sz="1800" dirty="0"/>
              <a:t>  and m</a:t>
            </a:r>
            <a:r>
              <a:rPr lang="en-US" altLang="en-US" sz="1800" baseline="-25000" dirty="0"/>
              <a:t>2</a:t>
            </a:r>
            <a:r>
              <a:rPr lang="en-US" altLang="en-US" sz="1800" dirty="0"/>
              <a:t>  collide at an intersection. Before the collision, car 1 was traveling eastward at a speed of v</a:t>
            </a:r>
            <a:r>
              <a:rPr lang="en-US" altLang="en-US" sz="1800" baseline="-25000" dirty="0"/>
              <a:t>1</a:t>
            </a:r>
            <a:r>
              <a:rPr lang="en-US" altLang="en-US" sz="1800" dirty="0"/>
              <a:t> , and car 2 was traveling northward at a speed of v</a:t>
            </a:r>
            <a:r>
              <a:rPr lang="en-US" altLang="en-US" sz="1800" baseline="-25000" dirty="0"/>
              <a:t>2</a:t>
            </a:r>
            <a:r>
              <a:rPr lang="en-US" altLang="en-US" sz="1800" dirty="0"/>
              <a:t> .  (Intro 1 figure)  After the collision, the two cars stick together and travel off in the direction shown.  Car 1 is a Hummer of M=7,000kg and Car 2 of m=3,000kg.  </a:t>
            </a:r>
          </a:p>
        </p:txBody>
      </p:sp>
      <p:pic>
        <p:nvPicPr>
          <p:cNvPr id="9219" name="Picture 10" descr="46207">
            <a:extLst>
              <a:ext uri="{FF2B5EF4-FFF2-40B4-BE49-F238E27FC236}">
                <a16:creationId xmlns:a16="http://schemas.microsoft.com/office/drawing/2014/main" id="{1236528D-9372-4CF5-8895-005382281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56000"/>
            <a:ext cx="40640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11">
            <a:extLst>
              <a:ext uri="{FF2B5EF4-FFF2-40B4-BE49-F238E27FC236}">
                <a16:creationId xmlns:a16="http://schemas.microsoft.com/office/drawing/2014/main" id="{C5EA0E73-9027-43C7-8F40-C13156DCDD0B}"/>
              </a:ext>
            </a:extLst>
          </p:cNvPr>
          <p:cNvSpPr txBox="1">
            <a:spLocks noChangeArrowheads="1"/>
          </p:cNvSpPr>
          <p:nvPr/>
        </p:nvSpPr>
        <p:spPr bwMode="auto">
          <a:xfrm>
            <a:off x="457200" y="4154488"/>
            <a:ext cx="2209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At what velocity does the crumpled combined mass travel?</a:t>
            </a:r>
          </a:p>
        </p:txBody>
      </p:sp>
      <p:sp>
        <p:nvSpPr>
          <p:cNvPr id="9221" name="TextBox 4">
            <a:extLst>
              <a:ext uri="{FF2B5EF4-FFF2-40B4-BE49-F238E27FC236}">
                <a16:creationId xmlns:a16="http://schemas.microsoft.com/office/drawing/2014/main" id="{C27B7D5D-CBE2-40DB-A94B-699E365EAC19}"/>
              </a:ext>
            </a:extLst>
          </p:cNvPr>
          <p:cNvSpPr txBox="1">
            <a:spLocks noChangeArrowheads="1"/>
          </p:cNvSpPr>
          <p:nvPr/>
        </p:nvSpPr>
        <p:spPr bwMode="auto">
          <a:xfrm>
            <a:off x="228600" y="5907088"/>
            <a:ext cx="388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Car 1 and Car 2 are both traveling at 55 mph.</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a:extLst>
              <a:ext uri="{FF2B5EF4-FFF2-40B4-BE49-F238E27FC236}">
                <a16:creationId xmlns:a16="http://schemas.microsoft.com/office/drawing/2014/main" id="{B45DE681-FB7C-491E-849B-B03D38C0F27F}"/>
              </a:ext>
            </a:extLst>
          </p:cNvPr>
          <p:cNvSpPr txBox="1">
            <a:spLocks noChangeArrowheads="1"/>
          </p:cNvSpPr>
          <p:nvPr/>
        </p:nvSpPr>
        <p:spPr bwMode="auto">
          <a:xfrm>
            <a:off x="228600" y="3048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b="1"/>
              <a:t>Impulse:</a:t>
            </a:r>
            <a:endParaRPr lang="en-US" altLang="en-US" sz="2800"/>
          </a:p>
        </p:txBody>
      </p:sp>
      <p:sp>
        <p:nvSpPr>
          <p:cNvPr id="10243" name="Text Box 6">
            <a:extLst>
              <a:ext uri="{FF2B5EF4-FFF2-40B4-BE49-F238E27FC236}">
                <a16:creationId xmlns:a16="http://schemas.microsoft.com/office/drawing/2014/main" id="{DD77EDA1-4937-474A-802A-8B763B5B3CA9}"/>
              </a:ext>
            </a:extLst>
          </p:cNvPr>
          <p:cNvSpPr txBox="1">
            <a:spLocks noChangeArrowheads="1"/>
          </p:cNvSpPr>
          <p:nvPr/>
        </p:nvSpPr>
        <p:spPr bwMode="auto">
          <a:xfrm>
            <a:off x="990600" y="762000"/>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Impulse</a:t>
            </a:r>
            <a:r>
              <a:rPr lang="en-US" altLang="en-US" sz="2400"/>
              <a:t> is defined as the </a:t>
            </a:r>
            <a:r>
              <a:rPr lang="en-US" altLang="en-US" sz="2400" b="1"/>
              <a:t>Change in Momentum</a:t>
            </a:r>
          </a:p>
        </p:txBody>
      </p:sp>
      <p:sp>
        <p:nvSpPr>
          <p:cNvPr id="10244" name="Line 7">
            <a:extLst>
              <a:ext uri="{FF2B5EF4-FFF2-40B4-BE49-F238E27FC236}">
                <a16:creationId xmlns:a16="http://schemas.microsoft.com/office/drawing/2014/main" id="{A16D690B-C194-40D7-873C-7DE3503941E9}"/>
              </a:ext>
            </a:extLst>
          </p:cNvPr>
          <p:cNvSpPr>
            <a:spLocks noChangeShapeType="1"/>
          </p:cNvSpPr>
          <p:nvPr/>
        </p:nvSpPr>
        <p:spPr bwMode="auto">
          <a:xfrm>
            <a:off x="1295400" y="37338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8">
            <a:extLst>
              <a:ext uri="{FF2B5EF4-FFF2-40B4-BE49-F238E27FC236}">
                <a16:creationId xmlns:a16="http://schemas.microsoft.com/office/drawing/2014/main" id="{ED3FBAB2-CFB6-4674-A304-D425BAEB1E23}"/>
              </a:ext>
            </a:extLst>
          </p:cNvPr>
          <p:cNvSpPr>
            <a:spLocks noChangeShapeType="1"/>
          </p:cNvSpPr>
          <p:nvPr/>
        </p:nvSpPr>
        <p:spPr bwMode="auto">
          <a:xfrm>
            <a:off x="1295400" y="60198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9">
            <a:extLst>
              <a:ext uri="{FF2B5EF4-FFF2-40B4-BE49-F238E27FC236}">
                <a16:creationId xmlns:a16="http://schemas.microsoft.com/office/drawing/2014/main" id="{25D25169-C354-47D4-B0F7-240087CEAF93}"/>
              </a:ext>
            </a:extLst>
          </p:cNvPr>
          <p:cNvSpPr>
            <a:spLocks noChangeShapeType="1"/>
          </p:cNvSpPr>
          <p:nvPr/>
        </p:nvSpPr>
        <p:spPr bwMode="auto">
          <a:xfrm flipV="1">
            <a:off x="1371600" y="4953000"/>
            <a:ext cx="838200" cy="1066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10">
            <a:extLst>
              <a:ext uri="{FF2B5EF4-FFF2-40B4-BE49-F238E27FC236}">
                <a16:creationId xmlns:a16="http://schemas.microsoft.com/office/drawing/2014/main" id="{8FBB1EDF-6453-47F5-8AC4-9446D305D7B5}"/>
              </a:ext>
            </a:extLst>
          </p:cNvPr>
          <p:cNvSpPr>
            <a:spLocks noChangeShapeType="1"/>
          </p:cNvSpPr>
          <p:nvPr/>
        </p:nvSpPr>
        <p:spPr bwMode="auto">
          <a:xfrm flipH="1" flipV="1">
            <a:off x="3048000" y="4953000"/>
            <a:ext cx="838200" cy="1066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11">
            <a:extLst>
              <a:ext uri="{FF2B5EF4-FFF2-40B4-BE49-F238E27FC236}">
                <a16:creationId xmlns:a16="http://schemas.microsoft.com/office/drawing/2014/main" id="{8781CFC6-8A47-473F-88DE-25EC0C8993AD}"/>
              </a:ext>
            </a:extLst>
          </p:cNvPr>
          <p:cNvSpPr>
            <a:spLocks noChangeShapeType="1"/>
          </p:cNvSpPr>
          <p:nvPr/>
        </p:nvSpPr>
        <p:spPr bwMode="auto">
          <a:xfrm flipV="1">
            <a:off x="2209800" y="4953000"/>
            <a:ext cx="838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12">
            <a:extLst>
              <a:ext uri="{FF2B5EF4-FFF2-40B4-BE49-F238E27FC236}">
                <a16:creationId xmlns:a16="http://schemas.microsoft.com/office/drawing/2014/main" id="{04302A9C-54CB-49F4-B616-F054F32A15FB}"/>
              </a:ext>
            </a:extLst>
          </p:cNvPr>
          <p:cNvSpPr>
            <a:spLocks noChangeShapeType="1"/>
          </p:cNvSpPr>
          <p:nvPr/>
        </p:nvSpPr>
        <p:spPr bwMode="auto">
          <a:xfrm>
            <a:off x="2133600" y="5867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3">
            <a:extLst>
              <a:ext uri="{FF2B5EF4-FFF2-40B4-BE49-F238E27FC236}">
                <a16:creationId xmlns:a16="http://schemas.microsoft.com/office/drawing/2014/main" id="{B2F6A518-EA91-4B57-BA2D-80E664DB35CF}"/>
              </a:ext>
            </a:extLst>
          </p:cNvPr>
          <p:cNvSpPr>
            <a:spLocks noChangeShapeType="1"/>
          </p:cNvSpPr>
          <p:nvPr/>
        </p:nvSpPr>
        <p:spPr bwMode="auto">
          <a:xfrm>
            <a:off x="3048000" y="5867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4">
            <a:extLst>
              <a:ext uri="{FF2B5EF4-FFF2-40B4-BE49-F238E27FC236}">
                <a16:creationId xmlns:a16="http://schemas.microsoft.com/office/drawing/2014/main" id="{45B008F0-8550-47CA-B82D-A445ED5E54C2}"/>
              </a:ext>
            </a:extLst>
          </p:cNvPr>
          <p:cNvSpPr>
            <a:spLocks noChangeShapeType="1"/>
          </p:cNvSpPr>
          <p:nvPr/>
        </p:nvSpPr>
        <p:spPr bwMode="auto">
          <a:xfrm>
            <a:off x="3886200" y="5867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Text Box 16">
            <a:extLst>
              <a:ext uri="{FF2B5EF4-FFF2-40B4-BE49-F238E27FC236}">
                <a16:creationId xmlns:a16="http://schemas.microsoft.com/office/drawing/2014/main" id="{A1038857-D9AC-4888-BE9D-A0C35329636E}"/>
              </a:ext>
            </a:extLst>
          </p:cNvPr>
          <p:cNvSpPr txBox="1">
            <a:spLocks noChangeArrowheads="1"/>
          </p:cNvSpPr>
          <p:nvPr/>
        </p:nvSpPr>
        <p:spPr bwMode="auto">
          <a:xfrm>
            <a:off x="2362200" y="52260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3600"/>
              <a:t>J</a:t>
            </a:r>
          </a:p>
        </p:txBody>
      </p:sp>
      <p:sp>
        <p:nvSpPr>
          <p:cNvPr id="10253" name="Text Box 17">
            <a:extLst>
              <a:ext uri="{FF2B5EF4-FFF2-40B4-BE49-F238E27FC236}">
                <a16:creationId xmlns:a16="http://schemas.microsoft.com/office/drawing/2014/main" id="{501DBD87-F4A0-42E9-8202-E878AAC2786D}"/>
              </a:ext>
            </a:extLst>
          </p:cNvPr>
          <p:cNvSpPr txBox="1">
            <a:spLocks noChangeArrowheads="1"/>
          </p:cNvSpPr>
          <p:nvPr/>
        </p:nvSpPr>
        <p:spPr bwMode="auto">
          <a:xfrm>
            <a:off x="4648200" y="2117725"/>
            <a:ext cx="4267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below graph shows the force that a tennis ball exerts upon a wall as it in the process of hitting the wall.</a:t>
            </a:r>
          </a:p>
          <a:p>
            <a:pPr eaLnBrk="1" hangingPunct="1">
              <a:spcBef>
                <a:spcPct val="50000"/>
              </a:spcBef>
              <a:buFontTx/>
              <a:buNone/>
            </a:pPr>
            <a:r>
              <a:rPr lang="en-US" altLang="en-US" sz="2000"/>
              <a:t>Using a motion detector, you find out that the 60g tennis ball has an initial speed of 32m/s.  It collides with the wall and bounces back with the same speed.</a:t>
            </a:r>
          </a:p>
          <a:p>
            <a:pPr eaLnBrk="1" hangingPunct="1">
              <a:spcBef>
                <a:spcPct val="50000"/>
              </a:spcBef>
              <a:buFontTx/>
              <a:buNone/>
            </a:pPr>
            <a:r>
              <a:rPr lang="en-US" altLang="en-US" sz="2000"/>
              <a:t>Using this information, find the maximum force that the ball exerts upon the wall.</a:t>
            </a:r>
          </a:p>
        </p:txBody>
      </p:sp>
      <p:sp>
        <p:nvSpPr>
          <p:cNvPr id="10254" name="Text Box 19">
            <a:extLst>
              <a:ext uri="{FF2B5EF4-FFF2-40B4-BE49-F238E27FC236}">
                <a16:creationId xmlns:a16="http://schemas.microsoft.com/office/drawing/2014/main" id="{100EA157-6388-4AD3-9214-E778E34D456E}"/>
              </a:ext>
            </a:extLst>
          </p:cNvPr>
          <p:cNvSpPr txBox="1">
            <a:spLocks noChangeArrowheads="1"/>
          </p:cNvSpPr>
          <p:nvPr/>
        </p:nvSpPr>
        <p:spPr bwMode="auto">
          <a:xfrm>
            <a:off x="1066800" y="6110288"/>
            <a:ext cx="388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  0           2            4           6</a:t>
            </a:r>
          </a:p>
        </p:txBody>
      </p:sp>
      <p:sp>
        <p:nvSpPr>
          <p:cNvPr id="10255" name="Text Box 20">
            <a:extLst>
              <a:ext uri="{FF2B5EF4-FFF2-40B4-BE49-F238E27FC236}">
                <a16:creationId xmlns:a16="http://schemas.microsoft.com/office/drawing/2014/main" id="{79105BE4-8DF1-490F-A67B-D04525388E47}"/>
              </a:ext>
            </a:extLst>
          </p:cNvPr>
          <p:cNvSpPr txBox="1">
            <a:spLocks noChangeArrowheads="1"/>
          </p:cNvSpPr>
          <p:nvPr/>
        </p:nvSpPr>
        <p:spPr bwMode="auto">
          <a:xfrm>
            <a:off x="4038600" y="6096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Time (ms)</a:t>
            </a:r>
          </a:p>
        </p:txBody>
      </p:sp>
      <p:sp>
        <p:nvSpPr>
          <p:cNvPr id="10256" name="Text Box 21">
            <a:extLst>
              <a:ext uri="{FF2B5EF4-FFF2-40B4-BE49-F238E27FC236}">
                <a16:creationId xmlns:a16="http://schemas.microsoft.com/office/drawing/2014/main" id="{A72E9536-09F2-430D-AEAC-A1653A1FC96C}"/>
              </a:ext>
            </a:extLst>
          </p:cNvPr>
          <p:cNvSpPr txBox="1">
            <a:spLocks noChangeArrowheads="1"/>
          </p:cNvSpPr>
          <p:nvPr/>
        </p:nvSpPr>
        <p:spPr bwMode="auto">
          <a:xfrm>
            <a:off x="228600" y="34290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Force (N)</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1DB4CF-DF1C-4E9F-87BD-B7EB2C9E872F}"/>
              </a:ext>
            </a:extLst>
          </p:cNvPr>
          <p:cNvSpPr>
            <a:spLocks noChangeArrowheads="1"/>
          </p:cNvSpPr>
          <p:nvPr/>
        </p:nvSpPr>
        <p:spPr bwMode="auto">
          <a:xfrm>
            <a:off x="685800" y="685800"/>
            <a:ext cx="448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57200" algn="l"/>
                <a:tab pos="2908300" algn="l"/>
                <a:tab pos="3200400" algn="l"/>
              </a:tabLst>
              <a:defRPr sz="3200">
                <a:solidFill>
                  <a:schemeClr val="tx1"/>
                </a:solidFill>
                <a:latin typeface="Arial" panose="020B0604020202020204" pitchFamily="34" charset="0"/>
              </a:defRPr>
            </a:lvl1pPr>
            <a:lvl2pPr marL="742950" indent="-285750">
              <a:spcBef>
                <a:spcPct val="20000"/>
              </a:spcBef>
              <a:buChar char="–"/>
              <a:tabLst>
                <a:tab pos="457200" algn="l"/>
                <a:tab pos="2908300" algn="l"/>
                <a:tab pos="3200400" algn="l"/>
              </a:tabLst>
              <a:defRPr sz="2800">
                <a:solidFill>
                  <a:schemeClr val="tx1"/>
                </a:solidFill>
                <a:latin typeface="Arial" panose="020B0604020202020204" pitchFamily="34" charset="0"/>
              </a:defRPr>
            </a:lvl2pPr>
            <a:lvl3pPr marL="1143000" indent="-228600">
              <a:spcBef>
                <a:spcPct val="20000"/>
              </a:spcBef>
              <a:buChar char="•"/>
              <a:tabLst>
                <a:tab pos="457200" algn="l"/>
                <a:tab pos="2908300" algn="l"/>
                <a:tab pos="3200400" algn="l"/>
              </a:tabLst>
              <a:defRPr sz="2400">
                <a:solidFill>
                  <a:schemeClr val="tx1"/>
                </a:solidFill>
                <a:latin typeface="Arial" panose="020B0604020202020204" pitchFamily="34" charset="0"/>
              </a:defRPr>
            </a:lvl3pPr>
            <a:lvl4pPr marL="1600200" indent="-228600">
              <a:spcBef>
                <a:spcPct val="20000"/>
              </a:spcBef>
              <a:buChar char="–"/>
              <a:tabLst>
                <a:tab pos="457200" algn="l"/>
                <a:tab pos="2908300" algn="l"/>
                <a:tab pos="3200400" algn="l"/>
              </a:tabLst>
              <a:defRPr sz="2000">
                <a:solidFill>
                  <a:schemeClr val="tx1"/>
                </a:solidFill>
                <a:latin typeface="Arial" panose="020B0604020202020204" pitchFamily="34" charset="0"/>
              </a:defRPr>
            </a:lvl4pPr>
            <a:lvl5pPr marL="2057400" indent="-228600">
              <a:spcBef>
                <a:spcPct val="20000"/>
              </a:spcBef>
              <a:buChar char="»"/>
              <a:tabLst>
                <a:tab pos="457200" algn="l"/>
                <a:tab pos="2908300" algn="l"/>
                <a:tab pos="3200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 pos="2908300" algn="l"/>
                <a:tab pos="3200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 pos="2908300" algn="l"/>
                <a:tab pos="3200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 pos="2908300" algn="l"/>
                <a:tab pos="3200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 pos="2908300" algn="l"/>
                <a:tab pos="32004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a:t> </a:t>
            </a:r>
            <a:r>
              <a:rPr lang="en-US" altLang="en-US" sz="2400">
                <a:latin typeface="Times New Roman" panose="02020603050405020304" pitchFamily="18" charset="0"/>
              </a:rPr>
              <a:t>The cart’s change of momentum is</a:t>
            </a:r>
          </a:p>
        </p:txBody>
      </p:sp>
      <p:sp>
        <p:nvSpPr>
          <p:cNvPr id="11267" name="Text Box 3">
            <a:extLst>
              <a:ext uri="{FF2B5EF4-FFF2-40B4-BE49-F238E27FC236}">
                <a16:creationId xmlns:a16="http://schemas.microsoft.com/office/drawing/2014/main" id="{058C47A8-7694-489A-BC58-63C4A40F650F}"/>
              </a:ext>
            </a:extLst>
          </p:cNvPr>
          <p:cNvSpPr txBox="1">
            <a:spLocks noChangeArrowheads="1"/>
          </p:cNvSpPr>
          <p:nvPr/>
        </p:nvSpPr>
        <p:spPr bwMode="auto">
          <a:xfrm>
            <a:off x="1752600" y="2012950"/>
            <a:ext cx="1919288"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5000"/>
              </a:lnSpc>
              <a:spcBef>
                <a:spcPct val="0"/>
              </a:spcBef>
              <a:buFontTx/>
              <a:buNone/>
            </a:pPr>
            <a:r>
              <a:rPr lang="en-US" altLang="en-US" sz="2400">
                <a:latin typeface="Times New Roman" panose="02020603050405020304" pitchFamily="18" charset="0"/>
              </a:rPr>
              <a:t>1. –30 kg m/s.</a:t>
            </a:r>
          </a:p>
          <a:p>
            <a:pPr eaLnBrk="1" hangingPunct="1">
              <a:lnSpc>
                <a:spcPct val="115000"/>
              </a:lnSpc>
              <a:spcBef>
                <a:spcPct val="0"/>
              </a:spcBef>
              <a:buFontTx/>
              <a:buNone/>
            </a:pPr>
            <a:r>
              <a:rPr lang="en-US" altLang="en-US" sz="2400">
                <a:latin typeface="Times New Roman" panose="02020603050405020304" pitchFamily="18" charset="0"/>
              </a:rPr>
              <a:t>2. –20 kg m/s.</a:t>
            </a:r>
          </a:p>
          <a:p>
            <a:pPr eaLnBrk="1" hangingPunct="1">
              <a:lnSpc>
                <a:spcPct val="115000"/>
              </a:lnSpc>
              <a:spcBef>
                <a:spcPct val="0"/>
              </a:spcBef>
              <a:buFontTx/>
              <a:buNone/>
            </a:pPr>
            <a:r>
              <a:rPr lang="en-US" altLang="en-US" sz="2400">
                <a:latin typeface="Times New Roman" panose="02020603050405020304" pitchFamily="18" charset="0"/>
              </a:rPr>
              <a:t>3. –10 kg m/s.</a:t>
            </a:r>
          </a:p>
          <a:p>
            <a:pPr eaLnBrk="1" hangingPunct="1">
              <a:lnSpc>
                <a:spcPct val="115000"/>
              </a:lnSpc>
              <a:spcBef>
                <a:spcPct val="0"/>
              </a:spcBef>
              <a:buFontTx/>
              <a:buNone/>
            </a:pPr>
            <a:r>
              <a:rPr lang="en-US" altLang="en-US" sz="2400">
                <a:latin typeface="Times New Roman" panose="02020603050405020304" pitchFamily="18" charset="0"/>
              </a:rPr>
              <a:t>4.   10 kg m/s.</a:t>
            </a:r>
          </a:p>
          <a:p>
            <a:pPr eaLnBrk="1" hangingPunct="1">
              <a:lnSpc>
                <a:spcPct val="115000"/>
              </a:lnSpc>
              <a:spcBef>
                <a:spcPct val="0"/>
              </a:spcBef>
              <a:buFontTx/>
              <a:buNone/>
            </a:pPr>
            <a:r>
              <a:rPr lang="en-US" altLang="en-US" sz="2400">
                <a:latin typeface="Times New Roman" panose="02020603050405020304" pitchFamily="18" charset="0"/>
              </a:rPr>
              <a:t>5.   30 kg m/s.</a:t>
            </a:r>
          </a:p>
        </p:txBody>
      </p:sp>
      <p:grpSp>
        <p:nvGrpSpPr>
          <p:cNvPr id="11268" name="Group 4">
            <a:extLst>
              <a:ext uri="{FF2B5EF4-FFF2-40B4-BE49-F238E27FC236}">
                <a16:creationId xmlns:a16="http://schemas.microsoft.com/office/drawing/2014/main" id="{BCDEFDBE-330D-4C2A-855B-0A1E64DECDBE}"/>
              </a:ext>
            </a:extLst>
          </p:cNvPr>
          <p:cNvGrpSpPr>
            <a:grpSpLocks/>
          </p:cNvGrpSpPr>
          <p:nvPr/>
        </p:nvGrpSpPr>
        <p:grpSpPr bwMode="auto">
          <a:xfrm>
            <a:off x="3884613" y="1143000"/>
            <a:ext cx="4799012" cy="5711825"/>
            <a:chOff x="2447" y="720"/>
            <a:chExt cx="3023" cy="3598"/>
          </a:xfrm>
        </p:grpSpPr>
        <p:pic>
          <p:nvPicPr>
            <p:cNvPr id="11270" name="Picture 5" descr="09_stt_9_01">
              <a:extLst>
                <a:ext uri="{FF2B5EF4-FFF2-40B4-BE49-F238E27FC236}">
                  <a16:creationId xmlns:a16="http://schemas.microsoft.com/office/drawing/2014/main" id="{0988DCBA-9769-4D20-A8F0-FB1AB9C5E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720"/>
              <a:ext cx="2705"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6">
              <a:extLst>
                <a:ext uri="{FF2B5EF4-FFF2-40B4-BE49-F238E27FC236}">
                  <a16:creationId xmlns:a16="http://schemas.microsoft.com/office/drawing/2014/main" id="{9CBA35EB-6093-4B5A-BBB2-86D51725C837}"/>
                </a:ext>
              </a:extLst>
            </p:cNvPr>
            <p:cNvSpPr>
              <a:spLocks noChangeArrowheads="1"/>
            </p:cNvSpPr>
            <p:nvPr/>
          </p:nvSpPr>
          <p:spPr bwMode="auto">
            <a:xfrm>
              <a:off x="2447" y="3886"/>
              <a:ext cx="3023"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11269" name="TextBox 6">
            <a:extLst>
              <a:ext uri="{FF2B5EF4-FFF2-40B4-BE49-F238E27FC236}">
                <a16:creationId xmlns:a16="http://schemas.microsoft.com/office/drawing/2014/main" id="{6A03AB50-AB30-4924-97F8-5A646846E633}"/>
              </a:ext>
            </a:extLst>
          </p:cNvPr>
          <p:cNvSpPr txBox="1">
            <a:spLocks noChangeArrowheads="1"/>
          </p:cNvSpPr>
          <p:nvPr/>
        </p:nvSpPr>
        <p:spPr bwMode="auto">
          <a:xfrm>
            <a:off x="533400" y="4495800"/>
            <a:ext cx="2743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The first thing you do whenever solving a physics problem involving a “conservation law” is:  draw a before picture, and an after picture.</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2">
            <a:extLst>
              <a:ext uri="{FF2B5EF4-FFF2-40B4-BE49-F238E27FC236}">
                <a16:creationId xmlns:a16="http://schemas.microsoft.com/office/drawing/2014/main" id="{396C3381-6206-447C-A93F-C8D104973FA9}"/>
              </a:ext>
            </a:extLst>
          </p:cNvPr>
          <p:cNvSpPr txBox="1">
            <a:spLocks noChangeArrowheads="1"/>
          </p:cNvSpPr>
          <p:nvPr/>
        </p:nvSpPr>
        <p:spPr bwMode="auto">
          <a:xfrm>
            <a:off x="457200" y="304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In lab we (would have) looked at two carts “exploding”</a:t>
            </a:r>
          </a:p>
        </p:txBody>
      </p:sp>
      <p:sp>
        <p:nvSpPr>
          <p:cNvPr id="13315" name="Line 13">
            <a:extLst>
              <a:ext uri="{FF2B5EF4-FFF2-40B4-BE49-F238E27FC236}">
                <a16:creationId xmlns:a16="http://schemas.microsoft.com/office/drawing/2014/main" id="{9A4D0D33-D871-48BE-8984-0B04441F812D}"/>
              </a:ext>
            </a:extLst>
          </p:cNvPr>
          <p:cNvSpPr>
            <a:spLocks noChangeShapeType="1"/>
          </p:cNvSpPr>
          <p:nvPr/>
        </p:nvSpPr>
        <p:spPr bwMode="auto">
          <a:xfrm>
            <a:off x="1143000" y="1219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Line 14">
            <a:extLst>
              <a:ext uri="{FF2B5EF4-FFF2-40B4-BE49-F238E27FC236}">
                <a16:creationId xmlns:a16="http://schemas.microsoft.com/office/drawing/2014/main" id="{ECFAEB0A-AB8E-47E1-AECA-5CABEB90788E}"/>
              </a:ext>
            </a:extLst>
          </p:cNvPr>
          <p:cNvSpPr>
            <a:spLocks noChangeShapeType="1"/>
          </p:cNvSpPr>
          <p:nvPr/>
        </p:nvSpPr>
        <p:spPr bwMode="auto">
          <a:xfrm>
            <a:off x="1143000" y="1981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Line 15">
            <a:extLst>
              <a:ext uri="{FF2B5EF4-FFF2-40B4-BE49-F238E27FC236}">
                <a16:creationId xmlns:a16="http://schemas.microsoft.com/office/drawing/2014/main" id="{D14E0281-79AE-4483-AF38-D6E33391091C}"/>
              </a:ext>
            </a:extLst>
          </p:cNvPr>
          <p:cNvSpPr>
            <a:spLocks noChangeShapeType="1"/>
          </p:cNvSpPr>
          <p:nvPr/>
        </p:nvSpPr>
        <p:spPr bwMode="auto">
          <a:xfrm>
            <a:off x="1143000" y="28956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Line 16">
            <a:extLst>
              <a:ext uri="{FF2B5EF4-FFF2-40B4-BE49-F238E27FC236}">
                <a16:creationId xmlns:a16="http://schemas.microsoft.com/office/drawing/2014/main" id="{60CA6917-48A5-49AB-BB3C-A7E86A8A4EFB}"/>
              </a:ext>
            </a:extLst>
          </p:cNvPr>
          <p:cNvSpPr>
            <a:spLocks noChangeShapeType="1"/>
          </p:cNvSpPr>
          <p:nvPr/>
        </p:nvSpPr>
        <p:spPr bwMode="auto">
          <a:xfrm>
            <a:off x="1143000" y="3657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Freeform 21">
            <a:extLst>
              <a:ext uri="{FF2B5EF4-FFF2-40B4-BE49-F238E27FC236}">
                <a16:creationId xmlns:a16="http://schemas.microsoft.com/office/drawing/2014/main" id="{A0783338-703D-4448-83C7-739D298810D8}"/>
              </a:ext>
            </a:extLst>
          </p:cNvPr>
          <p:cNvSpPr>
            <a:spLocks/>
          </p:cNvSpPr>
          <p:nvPr/>
        </p:nvSpPr>
        <p:spPr bwMode="auto">
          <a:xfrm>
            <a:off x="1143000" y="4343400"/>
            <a:ext cx="228600" cy="1092200"/>
          </a:xfrm>
          <a:custGeom>
            <a:avLst/>
            <a:gdLst>
              <a:gd name="T0" fmla="*/ 0 w 3024"/>
              <a:gd name="T1" fmla="*/ 2147483646 h 688"/>
              <a:gd name="T2" fmla="*/ 2147483646 w 3024"/>
              <a:gd name="T3" fmla="*/ 2147483646 h 688"/>
              <a:gd name="T4" fmla="*/ 2147483646 w 3024"/>
              <a:gd name="T5" fmla="*/ 2147483646 h 688"/>
              <a:gd name="T6" fmla="*/ 2147483646 w 3024"/>
              <a:gd name="T7" fmla="*/ 2147483646 h 688"/>
              <a:gd name="T8" fmla="*/ 2147483646 w 3024"/>
              <a:gd name="T9" fmla="*/ 2147483646 h 688"/>
              <a:gd name="T10" fmla="*/ 2147483646 w 3024"/>
              <a:gd name="T11" fmla="*/ 2147483646 h 688"/>
              <a:gd name="T12" fmla="*/ 2147483646 w 3024"/>
              <a:gd name="T13" fmla="*/ 2147483646 h 688"/>
              <a:gd name="T14" fmla="*/ 2147483646 w 3024"/>
              <a:gd name="T15" fmla="*/ 2147483646 h 688"/>
              <a:gd name="T16" fmla="*/ 2147483646 w 3024"/>
              <a:gd name="T17" fmla="*/ 2147483646 h 6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4"/>
              <a:gd name="T28" fmla="*/ 0 h 688"/>
              <a:gd name="T29" fmla="*/ 3024 w 3024"/>
              <a:gd name="T30" fmla="*/ 688 h 6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4" h="688">
                <a:moveTo>
                  <a:pt x="0" y="664"/>
                </a:moveTo>
                <a:cubicBezTo>
                  <a:pt x="88" y="676"/>
                  <a:pt x="176" y="688"/>
                  <a:pt x="288" y="664"/>
                </a:cubicBezTo>
                <a:cubicBezTo>
                  <a:pt x="400" y="640"/>
                  <a:pt x="544" y="608"/>
                  <a:pt x="672" y="520"/>
                </a:cubicBezTo>
                <a:cubicBezTo>
                  <a:pt x="800" y="432"/>
                  <a:pt x="920" y="216"/>
                  <a:pt x="1056" y="136"/>
                </a:cubicBezTo>
                <a:cubicBezTo>
                  <a:pt x="1192" y="56"/>
                  <a:pt x="1344" y="0"/>
                  <a:pt x="1488" y="40"/>
                </a:cubicBezTo>
                <a:cubicBezTo>
                  <a:pt x="1632" y="80"/>
                  <a:pt x="1800" y="288"/>
                  <a:pt x="1920" y="376"/>
                </a:cubicBezTo>
                <a:cubicBezTo>
                  <a:pt x="2040" y="464"/>
                  <a:pt x="2080" y="520"/>
                  <a:pt x="2208" y="568"/>
                </a:cubicBezTo>
                <a:cubicBezTo>
                  <a:pt x="2336" y="616"/>
                  <a:pt x="2552" y="648"/>
                  <a:pt x="2688" y="664"/>
                </a:cubicBezTo>
                <a:cubicBezTo>
                  <a:pt x="2824" y="680"/>
                  <a:pt x="2968" y="664"/>
                  <a:pt x="3024" y="664"/>
                </a:cubicBezTo>
              </a:path>
            </a:pathLst>
          </a:custGeom>
          <a:solidFill>
            <a:srgbClr val="FFFF66"/>
          </a:solidFill>
          <a:ln w="9525">
            <a:solidFill>
              <a:srgbClr val="FF0000"/>
            </a:solidFill>
            <a:round/>
            <a:headEnd/>
            <a:tailEnd/>
          </a:ln>
        </p:spPr>
        <p:txBody>
          <a:bodyPr/>
          <a:lstStyle/>
          <a:p>
            <a:endParaRPr lang="en-US"/>
          </a:p>
        </p:txBody>
      </p:sp>
      <p:sp>
        <p:nvSpPr>
          <p:cNvPr id="13320" name="Text Box 22">
            <a:extLst>
              <a:ext uri="{FF2B5EF4-FFF2-40B4-BE49-F238E27FC236}">
                <a16:creationId xmlns:a16="http://schemas.microsoft.com/office/drawing/2014/main" id="{9AF47706-8028-4540-BF33-8BC159BAF7C1}"/>
              </a:ext>
            </a:extLst>
          </p:cNvPr>
          <p:cNvSpPr txBox="1">
            <a:spLocks noChangeArrowheads="1"/>
          </p:cNvSpPr>
          <p:nvPr/>
        </p:nvSpPr>
        <p:spPr bwMode="auto">
          <a:xfrm>
            <a:off x="381000" y="1066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Position</a:t>
            </a:r>
          </a:p>
        </p:txBody>
      </p:sp>
      <p:sp>
        <p:nvSpPr>
          <p:cNvPr id="13321" name="Text Box 23">
            <a:extLst>
              <a:ext uri="{FF2B5EF4-FFF2-40B4-BE49-F238E27FC236}">
                <a16:creationId xmlns:a16="http://schemas.microsoft.com/office/drawing/2014/main" id="{92392E5F-8512-4BCC-BFB3-973C358C34D5}"/>
              </a:ext>
            </a:extLst>
          </p:cNvPr>
          <p:cNvSpPr txBox="1">
            <a:spLocks noChangeArrowheads="1"/>
          </p:cNvSpPr>
          <p:nvPr/>
        </p:nvSpPr>
        <p:spPr bwMode="auto">
          <a:xfrm>
            <a:off x="304800" y="2971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Velocity</a:t>
            </a:r>
          </a:p>
        </p:txBody>
      </p:sp>
      <p:grpSp>
        <p:nvGrpSpPr>
          <p:cNvPr id="13322" name="Group 55">
            <a:extLst>
              <a:ext uri="{FF2B5EF4-FFF2-40B4-BE49-F238E27FC236}">
                <a16:creationId xmlns:a16="http://schemas.microsoft.com/office/drawing/2014/main" id="{32CE92B1-8659-4736-A403-60244A05EEEC}"/>
              </a:ext>
            </a:extLst>
          </p:cNvPr>
          <p:cNvGrpSpPr>
            <a:grpSpLocks/>
          </p:cNvGrpSpPr>
          <p:nvPr/>
        </p:nvGrpSpPr>
        <p:grpSpPr bwMode="auto">
          <a:xfrm>
            <a:off x="1143000" y="1371600"/>
            <a:ext cx="2514600" cy="609600"/>
            <a:chOff x="720" y="864"/>
            <a:chExt cx="1584" cy="384"/>
          </a:xfrm>
        </p:grpSpPr>
        <p:sp>
          <p:nvSpPr>
            <p:cNvPr id="13356" name="Line 19">
              <a:extLst>
                <a:ext uri="{FF2B5EF4-FFF2-40B4-BE49-F238E27FC236}">
                  <a16:creationId xmlns:a16="http://schemas.microsoft.com/office/drawing/2014/main" id="{2D1601EF-BA42-4687-97F9-1FD187004773}"/>
                </a:ext>
              </a:extLst>
            </p:cNvPr>
            <p:cNvSpPr>
              <a:spLocks noChangeShapeType="1"/>
            </p:cNvSpPr>
            <p:nvPr/>
          </p:nvSpPr>
          <p:spPr bwMode="auto">
            <a:xfrm flipV="1">
              <a:off x="816" y="864"/>
              <a:ext cx="1488" cy="38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7" name="Line 25">
              <a:extLst>
                <a:ext uri="{FF2B5EF4-FFF2-40B4-BE49-F238E27FC236}">
                  <a16:creationId xmlns:a16="http://schemas.microsoft.com/office/drawing/2014/main" id="{27F79797-146C-4ABD-ADB5-A2F02D99F81D}"/>
                </a:ext>
              </a:extLst>
            </p:cNvPr>
            <p:cNvSpPr>
              <a:spLocks noChangeShapeType="1"/>
            </p:cNvSpPr>
            <p:nvPr/>
          </p:nvSpPr>
          <p:spPr bwMode="auto">
            <a:xfrm>
              <a:off x="720" y="1248"/>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23" name="Group 50">
            <a:extLst>
              <a:ext uri="{FF2B5EF4-FFF2-40B4-BE49-F238E27FC236}">
                <a16:creationId xmlns:a16="http://schemas.microsoft.com/office/drawing/2014/main" id="{0A507EDF-5DE8-491B-9BEA-BF88211A7CF4}"/>
              </a:ext>
            </a:extLst>
          </p:cNvPr>
          <p:cNvGrpSpPr>
            <a:grpSpLocks/>
          </p:cNvGrpSpPr>
          <p:nvPr/>
        </p:nvGrpSpPr>
        <p:grpSpPr bwMode="auto">
          <a:xfrm>
            <a:off x="1143000" y="3276600"/>
            <a:ext cx="2590800" cy="381000"/>
            <a:chOff x="720" y="2064"/>
            <a:chExt cx="1632" cy="240"/>
          </a:xfrm>
        </p:grpSpPr>
        <p:sp>
          <p:nvSpPr>
            <p:cNvPr id="13353" name="Line 20">
              <a:extLst>
                <a:ext uri="{FF2B5EF4-FFF2-40B4-BE49-F238E27FC236}">
                  <a16:creationId xmlns:a16="http://schemas.microsoft.com/office/drawing/2014/main" id="{CADE981D-20C7-4176-8903-52B6923800CF}"/>
                </a:ext>
              </a:extLst>
            </p:cNvPr>
            <p:cNvSpPr>
              <a:spLocks noChangeShapeType="1"/>
            </p:cNvSpPr>
            <p:nvPr/>
          </p:nvSpPr>
          <p:spPr bwMode="auto">
            <a:xfrm>
              <a:off x="816" y="2064"/>
              <a:ext cx="153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4" name="Line 24">
              <a:extLst>
                <a:ext uri="{FF2B5EF4-FFF2-40B4-BE49-F238E27FC236}">
                  <a16:creationId xmlns:a16="http://schemas.microsoft.com/office/drawing/2014/main" id="{71A78196-826E-415E-82E9-5D29CD796BE3}"/>
                </a:ext>
              </a:extLst>
            </p:cNvPr>
            <p:cNvSpPr>
              <a:spLocks noChangeShapeType="1"/>
            </p:cNvSpPr>
            <p:nvPr/>
          </p:nvSpPr>
          <p:spPr bwMode="auto">
            <a:xfrm>
              <a:off x="720" y="2304"/>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26">
              <a:extLst>
                <a:ext uri="{FF2B5EF4-FFF2-40B4-BE49-F238E27FC236}">
                  <a16:creationId xmlns:a16="http://schemas.microsoft.com/office/drawing/2014/main" id="{ED4E861B-5A84-4C93-AF1E-2A4C3FC5968A}"/>
                </a:ext>
              </a:extLst>
            </p:cNvPr>
            <p:cNvSpPr>
              <a:spLocks noChangeShapeType="1"/>
            </p:cNvSpPr>
            <p:nvPr/>
          </p:nvSpPr>
          <p:spPr bwMode="auto">
            <a:xfrm flipV="1">
              <a:off x="816" y="2064"/>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4" name="Line 27">
            <a:extLst>
              <a:ext uri="{FF2B5EF4-FFF2-40B4-BE49-F238E27FC236}">
                <a16:creationId xmlns:a16="http://schemas.microsoft.com/office/drawing/2014/main" id="{11221CD2-4631-431C-AD39-77B5881F4B34}"/>
              </a:ext>
            </a:extLst>
          </p:cNvPr>
          <p:cNvSpPr>
            <a:spLocks noChangeShapeType="1"/>
          </p:cNvSpPr>
          <p:nvPr/>
        </p:nvSpPr>
        <p:spPr bwMode="auto">
          <a:xfrm>
            <a:off x="1371600" y="5410200"/>
            <a:ext cx="2362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Text Box 28">
            <a:extLst>
              <a:ext uri="{FF2B5EF4-FFF2-40B4-BE49-F238E27FC236}">
                <a16:creationId xmlns:a16="http://schemas.microsoft.com/office/drawing/2014/main" id="{BFAC0D33-F237-43B8-A19A-BA669D2ADA0D}"/>
              </a:ext>
            </a:extLst>
          </p:cNvPr>
          <p:cNvSpPr txBox="1">
            <a:spLocks noChangeArrowheads="1"/>
          </p:cNvSpPr>
          <p:nvPr/>
        </p:nvSpPr>
        <p:spPr bwMode="auto">
          <a:xfrm>
            <a:off x="1371600" y="63246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Cart 1</a:t>
            </a:r>
          </a:p>
        </p:txBody>
      </p:sp>
      <p:grpSp>
        <p:nvGrpSpPr>
          <p:cNvPr id="13326" name="Group 30">
            <a:extLst>
              <a:ext uri="{FF2B5EF4-FFF2-40B4-BE49-F238E27FC236}">
                <a16:creationId xmlns:a16="http://schemas.microsoft.com/office/drawing/2014/main" id="{293F1876-1D66-46BE-9319-A0198096D4A6}"/>
              </a:ext>
            </a:extLst>
          </p:cNvPr>
          <p:cNvGrpSpPr>
            <a:grpSpLocks/>
          </p:cNvGrpSpPr>
          <p:nvPr/>
        </p:nvGrpSpPr>
        <p:grpSpPr bwMode="auto">
          <a:xfrm>
            <a:off x="1143000" y="4648200"/>
            <a:ext cx="3048000" cy="1524000"/>
            <a:chOff x="720" y="2928"/>
            <a:chExt cx="1920" cy="960"/>
          </a:xfrm>
        </p:grpSpPr>
        <p:sp>
          <p:nvSpPr>
            <p:cNvPr id="13351" name="Line 17">
              <a:extLst>
                <a:ext uri="{FF2B5EF4-FFF2-40B4-BE49-F238E27FC236}">
                  <a16:creationId xmlns:a16="http://schemas.microsoft.com/office/drawing/2014/main" id="{35EC5847-1D51-4D01-B117-41AD586AA9C0}"/>
                </a:ext>
              </a:extLst>
            </p:cNvPr>
            <p:cNvSpPr>
              <a:spLocks noChangeShapeType="1"/>
            </p:cNvSpPr>
            <p:nvPr/>
          </p:nvSpPr>
          <p:spPr bwMode="auto">
            <a:xfrm>
              <a:off x="720" y="292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18">
              <a:extLst>
                <a:ext uri="{FF2B5EF4-FFF2-40B4-BE49-F238E27FC236}">
                  <a16:creationId xmlns:a16="http://schemas.microsoft.com/office/drawing/2014/main" id="{8767C62E-76A8-4AF1-825C-DC19BAA4D71F}"/>
                </a:ext>
              </a:extLst>
            </p:cNvPr>
            <p:cNvSpPr>
              <a:spLocks noChangeShapeType="1"/>
            </p:cNvSpPr>
            <p:nvPr/>
          </p:nvSpPr>
          <p:spPr bwMode="auto">
            <a:xfrm>
              <a:off x="720" y="3408"/>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7" name="Text Box 29">
            <a:extLst>
              <a:ext uri="{FF2B5EF4-FFF2-40B4-BE49-F238E27FC236}">
                <a16:creationId xmlns:a16="http://schemas.microsoft.com/office/drawing/2014/main" id="{C66007BD-8A7F-4F70-8A6A-BA4CE1E79799}"/>
              </a:ext>
            </a:extLst>
          </p:cNvPr>
          <p:cNvSpPr txBox="1">
            <a:spLocks noChangeArrowheads="1"/>
          </p:cNvSpPr>
          <p:nvPr/>
        </p:nvSpPr>
        <p:spPr bwMode="auto">
          <a:xfrm>
            <a:off x="152400" y="44196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Acceleration</a:t>
            </a:r>
          </a:p>
        </p:txBody>
      </p:sp>
      <p:grpSp>
        <p:nvGrpSpPr>
          <p:cNvPr id="13328" name="Group 33">
            <a:extLst>
              <a:ext uri="{FF2B5EF4-FFF2-40B4-BE49-F238E27FC236}">
                <a16:creationId xmlns:a16="http://schemas.microsoft.com/office/drawing/2014/main" id="{D468A14A-28A0-4EE6-842C-07CDFE6F2CCA}"/>
              </a:ext>
            </a:extLst>
          </p:cNvPr>
          <p:cNvGrpSpPr>
            <a:grpSpLocks/>
          </p:cNvGrpSpPr>
          <p:nvPr/>
        </p:nvGrpSpPr>
        <p:grpSpPr bwMode="auto">
          <a:xfrm>
            <a:off x="4876800" y="4648200"/>
            <a:ext cx="3048000" cy="1524000"/>
            <a:chOff x="720" y="2928"/>
            <a:chExt cx="1920" cy="960"/>
          </a:xfrm>
        </p:grpSpPr>
        <p:sp>
          <p:nvSpPr>
            <p:cNvPr id="13349" name="Line 34">
              <a:extLst>
                <a:ext uri="{FF2B5EF4-FFF2-40B4-BE49-F238E27FC236}">
                  <a16:creationId xmlns:a16="http://schemas.microsoft.com/office/drawing/2014/main" id="{BB41CE62-BC9C-471A-BD60-36B70CF2ECAA}"/>
                </a:ext>
              </a:extLst>
            </p:cNvPr>
            <p:cNvSpPr>
              <a:spLocks noChangeShapeType="1"/>
            </p:cNvSpPr>
            <p:nvPr/>
          </p:nvSpPr>
          <p:spPr bwMode="auto">
            <a:xfrm>
              <a:off x="720" y="292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35">
              <a:extLst>
                <a:ext uri="{FF2B5EF4-FFF2-40B4-BE49-F238E27FC236}">
                  <a16:creationId xmlns:a16="http://schemas.microsoft.com/office/drawing/2014/main" id="{B85CDA2D-83E3-4F37-A882-E79A1DD5E0C7}"/>
                </a:ext>
              </a:extLst>
            </p:cNvPr>
            <p:cNvSpPr>
              <a:spLocks noChangeShapeType="1"/>
            </p:cNvSpPr>
            <p:nvPr/>
          </p:nvSpPr>
          <p:spPr bwMode="auto">
            <a:xfrm>
              <a:off x="720" y="3408"/>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9" name="Text Box 36">
            <a:extLst>
              <a:ext uri="{FF2B5EF4-FFF2-40B4-BE49-F238E27FC236}">
                <a16:creationId xmlns:a16="http://schemas.microsoft.com/office/drawing/2014/main" id="{EAA26F21-B62F-4024-8C63-D06415CC9A43}"/>
              </a:ext>
            </a:extLst>
          </p:cNvPr>
          <p:cNvSpPr txBox="1">
            <a:spLocks noChangeArrowheads="1"/>
          </p:cNvSpPr>
          <p:nvPr/>
        </p:nvSpPr>
        <p:spPr bwMode="auto">
          <a:xfrm>
            <a:off x="3886200" y="4495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Acceleration</a:t>
            </a:r>
          </a:p>
        </p:txBody>
      </p:sp>
      <p:grpSp>
        <p:nvGrpSpPr>
          <p:cNvPr id="13330" name="Group 38">
            <a:extLst>
              <a:ext uri="{FF2B5EF4-FFF2-40B4-BE49-F238E27FC236}">
                <a16:creationId xmlns:a16="http://schemas.microsoft.com/office/drawing/2014/main" id="{0F8AB61C-0E9C-44A4-BECF-A85D881A276C}"/>
              </a:ext>
            </a:extLst>
          </p:cNvPr>
          <p:cNvGrpSpPr>
            <a:grpSpLocks/>
          </p:cNvGrpSpPr>
          <p:nvPr/>
        </p:nvGrpSpPr>
        <p:grpSpPr bwMode="auto">
          <a:xfrm>
            <a:off x="4876800" y="2667000"/>
            <a:ext cx="3048000" cy="1524000"/>
            <a:chOff x="720" y="2928"/>
            <a:chExt cx="1920" cy="960"/>
          </a:xfrm>
        </p:grpSpPr>
        <p:sp>
          <p:nvSpPr>
            <p:cNvPr id="13347" name="Line 39">
              <a:extLst>
                <a:ext uri="{FF2B5EF4-FFF2-40B4-BE49-F238E27FC236}">
                  <a16:creationId xmlns:a16="http://schemas.microsoft.com/office/drawing/2014/main" id="{5EC9E0DF-8525-4106-BC28-98E66C2AF6AA}"/>
                </a:ext>
              </a:extLst>
            </p:cNvPr>
            <p:cNvSpPr>
              <a:spLocks noChangeShapeType="1"/>
            </p:cNvSpPr>
            <p:nvPr/>
          </p:nvSpPr>
          <p:spPr bwMode="auto">
            <a:xfrm>
              <a:off x="720" y="292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8" name="Line 40">
              <a:extLst>
                <a:ext uri="{FF2B5EF4-FFF2-40B4-BE49-F238E27FC236}">
                  <a16:creationId xmlns:a16="http://schemas.microsoft.com/office/drawing/2014/main" id="{FD5F7810-84C5-4434-9ACA-9DCED7AA8061}"/>
                </a:ext>
              </a:extLst>
            </p:cNvPr>
            <p:cNvSpPr>
              <a:spLocks noChangeShapeType="1"/>
            </p:cNvSpPr>
            <p:nvPr/>
          </p:nvSpPr>
          <p:spPr bwMode="auto">
            <a:xfrm>
              <a:off x="720" y="3408"/>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1" name="Text Box 41">
            <a:extLst>
              <a:ext uri="{FF2B5EF4-FFF2-40B4-BE49-F238E27FC236}">
                <a16:creationId xmlns:a16="http://schemas.microsoft.com/office/drawing/2014/main" id="{A6DB4D7E-50BD-4238-84EB-7C97C8FB8ABA}"/>
              </a:ext>
            </a:extLst>
          </p:cNvPr>
          <p:cNvSpPr txBox="1">
            <a:spLocks noChangeArrowheads="1"/>
          </p:cNvSpPr>
          <p:nvPr/>
        </p:nvSpPr>
        <p:spPr bwMode="auto">
          <a:xfrm>
            <a:off x="4114800" y="2971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Velocity</a:t>
            </a:r>
          </a:p>
        </p:txBody>
      </p:sp>
      <p:grpSp>
        <p:nvGrpSpPr>
          <p:cNvPr id="13332" name="Group 43">
            <a:extLst>
              <a:ext uri="{FF2B5EF4-FFF2-40B4-BE49-F238E27FC236}">
                <a16:creationId xmlns:a16="http://schemas.microsoft.com/office/drawing/2014/main" id="{DDC0F833-95A9-4773-A61E-F6FBB5185295}"/>
              </a:ext>
            </a:extLst>
          </p:cNvPr>
          <p:cNvGrpSpPr>
            <a:grpSpLocks/>
          </p:cNvGrpSpPr>
          <p:nvPr/>
        </p:nvGrpSpPr>
        <p:grpSpPr bwMode="auto">
          <a:xfrm>
            <a:off x="4800600" y="914400"/>
            <a:ext cx="3048000" cy="1524000"/>
            <a:chOff x="720" y="2928"/>
            <a:chExt cx="1920" cy="960"/>
          </a:xfrm>
        </p:grpSpPr>
        <p:sp>
          <p:nvSpPr>
            <p:cNvPr id="13345" name="Line 44">
              <a:extLst>
                <a:ext uri="{FF2B5EF4-FFF2-40B4-BE49-F238E27FC236}">
                  <a16:creationId xmlns:a16="http://schemas.microsoft.com/office/drawing/2014/main" id="{92C07537-69AB-4AC0-AE70-17921614C8F3}"/>
                </a:ext>
              </a:extLst>
            </p:cNvPr>
            <p:cNvSpPr>
              <a:spLocks noChangeShapeType="1"/>
            </p:cNvSpPr>
            <p:nvPr/>
          </p:nvSpPr>
          <p:spPr bwMode="auto">
            <a:xfrm>
              <a:off x="720" y="2928"/>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6" name="Line 45">
              <a:extLst>
                <a:ext uri="{FF2B5EF4-FFF2-40B4-BE49-F238E27FC236}">
                  <a16:creationId xmlns:a16="http://schemas.microsoft.com/office/drawing/2014/main" id="{55978C7C-F620-431E-904F-F036AE24F875}"/>
                </a:ext>
              </a:extLst>
            </p:cNvPr>
            <p:cNvSpPr>
              <a:spLocks noChangeShapeType="1"/>
            </p:cNvSpPr>
            <p:nvPr/>
          </p:nvSpPr>
          <p:spPr bwMode="auto">
            <a:xfrm>
              <a:off x="720" y="3408"/>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3" name="Text Box 46">
            <a:extLst>
              <a:ext uri="{FF2B5EF4-FFF2-40B4-BE49-F238E27FC236}">
                <a16:creationId xmlns:a16="http://schemas.microsoft.com/office/drawing/2014/main" id="{7F647437-AD7F-484E-8335-F3664946383E}"/>
              </a:ext>
            </a:extLst>
          </p:cNvPr>
          <p:cNvSpPr txBox="1">
            <a:spLocks noChangeArrowheads="1"/>
          </p:cNvSpPr>
          <p:nvPr/>
        </p:nvSpPr>
        <p:spPr bwMode="auto">
          <a:xfrm>
            <a:off x="4114800" y="9144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a:t>Position</a:t>
            </a:r>
          </a:p>
        </p:txBody>
      </p:sp>
      <p:sp>
        <p:nvSpPr>
          <p:cNvPr id="13334" name="Freeform 47">
            <a:extLst>
              <a:ext uri="{FF2B5EF4-FFF2-40B4-BE49-F238E27FC236}">
                <a16:creationId xmlns:a16="http://schemas.microsoft.com/office/drawing/2014/main" id="{00854485-3A85-40EC-AAAD-AE4367B5FD05}"/>
              </a:ext>
            </a:extLst>
          </p:cNvPr>
          <p:cNvSpPr>
            <a:spLocks/>
          </p:cNvSpPr>
          <p:nvPr/>
        </p:nvSpPr>
        <p:spPr bwMode="auto">
          <a:xfrm flipV="1">
            <a:off x="4876800" y="5384800"/>
            <a:ext cx="228600" cy="1092200"/>
          </a:xfrm>
          <a:custGeom>
            <a:avLst/>
            <a:gdLst>
              <a:gd name="T0" fmla="*/ 0 w 3024"/>
              <a:gd name="T1" fmla="*/ 2147483646 h 688"/>
              <a:gd name="T2" fmla="*/ 2147483646 w 3024"/>
              <a:gd name="T3" fmla="*/ 2147483646 h 688"/>
              <a:gd name="T4" fmla="*/ 2147483646 w 3024"/>
              <a:gd name="T5" fmla="*/ 2147483646 h 688"/>
              <a:gd name="T6" fmla="*/ 2147483646 w 3024"/>
              <a:gd name="T7" fmla="*/ 2147483646 h 688"/>
              <a:gd name="T8" fmla="*/ 2147483646 w 3024"/>
              <a:gd name="T9" fmla="*/ 2147483646 h 688"/>
              <a:gd name="T10" fmla="*/ 2147483646 w 3024"/>
              <a:gd name="T11" fmla="*/ 2147483646 h 688"/>
              <a:gd name="T12" fmla="*/ 2147483646 w 3024"/>
              <a:gd name="T13" fmla="*/ 2147483646 h 688"/>
              <a:gd name="T14" fmla="*/ 2147483646 w 3024"/>
              <a:gd name="T15" fmla="*/ 2147483646 h 688"/>
              <a:gd name="T16" fmla="*/ 2147483646 w 3024"/>
              <a:gd name="T17" fmla="*/ 2147483646 h 6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24"/>
              <a:gd name="T28" fmla="*/ 0 h 688"/>
              <a:gd name="T29" fmla="*/ 3024 w 3024"/>
              <a:gd name="T30" fmla="*/ 688 h 6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24" h="688">
                <a:moveTo>
                  <a:pt x="0" y="664"/>
                </a:moveTo>
                <a:cubicBezTo>
                  <a:pt x="88" y="676"/>
                  <a:pt x="176" y="688"/>
                  <a:pt x="288" y="664"/>
                </a:cubicBezTo>
                <a:cubicBezTo>
                  <a:pt x="400" y="640"/>
                  <a:pt x="544" y="608"/>
                  <a:pt x="672" y="520"/>
                </a:cubicBezTo>
                <a:cubicBezTo>
                  <a:pt x="800" y="432"/>
                  <a:pt x="920" y="216"/>
                  <a:pt x="1056" y="136"/>
                </a:cubicBezTo>
                <a:cubicBezTo>
                  <a:pt x="1192" y="56"/>
                  <a:pt x="1344" y="0"/>
                  <a:pt x="1488" y="40"/>
                </a:cubicBezTo>
                <a:cubicBezTo>
                  <a:pt x="1632" y="80"/>
                  <a:pt x="1800" y="288"/>
                  <a:pt x="1920" y="376"/>
                </a:cubicBezTo>
                <a:cubicBezTo>
                  <a:pt x="2040" y="464"/>
                  <a:pt x="2080" y="520"/>
                  <a:pt x="2208" y="568"/>
                </a:cubicBezTo>
                <a:cubicBezTo>
                  <a:pt x="2336" y="616"/>
                  <a:pt x="2552" y="648"/>
                  <a:pt x="2688" y="664"/>
                </a:cubicBezTo>
                <a:cubicBezTo>
                  <a:pt x="2824" y="680"/>
                  <a:pt x="2968" y="664"/>
                  <a:pt x="3024" y="664"/>
                </a:cubicBezTo>
              </a:path>
            </a:pathLst>
          </a:custGeom>
          <a:solidFill>
            <a:srgbClr val="FFFF66"/>
          </a:solidFill>
          <a:ln w="9525">
            <a:solidFill>
              <a:srgbClr val="FF0000"/>
            </a:solidFill>
            <a:round/>
            <a:headEnd/>
            <a:tailEnd/>
          </a:ln>
        </p:spPr>
        <p:txBody>
          <a:bodyPr/>
          <a:lstStyle/>
          <a:p>
            <a:endParaRPr lang="en-US"/>
          </a:p>
        </p:txBody>
      </p:sp>
      <p:sp>
        <p:nvSpPr>
          <p:cNvPr id="13335" name="Line 48">
            <a:extLst>
              <a:ext uri="{FF2B5EF4-FFF2-40B4-BE49-F238E27FC236}">
                <a16:creationId xmlns:a16="http://schemas.microsoft.com/office/drawing/2014/main" id="{EE76C1F8-1A8C-4927-99C5-7434EF0191C3}"/>
              </a:ext>
            </a:extLst>
          </p:cNvPr>
          <p:cNvSpPr>
            <a:spLocks noChangeShapeType="1"/>
          </p:cNvSpPr>
          <p:nvPr/>
        </p:nvSpPr>
        <p:spPr bwMode="auto">
          <a:xfrm>
            <a:off x="1371600" y="5410200"/>
            <a:ext cx="2362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49">
            <a:extLst>
              <a:ext uri="{FF2B5EF4-FFF2-40B4-BE49-F238E27FC236}">
                <a16:creationId xmlns:a16="http://schemas.microsoft.com/office/drawing/2014/main" id="{EC31F254-FF89-4355-A873-3E949E85412F}"/>
              </a:ext>
            </a:extLst>
          </p:cNvPr>
          <p:cNvSpPr>
            <a:spLocks noChangeShapeType="1"/>
          </p:cNvSpPr>
          <p:nvPr/>
        </p:nvSpPr>
        <p:spPr bwMode="auto">
          <a:xfrm>
            <a:off x="5105400" y="5410200"/>
            <a:ext cx="2362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7" name="Group 51">
            <a:extLst>
              <a:ext uri="{FF2B5EF4-FFF2-40B4-BE49-F238E27FC236}">
                <a16:creationId xmlns:a16="http://schemas.microsoft.com/office/drawing/2014/main" id="{FF7EE895-A5E6-4905-8637-ECBBA2BEE300}"/>
              </a:ext>
            </a:extLst>
          </p:cNvPr>
          <p:cNvGrpSpPr>
            <a:grpSpLocks/>
          </p:cNvGrpSpPr>
          <p:nvPr/>
        </p:nvGrpSpPr>
        <p:grpSpPr bwMode="auto">
          <a:xfrm flipV="1">
            <a:off x="4876800" y="3429000"/>
            <a:ext cx="2590800" cy="381000"/>
            <a:chOff x="720" y="2064"/>
            <a:chExt cx="1632" cy="240"/>
          </a:xfrm>
        </p:grpSpPr>
        <p:sp>
          <p:nvSpPr>
            <p:cNvPr id="13342" name="Line 52">
              <a:extLst>
                <a:ext uri="{FF2B5EF4-FFF2-40B4-BE49-F238E27FC236}">
                  <a16:creationId xmlns:a16="http://schemas.microsoft.com/office/drawing/2014/main" id="{08BCCAC1-3289-4BAC-BD77-9DB5DDE5ACFE}"/>
                </a:ext>
              </a:extLst>
            </p:cNvPr>
            <p:cNvSpPr>
              <a:spLocks noChangeShapeType="1"/>
            </p:cNvSpPr>
            <p:nvPr/>
          </p:nvSpPr>
          <p:spPr bwMode="auto">
            <a:xfrm>
              <a:off x="816" y="2064"/>
              <a:ext cx="153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53">
              <a:extLst>
                <a:ext uri="{FF2B5EF4-FFF2-40B4-BE49-F238E27FC236}">
                  <a16:creationId xmlns:a16="http://schemas.microsoft.com/office/drawing/2014/main" id="{D9B1DA43-C3DC-4D2A-9BA1-5D705B010A98}"/>
                </a:ext>
              </a:extLst>
            </p:cNvPr>
            <p:cNvSpPr>
              <a:spLocks noChangeShapeType="1"/>
            </p:cNvSpPr>
            <p:nvPr/>
          </p:nvSpPr>
          <p:spPr bwMode="auto">
            <a:xfrm>
              <a:off x="720" y="2304"/>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54">
              <a:extLst>
                <a:ext uri="{FF2B5EF4-FFF2-40B4-BE49-F238E27FC236}">
                  <a16:creationId xmlns:a16="http://schemas.microsoft.com/office/drawing/2014/main" id="{2FEB86DA-950B-4915-B251-6473619FCCB0}"/>
                </a:ext>
              </a:extLst>
            </p:cNvPr>
            <p:cNvSpPr>
              <a:spLocks noChangeShapeType="1"/>
            </p:cNvSpPr>
            <p:nvPr/>
          </p:nvSpPr>
          <p:spPr bwMode="auto">
            <a:xfrm flipV="1">
              <a:off x="816" y="2064"/>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338" name="Group 56">
            <a:extLst>
              <a:ext uri="{FF2B5EF4-FFF2-40B4-BE49-F238E27FC236}">
                <a16:creationId xmlns:a16="http://schemas.microsoft.com/office/drawing/2014/main" id="{B2C593A4-6CC8-4743-88D6-1799EC900055}"/>
              </a:ext>
            </a:extLst>
          </p:cNvPr>
          <p:cNvGrpSpPr>
            <a:grpSpLocks/>
          </p:cNvGrpSpPr>
          <p:nvPr/>
        </p:nvGrpSpPr>
        <p:grpSpPr bwMode="auto">
          <a:xfrm flipV="1">
            <a:off x="4800600" y="1676400"/>
            <a:ext cx="2514600" cy="609600"/>
            <a:chOff x="720" y="864"/>
            <a:chExt cx="1584" cy="384"/>
          </a:xfrm>
        </p:grpSpPr>
        <p:sp>
          <p:nvSpPr>
            <p:cNvPr id="13340" name="Line 57">
              <a:extLst>
                <a:ext uri="{FF2B5EF4-FFF2-40B4-BE49-F238E27FC236}">
                  <a16:creationId xmlns:a16="http://schemas.microsoft.com/office/drawing/2014/main" id="{78471488-55A2-4026-ACF0-199949C2F72E}"/>
                </a:ext>
              </a:extLst>
            </p:cNvPr>
            <p:cNvSpPr>
              <a:spLocks noChangeShapeType="1"/>
            </p:cNvSpPr>
            <p:nvPr/>
          </p:nvSpPr>
          <p:spPr bwMode="auto">
            <a:xfrm flipV="1">
              <a:off x="816" y="864"/>
              <a:ext cx="1488" cy="38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58">
              <a:extLst>
                <a:ext uri="{FF2B5EF4-FFF2-40B4-BE49-F238E27FC236}">
                  <a16:creationId xmlns:a16="http://schemas.microsoft.com/office/drawing/2014/main" id="{4D2F9C4F-D9A2-496A-B1A6-7AF894FE62C0}"/>
                </a:ext>
              </a:extLst>
            </p:cNvPr>
            <p:cNvSpPr>
              <a:spLocks noChangeShapeType="1"/>
            </p:cNvSpPr>
            <p:nvPr/>
          </p:nvSpPr>
          <p:spPr bwMode="auto">
            <a:xfrm>
              <a:off x="720" y="1248"/>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9" name="Text Box 59">
            <a:extLst>
              <a:ext uri="{FF2B5EF4-FFF2-40B4-BE49-F238E27FC236}">
                <a16:creationId xmlns:a16="http://schemas.microsoft.com/office/drawing/2014/main" id="{59E1ADA8-918B-4827-B5ED-FCBA437E59EB}"/>
              </a:ext>
            </a:extLst>
          </p:cNvPr>
          <p:cNvSpPr txBox="1">
            <a:spLocks noChangeArrowheads="1"/>
          </p:cNvSpPr>
          <p:nvPr/>
        </p:nvSpPr>
        <p:spPr bwMode="auto">
          <a:xfrm>
            <a:off x="5181600" y="633888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800"/>
              <a:t>Cart 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FULLVERSION" val="4.2.3.231"/>
  <p:tag name="LUIDIAENABLED" val="False"/>
  <p:tag name="EXPANDSHOWBAR" val="Tru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SLIDEGUID" val="7EA9E92883414669A5839A720385BDC4"/>
  <p:tag name="SLIDEID" val="7EA9E92883414669A5839A720385BDC4"/>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Two cars colliding at 50mph is like one car hitting a wall at 100mph?"/>
  <p:tag name="ANSWERSALIAS" val="True|smicln|False"/>
  <p:tag name="TOTALRESPONSES" val="33"/>
  <p:tag name="RESPONSECOUNT" val="33"/>
  <p:tag name="SLICED" val="False"/>
  <p:tag name="RESPONSES" val="2;1;1;1;1;1;2;2;1;1;1;1;2;2;1;1;2;2;2;2;2;1;1;1;1;2;2;2;2;1;1;2;2;"/>
  <p:tag name="CHARTSTRINGSTD" val="17 16"/>
  <p:tag name="CHARTSTRINGREV" val="16 17"/>
  <p:tag name="CHARTSTRINGSTDPER" val="0.515151515151515 0.484848484848485"/>
  <p:tag name="CHARTSTRINGREVPER" val="0.484848484848485 0.515151515151515"/>
  <p:tag name="RESPONSESGATHERED" val="False"/>
  <p:tag name="VALUES" val="No Value|smicln|No Value"/>
</p:tagLst>
</file>

<file path=ppt/tags/tag16.xml><?xml version="1.0" encoding="utf-8"?>
<p:tagLst xmlns:a="http://schemas.openxmlformats.org/drawingml/2006/main" xmlns:r="http://schemas.openxmlformats.org/officeDocument/2006/relationships" xmlns:p="http://schemas.openxmlformats.org/presentationml/2006/main">
  <p:tag name="CHARTTYPE" val="0"/>
</p:tagLst>
</file>

<file path=ppt/tags/tag17.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10"/>
  <p:tag name="FONTSIZE" val="32"/>
  <p:tag name="BULLETTYPE" val="ppBulletArabicPeriod"/>
  <p:tag name="ANSWERTEXT" val="True&#10;False"/>
</p:tagLst>
</file>

<file path=ppt/tags/tag18.xml><?xml version="1.0" encoding="utf-8"?>
<p:tagLst xmlns:a="http://schemas.openxmlformats.org/drawingml/2006/main" xmlns:r="http://schemas.openxmlformats.org/officeDocument/2006/relationships" xmlns:p="http://schemas.openxmlformats.org/presentationml/2006/main">
  <p:tag name="ISRESPTABLE" val="Tru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SLIDEGUID" val="F1E6E1B8D03D441F9337087BACEEA3A5"/>
  <p:tag name="SLIDEID" val="F1E6E1B8D03D441F9337087BACEEA3A5"/>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What did the center of mass do? "/>
  <p:tag name="ANSWERSALIAS" val="Shift Direction|smicln|Exactly reflect|smicln|Stay the same|smicln|Change speed|smicln|Change speed and direction"/>
  <p:tag name="TOTALRESPONSES" val="34"/>
  <p:tag name="RESPONSECOUNT" val="34"/>
  <p:tag name="SLICED" val="False"/>
  <p:tag name="RESPONSES" val="1;5;3;3;1;1;3;3;1;3;3;1;3;3;5;3;3;3;4;2;1;5;3;1;1;4;3;1;4;3;1;3;3;4;"/>
  <p:tag name="CHARTSTRINGSTD" val="10 1 16 4 3"/>
  <p:tag name="CHARTSTRINGREV" val="3 4 16 1 10"/>
  <p:tag name="CHARTSTRINGSTDPER" val="0.294117647058824 0.0294117647058824 0.470588235294118 0.117647058823529 0.0882352941176471"/>
  <p:tag name="CHARTSTRINGREVPER" val="0.0882352941176471 0.117647058823529 0.470588235294118 0.0294117647058824 0.294117647058824"/>
  <p:tag name="RESPONSESGATHERED" val="False"/>
  <p:tag name="VALUES" val="No Value|smicln|No Value|smicln|No Value|smicln|No Value|smicln|No Value"/>
</p:tagLst>
</file>

<file path=ppt/tags/tag22.xml><?xml version="1.0" encoding="utf-8"?>
<p:tagLst xmlns:a="http://schemas.openxmlformats.org/drawingml/2006/main" xmlns:r="http://schemas.openxmlformats.org/officeDocument/2006/relationships" xmlns:p="http://schemas.openxmlformats.org/presentationml/2006/main">
  <p:tag name="CHARTTYPE" val="0"/>
</p:tagLst>
</file>

<file path=ppt/tags/tag23.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85"/>
  <p:tag name="FONTSIZE" val="32"/>
  <p:tag name="BULLETTYPE" val="ppBulletArabicPeriod"/>
  <p:tag name="ANSWERTEXT" val="Shift Direction&#10;Exactly reflect&#10;Stay the same&#10;Change speed&#10;Change speed and direction"/>
</p:tagLst>
</file>

<file path=ppt/tags/tag24.xml><?xml version="1.0" encoding="utf-8"?>
<p:tagLst xmlns:a="http://schemas.openxmlformats.org/drawingml/2006/main" xmlns:r="http://schemas.openxmlformats.org/officeDocument/2006/relationships" xmlns:p="http://schemas.openxmlformats.org/presentationml/2006/main">
  <p:tag name="ISRESPTABLE" val="True"/>
</p:tagLst>
</file>

<file path=ppt/tags/tag25.xml><?xml version="1.0" encoding="utf-8"?>
<p:tagLst xmlns:a="http://schemas.openxmlformats.org/drawingml/2006/main" xmlns:r="http://schemas.openxmlformats.org/officeDocument/2006/relationships" xmlns:p="http://schemas.openxmlformats.org/presentationml/2006/main">
  <p:tag name="SLIDEGUID" val="10310D1695B34034B04A98CA4EB6B701"/>
  <p:tag name="SLIDEID" val="10310D1695B34034B04A98CA4EB6B701"/>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A semi-truck and a geo metro collide.  You have an “elasticity” button on your geo metro.  Which do you want to have:"/>
  <p:tag name="ANSWERSALIAS" val="A perfectly elastic collision|smicln|A perfectly inelastic collision."/>
  <p:tag name="RESPONSESGATHERED" val="True"/>
  <p:tag name="TOTALRESPONSES" val="20"/>
  <p:tag name="RESPONSECOUNT" val="20"/>
  <p:tag name="SLICED" val="False"/>
  <p:tag name="RESPONSES" val="1;2;2;1;1;1;1;1;-;1;1;2;2;1;2;2;1;1;1;1;1;"/>
  <p:tag name="CHARTSTRINGSTD" val="14 6"/>
  <p:tag name="CHARTSTRINGREV" val="6 14"/>
  <p:tag name="CHARTSTRINGSTDPER" val="0.7 0.3"/>
  <p:tag name="CHARTSTRINGREVPER" val="0.3 0.7"/>
  <p:tag name="VALUES" val="No Value|smicln|No Value"/>
</p:tagLst>
</file>

<file path=ppt/tags/tag26.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62"/>
  <p:tag name="FONTSIZE" val="32"/>
  <p:tag name="BULLETTYPE" val="ppBulletArabicPeriod"/>
  <p:tag name="ANSWERTEXT" val="A perfectly elastic collision&#10;A perfectly inelastic collision."/>
</p:tagLst>
</file>

<file path=ppt/tags/tag27.xml><?xml version="1.0" encoding="utf-8"?>
<p:tagLst xmlns:a="http://schemas.openxmlformats.org/drawingml/2006/main" xmlns:r="http://schemas.openxmlformats.org/officeDocument/2006/relationships" xmlns:p="http://schemas.openxmlformats.org/presentationml/2006/main">
  <p:tag name="ISRESPTABLE" val="True"/>
</p:tagLst>
</file>

<file path=ppt/tags/tag28.xml><?xml version="1.0" encoding="utf-8"?>
<p:tagLst xmlns:a="http://schemas.openxmlformats.org/drawingml/2006/main" xmlns:r="http://schemas.openxmlformats.org/officeDocument/2006/relationships" xmlns:p="http://schemas.openxmlformats.org/presentationml/2006/main">
  <p:tag name="SLIDEID" val="10310D1695B34034B04A98CA4EB6B70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A semi-truck and a geo metro collide.  You have an “elasticity” button on your geo metro.  Which do you want to have:"/>
  <p:tag name="ANSWERSALIAS" val="A perfectly elastic collision|smicln|A perfectly inelastic collision."/>
  <p:tag name="SLIDEORDER" val="2"/>
  <p:tag name="SLIDEGUID" val="EF8F557E590640EB918E2A901C1EE1CB"/>
  <p:tag name="RESPONSESGATHERED" val="True"/>
  <p:tag name="TOTALRESPONSES" val="21"/>
  <p:tag name="RESPONSECOUNT" val="21"/>
  <p:tag name="SLICED" val="False"/>
  <p:tag name="RESPONSES" val="1;2;1;2;1;1;1;1;1;2;2;2;2;2;2;2;1;1;2;2;1;"/>
  <p:tag name="CHARTSTRINGSTD" val="10 11"/>
  <p:tag name="CHARTSTRINGREV" val="11 10"/>
  <p:tag name="CHARTSTRINGSTDPER" val="0.476190476190476 0.523809523809524"/>
  <p:tag name="CHARTSTRINGREVPER" val="0.523809523809524 0.476190476190476"/>
  <p:tag name="VALUES" val="No Value|smicln|No Value"/>
</p:tagLst>
</file>

<file path=ppt/tags/tag29.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62"/>
  <p:tag name="FONTSIZE" val="32"/>
  <p:tag name="BULLETTYPE" val="ppBulletArabicPeriod"/>
  <p:tag name="ANSWERTEXT" val="A perfectly elastic collision&#10;A perfectly inelastic collision."/>
</p:tagLst>
</file>

<file path=ppt/tags/tag3.xml><?xml version="1.0" encoding="utf-8"?>
<p:tagLst xmlns:a="http://schemas.openxmlformats.org/drawingml/2006/main" xmlns:r="http://schemas.openxmlformats.org/officeDocument/2006/relationships" xmlns:p="http://schemas.openxmlformats.org/presentationml/2006/main">
  <p:tag name="SLIDEGUID" val="2C7C6694457244329F66953A78372279"/>
  <p:tag name="SLIDEID" val="2C7C6694457244329F66953A78372279"/>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Where does the mass of a tree come from?"/>
  <p:tag name="ANSWERSALIAS" val="Soil|smicln|Water|smicln|Air|smicln|Light|smicln|Nowhere "/>
  <p:tag name="TOTALRESPONSES" val="35"/>
  <p:tag name="RESPONSECOUNT" val="35"/>
  <p:tag name="SLICED" val="False"/>
  <p:tag name="RESPONSES" val="3;3;1;3;3;3;3;3;3;3;3;3;3;1;5;3;4;3;3;3;4;3;3;3;3;4;3;3;3;3;3;3;4;3;2;"/>
  <p:tag name="CHARTSTRINGSTD" val="2 1 27 4 1"/>
  <p:tag name="CHARTSTRINGREV" val="1 4 27 1 2"/>
  <p:tag name="CHARTSTRINGSTDPER" val="0.0571428571428571 0.0285714285714286 0.771428571428571 0.114285714285714 0.0285714285714286"/>
  <p:tag name="CHARTSTRINGREVPER" val="0.0285714285714286 0.114285714285714 0.771428571428571 0.0285714285714286 0.0571428571428571"/>
  <p:tag name="RESPONSESGATHERED" val="False"/>
  <p:tag name="VALUES" val="No Value|smicln|No Value|smicln|No Value|smicln|No Value|smicln|No Value"/>
</p:tagLst>
</file>

<file path=ppt/tags/tag30.xml><?xml version="1.0" encoding="utf-8"?>
<p:tagLst xmlns:a="http://schemas.openxmlformats.org/drawingml/2006/main" xmlns:r="http://schemas.openxmlformats.org/officeDocument/2006/relationships" xmlns:p="http://schemas.openxmlformats.org/presentationml/2006/main">
  <p:tag name="ISRESPTABLE" val="True"/>
</p:tagLst>
</file>

<file path=ppt/tags/tag31.xml><?xml version="1.0" encoding="utf-8"?>
<p:tagLst xmlns:a="http://schemas.openxmlformats.org/drawingml/2006/main" xmlns:r="http://schemas.openxmlformats.org/officeDocument/2006/relationships" xmlns:p="http://schemas.openxmlformats.org/presentationml/2006/main">
  <p:tag name="SLIDEID" val="10310D1695B34034B04A98CA4EB6B70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A perfectly elastic collision|smicln|A perfectly inelastic collision."/>
  <p:tag name="SLIDEORDER" val="3"/>
  <p:tag name="SLIDEGUID" val="12403DA588F04752B693532DCBCC7D40"/>
  <p:tag name="QUESTIONALIAS" val="Which will knock over the block?"/>
  <p:tag name="RESPONSESGATHERED" val="True"/>
  <p:tag name="TOTALRESPONSES" val="23"/>
  <p:tag name="RESPONSECOUNT" val="23"/>
  <p:tag name="SLICED" val="False"/>
  <p:tag name="RESPONSES" val="1;2;1;2;1;1;2;1;2;2;1;2;2;1;2;1;1;2;1;1;2;1;1;"/>
  <p:tag name="CHARTSTRINGSTD" val="13 10"/>
  <p:tag name="CHARTSTRINGREV" val="10 13"/>
  <p:tag name="CHARTSTRINGSTDPER" val="0.565217391304348 0.434782608695652"/>
  <p:tag name="CHARTSTRINGREVPER" val="0.434782608695652 0.565217391304348"/>
  <p:tag name="VALUES" val="No Value|smicln|No Value"/>
</p:tagLst>
</file>

<file path=ppt/tags/tag32.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62"/>
  <p:tag name="FONTSIZE" val="32"/>
  <p:tag name="BULLETTYPE" val="ppBulletArabicPeriod"/>
  <p:tag name="ANSWERTEXT" val="A perfectly elastic collision&#10;A perfectly inelastic collision."/>
</p:tagLst>
</file>

<file path=ppt/tags/tag33.xml><?xml version="1.0" encoding="utf-8"?>
<p:tagLst xmlns:a="http://schemas.openxmlformats.org/drawingml/2006/main" xmlns:r="http://schemas.openxmlformats.org/officeDocument/2006/relationships" xmlns:p="http://schemas.openxmlformats.org/presentationml/2006/main">
  <p:tag name="ISRESPTABLE" val="Tru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CHARTTYPE" val="0"/>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29"/>
  <p:tag name="FONTSIZE" val="32"/>
  <p:tag name="BULLETTYPE" val="ppBulletArabicPeriod"/>
  <p:tag name="ANSWERTEXT" val="Soil&#10;Water&#10;Air&#10;Light&#10;Nowhere "/>
</p:tagLst>
</file>

<file path=ppt/tags/tag6.xml><?xml version="1.0" encoding="utf-8"?>
<p:tagLst xmlns:a="http://schemas.openxmlformats.org/drawingml/2006/main" xmlns:r="http://schemas.openxmlformats.org/officeDocument/2006/relationships" xmlns:p="http://schemas.openxmlformats.org/presentationml/2006/main">
  <p:tag name="ISRESPTABLE" val="Tru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TotalTime>
  <Words>1398</Words>
  <Application>Microsoft Office PowerPoint</Application>
  <PresentationFormat>On-screen Show (4:3)</PresentationFormat>
  <Paragraphs>135</Paragraphs>
  <Slides>27</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2" baseType="lpstr">
      <vt:lpstr>Arial</vt:lpstr>
      <vt:lpstr>Times New Roman</vt:lpstr>
      <vt:lpstr>Default Design</vt:lpstr>
      <vt:lpstr>Chart</vt:lpstr>
      <vt:lpstr>Equation</vt:lpstr>
      <vt:lpstr>PowerPoint Presentation</vt:lpstr>
      <vt:lpstr>Where does the mass of a tree come from?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cars colliding at 50mph is like one car hitting a wall at 100mph?</vt:lpstr>
      <vt:lpstr>PowerPoint Presentation</vt:lpstr>
      <vt:lpstr>PowerPoint Presentation</vt:lpstr>
      <vt:lpstr>What did the center of mass do? </vt:lpstr>
      <vt:lpstr>A semi-truck and a geo metro collide.  You have an “elasticity” button on your geo metro.  Which do you want to have:</vt:lpstr>
      <vt:lpstr>Your car is about to run into an unmoveable wall, which do you want?</vt:lpstr>
      <vt:lpstr>Which will knock over the block?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LBCC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Mulder</dc:creator>
  <cp:lastModifiedBy>Greg S. Mulder</cp:lastModifiedBy>
  <cp:revision>61</cp:revision>
  <dcterms:created xsi:type="dcterms:W3CDTF">2004-11-15T19:52:38Z</dcterms:created>
  <dcterms:modified xsi:type="dcterms:W3CDTF">2020-11-04T05:44:30Z</dcterms:modified>
</cp:coreProperties>
</file>