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58" r:id="rId3"/>
    <p:sldId id="257" r:id="rId4"/>
    <p:sldId id="261" r:id="rId5"/>
    <p:sldId id="260" r:id="rId6"/>
    <p:sldId id="262" r:id="rId7"/>
    <p:sldId id="264" r:id="rId8"/>
    <p:sldId id="265" r:id="rId9"/>
  </p:sldIdLst>
  <p:sldSz cx="9144000" cy="6858000" type="screen4x3"/>
  <p:notesSz cx="6858000" cy="9144000"/>
  <p:custDataLst>
    <p:tags r:id="rId1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7E067BF-BBF1-42F5-9D22-1288870088D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a:extLst>
              <a:ext uri="{FF2B5EF4-FFF2-40B4-BE49-F238E27FC236}">
                <a16:creationId xmlns:a16="http://schemas.microsoft.com/office/drawing/2014/main" id="{19E3B258-0F05-4CF5-9205-60353021AEC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7DDC6E53-C6D1-44DE-A0C0-40693CB35BE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F4687821-0ED2-4926-8038-4F1E5DF98C5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B0DC88A1-1860-493F-B734-3D3A28F6776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a:extLst>
              <a:ext uri="{FF2B5EF4-FFF2-40B4-BE49-F238E27FC236}">
                <a16:creationId xmlns:a16="http://schemas.microsoft.com/office/drawing/2014/main" id="{62C8E517-60BE-4032-957F-77E076CD252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AD9F11E-681D-402F-BF69-8DCE9B48EB2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BEA44306-C79D-473B-9571-9EB685BD15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0A6948-11E8-40D4-9D7C-8EAD43A6C29A}" type="slidenum">
              <a:rPr lang="en-US" altLang="en-US"/>
              <a:pPr>
                <a:spcBef>
                  <a:spcPct val="0"/>
                </a:spcBef>
              </a:pPr>
              <a:t>2</a:t>
            </a:fld>
            <a:endParaRPr lang="en-US" altLang="en-US"/>
          </a:p>
        </p:txBody>
      </p:sp>
      <p:sp>
        <p:nvSpPr>
          <p:cNvPr id="5123" name="Rectangle 2">
            <a:extLst>
              <a:ext uri="{FF2B5EF4-FFF2-40B4-BE49-F238E27FC236}">
                <a16:creationId xmlns:a16="http://schemas.microsoft.com/office/drawing/2014/main" id="{7888CFF3-54AB-4EE0-A934-E529C110A84F}"/>
              </a:ext>
            </a:extLst>
          </p:cNvPr>
          <p:cNvSpPr>
            <a:spLocks noRot="1" noChangeArrowheads="1" noTextEdit="1"/>
          </p:cNvSpPr>
          <p:nvPr>
            <p:ph type="sldImg"/>
          </p:nvPr>
        </p:nvSpPr>
        <p:spPr>
          <a:ln/>
        </p:spPr>
      </p:sp>
      <p:sp>
        <p:nvSpPr>
          <p:cNvPr id="5124" name="Rectangle 3">
            <a:extLst>
              <a:ext uri="{FF2B5EF4-FFF2-40B4-BE49-F238E27FC236}">
                <a16:creationId xmlns:a16="http://schemas.microsoft.com/office/drawing/2014/main" id="{25A39293-83ED-407C-B162-73DDF878B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STT8.2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8E260A5D-CD28-4419-AD61-F68A18AF2D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59D57A-E897-43A0-A120-E48A78D8EDFA}" type="slidenum">
              <a:rPr lang="en-US" altLang="en-US"/>
              <a:pPr>
                <a:spcBef>
                  <a:spcPct val="0"/>
                </a:spcBef>
              </a:pPr>
              <a:t>4</a:t>
            </a:fld>
            <a:endParaRPr lang="en-US" altLang="en-US"/>
          </a:p>
        </p:txBody>
      </p:sp>
      <p:sp>
        <p:nvSpPr>
          <p:cNvPr id="8195" name="Rectangle 2">
            <a:extLst>
              <a:ext uri="{FF2B5EF4-FFF2-40B4-BE49-F238E27FC236}">
                <a16:creationId xmlns:a16="http://schemas.microsoft.com/office/drawing/2014/main" id="{ACC58A7E-D425-4FC1-B8F6-2B39A7BE1C80}"/>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91246D31-AD1C-4F38-8773-BAA764F82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STT8.3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016262C-9946-4F38-99B0-92D5773E4C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AE0866D-244E-4943-A069-CBB5862B9D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042C691-386C-4613-96FB-C391A8F9E582}"/>
              </a:ext>
            </a:extLst>
          </p:cNvPr>
          <p:cNvSpPr>
            <a:spLocks noGrp="1" noChangeArrowheads="1"/>
          </p:cNvSpPr>
          <p:nvPr>
            <p:ph type="sldNum" sz="quarter" idx="12"/>
          </p:nvPr>
        </p:nvSpPr>
        <p:spPr>
          <a:ln/>
        </p:spPr>
        <p:txBody>
          <a:bodyPr/>
          <a:lstStyle>
            <a:lvl1pPr>
              <a:defRPr/>
            </a:lvl1pPr>
          </a:lstStyle>
          <a:p>
            <a:fld id="{DFDA79B9-D7CD-465A-B3C6-1FB9A5EF8451}" type="slidenum">
              <a:rPr lang="en-US" altLang="en-US"/>
              <a:pPr/>
              <a:t>‹#›</a:t>
            </a:fld>
            <a:endParaRPr lang="en-US" altLang="en-US"/>
          </a:p>
        </p:txBody>
      </p:sp>
    </p:spTree>
    <p:extLst>
      <p:ext uri="{BB962C8B-B14F-4D97-AF65-F5344CB8AC3E}">
        <p14:creationId xmlns:p14="http://schemas.microsoft.com/office/powerpoint/2010/main" val="241519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309A37B-2FD0-49BD-A8BC-D3A8DE7C9F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FF8B23-5641-4A35-BFD8-4B3F16C947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645A3DC-56B3-44DD-B402-00068D142796}"/>
              </a:ext>
            </a:extLst>
          </p:cNvPr>
          <p:cNvSpPr>
            <a:spLocks noGrp="1" noChangeArrowheads="1"/>
          </p:cNvSpPr>
          <p:nvPr>
            <p:ph type="sldNum" sz="quarter" idx="12"/>
          </p:nvPr>
        </p:nvSpPr>
        <p:spPr>
          <a:ln/>
        </p:spPr>
        <p:txBody>
          <a:bodyPr/>
          <a:lstStyle>
            <a:lvl1pPr>
              <a:defRPr/>
            </a:lvl1pPr>
          </a:lstStyle>
          <a:p>
            <a:fld id="{8639227D-C72C-4491-AD32-4D6BC77D8D7D}" type="slidenum">
              <a:rPr lang="en-US" altLang="en-US"/>
              <a:pPr/>
              <a:t>‹#›</a:t>
            </a:fld>
            <a:endParaRPr lang="en-US" altLang="en-US"/>
          </a:p>
        </p:txBody>
      </p:sp>
    </p:spTree>
    <p:extLst>
      <p:ext uri="{BB962C8B-B14F-4D97-AF65-F5344CB8AC3E}">
        <p14:creationId xmlns:p14="http://schemas.microsoft.com/office/powerpoint/2010/main" val="379712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36205A-56BE-45A0-AC07-25B60EFD27E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965C737-BB32-4833-A9B7-883EE4B19D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956584B-243B-47A6-B713-4824507781FD}"/>
              </a:ext>
            </a:extLst>
          </p:cNvPr>
          <p:cNvSpPr>
            <a:spLocks noGrp="1" noChangeArrowheads="1"/>
          </p:cNvSpPr>
          <p:nvPr>
            <p:ph type="sldNum" sz="quarter" idx="12"/>
          </p:nvPr>
        </p:nvSpPr>
        <p:spPr>
          <a:ln/>
        </p:spPr>
        <p:txBody>
          <a:bodyPr/>
          <a:lstStyle>
            <a:lvl1pPr>
              <a:defRPr/>
            </a:lvl1pPr>
          </a:lstStyle>
          <a:p>
            <a:fld id="{2E1CA75C-B6D5-4E58-9A61-13E0BEC1ABA2}" type="slidenum">
              <a:rPr lang="en-US" altLang="en-US"/>
              <a:pPr/>
              <a:t>‹#›</a:t>
            </a:fld>
            <a:endParaRPr lang="en-US" altLang="en-US"/>
          </a:p>
        </p:txBody>
      </p:sp>
    </p:spTree>
    <p:extLst>
      <p:ext uri="{BB962C8B-B14F-4D97-AF65-F5344CB8AC3E}">
        <p14:creationId xmlns:p14="http://schemas.microsoft.com/office/powerpoint/2010/main" val="1819057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E4A2CA1-F394-48DB-92D2-192137E3EB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11F8F63-AF11-4917-AE88-F40E4C9131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D2B86D8-70B0-4C1B-8FAA-B09C30C633E1}"/>
              </a:ext>
            </a:extLst>
          </p:cNvPr>
          <p:cNvSpPr>
            <a:spLocks noGrp="1" noChangeArrowheads="1"/>
          </p:cNvSpPr>
          <p:nvPr>
            <p:ph type="sldNum" sz="quarter" idx="12"/>
          </p:nvPr>
        </p:nvSpPr>
        <p:spPr>
          <a:ln/>
        </p:spPr>
        <p:txBody>
          <a:bodyPr/>
          <a:lstStyle>
            <a:lvl1pPr>
              <a:defRPr/>
            </a:lvl1pPr>
          </a:lstStyle>
          <a:p>
            <a:fld id="{3A9DCF21-2060-4B3E-A0B9-92CFCBB28F11}" type="slidenum">
              <a:rPr lang="en-US" altLang="en-US"/>
              <a:pPr/>
              <a:t>‹#›</a:t>
            </a:fld>
            <a:endParaRPr lang="en-US" altLang="en-US"/>
          </a:p>
        </p:txBody>
      </p:sp>
    </p:spTree>
    <p:extLst>
      <p:ext uri="{BB962C8B-B14F-4D97-AF65-F5344CB8AC3E}">
        <p14:creationId xmlns:p14="http://schemas.microsoft.com/office/powerpoint/2010/main" val="47454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8A3902-7A81-4F72-83A6-6E80388A85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32A4C7-A66A-4A6E-8472-B2308639FD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9F3743-37FA-425D-8DCC-FB1D864D8611}"/>
              </a:ext>
            </a:extLst>
          </p:cNvPr>
          <p:cNvSpPr>
            <a:spLocks noGrp="1" noChangeArrowheads="1"/>
          </p:cNvSpPr>
          <p:nvPr>
            <p:ph type="sldNum" sz="quarter" idx="12"/>
          </p:nvPr>
        </p:nvSpPr>
        <p:spPr>
          <a:ln/>
        </p:spPr>
        <p:txBody>
          <a:bodyPr/>
          <a:lstStyle>
            <a:lvl1pPr>
              <a:defRPr/>
            </a:lvl1pPr>
          </a:lstStyle>
          <a:p>
            <a:fld id="{4ED43E97-1267-4328-8D14-82075CC48BBF}" type="slidenum">
              <a:rPr lang="en-US" altLang="en-US"/>
              <a:pPr/>
              <a:t>‹#›</a:t>
            </a:fld>
            <a:endParaRPr lang="en-US" altLang="en-US"/>
          </a:p>
        </p:txBody>
      </p:sp>
    </p:spTree>
    <p:extLst>
      <p:ext uri="{BB962C8B-B14F-4D97-AF65-F5344CB8AC3E}">
        <p14:creationId xmlns:p14="http://schemas.microsoft.com/office/powerpoint/2010/main" val="182494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D8F9A4E-4A10-4A47-9C30-0F47C8C4A6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DDDAF66-AA5C-4357-B08D-C26C093BF5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EDB11F-933F-40A7-80B4-C87846D16342}"/>
              </a:ext>
            </a:extLst>
          </p:cNvPr>
          <p:cNvSpPr>
            <a:spLocks noGrp="1" noChangeArrowheads="1"/>
          </p:cNvSpPr>
          <p:nvPr>
            <p:ph type="sldNum" sz="quarter" idx="12"/>
          </p:nvPr>
        </p:nvSpPr>
        <p:spPr>
          <a:ln/>
        </p:spPr>
        <p:txBody>
          <a:bodyPr/>
          <a:lstStyle>
            <a:lvl1pPr>
              <a:defRPr/>
            </a:lvl1pPr>
          </a:lstStyle>
          <a:p>
            <a:fld id="{3E1E942D-8F19-439B-A483-F2A80E0ECB90}" type="slidenum">
              <a:rPr lang="en-US" altLang="en-US"/>
              <a:pPr/>
              <a:t>‹#›</a:t>
            </a:fld>
            <a:endParaRPr lang="en-US" altLang="en-US"/>
          </a:p>
        </p:txBody>
      </p:sp>
    </p:spTree>
    <p:extLst>
      <p:ext uri="{BB962C8B-B14F-4D97-AF65-F5344CB8AC3E}">
        <p14:creationId xmlns:p14="http://schemas.microsoft.com/office/powerpoint/2010/main" val="6534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D40AD80-6DC1-4A16-8F1F-F04A6000155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C095FF9-7FF7-4EE6-9C8D-BA16D999B3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A126E71-B91E-4392-838B-C82AD1AE6C2E}"/>
              </a:ext>
            </a:extLst>
          </p:cNvPr>
          <p:cNvSpPr>
            <a:spLocks noGrp="1" noChangeArrowheads="1"/>
          </p:cNvSpPr>
          <p:nvPr>
            <p:ph type="sldNum" sz="quarter" idx="12"/>
          </p:nvPr>
        </p:nvSpPr>
        <p:spPr>
          <a:ln/>
        </p:spPr>
        <p:txBody>
          <a:bodyPr/>
          <a:lstStyle>
            <a:lvl1pPr>
              <a:defRPr/>
            </a:lvl1pPr>
          </a:lstStyle>
          <a:p>
            <a:fld id="{BB4EB8CF-41BD-45C5-BA4D-878B3546DF4E}" type="slidenum">
              <a:rPr lang="en-US" altLang="en-US"/>
              <a:pPr/>
              <a:t>‹#›</a:t>
            </a:fld>
            <a:endParaRPr lang="en-US" altLang="en-US"/>
          </a:p>
        </p:txBody>
      </p:sp>
    </p:spTree>
    <p:extLst>
      <p:ext uri="{BB962C8B-B14F-4D97-AF65-F5344CB8AC3E}">
        <p14:creationId xmlns:p14="http://schemas.microsoft.com/office/powerpoint/2010/main" val="24146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2456C59-AA08-42D0-B948-8C1BACBD6D0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7C4EFE8-4F17-47C9-BA03-15B96C8F2C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35DF2E7-9F95-4D4E-99A9-0B3E507BD7A1}"/>
              </a:ext>
            </a:extLst>
          </p:cNvPr>
          <p:cNvSpPr>
            <a:spLocks noGrp="1" noChangeArrowheads="1"/>
          </p:cNvSpPr>
          <p:nvPr>
            <p:ph type="sldNum" sz="quarter" idx="12"/>
          </p:nvPr>
        </p:nvSpPr>
        <p:spPr>
          <a:ln/>
        </p:spPr>
        <p:txBody>
          <a:bodyPr/>
          <a:lstStyle>
            <a:lvl1pPr>
              <a:defRPr/>
            </a:lvl1pPr>
          </a:lstStyle>
          <a:p>
            <a:fld id="{B5D0F491-D040-4DFF-B659-8803938EA75F}" type="slidenum">
              <a:rPr lang="en-US" altLang="en-US"/>
              <a:pPr/>
              <a:t>‹#›</a:t>
            </a:fld>
            <a:endParaRPr lang="en-US" altLang="en-US"/>
          </a:p>
        </p:txBody>
      </p:sp>
    </p:spTree>
    <p:extLst>
      <p:ext uri="{BB962C8B-B14F-4D97-AF65-F5344CB8AC3E}">
        <p14:creationId xmlns:p14="http://schemas.microsoft.com/office/powerpoint/2010/main" val="289214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5EB679F-C49B-44DA-9654-6327E27B234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3F441CC-34A1-4A3D-9134-B26BC80376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0886CFE-750F-4859-9C89-E37C996FDC5E}"/>
              </a:ext>
            </a:extLst>
          </p:cNvPr>
          <p:cNvSpPr>
            <a:spLocks noGrp="1" noChangeArrowheads="1"/>
          </p:cNvSpPr>
          <p:nvPr>
            <p:ph type="sldNum" sz="quarter" idx="12"/>
          </p:nvPr>
        </p:nvSpPr>
        <p:spPr>
          <a:ln/>
        </p:spPr>
        <p:txBody>
          <a:bodyPr/>
          <a:lstStyle>
            <a:lvl1pPr>
              <a:defRPr/>
            </a:lvl1pPr>
          </a:lstStyle>
          <a:p>
            <a:fld id="{35E9E781-7FF5-4D32-AEBD-84AC9F2EE8FE}" type="slidenum">
              <a:rPr lang="en-US" altLang="en-US"/>
              <a:pPr/>
              <a:t>‹#›</a:t>
            </a:fld>
            <a:endParaRPr lang="en-US" altLang="en-US"/>
          </a:p>
        </p:txBody>
      </p:sp>
    </p:spTree>
    <p:extLst>
      <p:ext uri="{BB962C8B-B14F-4D97-AF65-F5344CB8AC3E}">
        <p14:creationId xmlns:p14="http://schemas.microsoft.com/office/powerpoint/2010/main" val="310082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491BA6E-B959-40AC-BB87-3CB967AA58E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53C165E-187D-4589-A711-7D235ACE50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AA03B0F-3EC3-45FB-AC18-15B4BEA1F912}"/>
              </a:ext>
            </a:extLst>
          </p:cNvPr>
          <p:cNvSpPr>
            <a:spLocks noGrp="1" noChangeArrowheads="1"/>
          </p:cNvSpPr>
          <p:nvPr>
            <p:ph type="sldNum" sz="quarter" idx="12"/>
          </p:nvPr>
        </p:nvSpPr>
        <p:spPr>
          <a:ln/>
        </p:spPr>
        <p:txBody>
          <a:bodyPr/>
          <a:lstStyle>
            <a:lvl1pPr>
              <a:defRPr/>
            </a:lvl1pPr>
          </a:lstStyle>
          <a:p>
            <a:fld id="{0286EC81-33DB-4BD8-AF46-48D77DB61DFE}" type="slidenum">
              <a:rPr lang="en-US" altLang="en-US"/>
              <a:pPr/>
              <a:t>‹#›</a:t>
            </a:fld>
            <a:endParaRPr lang="en-US" altLang="en-US"/>
          </a:p>
        </p:txBody>
      </p:sp>
    </p:spTree>
    <p:extLst>
      <p:ext uri="{BB962C8B-B14F-4D97-AF65-F5344CB8AC3E}">
        <p14:creationId xmlns:p14="http://schemas.microsoft.com/office/powerpoint/2010/main" val="50189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91BDD3F-F940-4190-B56B-B54A6535C7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B18CB27-1E04-4E0A-AE08-C828B30EA9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1560381-AA0F-4EFC-9DAE-10DE957566B4}"/>
              </a:ext>
            </a:extLst>
          </p:cNvPr>
          <p:cNvSpPr>
            <a:spLocks noGrp="1" noChangeArrowheads="1"/>
          </p:cNvSpPr>
          <p:nvPr>
            <p:ph type="sldNum" sz="quarter" idx="12"/>
          </p:nvPr>
        </p:nvSpPr>
        <p:spPr>
          <a:ln/>
        </p:spPr>
        <p:txBody>
          <a:bodyPr/>
          <a:lstStyle>
            <a:lvl1pPr>
              <a:defRPr/>
            </a:lvl1pPr>
          </a:lstStyle>
          <a:p>
            <a:fld id="{5387DB16-A153-446D-8FC5-4A4D45596EFE}" type="slidenum">
              <a:rPr lang="en-US" altLang="en-US"/>
              <a:pPr/>
              <a:t>‹#›</a:t>
            </a:fld>
            <a:endParaRPr lang="en-US" altLang="en-US"/>
          </a:p>
        </p:txBody>
      </p:sp>
    </p:spTree>
    <p:extLst>
      <p:ext uri="{BB962C8B-B14F-4D97-AF65-F5344CB8AC3E}">
        <p14:creationId xmlns:p14="http://schemas.microsoft.com/office/powerpoint/2010/main" val="182122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A28E6A1-3EDF-4BF6-9A86-215323127EF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8AB0FDF-0051-4FDC-87CD-F95FCAB4DE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88C365-FE5D-4064-9580-71916E8C5FCC}"/>
              </a:ext>
            </a:extLst>
          </p:cNvPr>
          <p:cNvSpPr>
            <a:spLocks noGrp="1" noChangeArrowheads="1"/>
          </p:cNvSpPr>
          <p:nvPr>
            <p:ph type="sldNum" sz="quarter" idx="12"/>
          </p:nvPr>
        </p:nvSpPr>
        <p:spPr>
          <a:ln/>
        </p:spPr>
        <p:txBody>
          <a:bodyPr/>
          <a:lstStyle>
            <a:lvl1pPr>
              <a:defRPr/>
            </a:lvl1pPr>
          </a:lstStyle>
          <a:p>
            <a:fld id="{0BE6EA16-2B28-4FBA-8F00-6CBF51B73F2B}" type="slidenum">
              <a:rPr lang="en-US" altLang="en-US"/>
              <a:pPr/>
              <a:t>‹#›</a:t>
            </a:fld>
            <a:endParaRPr lang="en-US" altLang="en-US"/>
          </a:p>
        </p:txBody>
      </p:sp>
    </p:spTree>
    <p:extLst>
      <p:ext uri="{BB962C8B-B14F-4D97-AF65-F5344CB8AC3E}">
        <p14:creationId xmlns:p14="http://schemas.microsoft.com/office/powerpoint/2010/main" val="272681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F6BC589-93C9-4918-BAEA-D4BC34A63F7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2C94059-701A-47A6-85A2-7C283C896D0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6998286-BFE1-414B-9C30-FE50B05224C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B01CD8D0-CFEE-4EE2-A023-1F41DE6C5B4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37179A93-A1EF-4693-B89D-00F2C9223D7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A85F2A5-F56E-4E95-8984-40AD6415A21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a:extLst>
              <a:ext uri="{FF2B5EF4-FFF2-40B4-BE49-F238E27FC236}">
                <a16:creationId xmlns:a16="http://schemas.microsoft.com/office/drawing/2014/main" id="{24122E08-47FA-4B84-896D-B88219AE2A7B}"/>
              </a:ext>
            </a:extLst>
          </p:cNvPr>
          <p:cNvSpPr txBox="1">
            <a:spLocks noChangeArrowheads="1"/>
          </p:cNvSpPr>
          <p:nvPr/>
        </p:nvSpPr>
        <p:spPr bwMode="auto">
          <a:xfrm>
            <a:off x="762000" y="457200"/>
            <a:ext cx="3810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t>Chapter 7: Newton’s Third Law</a:t>
            </a:r>
            <a:endParaRPr lang="en-US" altLang="en-US" sz="1800"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882C5A80-5B0A-4A21-965A-A702A5A2098B}"/>
              </a:ext>
            </a:extLst>
          </p:cNvPr>
          <p:cNvSpPr txBox="1">
            <a:spLocks noChangeArrowheads="1"/>
          </p:cNvSpPr>
          <p:nvPr/>
        </p:nvSpPr>
        <p:spPr bwMode="auto">
          <a:xfrm>
            <a:off x="838200" y="685800"/>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Car B is stopped for a red light. Car A, which has the same mass as car B, doesn’t see the red light and runs into the back of B. Which of the following statements is true?</a:t>
            </a:r>
          </a:p>
        </p:txBody>
      </p:sp>
      <p:pic>
        <p:nvPicPr>
          <p:cNvPr id="4099" name="Picture 3" descr="08_stt2">
            <a:extLst>
              <a:ext uri="{FF2B5EF4-FFF2-40B4-BE49-F238E27FC236}">
                <a16:creationId xmlns:a16="http://schemas.microsoft.com/office/drawing/2014/main" id="{0B137681-2606-4293-A801-1196501C4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86000"/>
            <a:ext cx="51054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4">
            <a:extLst>
              <a:ext uri="{FF2B5EF4-FFF2-40B4-BE49-F238E27FC236}">
                <a16:creationId xmlns:a16="http://schemas.microsoft.com/office/drawing/2014/main" id="{878677BF-F03D-497C-8A06-E27A56C38145}"/>
              </a:ext>
            </a:extLst>
          </p:cNvPr>
          <p:cNvSpPr txBox="1">
            <a:spLocks noChangeArrowheads="1"/>
          </p:cNvSpPr>
          <p:nvPr/>
        </p:nvSpPr>
        <p:spPr bwMode="auto">
          <a:xfrm>
            <a:off x="914400" y="4038600"/>
            <a:ext cx="7981950" cy="210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FontTx/>
              <a:buNone/>
            </a:pPr>
            <a:r>
              <a:rPr lang="en-US" altLang="en-US" sz="2400">
                <a:latin typeface="Times New Roman" panose="02020603050405020304" pitchFamily="18" charset="0"/>
              </a:rPr>
              <a:t>1. B exerts a force on A but A doesn’t exert a force on B.</a:t>
            </a:r>
          </a:p>
          <a:p>
            <a:pPr eaLnBrk="1" hangingPunct="1">
              <a:lnSpc>
                <a:spcPct val="110000"/>
              </a:lnSpc>
              <a:spcBef>
                <a:spcPct val="0"/>
              </a:spcBef>
              <a:buFontTx/>
              <a:buNone/>
            </a:pPr>
            <a:r>
              <a:rPr lang="en-US" altLang="en-US" sz="2400">
                <a:latin typeface="Times New Roman" panose="02020603050405020304" pitchFamily="18" charset="0"/>
              </a:rPr>
              <a:t>2. B exerts a larger force on A than A exerts on B.</a:t>
            </a:r>
          </a:p>
          <a:p>
            <a:pPr eaLnBrk="1" hangingPunct="1">
              <a:lnSpc>
                <a:spcPct val="110000"/>
              </a:lnSpc>
              <a:spcBef>
                <a:spcPct val="0"/>
              </a:spcBef>
              <a:buFontTx/>
              <a:buNone/>
            </a:pPr>
            <a:r>
              <a:rPr lang="en-US" altLang="en-US" sz="2400">
                <a:latin typeface="Times New Roman" panose="02020603050405020304" pitchFamily="18" charset="0"/>
              </a:rPr>
              <a:t>3. B exerts the same amount of force on A as A exerts on B.</a:t>
            </a:r>
          </a:p>
          <a:p>
            <a:pPr eaLnBrk="1" hangingPunct="1">
              <a:lnSpc>
                <a:spcPct val="110000"/>
              </a:lnSpc>
              <a:spcBef>
                <a:spcPct val="0"/>
              </a:spcBef>
              <a:buFontTx/>
              <a:buNone/>
            </a:pPr>
            <a:r>
              <a:rPr lang="en-US" altLang="en-US" sz="2400">
                <a:latin typeface="Times New Roman" panose="02020603050405020304" pitchFamily="18" charset="0"/>
              </a:rPr>
              <a:t>4. A exerts a larger force on B than B exerts on A.</a:t>
            </a:r>
          </a:p>
          <a:p>
            <a:pPr eaLnBrk="1" hangingPunct="1">
              <a:lnSpc>
                <a:spcPct val="110000"/>
              </a:lnSpc>
              <a:spcBef>
                <a:spcPct val="0"/>
              </a:spcBef>
              <a:buFontTx/>
              <a:buNone/>
            </a:pPr>
            <a:r>
              <a:rPr lang="en-US" altLang="en-US" sz="2400">
                <a:latin typeface="Times New Roman" panose="02020603050405020304" pitchFamily="18" charset="0"/>
              </a:rPr>
              <a:t>5. A exerts a force on B but B doesn’t exert a force on A.</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E3A46ABA-3797-48AA-A256-4E46FA9AF4F3}"/>
              </a:ext>
            </a:extLst>
          </p:cNvPr>
          <p:cNvSpPr txBox="1">
            <a:spLocks noChangeArrowheads="1"/>
          </p:cNvSpPr>
          <p:nvPr/>
        </p:nvSpPr>
        <p:spPr bwMode="auto">
          <a:xfrm>
            <a:off x="304800" y="2362200"/>
            <a:ext cx="8458200" cy="3195638"/>
          </a:xfrm>
          <a:prstGeom prst="rect">
            <a:avLst/>
          </a:prstGeom>
          <a:solidFill>
            <a:srgbClr val="FAFE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Newton’s Third Law (as per our text):</a:t>
            </a:r>
          </a:p>
          <a:p>
            <a:pPr eaLnBrk="1" hangingPunct="1">
              <a:spcBef>
                <a:spcPct val="50000"/>
              </a:spcBef>
              <a:buFontTx/>
              <a:buNone/>
            </a:pPr>
            <a:r>
              <a:rPr lang="en-US" altLang="en-US" sz="2400"/>
              <a:t>Every force occurs as one member of an action/reaction pair of forces.</a:t>
            </a:r>
          </a:p>
          <a:p>
            <a:pPr eaLnBrk="1" hangingPunct="1">
              <a:spcBef>
                <a:spcPct val="50000"/>
              </a:spcBef>
              <a:buFontTx/>
              <a:buNone/>
            </a:pPr>
            <a:r>
              <a:rPr lang="en-US" altLang="en-US" sz="2400"/>
              <a:t>The two members of an action/reaction pair act on two different objects.</a:t>
            </a:r>
          </a:p>
          <a:p>
            <a:pPr eaLnBrk="1" hangingPunct="1">
              <a:spcBef>
                <a:spcPct val="50000"/>
              </a:spcBef>
              <a:buFontTx/>
              <a:buNone/>
            </a:pPr>
            <a:r>
              <a:rPr lang="en-US" altLang="en-US" sz="2400"/>
              <a:t>The two members of an action/reaction pair are equal in magnitude but opposite in direction.  i.e. F</a:t>
            </a:r>
            <a:r>
              <a:rPr lang="en-US" altLang="en-US" sz="2400" baseline="-25000"/>
              <a:t>ab</a:t>
            </a:r>
            <a:r>
              <a:rPr lang="en-US" altLang="en-US" sz="2400"/>
              <a:t> = - F</a:t>
            </a:r>
            <a:r>
              <a:rPr lang="en-US" altLang="en-US" sz="2400" baseline="-25000"/>
              <a:t>ba</a:t>
            </a:r>
            <a:r>
              <a:rPr lang="en-US" altLang="en-US" sz="2400"/>
              <a:t>.</a:t>
            </a:r>
          </a:p>
        </p:txBody>
      </p:sp>
      <p:sp>
        <p:nvSpPr>
          <p:cNvPr id="6147" name="Text Box 3">
            <a:extLst>
              <a:ext uri="{FF2B5EF4-FFF2-40B4-BE49-F238E27FC236}">
                <a16:creationId xmlns:a16="http://schemas.microsoft.com/office/drawing/2014/main" id="{B773D8D8-2184-4D79-AD59-3397EDC2BAB2}"/>
              </a:ext>
            </a:extLst>
          </p:cNvPr>
          <p:cNvSpPr txBox="1">
            <a:spLocks noChangeArrowheads="1"/>
          </p:cNvSpPr>
          <p:nvPr/>
        </p:nvSpPr>
        <p:spPr bwMode="auto">
          <a:xfrm>
            <a:off x="381000" y="533400"/>
            <a:ext cx="6343650" cy="1370013"/>
          </a:xfrm>
          <a:prstGeom prst="rect">
            <a:avLst/>
          </a:prstGeom>
          <a:solidFill>
            <a:srgbClr val="FAFE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Newton’s Third Law (standard):</a:t>
            </a:r>
          </a:p>
          <a:p>
            <a:pPr eaLnBrk="1" hangingPunct="1">
              <a:spcBef>
                <a:spcPct val="50000"/>
              </a:spcBef>
              <a:buFontTx/>
              <a:buNone/>
            </a:pPr>
            <a:r>
              <a:rPr lang="en-US" altLang="en-US" sz="2400"/>
              <a:t>For every force, there is an equal and opposite force.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08_stt3">
            <a:extLst>
              <a:ext uri="{FF2B5EF4-FFF2-40B4-BE49-F238E27FC236}">
                <a16:creationId xmlns:a16="http://schemas.microsoft.com/office/drawing/2014/main" id="{3829EC64-FC4C-49BB-B22E-79A949269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133600"/>
            <a:ext cx="45720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a:extLst>
              <a:ext uri="{FF2B5EF4-FFF2-40B4-BE49-F238E27FC236}">
                <a16:creationId xmlns:a16="http://schemas.microsoft.com/office/drawing/2014/main" id="{D92A075B-969B-4230-88AB-A605E0CD4D2B}"/>
              </a:ext>
            </a:extLst>
          </p:cNvPr>
          <p:cNvSpPr txBox="1">
            <a:spLocks noChangeArrowheads="1"/>
          </p:cNvSpPr>
          <p:nvPr/>
        </p:nvSpPr>
        <p:spPr bwMode="auto">
          <a:xfrm>
            <a:off x="914400" y="609600"/>
            <a:ext cx="72977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Boxes A and B are sliding to the right across a frictionless table. The hand H is slowing them down. The mass of A is larger than the mass of B. Rank in order, from largest to smallest, the </a:t>
            </a:r>
            <a:r>
              <a:rPr lang="en-US" altLang="en-US" sz="2400" i="1">
                <a:latin typeface="Times New Roman" panose="02020603050405020304" pitchFamily="18" charset="0"/>
              </a:rPr>
              <a:t>horizontal</a:t>
            </a:r>
            <a:r>
              <a:rPr lang="en-US" altLang="en-US" sz="2400">
                <a:latin typeface="Times New Roman" panose="02020603050405020304" pitchFamily="18" charset="0"/>
              </a:rPr>
              <a:t> forces on A, B, and H.</a:t>
            </a:r>
          </a:p>
        </p:txBody>
      </p:sp>
      <p:sp>
        <p:nvSpPr>
          <p:cNvPr id="7172" name="Text Box 4">
            <a:extLst>
              <a:ext uri="{FF2B5EF4-FFF2-40B4-BE49-F238E27FC236}">
                <a16:creationId xmlns:a16="http://schemas.microsoft.com/office/drawing/2014/main" id="{3D99C489-25FC-4020-BD0D-A044C9CE3A01}"/>
              </a:ext>
            </a:extLst>
          </p:cNvPr>
          <p:cNvSpPr txBox="1">
            <a:spLocks noChangeArrowheads="1"/>
          </p:cNvSpPr>
          <p:nvPr/>
        </p:nvSpPr>
        <p:spPr bwMode="auto">
          <a:xfrm>
            <a:off x="1447800" y="4495800"/>
            <a:ext cx="5486400" cy="1698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FontTx/>
              <a:buNone/>
            </a:pPr>
            <a:r>
              <a:rPr lang="en-US" altLang="en-US" sz="2400">
                <a:solidFill>
                  <a:srgbClr val="000000"/>
                </a:solidFill>
                <a:latin typeface="Times New Roman" panose="02020603050405020304" pitchFamily="18" charset="0"/>
                <a:cs typeface="Times New Roman" panose="02020603050405020304" pitchFamily="18" charset="0"/>
              </a:rPr>
              <a:t>1.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B on H</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H on B</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A on B</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B on A</a:t>
            </a:r>
            <a:r>
              <a:rPr lang="en-US" altLang="en-US" sz="2400">
                <a:solidFill>
                  <a:srgbClr val="000000"/>
                </a:solidFill>
                <a:latin typeface="Times New Roman" panose="02020603050405020304" pitchFamily="18" charset="0"/>
                <a:cs typeface="Times New Roman" panose="02020603050405020304" pitchFamily="18" charset="0"/>
              </a:rPr>
              <a:t> 	</a:t>
            </a:r>
          </a:p>
          <a:p>
            <a:pPr eaLnBrk="1" hangingPunct="1">
              <a:lnSpc>
                <a:spcPct val="110000"/>
              </a:lnSpc>
              <a:spcBef>
                <a:spcPct val="0"/>
              </a:spcBef>
              <a:buFontTx/>
              <a:buNone/>
            </a:pPr>
            <a:r>
              <a:rPr lang="en-US" altLang="en-US" sz="2400">
                <a:solidFill>
                  <a:srgbClr val="000000"/>
                </a:solidFill>
                <a:latin typeface="Times New Roman" panose="02020603050405020304" pitchFamily="18" charset="0"/>
                <a:cs typeface="Times New Roman" panose="02020603050405020304" pitchFamily="18" charset="0"/>
              </a:rPr>
              <a:t>2.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B on H</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H on B</a:t>
            </a:r>
            <a:r>
              <a:rPr lang="en-US" altLang="en-US" sz="2400">
                <a:solidFill>
                  <a:srgbClr val="000000"/>
                </a:solidFill>
                <a:latin typeface="Times New Roman" panose="02020603050405020304" pitchFamily="18" charset="0"/>
                <a:cs typeface="Times New Roman" panose="02020603050405020304" pitchFamily="18" charset="0"/>
              </a:rPr>
              <a:t> &gt;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A on B</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B on A</a:t>
            </a:r>
          </a:p>
          <a:p>
            <a:pPr eaLnBrk="1" hangingPunct="1">
              <a:lnSpc>
                <a:spcPct val="110000"/>
              </a:lnSpc>
              <a:spcBef>
                <a:spcPct val="0"/>
              </a:spcBef>
              <a:buFontTx/>
              <a:buNone/>
            </a:pPr>
            <a:r>
              <a:rPr lang="en-US" altLang="en-US" sz="2400">
                <a:solidFill>
                  <a:srgbClr val="000000"/>
                </a:solidFill>
                <a:latin typeface="Times New Roman" panose="02020603050405020304" pitchFamily="18" charset="0"/>
                <a:cs typeface="Times New Roman" panose="02020603050405020304" pitchFamily="18" charset="0"/>
              </a:rPr>
              <a:t>3.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B on H</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H on B</a:t>
            </a:r>
            <a:r>
              <a:rPr lang="en-US" altLang="en-US" sz="2400">
                <a:solidFill>
                  <a:srgbClr val="000000"/>
                </a:solidFill>
                <a:latin typeface="Times New Roman" panose="02020603050405020304" pitchFamily="18" charset="0"/>
                <a:cs typeface="Times New Roman" panose="02020603050405020304" pitchFamily="18" charset="0"/>
              </a:rPr>
              <a:t> &lt;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A on B</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B on A</a:t>
            </a:r>
          </a:p>
          <a:p>
            <a:pPr eaLnBrk="1" hangingPunct="1">
              <a:lnSpc>
                <a:spcPct val="110000"/>
              </a:lnSpc>
              <a:spcBef>
                <a:spcPct val="0"/>
              </a:spcBef>
              <a:buFontTx/>
              <a:buNone/>
            </a:pPr>
            <a:r>
              <a:rPr lang="en-US" altLang="en-US" sz="2400">
                <a:solidFill>
                  <a:srgbClr val="000000"/>
                </a:solidFill>
                <a:latin typeface="Times New Roman" panose="02020603050405020304" pitchFamily="18" charset="0"/>
                <a:cs typeface="Times New Roman" panose="02020603050405020304" pitchFamily="18" charset="0"/>
              </a:rPr>
              <a:t>4.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H on B</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H on A</a:t>
            </a:r>
            <a:r>
              <a:rPr lang="en-US" altLang="en-US" sz="2400">
                <a:solidFill>
                  <a:srgbClr val="000000"/>
                </a:solidFill>
                <a:latin typeface="Times New Roman" panose="02020603050405020304" pitchFamily="18" charset="0"/>
                <a:cs typeface="Times New Roman" panose="02020603050405020304" pitchFamily="18" charset="0"/>
              </a:rPr>
              <a:t> &gt;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A on B</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F</a:t>
            </a:r>
            <a:r>
              <a:rPr lang="en-US" altLang="en-US" sz="2400" baseline="-25000">
                <a:solidFill>
                  <a:srgbClr val="000000"/>
                </a:solidFill>
                <a:latin typeface="Times New Roman" panose="02020603050405020304" pitchFamily="18" charset="0"/>
                <a:cs typeface="Times New Roman" panose="02020603050405020304" pitchFamily="18" charset="0"/>
              </a:rPr>
              <a:t>B on A</a:t>
            </a:r>
            <a:endParaRPr lang="en-US" altLang="en-US" sz="2400">
              <a:solidFill>
                <a:srgbClr val="000000"/>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70953B24-1D23-4425-8EE2-6F2A6575EDAB}"/>
              </a:ext>
            </a:extLst>
          </p:cNvPr>
          <p:cNvSpPr txBox="1">
            <a:spLocks noChangeArrowheads="1"/>
          </p:cNvSpPr>
          <p:nvPr/>
        </p:nvSpPr>
        <p:spPr bwMode="auto">
          <a:xfrm>
            <a:off x="685800" y="609600"/>
            <a:ext cx="320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Which exerts more force on the other?</a:t>
            </a:r>
          </a:p>
        </p:txBody>
      </p:sp>
      <p:graphicFrame>
        <p:nvGraphicFramePr>
          <p:cNvPr id="9219" name="Object 3">
            <a:extLst>
              <a:ext uri="{FF2B5EF4-FFF2-40B4-BE49-F238E27FC236}">
                <a16:creationId xmlns:a16="http://schemas.microsoft.com/office/drawing/2014/main" id="{EE25052E-4918-47E2-BB0B-2DDFD68677A9}"/>
              </a:ext>
            </a:extLst>
          </p:cNvPr>
          <p:cNvGraphicFramePr>
            <a:graphicFrameLocks noChangeAspect="1"/>
          </p:cNvGraphicFramePr>
          <p:nvPr/>
        </p:nvGraphicFramePr>
        <p:xfrm>
          <a:off x="1143000" y="2971800"/>
          <a:ext cx="3505200" cy="3486150"/>
        </p:xfrm>
        <a:graphic>
          <a:graphicData uri="http://schemas.openxmlformats.org/presentationml/2006/ole">
            <mc:AlternateContent xmlns:mc="http://schemas.openxmlformats.org/markup-compatibility/2006">
              <mc:Choice xmlns:v="urn:schemas-microsoft-com:vml" Requires="v">
                <p:oleObj spid="_x0000_s9222" name="Picture" r:id="rId4" imgW="2195017" imgH="2179790" progId="Word.Picture.8">
                  <p:embed/>
                </p:oleObj>
              </mc:Choice>
              <mc:Fallback>
                <p:oleObj name="Picture" r:id="rId4" imgW="2195017" imgH="217979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971800"/>
                        <a:ext cx="3505200" cy="348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AutoShape 4">
            <a:extLst>
              <a:ext uri="{FF2B5EF4-FFF2-40B4-BE49-F238E27FC236}">
                <a16:creationId xmlns:a16="http://schemas.microsoft.com/office/drawing/2014/main" id="{44EBFC4F-9E53-4709-8AB9-FD2EE91CEF96}"/>
              </a:ext>
            </a:extLst>
          </p:cNvPr>
          <p:cNvSpPr>
            <a:spLocks noChangeArrowheads="1"/>
          </p:cNvSpPr>
          <p:nvPr/>
        </p:nvSpPr>
        <p:spPr bwMode="auto">
          <a:xfrm>
            <a:off x="2743200" y="24384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1" name="Text Box 5">
            <a:extLst>
              <a:ext uri="{FF2B5EF4-FFF2-40B4-BE49-F238E27FC236}">
                <a16:creationId xmlns:a16="http://schemas.microsoft.com/office/drawing/2014/main" id="{030086A8-ACE4-4622-B33E-63F4B4AB441C}"/>
              </a:ext>
            </a:extLst>
          </p:cNvPr>
          <p:cNvSpPr txBox="1">
            <a:spLocks noChangeArrowheads="1"/>
          </p:cNvSpPr>
          <p:nvPr/>
        </p:nvSpPr>
        <p:spPr bwMode="auto">
          <a:xfrm>
            <a:off x="5181600" y="1905000"/>
            <a:ext cx="34290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AutoNum type="arabicPeriod"/>
            </a:pPr>
            <a:r>
              <a:rPr lang="en-US" altLang="en-US" sz="1800"/>
              <a:t>You exert more force upon the Earth.</a:t>
            </a:r>
          </a:p>
          <a:p>
            <a:pPr eaLnBrk="1" hangingPunct="1">
              <a:spcBef>
                <a:spcPct val="50000"/>
              </a:spcBef>
              <a:buFontTx/>
              <a:buAutoNum type="arabicPeriod"/>
            </a:pPr>
            <a:r>
              <a:rPr lang="en-US" altLang="en-US" sz="1800"/>
              <a:t>The Earth exerts more force upon you.</a:t>
            </a:r>
          </a:p>
          <a:p>
            <a:pPr eaLnBrk="1" hangingPunct="1">
              <a:spcBef>
                <a:spcPct val="50000"/>
              </a:spcBef>
              <a:buFontTx/>
              <a:buAutoNum type="arabicPeriod"/>
            </a:pPr>
            <a:r>
              <a:rPr lang="en-US" altLang="en-US" sz="1800"/>
              <a:t>You exert just as much force on the Earth as the Earth does on you.</a:t>
            </a: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4">
            <a:extLst>
              <a:ext uri="{FF2B5EF4-FFF2-40B4-BE49-F238E27FC236}">
                <a16:creationId xmlns:a16="http://schemas.microsoft.com/office/drawing/2014/main" id="{D86B7F89-781A-4020-B6B5-E3B935DDCCFB}"/>
              </a:ext>
            </a:extLst>
          </p:cNvPr>
          <p:cNvSpPr txBox="1">
            <a:spLocks noChangeArrowheads="1"/>
          </p:cNvSpPr>
          <p:nvPr/>
        </p:nvSpPr>
        <p:spPr bwMode="auto">
          <a:xfrm>
            <a:off x="838200" y="914400"/>
            <a:ext cx="5943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7.17.  A mobile at the art museum has a 2.0kg   steel cat and a 4.0kg   steel dog suspended from a lightweight cable, as shown in the figure . It is found that   T</a:t>
            </a:r>
            <a:r>
              <a:rPr lang="en-US" altLang="en-US" sz="1800" baseline="-25000"/>
              <a:t>2</a:t>
            </a:r>
            <a:r>
              <a:rPr lang="en-US" altLang="en-US" sz="1800"/>
              <a:t> = 29N when the center rope is adjusted to be perfectly horizontal. </a:t>
            </a:r>
          </a:p>
        </p:txBody>
      </p:sp>
      <p:pic>
        <p:nvPicPr>
          <p:cNvPr id="10243" name="Picture 25" descr="07">
            <a:extLst>
              <a:ext uri="{FF2B5EF4-FFF2-40B4-BE49-F238E27FC236}">
                <a16:creationId xmlns:a16="http://schemas.microsoft.com/office/drawing/2014/main" id="{EB5C447C-1945-4B63-8139-FBBE6AC7A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40640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26">
            <a:extLst>
              <a:ext uri="{FF2B5EF4-FFF2-40B4-BE49-F238E27FC236}">
                <a16:creationId xmlns:a16="http://schemas.microsoft.com/office/drawing/2014/main" id="{0961228D-1776-42C8-B825-8637BBC52BF9}"/>
              </a:ext>
            </a:extLst>
          </p:cNvPr>
          <p:cNvSpPr>
            <a:spLocks noChangeArrowheads="1"/>
          </p:cNvSpPr>
          <p:nvPr/>
        </p:nvSpPr>
        <p:spPr bwMode="auto">
          <a:xfrm>
            <a:off x="4648200" y="3048000"/>
            <a:ext cx="365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What is the tension in the rope 3? </a:t>
            </a:r>
          </a:p>
        </p:txBody>
      </p:sp>
      <p:sp>
        <p:nvSpPr>
          <p:cNvPr id="10245" name="Rectangle 27">
            <a:extLst>
              <a:ext uri="{FF2B5EF4-FFF2-40B4-BE49-F238E27FC236}">
                <a16:creationId xmlns:a16="http://schemas.microsoft.com/office/drawing/2014/main" id="{65154F48-85AD-4F1D-A7D8-1D9CA67FAADF}"/>
              </a:ext>
            </a:extLst>
          </p:cNvPr>
          <p:cNvSpPr>
            <a:spLocks noChangeArrowheads="1"/>
          </p:cNvSpPr>
          <p:nvPr/>
        </p:nvSpPr>
        <p:spPr bwMode="auto">
          <a:xfrm>
            <a:off x="5029200" y="3657600"/>
            <a:ext cx="310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What is the angle of rope 3?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9">
            <a:extLst>
              <a:ext uri="{FF2B5EF4-FFF2-40B4-BE49-F238E27FC236}">
                <a16:creationId xmlns:a16="http://schemas.microsoft.com/office/drawing/2014/main" id="{F75C1A83-7299-4A9F-BD9C-CA61E6E2AFC3}"/>
              </a:ext>
            </a:extLst>
          </p:cNvPr>
          <p:cNvSpPr txBox="1">
            <a:spLocks noChangeArrowheads="1"/>
          </p:cNvSpPr>
          <p:nvPr/>
        </p:nvSpPr>
        <p:spPr bwMode="auto">
          <a:xfrm>
            <a:off x="381000" y="2555875"/>
            <a:ext cx="6324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The 1.0 kg physics book in figure is connected by a string to a 500 g coffee cup. The book is given a push up the slope and released with a speed of 3.0 m/s. The coefficients of friction are </a:t>
            </a:r>
            <a:r>
              <a:rPr lang="en-US" altLang="en-US" sz="2800">
                <a:sym typeface="Symbol" panose="05050102010706020507" pitchFamily="18" charset="2"/>
              </a:rPr>
              <a:t>s=0.50</a:t>
            </a:r>
            <a:r>
              <a:rPr lang="en-US" altLang="en-US" sz="2800"/>
              <a:t>    and  </a:t>
            </a:r>
            <a:r>
              <a:rPr lang="en-US" altLang="en-US" sz="2800">
                <a:sym typeface="Symbol" panose="05050102010706020507" pitchFamily="18" charset="2"/>
              </a:rPr>
              <a:t></a:t>
            </a:r>
            <a:r>
              <a:rPr lang="en-US" altLang="en-US" sz="2800" baseline="-25000">
                <a:sym typeface="Symbol" panose="05050102010706020507" pitchFamily="18" charset="2"/>
              </a:rPr>
              <a:t>k</a:t>
            </a:r>
            <a:r>
              <a:rPr lang="en-US" altLang="en-US" sz="2800">
                <a:sym typeface="Symbol" panose="05050102010706020507" pitchFamily="18" charset="2"/>
              </a:rPr>
              <a:t>=0.2</a:t>
            </a:r>
            <a:r>
              <a:rPr lang="en-US" altLang="en-US" sz="2800"/>
              <a:t> .  How much further up the ramp does the physics text book go? </a:t>
            </a:r>
          </a:p>
        </p:txBody>
      </p:sp>
      <p:pic>
        <p:nvPicPr>
          <p:cNvPr id="11267" name="Picture 10" descr="knight_Figure_08_38">
            <a:extLst>
              <a:ext uri="{FF2B5EF4-FFF2-40B4-BE49-F238E27FC236}">
                <a16:creationId xmlns:a16="http://schemas.microsoft.com/office/drawing/2014/main" id="{03A030B8-68C8-4E54-BE06-739A1D7BD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533400"/>
            <a:ext cx="215265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11">
            <a:extLst>
              <a:ext uri="{FF2B5EF4-FFF2-40B4-BE49-F238E27FC236}">
                <a16:creationId xmlns:a16="http://schemas.microsoft.com/office/drawing/2014/main" id="{500031AD-A857-4EB9-882F-F1148E1B227E}"/>
              </a:ext>
            </a:extLst>
          </p:cNvPr>
          <p:cNvSpPr txBox="1">
            <a:spLocks noChangeArrowheads="1"/>
          </p:cNvSpPr>
          <p:nvPr/>
        </p:nvSpPr>
        <p:spPr bwMode="auto">
          <a:xfrm>
            <a:off x="762000" y="4572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7.41</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Documents and Settings\MULDERG\My Documents\My Pictures\knight_Figure_08_33.jpg">
            <a:extLst>
              <a:ext uri="{FF2B5EF4-FFF2-40B4-BE49-F238E27FC236}">
                <a16:creationId xmlns:a16="http://schemas.microsoft.com/office/drawing/2014/main" id="{7FFEA61A-864A-465B-83BE-8D6846794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3400"/>
            <a:ext cx="38862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a:extLst>
              <a:ext uri="{FF2B5EF4-FFF2-40B4-BE49-F238E27FC236}">
                <a16:creationId xmlns:a16="http://schemas.microsoft.com/office/drawing/2014/main" id="{D0D3537B-1C57-41FB-9FFD-D3BD9532065B}"/>
              </a:ext>
            </a:extLst>
          </p:cNvPr>
          <p:cNvSpPr txBox="1">
            <a:spLocks noChangeArrowheads="1"/>
          </p:cNvSpPr>
          <p:nvPr/>
        </p:nvSpPr>
        <p:spPr bwMode="auto">
          <a:xfrm>
            <a:off x="4953000" y="990600"/>
            <a:ext cx="3733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t>You have two masses.  You are given the mass of m</a:t>
            </a:r>
            <a:r>
              <a:rPr lang="en-US" altLang="en-US" baseline="-25000"/>
              <a:t>1</a:t>
            </a:r>
            <a:r>
              <a:rPr lang="en-US" altLang="en-US"/>
              <a:t> and m</a:t>
            </a:r>
            <a:r>
              <a:rPr lang="en-US" altLang="en-US" baseline="-25000"/>
              <a:t>2</a:t>
            </a:r>
            <a:r>
              <a:rPr lang="en-US" altLang="en-US"/>
              <a:t>.</a:t>
            </a:r>
          </a:p>
          <a:p>
            <a:pPr eaLnBrk="1" hangingPunct="1">
              <a:spcBef>
                <a:spcPct val="0"/>
              </a:spcBef>
              <a:buFontTx/>
              <a:buNone/>
            </a:pPr>
            <a:endParaRPr lang="en-US" altLang="en-US"/>
          </a:p>
          <a:p>
            <a:pPr eaLnBrk="1" hangingPunct="1">
              <a:spcBef>
                <a:spcPct val="0"/>
              </a:spcBef>
              <a:buFontTx/>
              <a:buNone/>
            </a:pPr>
            <a:r>
              <a:rPr lang="en-US" altLang="en-US"/>
              <a:t>What is the acceleration of block 1.</a:t>
            </a:r>
          </a:p>
        </p:txBody>
      </p:sp>
      <p:sp>
        <p:nvSpPr>
          <p:cNvPr id="13316" name="TextBox 3">
            <a:extLst>
              <a:ext uri="{FF2B5EF4-FFF2-40B4-BE49-F238E27FC236}">
                <a16:creationId xmlns:a16="http://schemas.microsoft.com/office/drawing/2014/main" id="{9707724E-AD73-4785-BF80-2BC45F13E441}"/>
              </a:ext>
            </a:extLst>
          </p:cNvPr>
          <p:cNvSpPr txBox="1">
            <a:spLocks noChangeArrowheads="1"/>
          </p:cNvSpPr>
          <p:nvPr/>
        </p:nvSpPr>
        <p:spPr bwMode="auto">
          <a:xfrm>
            <a:off x="1752600" y="2971800"/>
            <a:ext cx="53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t>
            </a:r>
            <a:r>
              <a:rPr lang="en-US" altLang="en-US" sz="1800" baseline="-25000"/>
              <a:t>1</a:t>
            </a:r>
          </a:p>
        </p:txBody>
      </p:sp>
      <p:sp>
        <p:nvSpPr>
          <p:cNvPr id="13317" name="TextBox 4">
            <a:extLst>
              <a:ext uri="{FF2B5EF4-FFF2-40B4-BE49-F238E27FC236}">
                <a16:creationId xmlns:a16="http://schemas.microsoft.com/office/drawing/2014/main" id="{CF9D3E90-F922-44A4-84AB-2818D365EFF3}"/>
              </a:ext>
            </a:extLst>
          </p:cNvPr>
          <p:cNvSpPr txBox="1">
            <a:spLocks noChangeArrowheads="1"/>
          </p:cNvSpPr>
          <p:nvPr/>
        </p:nvSpPr>
        <p:spPr bwMode="auto">
          <a:xfrm>
            <a:off x="2895600" y="3973513"/>
            <a:ext cx="9906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t>
            </a:r>
            <a:r>
              <a:rPr lang="en-US" altLang="en-US" sz="1800" baseline="-25000"/>
              <a:t>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 name="TPFULLVERSION" val="4.2.3.231"/>
  <p:tag name="LUIDIAENABLED"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538</Words>
  <Application>Microsoft Office PowerPoint</Application>
  <PresentationFormat>On-screen Show (4:3)</PresentationFormat>
  <Paragraphs>36</Paragraphs>
  <Slides>8</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Times New Roman</vt:lpstr>
      <vt:lpstr>Symbol</vt:lpstr>
      <vt:lpstr>Default Design</vt:lpstr>
      <vt:lpstr>Microsoft Word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Linn-Benton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 Services</dc:creator>
  <cp:lastModifiedBy>Greg S. Mulder</cp:lastModifiedBy>
  <cp:revision>28</cp:revision>
  <dcterms:created xsi:type="dcterms:W3CDTF">2008-11-04T18:35:15Z</dcterms:created>
  <dcterms:modified xsi:type="dcterms:W3CDTF">2020-11-04T04:46:50Z</dcterms:modified>
</cp:coreProperties>
</file>