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ink/ink1.xml" ContentType="application/inkml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2" r:id="rId2"/>
    <p:sldId id="256" r:id="rId3"/>
    <p:sldId id="262" r:id="rId4"/>
    <p:sldId id="260" r:id="rId5"/>
    <p:sldId id="261" r:id="rId6"/>
    <p:sldId id="263" r:id="rId7"/>
    <p:sldId id="257" r:id="rId8"/>
    <p:sldId id="267" r:id="rId9"/>
    <p:sldId id="269" r:id="rId10"/>
    <p:sldId id="265" r:id="rId11"/>
    <p:sldId id="259" r:id="rId12"/>
    <p:sldId id="271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FA5900"/>
    <a:srgbClr val="FDA8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6830" units="cm"/>
          <inkml:channel name="Y" type="integer" max="3840" units="cm"/>
        </inkml:traceFormat>
        <inkml:channelProperties>
          <inkml:channelProperty channel="X" name="resolution" value="266.79691" units="1/cm"/>
          <inkml:channelProperty channel="Y" name="resolution" value="266.66669" units="1/cm"/>
        </inkml:channelProperties>
      </inkml:inkSource>
      <inkml:timestamp xml:id="ts0" timeString="2020-11-04T03:11:05.279"/>
    </inkml:context>
    <inkml:brush xml:id="br0">
      <inkml:brushProperty name="width" value="0.0762" units="cm"/>
      <inkml:brushProperty name="height" value="0.0762" units="cm"/>
      <inkml:brushProperty name="color" value="#333399"/>
      <inkml:brushProperty name="fitToCurve" value="1"/>
    </inkml:brush>
    <inkml:brush xml:id="br1">
      <inkml:brushProperty name="width" value="0.0762" units="cm"/>
      <inkml:brushProperty name="height" value="0.0762" units="cm"/>
      <inkml:brushProperty name="color" value="#800080"/>
      <inkml:brushProperty name="fitToCurve" value="1"/>
    </inkml:brush>
    <inkml:brush xml:id="br2">
      <inkml:brushProperty name="width" value="0.0762" units="cm"/>
      <inkml:brushProperty name="height" value="0.0762" units="cm"/>
      <inkml:brushProperty name="color" value="#008000"/>
      <inkml:brushProperty name="fitToCurve" value="1"/>
    </inkml:brush>
    <inkml:brush xml:id="br3">
      <inkml:brushProperty name="width" value="0.0762" units="cm"/>
      <inkml:brushProperty name="height" value="0.0762" units="cm"/>
      <inkml:brushProperty name="color" value="#FF0000"/>
      <inkml:brushProperty name="fitToCurve" value="1"/>
    </inkml:brush>
    <inkml:context xml:id="ctx1">
      <inkml:inkSource xml:id="inkSrc11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1" timeString="2020-11-04T03:11:05.290"/>
    </inkml:context>
  </inkml:definitions>
  <inkml:trace contextRef="#ctx0" brushRef="#br0">39 826,'20'0,"6"-7,0 7,1-6,-7 6,6 0,1-7,-1 7,-6 0,6-6,-6 6,13-7,-6 7,6 0,-7 0,1 0,19 0,-6 0,-7 0,7 33,12-33,-5 0,-8 0,1 0,20 0,-7 0,6 0,-26 0,13 0,14-13,-20 6,19 7,-12-6,-1 6,7-7,20 0,-34-6,14 7,7 6,-14-7,0 7,1 0,5-7,-5 1,-8-1,8 7,12-6,-12 6,-1 0,13 0,8-7,-21 7,-6-7,-7 7,33 0,-27 0,1 0,0 0,0 0,-7 0,6-6,1 6,0 0,-7 0,26 0,-26 0,7 0,0 0,32 0,-32 0,-7 0,14 0,-8 0,21 0,-27 0,7 0,-7 0,13 0,-6 0,-1 0,8 0,5 0,-18 0,12 20,-13-20,13 6,-6-6,0 0,-1 0,1 0,0 7,-1-7,1 6,0-6,-14 7,1-7,6 0,0 0,6 7,1-7,0 0,-7 0,0 6,-7-6,8 0,5 7,1-7,-14 0,14 0,-13 0,19 0,-13 0,7 0,-7 0,0 0,6 0,1 0,-13 0,6 0,13-20,0 20,-6-7,6 7,-6-6,6 6,7-7,0 1,-13 6,6-7,27 0,-20 7,0 0,-7-6,-6-1,19 0,-19 1,13 6,0 0,0 0,-14-7,27 1,-26 6,0-7,-7 7,20 0,-7 0,7 0,-7 0,-6 0,6 0,-13-7,27 7,-14-6,7 6,-20 0,7 0,6 0,-6-7,-7 7,-7 0,1-6,-1 6,7 0,-13 0,7 0,-7 0,-7 0,7 0,-14 0,7 0,-6 0,0 0,-1 0,1 0,-7 0,7 0,-7 0,6 0,1 0,-1 0,1 0,0 0,-1 0,1 0,-1 0,8 0,-1 33,0-20,0-7,7 8,0 6,6-1,8 8,5 26,-12-27,19 7,-20-6,14-1,-7 1,0-1,0 7,14 0,-14 0,0 0,13 7,0-13,1 6,-1 0,-13 0,7-7,-14 7,14 7,0 0,6-7,0 20,14 6,-7-13,-14-12,1-8,-7 0,7 21,0-1,12 7,-12-20,13 13,-13-13,-7 1,6-1,1 6,0 1,0 0,-14-7,27 26,13 14,-39-40,12 7,-6-14,0 14,-6-14,6 7,0 1,7 12,-7-13,0 7,-7-14,1 1,-1-8,1 8,6 6,-7 0,-6-7,6 1,1-1,-7 1,13 6,7 7,-1 6,-6-13,-6-13,12 13,14-7,-33 1,7-21,-1 21,7-1,7 1,0 6,-1-7,-12-6,12 0,1 6,-13-12,19 12,-13-6,0 0,0-7,13 14,-13-14,7 7,-7-1,7 1,-14-6,7-1,-6 0,-1 0,7 0,0 7,7-6,-7 5,0-5,0 5,7 1,-13 0,-1-13,0-1,8 8,5-8,-26 1,34 13,-8-1,8-5,-1-1,-20-6,21-1,-8-6,-12 7,6-7,7 6,-1 8,1-1,0 0,6-6,-13-1,7 1,-1 0,1-7,13 6,-7 7,-6 1,20-8,-14 1,13-1,-6 1,0 0,-26-7,39 6,-13 1,0 0,-7-7,-6 6,6-6,14 0,-8 7,-18-7,25 0,-6 0,0 0,20 0,-34 0,21 0,-1 0,1 0,6 0,-26 0,33-33,-21 33,8-7,6 0,0 7,20-13,-46 0,19 0,1 0,0 6,-1-13,-6 7,-13 0,19-7,-12 0,12 13,-13 1,7-14,7 0,13-13,-21 20,1-7,7 7,-1-1,-12 1,6-7,0 7,-1-7,1 7,0 0,0 0,0-7,-7 0,1 0,-21 0,14 0,0 1,-1-1,1 0,0-7,-1 1,-6 6,-6 0,6-6,-7 6,7-13,-6 13,-1-6,7-8,-13 15,7-1,-1 0,1 7,-1-20,1 13,12-20,-6 0,0 14,-6 6,6-6,0-7,7 0,-14 13,7-7,-6-6,6 7,6-7,-12 6,6-6,-7 0,1 0,6-7,-7 1,1 5,-7-5,6-1,-6 7,13-33,-13 26,6 1,1-1,-7 0,6 7,-13 7,7-14,-6 13,-1 1,7-7,-7 0,7 6,-7 1,7-1,-7 1,0 0,7-1,-7 7,7-6,-13 6,6 0,0 0,7-6,-7-7,0 0,1 6,-1 7,0-6,0 6,-6 0,6 0,0-13,1 13,-8 7,8-7,-1 1,0 5,0-12,-6 6,6 7,-6 0,6-7,0-7,0 7,1-13,-1 13,0-6,7-7,-13 13,6-13,0 20,-6-7,-1 7,1-1,-1-5,1-1,0 0,-7 0,6 7,1-14,0 14,-7 0,6 0,1-1,-1 1,1 0,-7 0,7 6,6-6,-7 0,1 6,6-6,-6 0,6-1,0 8,1-1,5-6,-5 6,-1-6,0 7,7-1,0 0,0 1,-1-1,-5 0,6 1,-14-7,7 13,-6 0,6-7,0 7,-6 0,0 0,6-7,-6 7,6 0,-7 0,8 0,-1 0,0 0,0 0,1 0,-1 0,7 0,-7 0,7 0,0 0,-1 0,8 0,-7 40,13-40,-13 0,6 0,7 0,-13 0,6 0,1 0,-14 0,7 0,0 0,0 0,-7 0,0 0,0 0,7 0,-13 0,13 0,-7 0,13 0,-6 0,7 0,-8 0,8 0,-7 0,6 0,7 0,-6 0,-1 0,1 0,6 0,6 7,1-7,6 0,14 6,-14-6,7 0,7 0,-14 0,-6 0,13 0,-7 0,0 0,14 0,-21 0,14-20,-6 20,12 0,-6 0,-13 0,13-6,13 6,-26 0,-1-7,1 7,13 0,-20-6,7 6,-1 0,1 0,-7 0,0 0,7 0,-1-7,1 0,0 1,-14 6,7-7,7 7,-13 0,6 0,13 0,-13 0,-7 0,1-6,6 6,0 0,0-7,0 7,0 0,-6 0,6-7,-7 7,1 0,6 0,0-6,0 6,-7 0,14-7,-7 7,0 0,7 0,-14 0,7 0,7-7,0 7,-14 0,14 0,-7 0,0 0,7 0,-7 0,7 0,-14 0,7 0,0 0,0 0,7 0,-14 0,14 0,0 20,-1-20,1 0,-7 0,0 0,14 0,-14 0,6 0,-12 0,-1 0,7 0,-6 7,19-7,-26 0,20 0,-1 7,-6-7,0 0,-6 0,6 0,0 0,7 0,-7 0,13 0,-13 6,7-6,0 0,-1 0,1 0,0 0,-7 7,0-7,0 0,0 0,0 0,0 0,-6 0,12 0,-12 0,6 0,0 0,6 0,-5 0,-1 0,6 0,1 0,-14 0,14 0,-13 0,19 0,-13 0,7 0,-14 0,7 0,0 0,7 0,0 0,-7 0,-7 0,7 0,0 0,-6 0,6 0,-7 0,7 0,0 0,-13 0,7 0,-7 0,-1 0,-5 0,-1 0,0 0,-6 0,-7 0,6 0,-6 0,0 0,-46-60,-66 14,-1 0,-52-47</inkml:trace>
  <inkml:trace contextRef="#ctx0" brushRef="#br1" timeOffset="1">12454 3333,'0'0,"0"0,0 0,0 0,0 0,0 0,0 0,0 0,0 0,0 0,0 0,0-40,0 14,0-1,33-12,-19 12,-8-12,1-8,-1 8,-6 6,7 0,-7-1,0-12,0 6,0 7,-20-6,14-1,-1 0,0-6,1 0,6-7,0 13,-7 7,7-7,0-26,0 13,0 7,0 0,0-7,0 13,0-26,0 13,0 7,0-20,0-1,0 1,-7 7,7-14,0-6,0 39,0-13,0 13,0-26,0 7,0-1,0-6,0-7,0 14,0 6,20-13,-20-1,0 14,7 14,-7-21,0 21,0-14,0 13,0 0,0-13,0 20,7-20,-7 14,0 12,0-19,0 26,0 0,0 7,0-7,0 7,0 0,0 6,0 0,0 1,0-1,0 7,0 0,0 0,0-6,0 6,0 0,0 0,0 0,0 0,0 0,0 0,0 0,0 0,0 0,-34 0,21 53,7-34,-8 8,1-1,-13 21,-1-8,7-6,-6 7,-1 6,1-13,6-6,-6 19,12-19,1-14,0 7,6-14,1 1,6 6,-7-6,7-7,-6 6,6-6,0 0,0 0,0 0,0 0,0 0,0 0,59-59,-19 13,-7-1,13-19,-19 7,-1 6,1-13,6 19,-7 14,-13 13,14 0,-7 7,-1 0,8 6,-14 7,14 0,12 0,-12 0,-1 53,-6-20,-7-6,14 13,-14-7,0 0,0-13,1 6,-8-13,1 0,6 1,-6-8,-1 1,1 6,0-6,-7-7,6 6,1-6,-7 7</inkml:trace>
  <inkml:trace contextRef="#ctx0" brushRef="#br1" timeOffset="2">13222 1183,'0'0,"0"0,0 0,0 0,0 0,39 0,-26 0,7-53,0 14,0-8,-7 8,-6-14,-1-33,14 26,-13-19,-7 33,6-14,-6 7,0 7,7-7,0 13,-7 14,0-1,0 1,0 6,0 7,0 0,0 6,0 7,0-7,0 7,0-6,0 6,0 0,0 0,0 0,0 0,0 0,0 0,0 0,6 53,1-20,13 20,0-20,6 6,1 21,-14-27,0 13,13-13,-12 0,6 14,6-14,-6 13,-7-19,7-1,-7 0,0-6,1 0,-8 0,1 6,6-6,-6 0,-1-7,-6-6,7 6,0-6,-7-1,0 1,6 0,-6-7,0 6,7-6,-7 7,0 0,0-7,6 6,-6-6,0 7,0-7,7 6,-7-6,0 0,0 7,0 0,7-7,-7 6,0 1,0-1,0-6,0 7,0-7,0 7,0-7,6 0,-6 6,0-6,0 0,0 7,0-7,0 0,0 0,0 0,0 0,0 0,0 0,0 0,0 0,0 7,0-7,0 0,0 0,0 0,0 0,0 0,0 0,0 0,7 0,-7 0,0 0,0 0,0 0,0 0,0 0,0 0,0 0,0 0,6 0,-6 0,0 0,0 0,0 0,0 6,0-6,0 0,0 0,7 0,-7 0,0 0,0 0,0 7,0-7,0 0,7 0,-7 0,0 0,0 0,0 0,6 0,8-47,-8 14,14-26,-13 13,-1 6,1-53,-7 40,6 7,-6-13,7-8,-7 21,0-27,0 20,7-6,-7-14,0 27,0-7,0 20,0 0,0-14,0 28,0-1,0 6,0 1,0 0,0 13,0-7,0 1,0 6,0-7,0 7,0-6,0 6,0-7,0 7,0 0,0 0</inkml:trace>
  <inkml:trace contextRef="#ctx0" brushRef="#br2" timeOffset="3">12031 3591,'-7'-7,"1"1,-1-1,-6 7,0 0,-7-6,0 6,7 0,-14 0,-6 33,-7-20,14 0,0 7,6 0,6-7,-5 14,5-1,1 14,0-7,6 6,7-12,0-7,0 6,33 1,-19-14,32 13,-13-12,7-8,6-6,14 0,-27 0,13-20,-13 7,0 0,0 6,-6-6,-1 0,-6 0,-7-7,7-7,-13 1,6 6,-7-13,-6 0,0 6,0 1,0-1,0 1,0 6,-33-6,13 12,7 1,0 0,-7 0,0 6,7 1,-7 6,7 0,6 0,1 0,-1 0,7 0,-6 0,6 0,0 0,0 0,0 0,0 0</inkml:trace>
  <inkml:trace contextRef="#ctx0" brushRef="#br2" timeOffset="4">13195 3545,'0'0,"-7"0,7 0,-6 0,-7 0,-1 0,-12 6,-1 14,-12 0,-1 13,7-6,0-8,0 8,6 6,8 0,-1 7,13-1,-6-12,13-1,0-6,0 0,0 6,46-6,0 0,-6-7,20-13,-21 0,28-19,-21-1,13 6,-6-12,-13 13,-7-14,20-39,-13 13,-14 20,-13 0,1-7,-14 1,0 6,-20 0,6 6,-5 1,-1 6,-7 0,-12 7,12 6,-19 7,13 0,0 0,0 0,0 0,6 46,7-46,0 14,1-1,-14 7</inkml:trace>
  <inkml:trace contextRef="#ctx0" brushRef="#br2" timeOffset="5">11482 3717,'-40'0,"7"0,-7 0,-6 0,0 0,-7-20,13 20,1-13,5 6,-38-13,19 7,6 6,21-6,-7 0,0-7,6 7,8-7,-8 0,1 0,12 0,1 1,7-1,-1 0,7 0,0-6,0-1,0 1,33-7,-13 6,6-6,7 7,1-21,-1 21,13-1,-13 14,0-7,0 7,0 0,0 0,-6-1,6 8,-13 6,-7-7,0 1,-6 6,6 0,-6 0,-1 0,1 0,6 0,7 0,0 53,6-34,1 8,-1 6,7-13,0 13,0-20,7 0,6-6,1-7,12 0,20 0,-12-27,-14 14,26-20,-46 7,33-21,-46 34,20-27,-14 21,1-8,-14 7,7-13,-7 0,-7 7,8-7,-8 0,1-14,0 8,6-1,-7 0,-6 0,0 1,0 12,0-6,0 7,0-1,0-12,7-1,0 7,6 0,0 13,0-13,1 20,5-14,1 7,13-6,-6 6,12 0,8 0,-14 14,0-7,7-1,13 1,-14 6,-19 7,6 0,1 0,-1 0,7 0,1 0,-8 34,0-8,8 0,-15 1,1 6,-13-13,13 13,-7 0,0 0,-6-7,-1 14,1-7,-7 0,0-6,0 19,0-13,-40 0,7 14,0-8,13-6,-6-13,6 7,-6-1,6-6,-13 13,6-7,1-6,6 0,13-7,1-6,6-7,-7 7,7-1,0 1,0-1,0 1,0 0,0-1,53 1,-20 0,13-1,7 1,-6-7,-8 0,8 0,-1-27,7 14,33 6,-20 1,0-7,-13 13,0-7,-13 0,-7 7,6 0,-6 0,0 20,1-7,-1-6,-7 13,1-7,-8 0,1 7,0 7,-7-7,7 6,-13-6,6 0,-6-1,-7 1,6 0,1 0,-7 6,0 8,0-8,0 0,0 8,0-8,-40 7,27-6,0-14,-1 7,-5-1,-8 8,-6-7,-7 6,1-6,-1 0,14-7,-14 0,7 1,0-8,13 1,7-1,-1-6,1 0,7 0,-8 7,8-7,-8 0,8 0,-1 0,1 0,-1 0,7 0,-7 0,7 0,0 0,0 0</inkml:trace>
  <inkml:trace contextRef="#ctx0" brushRef="#br3" timeOffset="6">14320 3373,'0'0,"0"0,0 0,0 0,0 0,0 0,0 0,0 0,46 0,-26-7,13 1,-7 6,7-7,0 0,0 7,7-13,6 6,7 1,-13-1,20 7,-14-6,13 6,21-7,-34 0,0 1,14-1,-14 1,14 6,-14 0,14-7,-8 7,-12 0,46 0,-13 0,-27 0,40 0,-33 0,13 0,-13 0,13 0,0 0,-6 0,13 0,-7 0,-20 0,40-7,-33 1,20-1,-27 7,14 0,12 0,-12 0,6-7,0 1,0-1,7 7,13 0,-26 0,32-6,-39 6,0 0,20 0,-27 0,20-7,-26 7,20-7,-7 1,19 6,-25 0,19 0,-13 0,13 0,-20 0,-13 0,13-7,-6 7,0 0,0 0,-1-6,-6-1,-6 7,-1-7,1 7,-7-6,-14 6,14 0,-13 0,-1 0,1-7,-1 7,-6 0,7 0,-7 0,0 0,0 0,0 0,0-7,0 7,0-6,0-1,0-6,-33 0,7 0,-8-14,-5 7,-27-6,6 6,7 7,13 6,-32-6,19 13,20-7,-14 1,14-1,-6 0,19 7,0 0,7-6,0 6,13 0,-7 0,0-7,7 7,0 0,-6 0,6 0,0 0,0 0,79 0,-33 20,14-13,-1-1,8 1,-21 0,0 6,14-7,-21 8,1-8,0 1,-7-7,-7 13,1-6,-7-1,-7 1,0 6,-13-13,7 7,-7 6,0-6,0 12,0 1,-60 7,20-1,1 1,-14-1,0-6,20-7,0 0,6-6,14 0,-7-1,14-6,-1 7,-6-7,6 0,1 0,-1 6,0-6,1 0,-1 0,0 0,7 0,0 0</inkml:trace>
  <inkml:trace contextRef="#ctx0" brushRef="#br3" timeOffset="7">19062 2976,'7'0,"6"0,0 0,0 0,1 0,-1 0,-6 0,-1 0,1 0,6 0,-13 0,7 0,6 40,-7-27,8 0,-8 14,8 6,-1 0,-7 6,14 14,-13-13,13 26,-7-26,13 13,-6-14,0 8,0-8,0-6,-7-13,0 0,7 0,-13-13,6 6,-6-7,6-6,-7 7,-6 0,7-7,-7 0,0 0,7 6,-7-6,6 0,1 0,-1 0,1 0,13 0,-7-66,0 33,14-26,6-8,0-12,7-7,-14 26,1 1,6-34,-7 47,-19 13,19-7,-6 1,6-8,1 21,-14-1,14-6,-14 7,-7 6,8 13,-14-6,6 7,-6-1,0 0,0 7,0 0,0 0,-39 0,25 0</inkml:trace>
  <inkml:trace contextRef="#ctx0" brushRef="#br3" timeOffset="8">18970 2579,'0'0,"0"0,0 0,0 0,0 0,46 0,-20 0,21 0,6 0,6-20,27 14,-20 6,33-7,-13 0,-26 1,6 6,0 0,-13-7,7-6,-14 6,7 1,-13-1,-7 7,0 0,-7-7,-13 7,-6 0,0 0,-1 0,1 0,0 0,-1 0,-6 0,0 0,7 0,-7 0,0 0,0 0,6 0,-6 0,0 0,0 0,0 0,0 0,0 0,0 0,0 0,0 0,0 0,0 0,0 0,0-6,0 6,0-27,-39 7,32-6,-6-7,6 0,-6-7,6 20,1-6,-7 6,-1 0,1 0,0 7,0 7,-1-8</inkml:trace>
  <inkml:trace contextRef="#ctx0" brushRef="#br1" timeOffset="9">12620 3644,'0'0,"0"0,0 0,0 0,0 0,0 0,0 0,0 0,0 0,0 0,0 0,0 0,0 0,0 0,0 0,0 0,0 0,0 33,0-20,0 1,0 5,-27 34,27-20,0 0,-6 0,-1 14,0-1,7 7,0 7,-6 12,6-12,-7 39,7-20,0 21,0-14,-7 6,1-26,-1 14,7-27,0 13,20-7,-13-6,6 0,-6 7,6-21,0 28,-6-14,-1-20,-6 0,0 13,0-6,0-21,0 8,0-7,0 0,0 6,0 1,0-1,0-6,0 13,0-13,0 6,0-6,7 7,-7-14,0 0,0-6,0-1,0 1,0-7,0 6,0 1,0-7,0 7,0-1,0-6,0 14,0-8,0 1,0 6,0 0,0-6,0-1,0 8,0 6,0 6,0 0,0 8,0-15,0 1,0 0,6 0,-6 0,7-7,-7 13,0-19,0 13,0 0,0-7,0 0,0 0,0-6,0 6,0 0,0-6,0 6,0 1,0-1,0 0,0-6,0 6,0-7,0 8,0-8,0 1,0 0,0-1,0-6,0 7,0-1,0-6,0 7,0-7,0 0,0 7,0-7,0 0,0 0,0 0,0 0,20-47,6 14,7-26,0-1,-6 1,-7-14,0-20,-1 54,-5 6,12-14,-6 8,0-1,-7 13,0 1,1 6,5-6,-12 6,6 0,-6 7,-1-1,1 8,-7 6,7-7,-7 1,6 6,-6 0,0-7,0 7,0 0,0 0,0 0,-20 66,1 0,-21 20,27-39,-7 6,-26 46,26-53,-20 33,14-39,-1 6,1-13,-1-6,7-7,1-7,-1-6,0-7,-13 0,0-27,-40-32,33 19,1-6,-8 6,-32-33,39 20,7 20,0-6,20 19,0 6,6 1,0 7,7-1,0 0,0 1,0-14</inkml:trace>
  <inkml:trace contextRef="#ctx0" brushRef="#br1" timeOffset="10">13883 5906,'0'0,"7"0,-7 0,0-6,0 6,0 0,0 0,0 0,0 0,0 0,0 0,0 0,0 0,0 0,0 0,0 92,0-19,-27-20,14 13,0 0,-1-20,8-6,-1 6,7-12,0-1,0 13,0-6,0-21,0 8,0-14,0 0,0-6,40 0,-27-7,7 0,6 0,21-20,-1-7,-13 1,0-1,0 1,-6-7,6 0,13-7,-13 0,13-6,-26 13,-6 13,5-6,-5-1,-1 14,-13 0,6-7,1 13,-7 1,0-1,0 7,0 0,0 0,0 0,0 0,0 60,-40-21,40 14,0 0,0-20,27 0,-14 7,14-14,-1-6,14 7,-7-7,20-7,0-13,6 0,14-13,-7-7,-13-7,13-12,7-1,-14-13,1-7,-14 1,1-1,-1-26,-7-6,-19 19,-6 7,-8 6,1 1,-7 13,0 6,-27 13,14 8,-13-1,-21 6,-6 14,-6 0,-20 60,19-34,20-12</inkml:trace>
  <inkml:trace contextRef="#ctx1" brushRef="#br1">14736 5205,'0'0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2E7DC24-F286-49B9-91BF-45307CB477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85E617C-347F-40AD-8AF2-4AFA47D10E7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601E2484-CF01-4B65-84F8-E45D73DF10A1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B2AAE23D-8346-4914-ADA1-3DDB69A494A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88AA96B-F904-4239-9D10-8F7D09A1E41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FF82D68F-02A6-457D-9F66-B8987AF3DE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2F705-A18D-4ABB-8893-F3A8AFC679F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5A1F5AE0-203C-47C9-94F9-BA48051C23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B50788-ABE8-43BD-BE86-957046C80043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21507" name="Rectangle 7">
            <a:extLst>
              <a:ext uri="{FF2B5EF4-FFF2-40B4-BE49-F238E27FC236}">
                <a16:creationId xmlns:a16="http://schemas.microsoft.com/office/drawing/2014/main" id="{2E96F40E-AAAA-4DFB-84D1-864BC3B4CB0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34A58F0E-EC09-429A-B391-BE2BA7BB6BC8}" type="slidenum">
              <a:rPr lang="en-US" altLang="en-US" sz="1200"/>
              <a:pPr algn="r" eaLnBrk="1" hangingPunct="1"/>
              <a:t>3</a:t>
            </a:fld>
            <a:endParaRPr lang="en-US" altLang="en-US" sz="1200"/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E8D8D38C-B13A-4C43-90D9-296B20BAB05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79086CAF-AA15-4DFA-8042-FD4BC0D301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014C75B5-FA08-4DDB-836A-32E566F203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C9233CF-A35C-49CF-9A55-C30A0CAC5FF0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22531" name="Rectangle 7">
            <a:extLst>
              <a:ext uri="{FF2B5EF4-FFF2-40B4-BE49-F238E27FC236}">
                <a16:creationId xmlns:a16="http://schemas.microsoft.com/office/drawing/2014/main" id="{034DF76C-D073-4D2B-9622-0D7256FD375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7B8FAA64-46E7-4B75-ACC7-42F7FCE00078}" type="slidenum">
              <a:rPr lang="en-US" altLang="en-US" sz="1200"/>
              <a:pPr algn="r" eaLnBrk="1" hangingPunct="1"/>
              <a:t>7</a:t>
            </a:fld>
            <a:endParaRPr lang="en-US" altLang="en-US" sz="1200"/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469FDEAA-F901-4F3E-96A7-6F1937EACC0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CB85BC59-CA56-450F-AEEB-458B147732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STT7.4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B180C9-FAA8-4083-95E1-6B241A7601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3EC9426-1973-4A99-A09A-F5CA8EB463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33FE034-60B1-4202-A169-0BD6A6C00A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AD1FB0-5D72-44AD-9EF0-5E747FC834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070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C4AE67-64E4-4B67-90BF-114B3D6581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3494C10-C747-41BD-BFCB-A2F8FAA879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891787-43EC-48E3-BB11-0ED1C8A585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92FF3-0633-4115-BEFE-7C5975ED07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14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857B89-C1F4-44E6-ACC2-1918073482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AC4122-D7BD-47F2-8A76-878B8B127F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0C5379-19A4-4F21-8048-A22D654F6F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46EC7-15E9-420E-84DD-B866F2E7F1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076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2E799B-E1A1-4FD5-976C-934A4C40D5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453525E-2EC4-4024-8E10-284DEBD269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34B15F4-AAEA-4D9D-92E3-4F848C3A49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18FBF5-332E-40D1-A21C-0E621C4DC9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023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C7ACDCF-5F54-47C9-9034-DAA90E8814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E13CB2-2F85-4469-BC84-85597756B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7E9C1D-7712-43D1-B1EC-0E3F40AFB9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47F9B9-50CF-4192-B111-27626BC65C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849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9CC5229-FFB8-48CC-B1B5-802CF0D4A1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7ED48C-0300-4A77-A7A8-72DD8F1AAF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B6A3366-1EC7-4DDD-925C-1FCEE17186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9D897-23FA-4658-BF12-7304793C3B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91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7CA047-8938-406C-8001-89CF55E5C7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41BEF-078C-448F-94DD-562B0ADEBB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9A48CB-8461-4A21-8046-746BCEA455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9BCFD1-5640-4CD9-9A37-74B2CDCA26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984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A4FA2EB-2F97-4B44-B6A6-064D8BD3EB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8A1757B-3A2D-4118-BF43-0B6B087E67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9CE8E69-EFE7-4601-BBC6-5368C08073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33FE8A-4044-4E47-B05E-027C5251DC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010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8050D08-55DA-422F-81F9-F4064FC267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9820613-26C6-423A-884B-3325334A4E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EEAFC27-6FF1-4812-8AB6-189E08BFC7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444115-4337-4572-A46E-87CC554BBE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467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BD3D913-B533-43E6-A2EF-CC8F6DE42E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91C55D0-3CC3-4233-8B44-BE746D12B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4163CAC-FA2C-43CB-A783-661C8DB70C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9DB48B-6979-4375-BC90-591328F807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994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B116A3-F789-42D8-A11D-D0EA139F36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2B6DFF-66C1-4780-9D14-4A9E1DED5F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C3E59A-9E43-4A9B-949B-2101CEDFCB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8BA815-8F2A-4391-BC2A-62433EE3D6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217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C8D54-42A0-4BAB-A727-E07763F73B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D9EDF1-63C3-475D-A4BF-8D04EFB224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96923B-A652-4BEA-9679-C959AD9026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E69547-8F83-4605-A812-BDAFE43FF5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029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78A7FA2-304A-426D-97AB-2511A5D496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CF11DBD-09D7-4928-8404-666FCCE6DC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C4A45AF-DC29-4F11-9125-BCB164D4A3C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D387AB1-8E77-4120-872C-3D0402715A4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1D1AF3D-57F6-469E-A65C-4C4F4071CB3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F67E94E-F3BB-4042-8FFF-1349D35B2BF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3118A9-F0DA-42D7-A488-D8C53406C4C8}"/>
              </a:ext>
            </a:extLst>
          </p:cNvPr>
          <p:cNvSpPr txBox="1"/>
          <p:nvPr/>
        </p:nvSpPr>
        <p:spPr>
          <a:xfrm>
            <a:off x="609600" y="609600"/>
            <a:ext cx="7010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Chapter 8 – Dynamics II – Motion in a Plane</a:t>
            </a:r>
          </a:p>
          <a:p>
            <a:endParaRPr lang="en-US" sz="3600" dirty="0"/>
          </a:p>
          <a:p>
            <a:r>
              <a:rPr lang="en-US" sz="3600" dirty="0"/>
              <a:t> - or – </a:t>
            </a:r>
          </a:p>
          <a:p>
            <a:endParaRPr lang="en-US" sz="3600" dirty="0"/>
          </a:p>
          <a:p>
            <a:r>
              <a:rPr lang="en-US" sz="3600" dirty="0"/>
              <a:t>Motion in a Circle</a:t>
            </a:r>
          </a:p>
        </p:txBody>
      </p:sp>
    </p:spTree>
    <p:extLst>
      <p:ext uri="{BB962C8B-B14F-4D97-AF65-F5344CB8AC3E}">
        <p14:creationId xmlns:p14="http://schemas.microsoft.com/office/powerpoint/2010/main" val="1347970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>
            <a:extLst>
              <a:ext uri="{FF2B5EF4-FFF2-40B4-BE49-F238E27FC236}">
                <a16:creationId xmlns:a16="http://schemas.microsoft.com/office/drawing/2014/main" id="{DA044B43-F63B-487A-B77D-DAC3D1F85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1524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400"/>
              <a:t>8.41</a:t>
            </a:r>
            <a:endParaRPr lang="en-US" altLang="en-US"/>
          </a:p>
        </p:txBody>
      </p:sp>
      <p:pic>
        <p:nvPicPr>
          <p:cNvPr id="17411" name="Picture 1" descr="knight_Figure_07_47.jpg">
            <a:extLst>
              <a:ext uri="{FF2B5EF4-FFF2-40B4-BE49-F238E27FC236}">
                <a16:creationId xmlns:a16="http://schemas.microsoft.com/office/drawing/2014/main" id="{894513BF-B9A1-47DB-931D-118C2431A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6" name="Rectangle 2">
            <a:extLst>
              <a:ext uri="{FF2B5EF4-FFF2-40B4-BE49-F238E27FC236}">
                <a16:creationId xmlns:a16="http://schemas.microsoft.com/office/drawing/2014/main" id="{FBB9191E-6DAE-403F-965A-7FB5812BAE3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114800" y="414338"/>
            <a:ext cx="50292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latin typeface="Arial" charset="0"/>
              </a:rPr>
              <a:t>In an amusement park ride called The Roundup, passengers stand inside a 16.0  m</a:t>
            </a:r>
            <a:r>
              <a:rPr lang="en-US" sz="1050" dirty="0">
                <a:latin typeface="Arial" charset="0"/>
              </a:rPr>
              <a:t>-</a:t>
            </a:r>
            <a:r>
              <a:rPr lang="en-US" sz="2400" dirty="0">
                <a:latin typeface="Arial" charset="0"/>
              </a:rPr>
              <a:t>diameter rotating ring. After the ring has acquired sufficient speed, it tilts into a vertical plane, as shown in the figure . </a:t>
            </a:r>
          </a:p>
        </p:txBody>
      </p:sp>
      <p:pic>
        <p:nvPicPr>
          <p:cNvPr id="17413" name="Picture 3" descr="m">
            <a:extLst>
              <a:ext uri="{FF2B5EF4-FFF2-40B4-BE49-F238E27FC236}">
                <a16:creationId xmlns:a16="http://schemas.microsoft.com/office/drawing/2014/main" id="{EA618BEA-CED9-405A-909F-6C3F8EC6A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75" y="-274638"/>
            <a:ext cx="1333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Rectangle 4">
            <a:extLst>
              <a:ext uri="{FF2B5EF4-FFF2-40B4-BE49-F238E27FC236}">
                <a16:creationId xmlns:a16="http://schemas.microsoft.com/office/drawing/2014/main" id="{B9C2E80D-06F1-4FEF-940C-DD631026B27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114800" y="3233738"/>
            <a:ext cx="51816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Suppose the ring rotates once every 4.40s. If a rider's mass is 57.0kg:</a:t>
            </a:r>
          </a:p>
          <a:p>
            <a:r>
              <a:rPr lang="en-US" altLang="en-US" dirty="0"/>
              <a:t>a)… with how much force does the ring push on her at the top of the ride?</a:t>
            </a:r>
          </a:p>
          <a:p>
            <a:r>
              <a:rPr lang="en-US" altLang="en-US" dirty="0"/>
              <a:t>b)… with how much force does the ring push on her at the bottom of the ride?</a:t>
            </a:r>
          </a:p>
          <a:p>
            <a:endParaRPr lang="en-US" altLang="en-US" dirty="0"/>
          </a:p>
          <a:p>
            <a:r>
              <a:rPr lang="en-US" altLang="en-US" dirty="0"/>
              <a:t>c)  The tilting mechanism fails, at what rotational speed do people being to fall off?</a:t>
            </a:r>
          </a:p>
          <a:p>
            <a:endParaRPr lang="en-US" altLang="en-US" dirty="0"/>
          </a:p>
        </p:txBody>
      </p:sp>
      <p:pic>
        <p:nvPicPr>
          <p:cNvPr id="17415" name="Picture 5" descr="s">
            <a:extLst>
              <a:ext uri="{FF2B5EF4-FFF2-40B4-BE49-F238E27FC236}">
                <a16:creationId xmlns:a16="http://schemas.microsoft.com/office/drawing/2014/main" id="{DD24856C-CEB6-4F3E-BCB8-CD7C155AD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75" y="-136525"/>
            <a:ext cx="666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6" descr="kg">
            <a:extLst>
              <a:ext uri="{FF2B5EF4-FFF2-40B4-BE49-F238E27FC236}">
                <a16:creationId xmlns:a16="http://schemas.microsoft.com/office/drawing/2014/main" id="{904DFCA2-CF57-479D-BFA6-AE44B07E9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688" y="-136525"/>
            <a:ext cx="1619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>
            <a:extLst>
              <a:ext uri="{FF2B5EF4-FFF2-40B4-BE49-F238E27FC236}">
                <a16:creationId xmlns:a16="http://schemas.microsoft.com/office/drawing/2014/main" id="{B676DFF0-A8F2-458D-A8DB-235387ED4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"/>
            <a:ext cx="40386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 dirty="0"/>
              <a:t>In Lab -- Let’s try to use Newton’s third law to find the mass of the stopper.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6085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3">
            <a:extLst>
              <a:ext uri="{FF2B5EF4-FFF2-40B4-BE49-F238E27FC236}">
                <a16:creationId xmlns:a16="http://schemas.microsoft.com/office/drawing/2014/main" id="{6396781D-DCC6-4C93-9E0A-603B56555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76200"/>
            <a:ext cx="9220200" cy="744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dirty="0"/>
              <a:t>What we have covered since Exam 1:</a:t>
            </a:r>
          </a:p>
          <a:p>
            <a:pPr eaLnBrk="1" hangingPunct="1"/>
            <a:r>
              <a:rPr lang="en-US" altLang="en-US" sz="2800" dirty="0"/>
              <a:t>Chapter 5:</a:t>
            </a:r>
          </a:p>
          <a:p>
            <a:pPr eaLnBrk="1" hangingPunct="1"/>
            <a:r>
              <a:rPr lang="en-US" altLang="en-US" dirty="0"/>
              <a:t>We learned how to draw Free-Body Diagrams.  Every FBD should:</a:t>
            </a:r>
          </a:p>
          <a:p>
            <a:pPr eaLnBrk="1" hangingPunct="1"/>
            <a:r>
              <a:rPr lang="en-US" altLang="en-US" dirty="0"/>
              <a:t>	include every force acting upon the object AND ONLY those forces acting upon </a:t>
            </a:r>
          </a:p>
          <a:p>
            <a:pPr eaLnBrk="1" hangingPunct="1"/>
            <a:r>
              <a:rPr lang="en-US" altLang="en-US" dirty="0"/>
              <a:t>		the object.</a:t>
            </a:r>
          </a:p>
          <a:p>
            <a:pPr eaLnBrk="1" hangingPunct="1"/>
            <a:r>
              <a:rPr lang="en-US" altLang="en-US" dirty="0"/>
              <a:t>	include an </a:t>
            </a:r>
            <a:r>
              <a:rPr lang="en-US" altLang="en-US" b="1" dirty="0"/>
              <a:t>= </a:t>
            </a:r>
            <a:r>
              <a:rPr lang="en-US" altLang="en-US" b="1" dirty="0" err="1"/>
              <a:t>F</a:t>
            </a:r>
            <a:r>
              <a:rPr lang="en-US" altLang="en-US" b="1" baseline="-25000" dirty="0" err="1"/>
              <a:t>net</a:t>
            </a:r>
            <a:r>
              <a:rPr lang="en-US" altLang="en-US" b="1" dirty="0"/>
              <a:t>.</a:t>
            </a:r>
          </a:p>
          <a:p>
            <a:pPr eaLnBrk="1" hangingPunct="1"/>
            <a:r>
              <a:rPr lang="en-US" altLang="en-US" dirty="0"/>
              <a:t>	axes, vectors, angles all should be labeled.</a:t>
            </a:r>
          </a:p>
          <a:p>
            <a:pPr eaLnBrk="1" hangingPunct="1"/>
            <a:r>
              <a:rPr lang="en-US" altLang="en-US" sz="2800" dirty="0"/>
              <a:t>Chapter 6:  </a:t>
            </a:r>
          </a:p>
          <a:p>
            <a:pPr eaLnBrk="1" hangingPunct="1"/>
            <a:r>
              <a:rPr lang="en-US" altLang="en-US" dirty="0"/>
              <a:t>We learned to turn FBDs into equations and learned </a:t>
            </a:r>
            <a:r>
              <a:rPr lang="en-US" altLang="en-US" dirty="0" err="1"/>
              <a:t>F</a:t>
            </a:r>
            <a:r>
              <a:rPr lang="en-US" altLang="en-US" baseline="-25000" dirty="0" err="1"/>
              <a:t>net</a:t>
            </a:r>
            <a:r>
              <a:rPr lang="en-US" altLang="en-US" dirty="0"/>
              <a:t>=ma</a:t>
            </a:r>
            <a:r>
              <a:rPr lang="en-US" altLang="en-US" baseline="-25000" dirty="0"/>
              <a:t>net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We did this in terms of Newton’s first two laws:</a:t>
            </a:r>
          </a:p>
          <a:p>
            <a:pPr eaLnBrk="1" hangingPunct="1"/>
            <a:r>
              <a:rPr lang="en-US" altLang="en-US" dirty="0"/>
              <a:t>	Newton’s First Law:  An object remains or rest or at constant velocity unless 		acted upon by an external force.</a:t>
            </a:r>
          </a:p>
          <a:p>
            <a:pPr eaLnBrk="1" hangingPunct="1"/>
            <a:r>
              <a:rPr lang="en-US" altLang="en-US" dirty="0"/>
              <a:t>	Newton’s Second Law:  </a:t>
            </a:r>
            <a:r>
              <a:rPr lang="en-US" altLang="en-US" dirty="0" err="1"/>
              <a:t>a</a:t>
            </a:r>
            <a:r>
              <a:rPr lang="en-US" altLang="en-US" baseline="-25000" dirty="0" err="1"/>
              <a:t>net</a:t>
            </a:r>
            <a:r>
              <a:rPr lang="en-US" altLang="en-US" dirty="0"/>
              <a:t>=</a:t>
            </a:r>
            <a:r>
              <a:rPr lang="en-US" altLang="en-US" dirty="0" err="1"/>
              <a:t>F</a:t>
            </a:r>
            <a:r>
              <a:rPr lang="en-US" altLang="en-US" baseline="-25000" dirty="0" err="1"/>
              <a:t>net</a:t>
            </a:r>
            <a:r>
              <a:rPr lang="en-US" altLang="en-US" dirty="0"/>
              <a:t>/m</a:t>
            </a:r>
          </a:p>
          <a:p>
            <a:pPr eaLnBrk="1" hangingPunct="1"/>
            <a:r>
              <a:rPr lang="en-US" altLang="en-US" dirty="0"/>
              <a:t>We also learned at a couple of empirically derived equations:</a:t>
            </a:r>
          </a:p>
          <a:p>
            <a:pPr eaLnBrk="1" hangingPunct="1"/>
            <a:r>
              <a:rPr lang="en-US" altLang="en-US" dirty="0"/>
              <a:t>	f = </a:t>
            </a:r>
            <a:r>
              <a:rPr lang="en-US" altLang="en-US" dirty="0">
                <a:sym typeface="Symbol" panose="05050102010706020507" pitchFamily="18" charset="2"/>
              </a:rPr>
              <a:t>N     and      D = kAv</a:t>
            </a:r>
            <a:r>
              <a:rPr lang="en-US" altLang="en-US" baseline="30000" dirty="0">
                <a:sym typeface="Symbol" panose="05050102010706020507" pitchFamily="18" charset="2"/>
              </a:rPr>
              <a:t>2</a:t>
            </a:r>
          </a:p>
          <a:p>
            <a:pPr eaLnBrk="1" hangingPunct="1"/>
            <a:r>
              <a:rPr lang="en-US" altLang="en-US" sz="2800" dirty="0">
                <a:sym typeface="Symbol" panose="05050102010706020507" pitchFamily="18" charset="2"/>
              </a:rPr>
              <a:t>Chapter 7:</a:t>
            </a:r>
          </a:p>
          <a:p>
            <a:pPr eaLnBrk="1" hangingPunct="1"/>
            <a:r>
              <a:rPr lang="en-US" altLang="en-US" dirty="0">
                <a:sym typeface="Symbol" panose="05050102010706020507" pitchFamily="18" charset="2"/>
              </a:rPr>
              <a:t>We looked at Newton’s Third Law – For every force there is an equal and opposite force.</a:t>
            </a:r>
          </a:p>
          <a:p>
            <a:pPr eaLnBrk="1" hangingPunct="1"/>
            <a:r>
              <a:rPr lang="en-US" altLang="en-US" dirty="0">
                <a:sym typeface="Symbol" panose="05050102010706020507" pitchFamily="18" charset="2"/>
              </a:rPr>
              <a:t>We learned that when solving problems with multiple bodies we much include a FBD for every body in the problem.</a:t>
            </a:r>
          </a:p>
          <a:p>
            <a:pPr eaLnBrk="1" hangingPunct="1"/>
            <a:r>
              <a:rPr lang="en-US" altLang="en-US" sz="2800" dirty="0">
                <a:sym typeface="Symbol" panose="05050102010706020507" pitchFamily="18" charset="2"/>
              </a:rPr>
              <a:t>Chapter 8:</a:t>
            </a:r>
          </a:p>
          <a:p>
            <a:pPr eaLnBrk="1" hangingPunct="1"/>
            <a:r>
              <a:rPr lang="en-US" altLang="en-US" dirty="0">
                <a:sym typeface="Symbol" panose="05050102010706020507" pitchFamily="18" charset="2"/>
              </a:rPr>
              <a:t>	When ever something is moving at a constant velocity around a circle, the sum of the forces must add up to mv</a:t>
            </a:r>
            <a:r>
              <a:rPr lang="en-US" altLang="en-US" baseline="30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/r and point inward to the center of the circle.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>
            <a:extLst>
              <a:ext uri="{FF2B5EF4-FFF2-40B4-BE49-F238E27FC236}">
                <a16:creationId xmlns:a16="http://schemas.microsoft.com/office/drawing/2014/main" id="{5AF3E4C9-3325-40A4-82B9-DA08EE021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88392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I twirl a rubber stopper in a circle over my head.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3200"/>
              <a:t>Where should I place a razor to cut a string so that the rubber stopper hits the door?</a:t>
            </a:r>
          </a:p>
        </p:txBody>
      </p:sp>
      <p:sp>
        <p:nvSpPr>
          <p:cNvPr id="10243" name="Text Box 6">
            <a:extLst>
              <a:ext uri="{FF2B5EF4-FFF2-40B4-BE49-F238E27FC236}">
                <a16:creationId xmlns:a16="http://schemas.microsoft.com/office/drawing/2014/main" id="{0D05CE40-646E-43AD-AF17-D9E9F59A6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590800"/>
            <a:ext cx="6629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White Board</a:t>
            </a:r>
          </a:p>
        </p:txBody>
      </p:sp>
      <p:sp>
        <p:nvSpPr>
          <p:cNvPr id="10244" name="Oval 7">
            <a:extLst>
              <a:ext uri="{FF2B5EF4-FFF2-40B4-BE49-F238E27FC236}">
                <a16:creationId xmlns:a16="http://schemas.microsoft.com/office/drawing/2014/main" id="{661F1FC8-896D-428C-9AF1-C3D4982A3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429000"/>
            <a:ext cx="2514600" cy="25146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5" name="Line 8">
            <a:extLst>
              <a:ext uri="{FF2B5EF4-FFF2-40B4-BE49-F238E27FC236}">
                <a16:creationId xmlns:a16="http://schemas.microsoft.com/office/drawing/2014/main" id="{8D9A94A9-EBE2-444A-9CBD-357A2586EC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648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6" name="Line 11">
            <a:extLst>
              <a:ext uri="{FF2B5EF4-FFF2-40B4-BE49-F238E27FC236}">
                <a16:creationId xmlns:a16="http://schemas.microsoft.com/office/drawing/2014/main" id="{1EB1633B-AE8D-47ED-BF28-B704ABA8E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648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Line 12">
            <a:extLst>
              <a:ext uri="{FF2B5EF4-FFF2-40B4-BE49-F238E27FC236}">
                <a16:creationId xmlns:a16="http://schemas.microsoft.com/office/drawing/2014/main" id="{48AF513F-9FF8-4C8D-BAFF-9DFDCCF7D1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6482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Line 13">
            <a:extLst>
              <a:ext uri="{FF2B5EF4-FFF2-40B4-BE49-F238E27FC236}">
                <a16:creationId xmlns:a16="http://schemas.microsoft.com/office/drawing/2014/main" id="{33717D3C-54C7-4FE3-8A85-063E9D75C8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3429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Text Box 14">
            <a:extLst>
              <a:ext uri="{FF2B5EF4-FFF2-40B4-BE49-F238E27FC236}">
                <a16:creationId xmlns:a16="http://schemas.microsoft.com/office/drawing/2014/main" id="{990D0DDA-88A9-4F2A-A6C3-1E241D71D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343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1.</a:t>
            </a:r>
          </a:p>
        </p:txBody>
      </p:sp>
      <p:sp>
        <p:nvSpPr>
          <p:cNvPr id="10250" name="Text Box 15">
            <a:extLst>
              <a:ext uri="{FF2B5EF4-FFF2-40B4-BE49-F238E27FC236}">
                <a16:creationId xmlns:a16="http://schemas.microsoft.com/office/drawing/2014/main" id="{CF58FE63-2BC5-4CD9-A535-8FBB799EF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019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2.</a:t>
            </a:r>
          </a:p>
        </p:txBody>
      </p:sp>
      <p:sp>
        <p:nvSpPr>
          <p:cNvPr id="10251" name="Text Box 16">
            <a:extLst>
              <a:ext uri="{FF2B5EF4-FFF2-40B4-BE49-F238E27FC236}">
                <a16:creationId xmlns:a16="http://schemas.microsoft.com/office/drawing/2014/main" id="{1E570DCE-C232-4D37-B8D7-538AA6F24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495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3.</a:t>
            </a:r>
          </a:p>
        </p:txBody>
      </p:sp>
      <p:sp>
        <p:nvSpPr>
          <p:cNvPr id="10252" name="Text Box 17">
            <a:extLst>
              <a:ext uri="{FF2B5EF4-FFF2-40B4-BE49-F238E27FC236}">
                <a16:creationId xmlns:a16="http://schemas.microsoft.com/office/drawing/2014/main" id="{3D6EA0C8-FE5D-47D4-ADE2-4E66A2FDA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971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4.</a:t>
            </a:r>
          </a:p>
        </p:txBody>
      </p:sp>
      <p:sp>
        <p:nvSpPr>
          <p:cNvPr id="10253" name="Text Box 18">
            <a:extLst>
              <a:ext uri="{FF2B5EF4-FFF2-40B4-BE49-F238E27FC236}">
                <a16:creationId xmlns:a16="http://schemas.microsoft.com/office/drawing/2014/main" id="{1791A408-D212-4297-86A2-81E5BF692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324600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Sect. 8.1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55BE13-45D6-4A81-921C-9B712F4BE067}"/>
              </a:ext>
            </a:extLst>
          </p:cNvPr>
          <p:cNvSpPr/>
          <p:nvPr/>
        </p:nvSpPr>
        <p:spPr>
          <a:xfrm>
            <a:off x="7772400" y="3200400"/>
            <a:ext cx="2286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Per. Table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C6A474C-0003-4906-9E5B-2837C2C5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0"/>
            <a:ext cx="4724400" cy="6858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1267" name="Picture 3" descr="motorcyc">
            <a:extLst>
              <a:ext uri="{FF2B5EF4-FFF2-40B4-BE49-F238E27FC236}">
                <a16:creationId xmlns:a16="http://schemas.microsoft.com/office/drawing/2014/main" id="{8FC7AB23-2BB6-44D8-A20C-B62F8ED28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54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 Box 4">
            <a:extLst>
              <a:ext uri="{FF2B5EF4-FFF2-40B4-BE49-F238E27FC236}">
                <a16:creationId xmlns:a16="http://schemas.microsoft.com/office/drawing/2014/main" id="{E00EAD4D-0D67-4B7B-9F68-72FFF1C07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410200"/>
            <a:ext cx="3124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>
                <a:solidFill>
                  <a:srgbClr val="FF9900"/>
                </a:solidFill>
                <a:latin typeface="Tahoma" panose="020B0604030504040204" pitchFamily="34" charset="0"/>
              </a:rPr>
              <a:t>Accelerating Object</a:t>
            </a:r>
          </a:p>
        </p:txBody>
      </p:sp>
      <p:sp>
        <p:nvSpPr>
          <p:cNvPr id="11269" name="Oval 5">
            <a:extLst>
              <a:ext uri="{FF2B5EF4-FFF2-40B4-BE49-F238E27FC236}">
                <a16:creationId xmlns:a16="http://schemas.microsoft.com/office/drawing/2014/main" id="{F473CFDE-FEA4-4781-AD09-B0A52BA40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0" name="Line 6">
            <a:extLst>
              <a:ext uri="{FF2B5EF4-FFF2-40B4-BE49-F238E27FC236}">
                <a16:creationId xmlns:a16="http://schemas.microsoft.com/office/drawing/2014/main" id="{40A82268-B9DC-4D95-9E03-BFB5513B59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1371600"/>
            <a:ext cx="0" cy="1371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Line 7">
            <a:extLst>
              <a:ext uri="{FF2B5EF4-FFF2-40B4-BE49-F238E27FC236}">
                <a16:creationId xmlns:a16="http://schemas.microsoft.com/office/drawing/2014/main" id="{B93F7066-2CF4-47AC-A7B4-9F99B039FD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3048000"/>
            <a:ext cx="0" cy="1371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Line 8">
            <a:extLst>
              <a:ext uri="{FF2B5EF4-FFF2-40B4-BE49-F238E27FC236}">
                <a16:creationId xmlns:a16="http://schemas.microsoft.com/office/drawing/2014/main" id="{075E72EF-5FFD-4098-BB95-29947F897E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895600"/>
            <a:ext cx="8382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Text Box 9">
            <a:extLst>
              <a:ext uri="{FF2B5EF4-FFF2-40B4-BE49-F238E27FC236}">
                <a16:creationId xmlns:a16="http://schemas.microsoft.com/office/drawing/2014/main" id="{98FDFAF3-E965-421F-976A-5307694C7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191000"/>
            <a:ext cx="137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 b="1">
                <a:solidFill>
                  <a:srgbClr val="FFFF00"/>
                </a:solidFill>
              </a:rPr>
              <a:t>mg</a:t>
            </a:r>
          </a:p>
        </p:txBody>
      </p:sp>
      <p:sp>
        <p:nvSpPr>
          <p:cNvPr id="11274" name="Text Box 10">
            <a:extLst>
              <a:ext uri="{FF2B5EF4-FFF2-40B4-BE49-F238E27FC236}">
                <a16:creationId xmlns:a16="http://schemas.microsoft.com/office/drawing/2014/main" id="{3AB39EF3-96E5-45B5-94FB-B3A9F68E3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066800"/>
            <a:ext cx="137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 b="1">
                <a:solidFill>
                  <a:srgbClr val="FFFF00"/>
                </a:solidFill>
              </a:rPr>
              <a:t>N</a:t>
            </a:r>
          </a:p>
        </p:txBody>
      </p:sp>
      <p:sp>
        <p:nvSpPr>
          <p:cNvPr id="11275" name="Text Box 11">
            <a:extLst>
              <a:ext uri="{FF2B5EF4-FFF2-40B4-BE49-F238E27FC236}">
                <a16:creationId xmlns:a16="http://schemas.microsoft.com/office/drawing/2014/main" id="{9C6CA54E-7C23-42B0-AA92-CAC092CE8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559050"/>
            <a:ext cx="137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 b="1">
                <a:solidFill>
                  <a:srgbClr val="FFFF00"/>
                </a:solidFill>
              </a:rPr>
              <a:t>f</a:t>
            </a:r>
          </a:p>
        </p:txBody>
      </p:sp>
      <p:sp>
        <p:nvSpPr>
          <p:cNvPr id="11276" name="Text Box 12">
            <a:extLst>
              <a:ext uri="{FF2B5EF4-FFF2-40B4-BE49-F238E27FC236}">
                <a16:creationId xmlns:a16="http://schemas.microsoft.com/office/drawing/2014/main" id="{28C9868A-BA7E-4524-975D-50B90962B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590800"/>
            <a:ext cx="914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>
                <a:solidFill>
                  <a:srgbClr val="FFFF00"/>
                </a:solidFill>
              </a:rPr>
              <a:t>=</a:t>
            </a:r>
          </a:p>
        </p:txBody>
      </p:sp>
      <p:sp>
        <p:nvSpPr>
          <p:cNvPr id="11277" name="Oval 13">
            <a:extLst>
              <a:ext uri="{FF2B5EF4-FFF2-40B4-BE49-F238E27FC236}">
                <a16:creationId xmlns:a16="http://schemas.microsoft.com/office/drawing/2014/main" id="{1D4BAF53-2296-46E8-9A4F-CC539BD87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8" name="Line 14">
            <a:extLst>
              <a:ext uri="{FF2B5EF4-FFF2-40B4-BE49-F238E27FC236}">
                <a16:creationId xmlns:a16="http://schemas.microsoft.com/office/drawing/2014/main" id="{F5D0132C-87AA-4992-BE53-40F487417C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895600"/>
            <a:ext cx="8382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9" name="Text Box 15">
            <a:extLst>
              <a:ext uri="{FF2B5EF4-FFF2-40B4-BE49-F238E27FC236}">
                <a16:creationId xmlns:a16="http://schemas.microsoft.com/office/drawing/2014/main" id="{29A2170E-F0F8-414A-8F03-5E862D00E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209800"/>
            <a:ext cx="1752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 b="1">
                <a:solidFill>
                  <a:srgbClr val="FFFF00"/>
                </a:solidFill>
              </a:rPr>
              <a:t>F</a:t>
            </a:r>
            <a:r>
              <a:rPr lang="en-US" altLang="en-US" sz="3600" b="1" baseline="-25000">
                <a:solidFill>
                  <a:srgbClr val="FFFF00"/>
                </a:solidFill>
              </a:rPr>
              <a:t>net</a:t>
            </a:r>
            <a:endParaRPr lang="en-US" altLang="en-US" sz="3600" b="1">
              <a:solidFill>
                <a:srgbClr val="FFFF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>
            <a:extLst>
              <a:ext uri="{FF2B5EF4-FFF2-40B4-BE49-F238E27FC236}">
                <a16:creationId xmlns:a16="http://schemas.microsoft.com/office/drawing/2014/main" id="{E27ED849-F183-42F8-8B00-E7BCDCE43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09600"/>
            <a:ext cx="50292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Whenever an object is moving in a uniform circle, the F</a:t>
            </a:r>
            <a:r>
              <a:rPr lang="en-US" altLang="en-US" sz="3200" baseline="-25000"/>
              <a:t>net</a:t>
            </a:r>
            <a:r>
              <a:rPr lang="en-US" altLang="en-US" sz="3200"/>
              <a:t> must add up to equal:</a:t>
            </a:r>
          </a:p>
        </p:txBody>
      </p:sp>
      <p:graphicFrame>
        <p:nvGraphicFramePr>
          <p:cNvPr id="2051" name="Object 6">
            <a:extLst>
              <a:ext uri="{FF2B5EF4-FFF2-40B4-BE49-F238E27FC236}">
                <a16:creationId xmlns:a16="http://schemas.microsoft.com/office/drawing/2014/main" id="{0DFA2912-35FF-4B97-BC5F-A13EE7D4B5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3048000"/>
          <a:ext cx="2914650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4" imgW="698400" imgH="419040" progId="Equation.3">
                  <p:embed/>
                </p:oleObj>
              </mc:Choice>
              <mc:Fallback>
                <p:oleObj name="Equation" r:id="rId4" imgW="69840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048000"/>
                        <a:ext cx="2914650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5">
            <a:extLst>
              <a:ext uri="{FF2B5EF4-FFF2-40B4-BE49-F238E27FC236}">
                <a16:creationId xmlns:a16="http://schemas.microsoft.com/office/drawing/2014/main" id="{2840BF0D-4A8F-4F9B-9CEA-48FA5BB18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292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We call this sum of force the  Centripetal Force.</a:t>
            </a: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9">
            <a:extLst>
              <a:ext uri="{FF2B5EF4-FFF2-40B4-BE49-F238E27FC236}">
                <a16:creationId xmlns:a16="http://schemas.microsoft.com/office/drawing/2014/main" id="{5AE6E12C-5527-4461-8B20-14CDEA60F26F}"/>
              </a:ext>
            </a:extLst>
          </p:cNvPr>
          <p:cNvGrpSpPr>
            <a:grpSpLocks/>
          </p:cNvGrpSpPr>
          <p:nvPr/>
        </p:nvGrpSpPr>
        <p:grpSpPr bwMode="auto">
          <a:xfrm rot="-726624">
            <a:off x="5543550" y="4729163"/>
            <a:ext cx="914400" cy="1371600"/>
            <a:chOff x="3552" y="3312"/>
            <a:chExt cx="576" cy="864"/>
          </a:xfrm>
        </p:grpSpPr>
        <p:sp>
          <p:nvSpPr>
            <p:cNvPr id="12302" name="Rectangle 4">
              <a:extLst>
                <a:ext uri="{FF2B5EF4-FFF2-40B4-BE49-F238E27FC236}">
                  <a16:creationId xmlns:a16="http://schemas.microsoft.com/office/drawing/2014/main" id="{75B6DBA7-B01E-4F86-AB31-27871A2EC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12"/>
              <a:ext cx="576" cy="8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3" name="Rectangle 5">
              <a:extLst>
                <a:ext uri="{FF2B5EF4-FFF2-40B4-BE49-F238E27FC236}">
                  <a16:creationId xmlns:a16="http://schemas.microsoft.com/office/drawing/2014/main" id="{BB3EC28A-CEFD-4245-B2FD-B1105EF70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12"/>
              <a:ext cx="57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2291" name="Arc 2">
            <a:extLst>
              <a:ext uri="{FF2B5EF4-FFF2-40B4-BE49-F238E27FC236}">
                <a16:creationId xmlns:a16="http://schemas.microsoft.com/office/drawing/2014/main" id="{D5F5CE27-F1E8-4246-87B8-A5F05452CEE2}"/>
              </a:ext>
            </a:extLst>
          </p:cNvPr>
          <p:cNvSpPr>
            <a:spLocks/>
          </p:cNvSpPr>
          <p:nvPr/>
        </p:nvSpPr>
        <p:spPr bwMode="auto">
          <a:xfrm>
            <a:off x="533400" y="1371600"/>
            <a:ext cx="4419600" cy="5257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Arc 3">
            <a:extLst>
              <a:ext uri="{FF2B5EF4-FFF2-40B4-BE49-F238E27FC236}">
                <a16:creationId xmlns:a16="http://schemas.microsoft.com/office/drawing/2014/main" id="{EB95A9B9-16FB-480C-A09B-C2D35EB7BB08}"/>
              </a:ext>
            </a:extLst>
          </p:cNvPr>
          <p:cNvSpPr>
            <a:spLocks/>
          </p:cNvSpPr>
          <p:nvPr/>
        </p:nvSpPr>
        <p:spPr bwMode="auto">
          <a:xfrm>
            <a:off x="2209800" y="152400"/>
            <a:ext cx="5105400" cy="57927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136" y="0"/>
                </a:moveTo>
                <a:cubicBezTo>
                  <a:pt x="12012" y="75"/>
                  <a:pt x="21600" y="9724"/>
                  <a:pt x="21600" y="21600"/>
                </a:cubicBezTo>
              </a:path>
              <a:path w="21600" h="21600" stroke="0" extrusionOk="0">
                <a:moveTo>
                  <a:pt x="136" y="0"/>
                </a:moveTo>
                <a:cubicBezTo>
                  <a:pt x="12012" y="75"/>
                  <a:pt x="21600" y="9724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293" name="Group 9">
            <a:extLst>
              <a:ext uri="{FF2B5EF4-FFF2-40B4-BE49-F238E27FC236}">
                <a16:creationId xmlns:a16="http://schemas.microsoft.com/office/drawing/2014/main" id="{3AF976C8-FB8C-4FCF-956C-7A06EA3C0BDA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5257800"/>
            <a:ext cx="914400" cy="1371600"/>
            <a:chOff x="3552" y="3312"/>
            <a:chExt cx="576" cy="864"/>
          </a:xfrm>
        </p:grpSpPr>
        <p:sp>
          <p:nvSpPr>
            <p:cNvPr id="12300" name="Rectangle 4">
              <a:extLst>
                <a:ext uri="{FF2B5EF4-FFF2-40B4-BE49-F238E27FC236}">
                  <a16:creationId xmlns:a16="http://schemas.microsoft.com/office/drawing/2014/main" id="{8EB45ABC-38F4-4FA0-968C-27FBAD402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12"/>
              <a:ext cx="576" cy="8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1" name="Rectangle 5">
              <a:extLst>
                <a:ext uri="{FF2B5EF4-FFF2-40B4-BE49-F238E27FC236}">
                  <a16:creationId xmlns:a16="http://schemas.microsoft.com/office/drawing/2014/main" id="{0859B165-18DB-4D28-B290-11A94F182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12"/>
              <a:ext cx="57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2294" name="Rectangle 6">
            <a:extLst>
              <a:ext uri="{FF2B5EF4-FFF2-40B4-BE49-F238E27FC236}">
                <a16:creationId xmlns:a16="http://schemas.microsoft.com/office/drawing/2014/main" id="{2802EDF0-D1FD-47D4-9F91-6498CD301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334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5" name="Rectangle 6">
            <a:extLst>
              <a:ext uri="{FF2B5EF4-FFF2-40B4-BE49-F238E27FC236}">
                <a16:creationId xmlns:a16="http://schemas.microsoft.com/office/drawing/2014/main" id="{9ABC7BF8-7888-498A-AD58-8A71BF4F7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876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6" name="Rectangle 6">
            <a:extLst>
              <a:ext uri="{FF2B5EF4-FFF2-40B4-BE49-F238E27FC236}">
                <a16:creationId xmlns:a16="http://schemas.microsoft.com/office/drawing/2014/main" id="{338BC30C-73C9-42A3-BADA-6B301C0A1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267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7" name="Rectangle 6">
            <a:extLst>
              <a:ext uri="{FF2B5EF4-FFF2-40B4-BE49-F238E27FC236}">
                <a16:creationId xmlns:a16="http://schemas.microsoft.com/office/drawing/2014/main" id="{E385EF22-FC36-4EEC-9329-7865EC2C7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8" name="Rectangle 6">
            <a:extLst>
              <a:ext uri="{FF2B5EF4-FFF2-40B4-BE49-F238E27FC236}">
                <a16:creationId xmlns:a16="http://schemas.microsoft.com/office/drawing/2014/main" id="{41EB0D24-207C-4232-BCF0-AC4D49026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048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9" name="Rectangle 6">
            <a:extLst>
              <a:ext uri="{FF2B5EF4-FFF2-40B4-BE49-F238E27FC236}">
                <a16:creationId xmlns:a16="http://schemas.microsoft.com/office/drawing/2014/main" id="{A194CF8C-40E1-46C6-8A48-580A4F5F5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514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>
            <a:extLst>
              <a:ext uri="{FF2B5EF4-FFF2-40B4-BE49-F238E27FC236}">
                <a16:creationId xmlns:a16="http://schemas.microsoft.com/office/drawing/2014/main" id="{B7EF7311-3AB2-40DA-A7DB-8B848075A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3400"/>
            <a:ext cx="70104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Warning: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3200"/>
              <a:t>Let’s looks at some words: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3200"/>
              <a:t>Centripetal Force—is the sum of forces that add up to point inward toward the center of the curve you’re traveling on.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3200"/>
              <a:t>Centrifugal Force--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3200"/>
              <a:t>Centrifical Force--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5">
            <a:extLst>
              <a:ext uri="{FF2B5EF4-FFF2-40B4-BE49-F238E27FC236}">
                <a16:creationId xmlns:a16="http://schemas.microsoft.com/office/drawing/2014/main" id="{C73C0551-1364-49FB-B0D9-115D234BE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886200"/>
            <a:ext cx="54768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1.  </a:t>
            </a:r>
            <a:r>
              <a:rPr lang="en-US" altLang="en-US" sz="2400" i="1">
                <a:latin typeface="Times New Roman" panose="02020603050405020304" pitchFamily="18" charset="0"/>
              </a:rPr>
              <a:t>n</a:t>
            </a:r>
            <a:r>
              <a:rPr lang="en-US" altLang="en-US" sz="2400">
                <a:latin typeface="Times New Roman" panose="02020603050405020304" pitchFamily="18" charset="0"/>
              </a:rPr>
              <a:t> &gt; </a:t>
            </a:r>
            <a:r>
              <a:rPr lang="en-US" altLang="en-US" sz="2400" i="1">
                <a:latin typeface="Times New Roman" panose="02020603050405020304" pitchFamily="18" charset="0"/>
              </a:rPr>
              <a:t>w</a:t>
            </a:r>
            <a:r>
              <a:rPr lang="en-US" altLang="en-US" sz="240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2.  </a:t>
            </a:r>
            <a:r>
              <a:rPr lang="en-US" altLang="en-US" sz="2400" i="1">
                <a:latin typeface="Times New Roman" panose="02020603050405020304" pitchFamily="18" charset="0"/>
              </a:rPr>
              <a:t>n</a:t>
            </a:r>
            <a:r>
              <a:rPr lang="en-US" altLang="en-US" sz="2400">
                <a:latin typeface="Times New Roman" panose="02020603050405020304" pitchFamily="18" charset="0"/>
              </a:rPr>
              <a:t> = </a:t>
            </a:r>
            <a:r>
              <a:rPr lang="en-US" altLang="en-US" sz="2400" i="1">
                <a:latin typeface="Times New Roman" panose="02020603050405020304" pitchFamily="18" charset="0"/>
              </a:rPr>
              <a:t>w</a:t>
            </a:r>
            <a:r>
              <a:rPr lang="en-US" altLang="en-US" sz="240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3.  </a:t>
            </a:r>
            <a:r>
              <a:rPr lang="en-US" altLang="en-US" sz="2400" i="1">
                <a:latin typeface="Times New Roman" panose="02020603050405020304" pitchFamily="18" charset="0"/>
              </a:rPr>
              <a:t>n</a:t>
            </a:r>
            <a:r>
              <a:rPr lang="en-US" altLang="en-US" sz="2400">
                <a:latin typeface="Times New Roman" panose="02020603050405020304" pitchFamily="18" charset="0"/>
              </a:rPr>
              <a:t> &lt; </a:t>
            </a:r>
            <a:r>
              <a:rPr lang="en-US" altLang="en-US" sz="2400" i="1">
                <a:latin typeface="Times New Roman" panose="02020603050405020304" pitchFamily="18" charset="0"/>
              </a:rPr>
              <a:t>w</a:t>
            </a:r>
            <a:r>
              <a:rPr lang="en-US" altLang="en-US" sz="240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4. We can’t tell about </a:t>
            </a:r>
            <a:r>
              <a:rPr lang="en-US" altLang="en-US" sz="2400" i="1">
                <a:latin typeface="Times New Roman" panose="02020603050405020304" pitchFamily="18" charset="0"/>
              </a:rPr>
              <a:t>n</a:t>
            </a:r>
            <a:r>
              <a:rPr lang="en-US" altLang="en-US" sz="2400">
                <a:latin typeface="Times New Roman" panose="02020603050405020304" pitchFamily="18" charset="0"/>
              </a:rPr>
              <a:t> without knowing </a:t>
            </a:r>
            <a:r>
              <a:rPr lang="en-US" altLang="en-US" sz="2400" i="1">
                <a:latin typeface="Times New Roman" panose="02020603050405020304" pitchFamily="18" charset="0"/>
              </a:rPr>
              <a:t>v</a:t>
            </a:r>
            <a:r>
              <a:rPr lang="en-US" altLang="en-US" sz="24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5364" name="Text Box 6">
            <a:extLst>
              <a:ext uri="{FF2B5EF4-FFF2-40B4-BE49-F238E27FC236}">
                <a16:creationId xmlns:a16="http://schemas.microsoft.com/office/drawing/2014/main" id="{0363DB7A-8AEA-45FE-BCB1-2E9C4F4AE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381000"/>
            <a:ext cx="396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A car is rolling through a dip in the road speed </a:t>
            </a:r>
            <a:r>
              <a:rPr lang="en-US" altLang="en-US" sz="2400" i="1" dirty="0">
                <a:latin typeface="Times New Roman" panose="02020603050405020304" pitchFamily="18" charset="0"/>
              </a:rPr>
              <a:t>v</a:t>
            </a:r>
            <a:r>
              <a:rPr lang="en-US" altLang="en-US" sz="2400" dirty="0">
                <a:latin typeface="Times New Roman" panose="02020603050405020304" pitchFamily="18" charset="0"/>
              </a:rPr>
              <a:t>. At this instant,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DD0A437-AD2D-413A-A514-B8E93A1C7063}"/>
                  </a:ext>
                </a:extLst>
              </p14:cNvPr>
              <p14:cNvContentPartPr/>
              <p14:nvPr/>
            </p14:nvContentPartPr>
            <p14:xfrm>
              <a:off x="282575" y="2244725"/>
              <a:ext cx="8577263" cy="236855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DD0A437-AD2D-413A-A514-B8E93A1C70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8895" y="2231051"/>
                <a:ext cx="8604263" cy="2395539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PQuestion">
            <a:extLst>
              <a:ext uri="{FF2B5EF4-FFF2-40B4-BE49-F238E27FC236}">
                <a16:creationId xmlns:a16="http://schemas.microsoft.com/office/drawing/2014/main" id="{7BF52DA9-19E5-4E7B-A71A-2E79E944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A car is rolling over the top of a hill at speed </a:t>
            </a:r>
            <a:r>
              <a:rPr lang="en-US" altLang="en-US" i="1">
                <a:latin typeface="Times New Roman" panose="02020603050405020304" pitchFamily="18" charset="0"/>
              </a:rPr>
              <a:t>v</a:t>
            </a:r>
            <a:r>
              <a:rPr lang="en-US" altLang="en-US">
                <a:latin typeface="Times New Roman" panose="02020603050405020304" pitchFamily="18" charset="0"/>
              </a:rPr>
              <a:t>. At this instant,</a:t>
            </a:r>
          </a:p>
        </p:txBody>
      </p:sp>
      <p:sp>
        <p:nvSpPr>
          <p:cNvPr id="3076" name="TPAnswers">
            <a:extLst>
              <a:ext uri="{FF2B5EF4-FFF2-40B4-BE49-F238E27FC236}">
                <a16:creationId xmlns:a16="http://schemas.microsoft.com/office/drawing/2014/main" id="{80DCCCCB-5B9D-453D-8BA8-92A677DF6F6E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/>
              <a:t>N &gt; W</a:t>
            </a:r>
          </a:p>
          <a:p>
            <a:pPr marL="514350" indent="-514350">
              <a:buFontTx/>
              <a:buAutoNum type="arabicPeriod"/>
            </a:pPr>
            <a:r>
              <a:rPr lang="en-US" altLang="en-US"/>
              <a:t>N = W</a:t>
            </a:r>
          </a:p>
          <a:p>
            <a:pPr marL="514350" indent="-514350">
              <a:buFontTx/>
              <a:buAutoNum type="arabicPeriod"/>
            </a:pPr>
            <a:r>
              <a:rPr lang="en-US" altLang="en-US"/>
              <a:t>N &lt; W</a:t>
            </a:r>
          </a:p>
          <a:p>
            <a:pPr marL="514350" indent="-514350">
              <a:buFontTx/>
              <a:buAutoNum type="arabicPeriod"/>
            </a:pPr>
            <a:r>
              <a:rPr lang="en-US" altLang="en-US">
                <a:latin typeface="Times New Roman" panose="02020603050405020304" pitchFamily="18" charset="0"/>
              </a:rPr>
              <a:t>We can’t tell about </a:t>
            </a:r>
            <a:r>
              <a:rPr lang="en-US" altLang="en-US" i="1">
                <a:latin typeface="Times New Roman" panose="02020603050405020304" pitchFamily="18" charset="0"/>
              </a:rPr>
              <a:t>n</a:t>
            </a:r>
            <a:r>
              <a:rPr lang="en-US" altLang="en-US">
                <a:latin typeface="Times New Roman" panose="02020603050405020304" pitchFamily="18" charset="0"/>
              </a:rPr>
              <a:t> without knowing </a:t>
            </a:r>
            <a:r>
              <a:rPr lang="en-US" altLang="en-US" i="1">
                <a:latin typeface="Times New Roman" panose="02020603050405020304" pitchFamily="18" charset="0"/>
              </a:rPr>
              <a:t>v</a:t>
            </a:r>
            <a:r>
              <a:rPr lang="en-US" altLang="en-US">
                <a:latin typeface="Times New Roman" panose="02020603050405020304" pitchFamily="18" charset="0"/>
              </a:rPr>
              <a:t>.</a:t>
            </a:r>
            <a:endParaRPr lang="en-US" altLang="en-US"/>
          </a:p>
        </p:txBody>
      </p:sp>
      <p:grpSp>
        <p:nvGrpSpPr>
          <p:cNvPr id="3077" name="Group 2">
            <a:extLst>
              <a:ext uri="{FF2B5EF4-FFF2-40B4-BE49-F238E27FC236}">
                <a16:creationId xmlns:a16="http://schemas.microsoft.com/office/drawing/2014/main" id="{1341BC68-DCD7-426A-900E-ACB7F5745D77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343400"/>
            <a:ext cx="3276600" cy="2438400"/>
            <a:chOff x="2304" y="1008"/>
            <a:chExt cx="2720" cy="2112"/>
          </a:xfrm>
        </p:grpSpPr>
        <p:pic>
          <p:nvPicPr>
            <p:cNvPr id="3079" name="Picture 3" descr="07_stt4">
              <a:extLst>
                <a:ext uri="{FF2B5EF4-FFF2-40B4-BE49-F238E27FC236}">
                  <a16:creationId xmlns:a16="http://schemas.microsoft.com/office/drawing/2014/main" id="{E8A81E9A-0290-459E-A176-53E9AD42F6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1008"/>
              <a:ext cx="2720" cy="2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0" name="Rectangle 4">
              <a:extLst>
                <a:ext uri="{FF2B5EF4-FFF2-40B4-BE49-F238E27FC236}">
                  <a16:creationId xmlns:a16="http://schemas.microsoft.com/office/drawing/2014/main" id="{55AD9C8A-828C-4B04-A043-912384910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880"/>
              <a:ext cx="1776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pic>
        <p:nvPicPr>
          <p:cNvPr id="3078" name="ResponseGrid" descr="responsegrid.png" hidden="1">
            <a:extLst>
              <a:ext uri="{FF2B5EF4-FFF2-40B4-BE49-F238E27FC236}">
                <a16:creationId xmlns:a16="http://schemas.microsoft.com/office/drawing/2014/main" id="{C7CA19A5-0FBE-4CA0-8C1D-6F6739A1CD9C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4445000"/>
            <a:ext cx="889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3">
            <a:extLst>
              <a:ext uri="{FF2B5EF4-FFF2-40B4-BE49-F238E27FC236}">
                <a16:creationId xmlns:a16="http://schemas.microsoft.com/office/drawing/2014/main" id="{A2DB352F-3702-4339-BC24-ED12323CC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44196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/>
              <a:t>In many icy parts of the world, curves are banked to increase safety while driving in icy conditions.</a:t>
            </a:r>
          </a:p>
          <a:p>
            <a:pPr eaLnBrk="1" hangingPunct="1"/>
            <a:endParaRPr lang="en-US" altLang="en-US" sz="3200"/>
          </a:p>
          <a:p>
            <a:pPr eaLnBrk="1" hangingPunct="1"/>
            <a:r>
              <a:rPr lang="en-US" altLang="en-US" sz="3200"/>
              <a:t>Let’s find the appropriate banking angle so that a car can make it around a curve of radius </a:t>
            </a:r>
            <a:r>
              <a:rPr lang="en-US" altLang="en-US" sz="3200" b="1"/>
              <a:t>R</a:t>
            </a:r>
            <a:r>
              <a:rPr lang="en-US" altLang="en-US" sz="3200"/>
              <a:t> and the speed limit </a:t>
            </a:r>
            <a:r>
              <a:rPr lang="en-US" altLang="en-US" sz="3200" b="1"/>
              <a:t>v</a:t>
            </a:r>
            <a:r>
              <a:rPr lang="en-US" altLang="en-US" sz="3200"/>
              <a:t>.</a:t>
            </a:r>
          </a:p>
        </p:txBody>
      </p:sp>
      <p:pic>
        <p:nvPicPr>
          <p:cNvPr id="16387" name="Picture 2" descr="http://www.teemu.net/monza/banking/17DE7965.JPG">
            <a:extLst>
              <a:ext uri="{FF2B5EF4-FFF2-40B4-BE49-F238E27FC236}">
                <a16:creationId xmlns:a16="http://schemas.microsoft.com/office/drawing/2014/main" id="{9E962A90-9726-4BDD-8C29-4A7C272DC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219200"/>
            <a:ext cx="4468813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2830136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Tru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False"/>
  <p:tag name="DELIMITERS" val="3.1"/>
  <p:tag name="TPFULLVERSION" val="4.2.3.231"/>
  <p:tag name="LUIDIAENABLED" val="False"/>
  <p:tag name="EXPANDSHOWBAR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RESPTABLE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25C83F82FF6B4E6FA733C22A742DA167"/>
  <p:tag name="SLIDEID" val="25C83F82FF6B4E6FA733C22A742DA167"/>
  <p:tag name="SLIDEORDER" val="1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QUESTIONALIAS" val="A car is rolling over the top of a hill at speed v. At this instant,"/>
  <p:tag name="ANSWERSALIAS" val="N &gt; W|smicln|N = W|smicln|N &lt; W|smicln|We can’t tell about n without knowing v."/>
  <p:tag name="VALUES" val="No Value|smicln|No Value|smicln|No Value|smicln|No Value"/>
  <p:tag name="RESPONSESGATHERED" val="True"/>
  <p:tag name="TOTALRESPONSES" val="25"/>
  <p:tag name="RESPONSECOUNT" val="25"/>
  <p:tag name="SLICED" val="False"/>
  <p:tag name="RESPONSES" val="1;3;3;3;3;4;3;3;3;3;3;4;3;1;3;4;1;3;3;-;3;3;3;3;3;1;"/>
  <p:tag name="CHARTSTRINGSTD" val="4 0 18 3"/>
  <p:tag name="CHARTSTRINGREV" val="3 18 0 4"/>
  <p:tag name="CHARTSTRINGSTDPER" val="0.16 0 0.72 0.12"/>
  <p:tag name="CHARTSTRINGREVPER" val="0.12 0.72 0 0.16"/>
  <p:tag name="ANONYMOUSTEMP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4"/>
  <p:tag name="TEXTLENGTH" val="58"/>
  <p:tag name="FONTSIZE" val="32"/>
  <p:tag name="BULLETTYPE" val="ppBulletArabicPeriod"/>
  <p:tag name="ANSWERTEXT" val="N &gt; W&#10;N = W&#10;N &lt; W&#10;We can’t tell about n without knowing v.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620</Words>
  <Application>Microsoft Office PowerPoint</Application>
  <PresentationFormat>On-screen Show (4:3)</PresentationFormat>
  <Paragraphs>72</Paragraphs>
  <Slides>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Tahoma</vt:lpstr>
      <vt:lpstr>Times New Roman</vt:lpstr>
      <vt:lpstr>Symbol</vt:lpstr>
      <vt:lpstr>Default Design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car is rolling over the top of a hill at speed v. At this instant,</vt:lpstr>
      <vt:lpstr>PowerPoint Presentation</vt:lpstr>
      <vt:lpstr>PowerPoint Presentation</vt:lpstr>
      <vt:lpstr>PowerPoint Presentation</vt:lpstr>
      <vt:lpstr>PowerPoint Presentation</vt:lpstr>
    </vt:vector>
  </TitlesOfParts>
  <Company>Linn-Benton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Computer Services</dc:creator>
  <cp:lastModifiedBy>Greg S. Mulder</cp:lastModifiedBy>
  <cp:revision>33</cp:revision>
  <dcterms:created xsi:type="dcterms:W3CDTF">2008-11-05T18:21:40Z</dcterms:created>
  <dcterms:modified xsi:type="dcterms:W3CDTF">2020-11-04T04:39:24Z</dcterms:modified>
</cp:coreProperties>
</file>