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notesSlides/notesSlide24.xml" ContentType="application/vnd.openxmlformats-officedocument.presentationml.notesSlide+xml"/>
  <Override PartName="/ppt/tags/tag42.xml" ContentType="application/vnd.openxmlformats-officedocument.presentationml.tags+xml"/>
  <Override PartName="/ppt/notesSlides/notesSlide25.xml" ContentType="application/vnd.openxmlformats-officedocument.presentationml.notesSlide+xml"/>
  <Override PartName="/ppt/tags/tag43.xml" ContentType="application/vnd.openxmlformats-officedocument.presentationml.tags+xml"/>
  <Override PartName="/ppt/notesSlides/notesSlide26.xml" ContentType="application/vnd.openxmlformats-officedocument.presentationml.notesSlide+xml"/>
  <Override PartName="/ppt/tags/tag44.xml" ContentType="application/vnd.openxmlformats-officedocument.presentationml.tags+xml"/>
  <Override PartName="/ppt/notesSlides/notesSlide27.xml" ContentType="application/vnd.openxmlformats-officedocument.presentationml.notesSlide+xml"/>
  <Override PartName="/ppt/tags/tag45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4" r:id="rId2"/>
    <p:sldId id="275" r:id="rId3"/>
    <p:sldId id="273" r:id="rId4"/>
    <p:sldId id="276" r:id="rId5"/>
    <p:sldId id="301" r:id="rId6"/>
    <p:sldId id="302" r:id="rId7"/>
    <p:sldId id="299" r:id="rId8"/>
    <p:sldId id="277" r:id="rId9"/>
    <p:sldId id="278" r:id="rId10"/>
    <p:sldId id="279" r:id="rId11"/>
    <p:sldId id="280" r:id="rId12"/>
    <p:sldId id="282" r:id="rId13"/>
    <p:sldId id="284" r:id="rId14"/>
    <p:sldId id="286" r:id="rId15"/>
    <p:sldId id="288" r:id="rId16"/>
    <p:sldId id="290" r:id="rId17"/>
    <p:sldId id="292" r:id="rId18"/>
    <p:sldId id="304" r:id="rId19"/>
    <p:sldId id="256" r:id="rId20"/>
    <p:sldId id="257" r:id="rId21"/>
    <p:sldId id="294" r:id="rId22"/>
    <p:sldId id="295" r:id="rId23"/>
    <p:sldId id="296" r:id="rId24"/>
    <p:sldId id="297" r:id="rId25"/>
    <p:sldId id="29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58" r:id="rId41"/>
    <p:sldId id="303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ED0643E-0F30-4F24-9DA1-93DDD8CA33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E70AFD-AA54-4A1D-9765-AA7E36DBBC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3AE65A8-D2C1-4617-8D9E-2FEDC8B580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CAA2004-4DAE-4BDD-B92F-87165BCE24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BF8963F-C4E6-4669-AD3A-3656D7FCF4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FA46CAE-CEC3-494C-8D02-5DD4B468A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C41A5C-D0C5-4A19-931B-6DC3F0D70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D397EC6-7213-47B4-B752-AA56A0CEC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7D864F-B099-478D-AC6B-30347669A2D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4ACBDE3-82F9-4EB7-86FA-EB4FDC4FE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8AB58EA-B7E8-4700-9A08-ED8FD763D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264BD8A-B2D1-4A98-804F-BCA02349F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E298F0-4810-48C2-BB93-998B8603A788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7BEB827-ACD0-4EB5-B0BF-61386570B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F7DF164-58C2-4908-83C9-CE1EC5AF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IG11.2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A0426B9-F372-4BF1-9AC1-514DD3C5F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1BA6F2-030E-4927-A3DC-856E1E06DEB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1F793F0-BDDE-4BD1-9003-7FE5B43AF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8A180CB-334A-4DA7-AEEC-28839A7CA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IG11.2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D82AAF3-5891-4982-8E79-C32AAFE00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10A819-D143-4BE3-8946-AF5AC49A53F7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F6EFF31-019B-4B6B-BBA0-FFB75CBDD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F1F98AB-E192-4057-923C-AE00313A4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IG11.3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91D8F73-CDE2-4FF1-8A80-7F1DBAC3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AB6B1B-0BAE-4231-B732-819025DDEA45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6435E25-C061-4967-B1D6-28F3587A2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6D6AAE9-58FA-44B4-A08B-BA04FB25E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IG11.3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D23BCB8-D7CE-4C23-8352-26C30CDCD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09CC47-6B7C-43AF-8B66-E0E54A4E4F78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F04E99F-EFB7-4CA5-A071-349479939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908B757-3116-4671-B3F5-8951FCD30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9E58E49-A2A3-4C5F-A18E-9F5BD3258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C77F07-BC50-4102-BAAA-849D006C4D3D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D1AB3F7-E744-4BF3-90DA-9D0EB876C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8006963-ECA7-43E4-96F9-7F0AB3491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F8B85DB-CC3F-4EDB-B441-0211FF2F18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050CD6-7B43-433B-9D9B-502368B3F7BE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8CB1DA4-C061-43E6-9FEE-411212430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2E50C1A-C646-468E-926F-C06346483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STT11.2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6164C9A-F216-4550-9EB1-FDE09E910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E6AAB-8C91-4DD2-AD72-CC3DC058919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50F665E-B051-48F5-A341-C4D103C83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FC2841D-2D02-45C3-B4B3-802686521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79D5C49-5469-4CF7-8FEF-E04C1E1CF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2E12A9-37EF-4286-945E-A211BB5A2134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C651BF2-8019-40B1-B698-0194489C6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001E350-E102-46F8-AD0E-0B3D797C2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STT11.3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E45F274-5BEF-421C-B879-599EE0E35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51CC4E-2641-44B0-BFD4-0E1E877C8727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0793D0F-E73E-4B17-BFBC-A6999D105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A37E6CC-65CA-407E-9500-294749B83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931CFC1-03C1-4AB6-9B58-5A1C37408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FE28DE-C669-46CF-AD66-8FE7BCB68452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C7584A6-3DCD-4F7F-B86E-D6E78A6C8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34EF9C9-331E-4FB0-8E49-116F18920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12F2C20-F5A7-409E-A66B-036B61285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4592BF-2CD7-49A4-89D5-36D2E621B8BA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714A98F-26EA-40D1-B7ED-74E91D1B6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6CD03E0-4450-463A-910C-EFC2BD6D1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STT11.4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B640F4D-C5BF-476A-9223-D95AF8905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FE032E-BA5A-4B04-93E6-ED6EDA4FA5A3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FE7F3DB-B7CE-4202-B400-850590454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3510D0F-E5F6-41E9-A14D-78CAAD16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STT11.4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A6F06B0-A4C2-4926-97D8-BD6404F92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C715F3-A93E-499B-8C30-CBFC62EE255F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6DEA8F0-6EB3-4E2B-B7F9-FD8EE105B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56B4DC0-142D-4756-8AC6-7BEA3138F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STT11.5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2C91D872-C189-41EB-936E-3BDB579F4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474FC-9E35-451F-80F8-0887FE339AE8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8D2B737-97EA-4EEE-863C-E4262A65C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5A6EE1B-8DAA-4193-93E7-B765489A6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STT11.5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2F02E45-75D1-4EC4-BFB1-F65D97A1F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83C80F-6D46-4ED9-A2EE-FD118539EBA4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7762BDF-F028-4E37-8195-8E46DDC31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3B2AF2A-5FB7-4C7E-A0CE-D128E576A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STT11.6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4A27843-F48D-4BA0-85AD-0004F7FF2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58F841-C10A-4FB5-AE02-0661BC790F19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9AA8DCB-D113-40A2-BEBE-1722E864D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7787439-D313-426A-B7FE-CDF5D3799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STT11.6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1ED6E1F-3BE1-43EE-8C8A-7B633AB70A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61BE45-F260-4979-9517-958E81B639BD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883A01C-A46E-4768-8343-CDF4B8C4A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257649C-F056-431B-8234-CB1DC0D49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STT11.7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A775990-A879-4581-83FC-309888B16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3A007B-F0FF-4D9F-B850-CB8E80005156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74EC87D-11D0-4B60-A9FD-7D31511E6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73D8DDD-E6A0-425E-A80D-AD93DD11B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STT11.7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11D44138-758D-4D2F-AE89-49C585190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212D8901-3739-4F66-9FDF-A35BDB17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EBC68C77-76E8-4AD0-9A52-1E88B860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2B8B8E-56DA-4A01-85FD-A580CF9E7723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422DC57-7902-4283-8041-7B668D340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92700B-C23C-4A8D-BAFC-C57B4621D0C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9AEA13E-95DB-4F3E-81EF-16C407D9F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13A9E89-32B5-4026-AB3E-0A509EFAD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BC32398-38F5-4CF1-AF96-9CCDAEFD4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650C59-0A88-4571-9B38-364A8FA31B47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A7AE284-D75F-41EE-B630-B9063224D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BF217E-16B9-47D9-B08B-9217B401B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STT11.3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1558B97-DDBA-47CC-8381-9D27BFBAF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06806C-E38A-415F-BB4A-E973B045F7CE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2E154EB-D673-4A26-9057-750BB2FFD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B52A45B-55D5-4C9A-8665-87A972FF1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5FEC9C4-83E0-44EA-9AE0-C6E4CB57E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DC7A94-76BE-4936-90B0-C69CBDF576A1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E42FA5C-D383-4D31-A1BD-CA40D55D2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92EED78-96FB-45E0-84DE-DFAC1873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A3489B0-B2C6-4E81-914C-84B630AAF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3D8498-EAE3-4444-A1D1-E94B644531FC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C764BFE-E2C2-4D2C-80CC-3FB38DB26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00A48AE-EFE0-492A-AF75-A5B07330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3A306BB-F71D-4CA2-B742-F4C4A013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C19859-9AAF-4B72-8E97-AF3488588906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B11D77E-3550-469F-886B-620F328A9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4DB9530-CB7F-4970-95DF-D8B44EFE3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STT11.7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C6CF99B-D69A-4C55-8D5D-D9C2ADF7D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0AC37-1253-4AB1-B217-CE3942C5BEE9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E5773EC-E9F7-4B29-8A4B-7462C09E0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2862019-9CF7-46DB-8C03-8A8FCB88F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E08AB4-2DFE-424A-9127-6B0601D179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906214-D963-41D5-90D3-C2A3BD090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E6DBB5-95E7-4F9C-85FB-F7E4A56CD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DDEA-2F7A-4B2C-BC70-6462A257F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F2F9B6-CF72-440F-9865-F0EFA5E15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1E7EF2-6274-479B-ABFC-531103282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841F35-22A7-4BFC-9E6B-D2483BAB6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8BF-C07D-4F03-A233-2C0293A98D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9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6A93C6-8555-4E20-B758-14E7625BE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9B6387-C633-4AD0-8FA1-7963EA3AF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E3A818-B7E0-4431-9583-910B00BE8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F6AF-C242-44E4-9A89-25CDA4E9B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0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2A7D43-47A2-4DA1-824F-B6EF3158F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A57244-27FA-4C8C-AFA5-B38A34090F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BDAF8D-24A7-400C-9C49-EE535D3A3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A2C9A-0342-48A3-8C18-0492B9269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27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3958CC-B5AB-4A72-AF94-795B65442E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048A55-7520-41CA-A1BE-B1AA1BB7A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36B416-10D0-470A-9C18-98F2231AC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DAB25-9783-448F-8B87-F89B99DDA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EB3F96-4187-489D-93A0-E58A8723B3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BB2049-6689-4328-AA72-F9A3348AD3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B3F04B-3EB0-484D-9C3B-35AC1A908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4153-FB5F-48EE-A3BE-5732624F00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9CB4F-AC64-4EF9-B8FC-A142EE87C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85AE5-1FD0-4676-A92A-95A9482B0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B4580-71F7-414B-94E2-FB8CD1D99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8DF7F-93D2-40B4-9822-287B32C0D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4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CB7F2D-391D-4DAE-B9CD-DC6EBD2EDE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8B7607-D9DF-479F-B570-47831631A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E39234-8FAA-49E3-9D70-A625F7827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BB478-EA1E-4C7D-ADA9-570D0314D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DEC3FE-F7B8-45F9-9ADE-386898D37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8DFB50-4100-49B5-B2F4-779697E2F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F006F8-DA35-45E7-89E0-FBC728F8A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C5D03-D7C3-414D-B751-BEC7D15AB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41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3E79F8-2DBB-4CA9-B7A9-058E55908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2579A7-9742-4B1C-BD73-734D2C02A9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38B84F-8EBF-48E5-B9A2-F11216A45E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9CD3B-DA13-4562-9503-2D9CF6067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64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53D6-A056-40A0-A455-1BA6C88AA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BC19E-5BFD-4607-843E-39E7D4A97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EEF8F-4F45-4D72-AA89-BB28A56B6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7689-3B19-4684-9CEB-7D127FD91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4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AA673-DE0C-4196-A56A-4E86DC349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57EEA-A17D-4458-A3AA-B4145942DB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B5DBC-DA70-493A-A482-2F5160786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12C6-21AC-43F6-A204-F1DEAD1C2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0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F4A48F-5C05-420F-9F46-2F8AA6D45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093728-C7F6-4BF6-B96C-C1025D1E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93DA22-8ABF-43ED-9D43-583203DEB2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86036C-3B50-4049-B040-EF02DB9D35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1055EF-B93D-4E61-B963-8511B391B3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DFBAB8B-040B-4067-B922-FAB838169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tags" Target="../tags/tag3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tags" Target="../tags/tag4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jpeg"/><Relationship Id="rId2" Type="http://schemas.openxmlformats.org/officeDocument/2006/relationships/tags" Target="../tags/tag4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2.png"/><Relationship Id="rId4" Type="http://schemas.openxmlformats.org/officeDocument/2006/relationships/notesSlide" Target="../notesSlides/notesSlide27.xml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5.bin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w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65E08904-AC0F-4EC8-8FF9-6F46B1642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4949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Chapter 9 - Work 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05E93E51-A1FB-4EEE-BA0E-B7584E06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1066800"/>
            <a:ext cx="7300912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Work has the units of energy.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Just like “Impulse” can be thought of as a change in momentum, “Work” can be thought of as a change in energy.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3440EADF-9735-4E2B-8BC0-614D16B26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3200400"/>
          <a:ext cx="540385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168400" imgH="508000" progId="Equation.3">
                  <p:embed/>
                </p:oleObj>
              </mc:Choice>
              <mc:Fallback>
                <p:oleObj name="Equation" r:id="rId4" imgW="11684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200400"/>
                        <a:ext cx="540385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6">
            <a:extLst>
              <a:ext uri="{FF2B5EF4-FFF2-40B4-BE49-F238E27FC236}">
                <a16:creationId xmlns:a16="http://schemas.microsoft.com/office/drawing/2014/main" id="{A40534E7-8635-418E-89D7-70255C67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89563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Fs stands for the Force exerted upon the object in the direction of motion (this can be a negative number).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1B8BD-1ECD-468B-A6A0-5DAE901AC6D6}"/>
              </a:ext>
            </a:extLst>
          </p:cNvPr>
          <p:cNvSpPr txBox="1"/>
          <p:nvPr/>
        </p:nvSpPr>
        <p:spPr>
          <a:xfrm>
            <a:off x="5943600" y="381000"/>
            <a:ext cx="236220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Chp</a:t>
            </a:r>
            <a:r>
              <a:rPr lang="en-US" dirty="0"/>
              <a:t> 11 in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3031576-AC38-443E-B61B-71E1EBB6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6172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Power Defined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Power = 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Energy / 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time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1 Watt = 1Joule/1sec</a:t>
            </a:r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59684A63-3B8F-4B74-BE43-25E1D5012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Using the following tools, find your maximum power 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ruler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stopwatch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stairs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FDDD085-647A-4D9B-ACA0-4B281027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57912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There is no transformation because energy is conserved.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BD803C70-2816-4E03-82A5-7D6B996CF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02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child slides down a playground slide at constant speed. The energy transformation is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FAE9B81-B76B-4100-8D34-4F7A1F4D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2720975"/>
            <a:ext cx="15176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109D9E5A-EC51-4457-B44E-6D8A285F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6705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particle moving along the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-axis experiences the force shown in the graph. If the particle has 2.0 J of kinetic energy as it passes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0 m, what is its kinetic energy when it reaches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4 m?</a:t>
            </a:r>
          </a:p>
        </p:txBody>
      </p:sp>
      <p:pic>
        <p:nvPicPr>
          <p:cNvPr id="18435" name="Picture 3" descr="11_stt_02">
            <a:extLst>
              <a:ext uri="{FF2B5EF4-FFF2-40B4-BE49-F238E27FC236}">
                <a16:creationId xmlns:a16="http://schemas.microsoft.com/office/drawing/2014/main" id="{F63EF023-A9AB-47DF-921C-4C8BB0E2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4832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0C8476C0-7EEB-4211-9B27-83AFF244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3276600"/>
            <a:ext cx="12938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0.0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2.0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4.0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6.0 J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ED445AF5-2550-419B-ACD8-895548F7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722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B0D9C84-D8D9-4BFC-B805-D148E67E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5943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are both zero.</a:t>
            </a:r>
            <a:endParaRPr lang="en-US" altLang="en-US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positive.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588CCA9D-3C6D-4465-BF80-72550EFD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6172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crane lowers a steel girder into place at a construction site. The girder moves with constant speed. Consider the work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done by gravity and the work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done by the tension in the cable. Which of the following is correct?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9140D641-ED4F-495A-9E62-491A1BD7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74675"/>
            <a:ext cx="436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Which force does the most work?</a:t>
            </a:r>
          </a:p>
        </p:txBody>
      </p:sp>
      <p:pic>
        <p:nvPicPr>
          <p:cNvPr id="26627" name="Picture 3" descr="11_stt_04">
            <a:extLst>
              <a:ext uri="{FF2B5EF4-FFF2-40B4-BE49-F238E27FC236}">
                <a16:creationId xmlns:a16="http://schemas.microsoft.com/office/drawing/2014/main" id="{408C6A88-2FC9-4F52-A71A-BF13CC80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0673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>
            <a:extLst>
              <a:ext uri="{FF2B5EF4-FFF2-40B4-BE49-F238E27FC236}">
                <a16:creationId xmlns:a16="http://schemas.microsoft.com/office/drawing/2014/main" id="{CBE8D98B-C530-4BA7-9F83-E683734C1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4572000" cy="2282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The 6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The 8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The 10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They all do the same amount of work.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96534FF4-4BDF-49B3-A8D9-5920CB5F5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74675"/>
            <a:ext cx="6416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particle moves along the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-axis with the potential energy shown. The force on the particle when it is at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4 m is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73A1CF3-389C-4443-A18D-8BA523B6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2133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 4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 2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 1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–1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–2 N.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9EB8E48D-7841-42AF-AC21-4A43D01BD46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28800"/>
            <a:ext cx="4381500" cy="4800600"/>
            <a:chOff x="720" y="1008"/>
            <a:chExt cx="2760" cy="3024"/>
          </a:xfrm>
        </p:grpSpPr>
        <p:pic>
          <p:nvPicPr>
            <p:cNvPr id="30725" name="Picture 5" descr="11_stt_05">
              <a:extLst>
                <a:ext uri="{FF2B5EF4-FFF2-40B4-BE49-F238E27FC236}">
                  <a16:creationId xmlns:a16="http://schemas.microsoft.com/office/drawing/2014/main" id="{9597CD24-7CDE-47CC-915F-5200D3428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008"/>
              <a:ext cx="2760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Rectangle 6">
              <a:extLst>
                <a:ext uri="{FF2B5EF4-FFF2-40B4-BE49-F238E27FC236}">
                  <a16:creationId xmlns:a16="http://schemas.microsoft.com/office/drawing/2014/main" id="{2DF3CBC9-091F-4EC8-8EE9-8712AC44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744"/>
              <a:ext cx="249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E485AE1-C8CB-49DA-9236-051EE742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7596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child at the playground slides down a pole at constant speed. This is a situation in which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DFA74CE-B6B6-442E-99CE-B2207118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19400"/>
            <a:ext cx="73914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conserved.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Neither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conserved.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FF432B15-4949-4228-B063-0CC65266221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7021513" cy="2055813"/>
            <a:chOff x="480" y="1008"/>
            <a:chExt cx="4423" cy="1295"/>
          </a:xfrm>
        </p:grpSpPr>
        <p:pic>
          <p:nvPicPr>
            <p:cNvPr id="38920" name="Picture 3" descr="11_stt_07_01">
              <a:extLst>
                <a:ext uri="{FF2B5EF4-FFF2-40B4-BE49-F238E27FC236}">
                  <a16:creationId xmlns:a16="http://schemas.microsoft.com/office/drawing/2014/main" id="{22611183-B000-4A95-B397-A073CD5CF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008"/>
              <a:ext cx="1532" cy="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4" descr="11_stt_07_03">
              <a:extLst>
                <a:ext uri="{FF2B5EF4-FFF2-40B4-BE49-F238E27FC236}">
                  <a16:creationId xmlns:a16="http://schemas.microsoft.com/office/drawing/2014/main" id="{4E575A13-5DF0-41C1-9A7C-F06BBBE3A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008"/>
              <a:ext cx="1111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5" descr="11_stt_07_02">
              <a:extLst>
                <a:ext uri="{FF2B5EF4-FFF2-40B4-BE49-F238E27FC236}">
                  <a16:creationId xmlns:a16="http://schemas.microsoft.com/office/drawing/2014/main" id="{61EC8E0A-A101-4CE4-9634-95B235E55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008"/>
              <a:ext cx="1088" cy="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3" name="Rectangle 6">
              <a:extLst>
                <a:ext uri="{FF2B5EF4-FFF2-40B4-BE49-F238E27FC236}">
                  <a16:creationId xmlns:a16="http://schemas.microsoft.com/office/drawing/2014/main" id="{246C6F5E-BDC4-46CA-BFCE-EF99DD4CC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205"/>
              <a:ext cx="4129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8915" name="Text Box 7">
            <a:extLst>
              <a:ext uri="{FF2B5EF4-FFF2-40B4-BE49-F238E27FC236}">
                <a16:creationId xmlns:a16="http://schemas.microsoft.com/office/drawing/2014/main" id="{367FE1CC-60D2-4CDD-8F0C-E9742ED9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695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students run up the stairs in the time shown. Rank in order, from largest to smallest, their power outputs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916" name="Text Box 8">
            <a:extLst>
              <a:ext uri="{FF2B5EF4-FFF2-40B4-BE49-F238E27FC236}">
                <a16:creationId xmlns:a16="http://schemas.microsoft.com/office/drawing/2014/main" id="{C8318B73-86D9-4794-9490-3294EFAD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038600"/>
            <a:ext cx="27400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8917" name="Group 9">
            <a:extLst>
              <a:ext uri="{FF2B5EF4-FFF2-40B4-BE49-F238E27FC236}">
                <a16:creationId xmlns:a16="http://schemas.microsoft.com/office/drawing/2014/main" id="{03D912FC-0FE2-4D52-811C-A25B7A9B527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81400"/>
            <a:ext cx="3429000" cy="2971800"/>
            <a:chOff x="672" y="2256"/>
            <a:chExt cx="2160" cy="1872"/>
          </a:xfrm>
        </p:grpSpPr>
        <p:pic>
          <p:nvPicPr>
            <p:cNvPr id="38918" name="Picture 10" descr="11_stt_07_04">
              <a:extLst>
                <a:ext uri="{FF2B5EF4-FFF2-40B4-BE49-F238E27FC236}">
                  <a16:creationId xmlns:a16="http://schemas.microsoft.com/office/drawing/2014/main" id="{45BAD8D6-D4BF-4E73-AB3A-533DDED4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56"/>
              <a:ext cx="2160" cy="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9" name="Rectangle 11">
              <a:extLst>
                <a:ext uri="{FF2B5EF4-FFF2-40B4-BE49-F238E27FC236}">
                  <a16:creationId xmlns:a16="http://schemas.microsoft.com/office/drawing/2014/main" id="{BF48E9A2-22DA-424E-A0B6-142A07B3E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984"/>
              <a:ext cx="158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>
            <a:extLst>
              <a:ext uri="{FF2B5EF4-FFF2-40B4-BE49-F238E27FC236}">
                <a16:creationId xmlns:a16="http://schemas.microsoft.com/office/drawing/2014/main" id="{8284FFC4-2D7B-4CCA-ACCF-54D62EAD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"/>
            <a:ext cx="6553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What velocity do you need to achieve to burn the energy in 1 eggo if traveling only on horizontal ground?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1 eggo = 1.6 million Joules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How many seconds does it take to achieve this speed if you could burn an eggo at a power of 300Watts?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Image result for supergirl flying side profile&quot;">
            <a:extLst>
              <a:ext uri="{FF2B5EF4-FFF2-40B4-BE49-F238E27FC236}">
                <a16:creationId xmlns:a16="http://schemas.microsoft.com/office/drawing/2014/main" id="{E40A6037-4DD9-4E1C-B5EA-9494553D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6400" flipH="1">
            <a:off x="5180922" y="2321867"/>
            <a:ext cx="25241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4" name="Rectangle 10">
            <a:extLst>
              <a:ext uri="{FF2B5EF4-FFF2-40B4-BE49-F238E27FC236}">
                <a16:creationId xmlns:a16="http://schemas.microsoft.com/office/drawing/2014/main" id="{7BE1E5C0-A0AE-4CE7-94E7-5BB3AAC7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76200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5" name="Text Box 7">
            <a:extLst>
              <a:ext uri="{FF2B5EF4-FFF2-40B4-BE49-F238E27FC236}">
                <a16:creationId xmlns:a16="http://schemas.microsoft.com/office/drawing/2014/main" id="{06A27ED5-55B7-4CB1-B6A6-FA32CFBC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162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Example 2: </a:t>
            </a:r>
            <a:r>
              <a:rPr lang="en-US" altLang="en-US" sz="2000" dirty="0"/>
              <a:t>A 1000 kg car is rolling slowly across a level surface at 1.0 m/s, heading toward a group of small innocent children. The doors are locked, so you can’t get inside to use the brakes. Instead, </a:t>
            </a:r>
            <a:r>
              <a:rPr lang="en-US" altLang="en-US" sz="2000" dirty="0" err="1"/>
              <a:t>Supergril</a:t>
            </a:r>
            <a:r>
              <a:rPr lang="en-US" altLang="en-US" sz="2000" dirty="0"/>
              <a:t> rushes in and pushes on the hood at an angle 30° below horizontal. How hard must she push to stop the car in a distance of 2.0 m?</a:t>
            </a:r>
            <a:endParaRPr lang="en-US" altLang="en-US" sz="1800" dirty="0"/>
          </a:p>
        </p:txBody>
      </p:sp>
      <p:pic>
        <p:nvPicPr>
          <p:cNvPr id="54276" name="Picture 8" descr="j0212957">
            <a:extLst>
              <a:ext uri="{FF2B5EF4-FFF2-40B4-BE49-F238E27FC236}">
                <a16:creationId xmlns:a16="http://schemas.microsoft.com/office/drawing/2014/main" id="{10D73A66-2CD4-4F4C-A227-1F944D6D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3505200"/>
            <a:ext cx="33528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2" descr="MCj01975940000[1]">
            <a:extLst>
              <a:ext uri="{FF2B5EF4-FFF2-40B4-BE49-F238E27FC236}">
                <a16:creationId xmlns:a16="http://schemas.microsoft.com/office/drawing/2014/main" id="{1A77A9E1-70D6-4CAB-AF1F-A0E0479C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229552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Line 13">
            <a:extLst>
              <a:ext uri="{FF2B5EF4-FFF2-40B4-BE49-F238E27FC236}">
                <a16:creationId xmlns:a16="http://schemas.microsoft.com/office/drawing/2014/main" id="{D76C8D38-8065-4D7B-A6E7-0C65642A8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038600"/>
            <a:ext cx="990600" cy="609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14">
            <a:extLst>
              <a:ext uri="{FF2B5EF4-FFF2-40B4-BE49-F238E27FC236}">
                <a16:creationId xmlns:a16="http://schemas.microsoft.com/office/drawing/2014/main" id="{B1DA6114-143C-4E6B-96C0-BC24C785E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Freeform 15">
            <a:extLst>
              <a:ext uri="{FF2B5EF4-FFF2-40B4-BE49-F238E27FC236}">
                <a16:creationId xmlns:a16="http://schemas.microsoft.com/office/drawing/2014/main" id="{48521E44-7F61-47AE-9E00-20D68CEB9297}"/>
              </a:ext>
            </a:extLst>
          </p:cNvPr>
          <p:cNvSpPr>
            <a:spLocks/>
          </p:cNvSpPr>
          <p:nvPr/>
        </p:nvSpPr>
        <p:spPr bwMode="auto">
          <a:xfrm>
            <a:off x="4800600" y="4038600"/>
            <a:ext cx="76200" cy="152400"/>
          </a:xfrm>
          <a:custGeom>
            <a:avLst/>
            <a:gdLst>
              <a:gd name="T0" fmla="*/ 2147483646 w 104"/>
              <a:gd name="T1" fmla="*/ 0 h 112"/>
              <a:gd name="T2" fmla="*/ 2147483646 w 104"/>
              <a:gd name="T3" fmla="*/ 2147483646 h 112"/>
              <a:gd name="T4" fmla="*/ 2147483646 w 104"/>
              <a:gd name="T5" fmla="*/ 2147483646 h 112"/>
              <a:gd name="T6" fmla="*/ 0 60000 65536"/>
              <a:gd name="T7" fmla="*/ 0 60000 65536"/>
              <a:gd name="T8" fmla="*/ 0 60000 65536"/>
              <a:gd name="T9" fmla="*/ 0 w 104"/>
              <a:gd name="T10" fmla="*/ 0 h 112"/>
              <a:gd name="T11" fmla="*/ 104 w 10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12">
                <a:moveTo>
                  <a:pt x="56" y="0"/>
                </a:moveTo>
                <a:cubicBezTo>
                  <a:pt x="28" y="40"/>
                  <a:pt x="0" y="80"/>
                  <a:pt x="8" y="96"/>
                </a:cubicBezTo>
                <a:cubicBezTo>
                  <a:pt x="16" y="112"/>
                  <a:pt x="60" y="104"/>
                  <a:pt x="104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Text Box 16">
            <a:extLst>
              <a:ext uri="{FF2B5EF4-FFF2-40B4-BE49-F238E27FC236}">
                <a16:creationId xmlns:a16="http://schemas.microsoft.com/office/drawing/2014/main" id="{E1521869-93A7-4902-9AB0-5D4AD292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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3296F1B7-869E-4E4D-AC79-99D5760E9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698500"/>
          <a:ext cx="540385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1168400" imgH="508000" progId="Equation.3">
                  <p:embed/>
                </p:oleObj>
              </mc:Choice>
              <mc:Fallback>
                <p:oleObj name="Equation" r:id="rId4" imgW="11684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698500"/>
                        <a:ext cx="540385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Line 3">
            <a:extLst>
              <a:ext uri="{FF2B5EF4-FFF2-40B4-BE49-F238E27FC236}">
                <a16:creationId xmlns:a16="http://schemas.microsoft.com/office/drawing/2014/main" id="{BDFBCEDC-CA5C-4504-ABD7-D140CF2F4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278063"/>
            <a:ext cx="301625" cy="846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61323EBF-7F56-4383-97DC-A79044923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2463" y="2322513"/>
            <a:ext cx="44450" cy="428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BC85D614-80A1-4E17-988F-E0A94591D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24200"/>
            <a:ext cx="3757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This “s” is important. </a:t>
            </a:r>
          </a:p>
        </p:txBody>
      </p:sp>
      <p:graphicFrame>
        <p:nvGraphicFramePr>
          <p:cNvPr id="4102" name="Object 3">
            <a:extLst>
              <a:ext uri="{FF2B5EF4-FFF2-40B4-BE49-F238E27FC236}">
                <a16:creationId xmlns:a16="http://schemas.microsoft.com/office/drawing/2014/main" id="{E333E7C9-152C-404E-8934-40FD8B30B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356100"/>
          <a:ext cx="569753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1231366" imgH="507780" progId="Equation.3">
                  <p:embed/>
                </p:oleObj>
              </mc:Choice>
              <mc:Fallback>
                <p:oleObj name="Equation" r:id="rId6" imgW="1231366" imgH="5077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356100"/>
                        <a:ext cx="569753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6">
            <a:extLst>
              <a:ext uri="{FF2B5EF4-FFF2-40B4-BE49-F238E27FC236}">
                <a16:creationId xmlns:a16="http://schemas.microsoft.com/office/drawing/2014/main" id="{BE4ADE77-98C0-4E4F-A0C5-AE700B40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This really turns into:</a:t>
            </a:r>
            <a:endParaRPr lang="en-US" altLang="en-US" sz="18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3D67F662-7522-4B00-90CB-E9B32454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0"/>
            <a:ext cx="76200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812225A1-3C2F-45E1-BABC-301431F3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"/>
            <a:ext cx="7162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We could do this problem via the “old way” of using forces and accelerations.  But let’s try doing it using Energy and Work.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The car </a:t>
            </a:r>
            <a:r>
              <a:rPr lang="en-US" altLang="en-US" sz="2000"/>
              <a:t>starts out with a K=½mv</a:t>
            </a:r>
            <a:r>
              <a:rPr lang="en-US" altLang="en-US" sz="2000" baseline="30000"/>
              <a:t>2</a:t>
            </a:r>
            <a:r>
              <a:rPr lang="en-US" altLang="en-US" sz="2000"/>
              <a:t> of energy.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order to save the jay-walking family, we need to get rid of all of that Kinetic Energy.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/>
          </a:p>
        </p:txBody>
      </p:sp>
      <p:pic>
        <p:nvPicPr>
          <p:cNvPr id="55300" name="Picture 6" descr="j0212957">
            <a:extLst>
              <a:ext uri="{FF2B5EF4-FFF2-40B4-BE49-F238E27FC236}">
                <a16:creationId xmlns:a16="http://schemas.microsoft.com/office/drawing/2014/main" id="{46584886-9C1F-4763-9C1E-FEBB17A7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3200400"/>
            <a:ext cx="33528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MCj01975940000[1]">
            <a:extLst>
              <a:ext uri="{FF2B5EF4-FFF2-40B4-BE49-F238E27FC236}">
                <a16:creationId xmlns:a16="http://schemas.microsoft.com/office/drawing/2014/main" id="{1E9E2F60-DEF3-40E1-A0AC-FE8EA46F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229552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Line 8">
            <a:extLst>
              <a:ext uri="{FF2B5EF4-FFF2-40B4-BE49-F238E27FC236}">
                <a16:creationId xmlns:a16="http://schemas.microsoft.com/office/drawing/2014/main" id="{0C03F03C-F701-43F6-AC6D-97694A36C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733800"/>
            <a:ext cx="990600" cy="609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27E715C2-19ED-4680-B898-DFF535A1D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Freeform 10">
            <a:extLst>
              <a:ext uri="{FF2B5EF4-FFF2-40B4-BE49-F238E27FC236}">
                <a16:creationId xmlns:a16="http://schemas.microsoft.com/office/drawing/2014/main" id="{4ED7A959-DF5A-4EEA-BAAC-0895F8E5C2A1}"/>
              </a:ext>
            </a:extLst>
          </p:cNvPr>
          <p:cNvSpPr>
            <a:spLocks/>
          </p:cNvSpPr>
          <p:nvPr/>
        </p:nvSpPr>
        <p:spPr bwMode="auto">
          <a:xfrm>
            <a:off x="4800600" y="3733800"/>
            <a:ext cx="76200" cy="152400"/>
          </a:xfrm>
          <a:custGeom>
            <a:avLst/>
            <a:gdLst>
              <a:gd name="T0" fmla="*/ 2147483646 w 104"/>
              <a:gd name="T1" fmla="*/ 0 h 112"/>
              <a:gd name="T2" fmla="*/ 2147483646 w 104"/>
              <a:gd name="T3" fmla="*/ 2147483646 h 112"/>
              <a:gd name="T4" fmla="*/ 2147483646 w 104"/>
              <a:gd name="T5" fmla="*/ 2147483646 h 112"/>
              <a:gd name="T6" fmla="*/ 0 60000 65536"/>
              <a:gd name="T7" fmla="*/ 0 60000 65536"/>
              <a:gd name="T8" fmla="*/ 0 60000 65536"/>
              <a:gd name="T9" fmla="*/ 0 w 104"/>
              <a:gd name="T10" fmla="*/ 0 h 112"/>
              <a:gd name="T11" fmla="*/ 104 w 10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12">
                <a:moveTo>
                  <a:pt x="56" y="0"/>
                </a:moveTo>
                <a:cubicBezTo>
                  <a:pt x="28" y="40"/>
                  <a:pt x="0" y="80"/>
                  <a:pt x="8" y="96"/>
                </a:cubicBezTo>
                <a:cubicBezTo>
                  <a:pt x="16" y="112"/>
                  <a:pt x="60" y="104"/>
                  <a:pt x="104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D1F19775-1677-4648-ADF2-9400F6C17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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4B1E4024-F7A4-4891-8695-2F8A850F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3011488"/>
            <a:ext cx="1866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Chapter 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Reading Quiz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EA51017-D747-42F1-8FD3-A5C1110D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7588"/>
            <a:ext cx="5334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law of conservation of energy.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work-kinetic energy theorem.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kinetic energy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weight-kinetic energy theorem.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CF55E6C5-B29D-4A35-92DD-8A25D195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447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The statement ∆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called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BA99CFC0-EE6E-453A-83CB-5882A3581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447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The statement ∆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called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87DD897-7E17-4EA2-A9DE-724C1061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7588"/>
            <a:ext cx="5334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law of conservation of energy.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2. work-kinetic energy theorem.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kinetic energy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weight-kinetic energy theorem.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14808290-EE0E-4F4A-AB3F-9234DD315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8975" y="2676525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Photo Editor Photo" r:id="rId5" imgW="476316" imgH="438095" progId="MSPhotoEd.3">
                  <p:embed/>
                </p:oleObj>
              </mc:Choice>
              <mc:Fallback>
                <p:oleObj name="Photo Editor Photo" r:id="rId5" imgW="476316" imgH="4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676525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6182F0A9-F987-4DD1-9438-9E697DFCB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331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The transfer of energy to a system by the application of a force is called 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569DAD65-8453-4B44-A500-25303EE8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3089275"/>
            <a:ext cx="34321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Dot product.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Power.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Work.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Watt.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Energy transformations.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9F81581F-B989-4D13-93EA-D7E45F6B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331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The transfer of energy to a system by the application of a force is called 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383E5AB8-AC15-4309-9285-1882FB07E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3089275"/>
            <a:ext cx="34321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Dot product.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Power.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3. Work.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Watt.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Energy transformations.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48AE0B75-7F03-4BD4-8D98-0757E581F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86200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Photo Editor Photo" r:id="rId5" imgW="476316" imgH="438095" progId="MSPhotoEd.3">
                  <p:embed/>
                </p:oleObj>
              </mc:Choice>
              <mc:Fallback>
                <p:oleObj name="Photo Editor Photo" r:id="rId5" imgW="476316" imgH="4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1B71136-ADA1-4228-9DC3-9F1FE427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57912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There is no transformation because energy is conserved.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75E1E835-C71C-4533-B9A6-4684F65C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02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child slides down a playground slide at constant speed. The energy transformation is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89149443-3C34-4BC9-BFD9-FFA3FCF0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3406775"/>
            <a:ext cx="15176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758D16AE-F2B2-4A48-99DC-ADA7C783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305175"/>
            <a:ext cx="2138362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>
            <a:extLst>
              <a:ext uri="{FF2B5EF4-FFF2-40B4-BE49-F238E27FC236}">
                <a16:creationId xmlns:a16="http://schemas.microsoft.com/office/drawing/2014/main" id="{AEA47A38-5E8B-4D51-B986-7BE9F937A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57912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There is no transformation because energy is conserved.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F0AAD661-476B-4E4E-8CCD-4BA872E0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02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child slides down a playground slide at constant speed. The energy transformation is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CE1F2A77-3C7F-4C33-8559-66F2026FD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6705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particle moving along the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-axis experiences the force shown in the graph. If the particle has 2.0 J of kinetic energy as it passes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0 m, what is its kinetic energy when it reaches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4 m?</a:t>
            </a:r>
          </a:p>
        </p:txBody>
      </p:sp>
      <p:pic>
        <p:nvPicPr>
          <p:cNvPr id="60419" name="Picture 3" descr="11_stt_02">
            <a:extLst>
              <a:ext uri="{FF2B5EF4-FFF2-40B4-BE49-F238E27FC236}">
                <a16:creationId xmlns:a16="http://schemas.microsoft.com/office/drawing/2014/main" id="{2872ADBD-A218-4784-B705-A3A487C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4832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4">
            <a:extLst>
              <a:ext uri="{FF2B5EF4-FFF2-40B4-BE49-F238E27FC236}">
                <a16:creationId xmlns:a16="http://schemas.microsoft.com/office/drawing/2014/main" id="{8C8C01DD-AFA3-41B8-8993-7CFC26CA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3276600"/>
            <a:ext cx="12938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0.0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2.0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4.0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6.0 J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EAD98C6-BAD3-48D7-B468-0ECC952C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722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27E47F5A-DF9C-4AA9-AE5C-330096C34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6705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particle moving along the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-axis experiences the force shown in the graph. If the particle has 2.0 J of kinetic energy as it passes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0 m, what is its kinetic energy when it reaches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4 m?</a:t>
            </a:r>
          </a:p>
        </p:txBody>
      </p:sp>
      <p:pic>
        <p:nvPicPr>
          <p:cNvPr id="62467" name="Picture 3" descr="11_stt_02">
            <a:extLst>
              <a:ext uri="{FF2B5EF4-FFF2-40B4-BE49-F238E27FC236}">
                <a16:creationId xmlns:a16="http://schemas.microsoft.com/office/drawing/2014/main" id="{F659EBE9-CCC7-4659-B053-DE54AF5C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4832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4">
            <a:extLst>
              <a:ext uri="{FF2B5EF4-FFF2-40B4-BE49-F238E27FC236}">
                <a16:creationId xmlns:a16="http://schemas.microsoft.com/office/drawing/2014/main" id="{97B35752-E736-4B31-A4AA-2EA43B78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76600"/>
            <a:ext cx="13271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0.0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2.0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4.0 J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6.0 J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91FFCC0B-7FFC-4058-B674-45A807CE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722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B5BC1882-A28B-4B91-82AC-124485562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9975" y="5105400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Photo Editor Photo" r:id="rId6" imgW="476316" imgH="438095" progId="MSPhotoEd.3">
                  <p:embed/>
                </p:oleObj>
              </mc:Choice>
              <mc:Fallback>
                <p:oleObj name="Photo Editor Photo" r:id="rId6" imgW="476316" imgH="43809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5105400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9379BFD-7D3B-4B70-92AB-9D912D05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3200400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Chapter 11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FD031D8-AC3C-424C-A2BB-887BADFC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617913"/>
            <a:ext cx="498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http://www.falstad.com/dotproduct/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F29312-A2AE-4111-ABE4-A2B67B5B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5943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are both zero.</a:t>
            </a:r>
            <a:endParaRPr lang="en-US" altLang="en-US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positive.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CD78836F-7893-4A56-A67D-BA1CE62F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6172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crane lowers a steel girder into place at a construction site. The girder moves with constant speed. Consider the work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done by gravity and the work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done by the tension in the cable. Which of the following is correct?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3C2517C-82A3-4B5B-8B65-C3A2F5B4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5943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3. 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is positive and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is negative.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are both zero.</a:t>
            </a:r>
            <a:endParaRPr lang="en-US" altLang="en-US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negative and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is positive.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A149B4FA-9CCB-442A-AB4B-6C42A5A9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6172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crane lowers a steel girder into place at a construction site. The girder moves with constant speed. Consider the work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done by gravity and the work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done by the tension in the cable. Which of the following is correct?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1B837725-F083-44A7-97F7-C9F977A89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267200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Photo Editor Photo" r:id="rId5" imgW="476316" imgH="438095" progId="MSPhotoEd.3">
                  <p:embed/>
                </p:oleObj>
              </mc:Choice>
              <mc:Fallback>
                <p:oleObj name="Photo Editor Photo" r:id="rId5" imgW="476316" imgH="4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7653261C-B29D-4D07-AC74-03301A6D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74675"/>
            <a:ext cx="436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Which force does the most work?</a:t>
            </a:r>
          </a:p>
        </p:txBody>
      </p:sp>
      <p:pic>
        <p:nvPicPr>
          <p:cNvPr id="68611" name="Picture 3" descr="11_stt_04">
            <a:extLst>
              <a:ext uri="{FF2B5EF4-FFF2-40B4-BE49-F238E27FC236}">
                <a16:creationId xmlns:a16="http://schemas.microsoft.com/office/drawing/2014/main" id="{63DB4D45-C878-4613-A497-A59CCFC8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0673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4">
            <a:extLst>
              <a:ext uri="{FF2B5EF4-FFF2-40B4-BE49-F238E27FC236}">
                <a16:creationId xmlns:a16="http://schemas.microsoft.com/office/drawing/2014/main" id="{C8819A2A-83C5-408F-A831-1E87C4C4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4572000" cy="2282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The 6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The 8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The 10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They all do the same amount of work.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54FF369A-B991-4289-9BB1-F1538E02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74675"/>
            <a:ext cx="436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Which force does the most work?</a:t>
            </a:r>
          </a:p>
        </p:txBody>
      </p:sp>
      <p:pic>
        <p:nvPicPr>
          <p:cNvPr id="70659" name="Picture 3" descr="11_stt_04">
            <a:extLst>
              <a:ext uri="{FF2B5EF4-FFF2-40B4-BE49-F238E27FC236}">
                <a16:creationId xmlns:a16="http://schemas.microsoft.com/office/drawing/2014/main" id="{A2EC5D73-FCD8-4974-987D-F49BDB79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0673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>
            <a:extLst>
              <a:ext uri="{FF2B5EF4-FFF2-40B4-BE49-F238E27FC236}">
                <a16:creationId xmlns:a16="http://schemas.microsoft.com/office/drawing/2014/main" id="{6CE65622-BABD-4A50-90BF-2636CFA5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4572000" cy="2282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1. The 6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The 8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The 10 N force.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They all do the same amount of work.</a:t>
            </a:r>
          </a:p>
        </p:txBody>
      </p: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06C19795-2702-4872-A62D-78CD21944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1775" y="3962400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Photo Editor Photo" r:id="rId6" imgW="476316" imgH="438095" progId="MSPhotoEd.3">
                  <p:embed/>
                </p:oleObj>
              </mc:Choice>
              <mc:Fallback>
                <p:oleObj name="Photo Editor Photo" r:id="rId6" imgW="476316" imgH="43809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962400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8A333CDF-4EC2-455B-9649-F1A707FE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74675"/>
            <a:ext cx="6416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particle moves along the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-axis with the potential energy shown. The force on the particle when it is at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4 m is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8E603DA-1198-434E-A060-3C02B1F6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2133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 4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 2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 1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–1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–2 N.</a:t>
            </a: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7D65790E-2B40-4B5D-AADE-97668155E88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28800"/>
            <a:ext cx="4381500" cy="4800600"/>
            <a:chOff x="720" y="1008"/>
            <a:chExt cx="2760" cy="3024"/>
          </a:xfrm>
        </p:grpSpPr>
        <p:pic>
          <p:nvPicPr>
            <p:cNvPr id="72709" name="Picture 5" descr="11_stt_05">
              <a:extLst>
                <a:ext uri="{FF2B5EF4-FFF2-40B4-BE49-F238E27FC236}">
                  <a16:creationId xmlns:a16="http://schemas.microsoft.com/office/drawing/2014/main" id="{9F5B1C3A-03CF-47BC-8FD7-8FB3B4491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008"/>
              <a:ext cx="2760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0" name="Rectangle 6">
              <a:extLst>
                <a:ext uri="{FF2B5EF4-FFF2-40B4-BE49-F238E27FC236}">
                  <a16:creationId xmlns:a16="http://schemas.microsoft.com/office/drawing/2014/main" id="{E1D6BE0B-A781-41E3-9CD0-9FB0ACEF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744"/>
              <a:ext cx="249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97365074-195E-4DD0-B9EA-12741905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74675"/>
            <a:ext cx="6416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particle moves along the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-axis with the potential energy shown. The force on the particle when it is at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4 m is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8D67B6E-9989-4B08-BC34-4EA46387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2133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 4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 2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 1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–1 N.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5. –2 N.</a:t>
            </a:r>
          </a:p>
        </p:txBody>
      </p:sp>
      <p:grpSp>
        <p:nvGrpSpPr>
          <p:cNvPr id="74756" name="Group 4">
            <a:extLst>
              <a:ext uri="{FF2B5EF4-FFF2-40B4-BE49-F238E27FC236}">
                <a16:creationId xmlns:a16="http://schemas.microsoft.com/office/drawing/2014/main" id="{E390EC5F-DAF5-4E15-ADFC-76182A8D3BC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28800"/>
            <a:ext cx="4381500" cy="4800600"/>
            <a:chOff x="720" y="1008"/>
            <a:chExt cx="2760" cy="3024"/>
          </a:xfrm>
        </p:grpSpPr>
        <p:pic>
          <p:nvPicPr>
            <p:cNvPr id="74758" name="Picture 5" descr="11_stt_05">
              <a:extLst>
                <a:ext uri="{FF2B5EF4-FFF2-40B4-BE49-F238E27FC236}">
                  <a16:creationId xmlns:a16="http://schemas.microsoft.com/office/drawing/2014/main" id="{E9F2D9BA-A31E-47BC-92A9-852CC7571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008"/>
              <a:ext cx="2760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59" name="Rectangle 6">
              <a:extLst>
                <a:ext uri="{FF2B5EF4-FFF2-40B4-BE49-F238E27FC236}">
                  <a16:creationId xmlns:a16="http://schemas.microsoft.com/office/drawing/2014/main" id="{BF34DFE6-08C8-4ABC-B272-5B45E53FA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744"/>
              <a:ext cx="249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74757" name="Object 7">
            <a:extLst>
              <a:ext uri="{FF2B5EF4-FFF2-40B4-BE49-F238E27FC236}">
                <a16:creationId xmlns:a16="http://schemas.microsoft.com/office/drawing/2014/main" id="{4BE25D9D-23F6-4E73-BDD4-7CCB36DE6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419600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Photo Editor Photo" r:id="rId6" imgW="476316" imgH="438095" progId="MSPhotoEd.3">
                  <p:embed/>
                </p:oleObj>
              </mc:Choice>
              <mc:Fallback>
                <p:oleObj name="Photo Editor Photo" r:id="rId6" imgW="476316" imgH="43809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19600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8272E3C-E5C2-411A-8158-9C86FA55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7596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child at the playground slides down a pole at constant speed. This is a situation in which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A2DFF12-D001-4E74-B673-3F5FC6F6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19400"/>
            <a:ext cx="73914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conserved.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Neither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conserved.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EE5F945-42AA-4F37-8BB9-D5DB62947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7596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child at the playground slides down a pole at constant speed. This is a situation in which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37B1598-1B49-405C-A7AE-75366C38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19400"/>
            <a:ext cx="73914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conserved.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not conserved but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is.</a:t>
            </a:r>
            <a:endParaRPr lang="en-US" altLang="en-US" sz="28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Neither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conserved.</a:t>
            </a:r>
          </a:p>
        </p:txBody>
      </p:sp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EB82C331-0E7F-47EB-93B7-2A755C0E8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91000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Photo Editor Photo" r:id="rId5" imgW="476316" imgH="438095" progId="MSPhotoEd.3">
                  <p:embed/>
                </p:oleObj>
              </mc:Choice>
              <mc:Fallback>
                <p:oleObj name="Photo Editor Photo" r:id="rId5" imgW="476316" imgH="4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>
            <a:extLst>
              <a:ext uri="{FF2B5EF4-FFF2-40B4-BE49-F238E27FC236}">
                <a16:creationId xmlns:a16="http://schemas.microsoft.com/office/drawing/2014/main" id="{C395B4D5-003B-4A4D-B509-02A5D0D172D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7021513" cy="2055813"/>
            <a:chOff x="480" y="1008"/>
            <a:chExt cx="4423" cy="1295"/>
          </a:xfrm>
        </p:grpSpPr>
        <p:pic>
          <p:nvPicPr>
            <p:cNvPr id="80904" name="Picture 3" descr="11_stt_07_01">
              <a:extLst>
                <a:ext uri="{FF2B5EF4-FFF2-40B4-BE49-F238E27FC236}">
                  <a16:creationId xmlns:a16="http://schemas.microsoft.com/office/drawing/2014/main" id="{5DCD1FE1-C5DA-44DC-81A0-77D48A6F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008"/>
              <a:ext cx="1532" cy="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05" name="Picture 4" descr="11_stt_07_03">
              <a:extLst>
                <a:ext uri="{FF2B5EF4-FFF2-40B4-BE49-F238E27FC236}">
                  <a16:creationId xmlns:a16="http://schemas.microsoft.com/office/drawing/2014/main" id="{809ED64D-49CC-46B6-BDD6-5368A2BDD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008"/>
              <a:ext cx="1111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06" name="Picture 5" descr="11_stt_07_02">
              <a:extLst>
                <a:ext uri="{FF2B5EF4-FFF2-40B4-BE49-F238E27FC236}">
                  <a16:creationId xmlns:a16="http://schemas.microsoft.com/office/drawing/2014/main" id="{E1B04FBD-E84D-458F-9BF0-B0BA82C3E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008"/>
              <a:ext cx="1088" cy="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7" name="Rectangle 6">
              <a:extLst>
                <a:ext uri="{FF2B5EF4-FFF2-40B4-BE49-F238E27FC236}">
                  <a16:creationId xmlns:a16="http://schemas.microsoft.com/office/drawing/2014/main" id="{16D1D1B7-1CF3-4990-8C06-9D47A87E3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205"/>
              <a:ext cx="4129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0899" name="Text Box 7">
            <a:extLst>
              <a:ext uri="{FF2B5EF4-FFF2-40B4-BE49-F238E27FC236}">
                <a16:creationId xmlns:a16="http://schemas.microsoft.com/office/drawing/2014/main" id="{75299F8D-3F99-422E-B36F-AB982EF5B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695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students run up the stairs in the time shown. Rank in order, from largest to smallest, their power outputs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0900" name="Text Box 8">
            <a:extLst>
              <a:ext uri="{FF2B5EF4-FFF2-40B4-BE49-F238E27FC236}">
                <a16:creationId xmlns:a16="http://schemas.microsoft.com/office/drawing/2014/main" id="{730FD508-B8E4-4B62-95BF-901A3A38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038600"/>
            <a:ext cx="27400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0901" name="Group 9">
            <a:extLst>
              <a:ext uri="{FF2B5EF4-FFF2-40B4-BE49-F238E27FC236}">
                <a16:creationId xmlns:a16="http://schemas.microsoft.com/office/drawing/2014/main" id="{EF926DA8-D52D-4FDE-ACDD-B7BFE8F9790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81400"/>
            <a:ext cx="3429000" cy="2971800"/>
            <a:chOff x="672" y="2256"/>
            <a:chExt cx="2160" cy="1872"/>
          </a:xfrm>
        </p:grpSpPr>
        <p:pic>
          <p:nvPicPr>
            <p:cNvPr id="80902" name="Picture 10" descr="11_stt_07_04">
              <a:extLst>
                <a:ext uri="{FF2B5EF4-FFF2-40B4-BE49-F238E27FC236}">
                  <a16:creationId xmlns:a16="http://schemas.microsoft.com/office/drawing/2014/main" id="{0D6E9C15-9281-4B8E-B600-3D75687A1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56"/>
              <a:ext cx="2160" cy="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3" name="Rectangle 11">
              <a:extLst>
                <a:ext uri="{FF2B5EF4-FFF2-40B4-BE49-F238E27FC236}">
                  <a16:creationId xmlns:a16="http://schemas.microsoft.com/office/drawing/2014/main" id="{4F2248DD-798D-47FB-8A6D-CDD022670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984"/>
              <a:ext cx="158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>
            <a:extLst>
              <a:ext uri="{FF2B5EF4-FFF2-40B4-BE49-F238E27FC236}">
                <a16:creationId xmlns:a16="http://schemas.microsoft.com/office/drawing/2014/main" id="{CD0ABDE9-5370-46A2-B567-AE99D97C0D7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7021513" cy="2055813"/>
            <a:chOff x="480" y="1008"/>
            <a:chExt cx="4423" cy="1295"/>
          </a:xfrm>
        </p:grpSpPr>
        <p:pic>
          <p:nvPicPr>
            <p:cNvPr id="82953" name="Picture 3" descr="11_stt_07_01">
              <a:extLst>
                <a:ext uri="{FF2B5EF4-FFF2-40B4-BE49-F238E27FC236}">
                  <a16:creationId xmlns:a16="http://schemas.microsoft.com/office/drawing/2014/main" id="{932E1587-6816-4FF3-B57F-8D9F34BD8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008"/>
              <a:ext cx="1532" cy="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4" name="Picture 4" descr="11_stt_07_03">
              <a:extLst>
                <a:ext uri="{FF2B5EF4-FFF2-40B4-BE49-F238E27FC236}">
                  <a16:creationId xmlns:a16="http://schemas.microsoft.com/office/drawing/2014/main" id="{1460A842-A944-4213-9516-C4FA114A5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008"/>
              <a:ext cx="1111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5" name="Picture 5" descr="11_stt_07_02">
              <a:extLst>
                <a:ext uri="{FF2B5EF4-FFF2-40B4-BE49-F238E27FC236}">
                  <a16:creationId xmlns:a16="http://schemas.microsoft.com/office/drawing/2014/main" id="{E447FC5A-464E-4915-B5C6-FDB0AED5B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008"/>
              <a:ext cx="1088" cy="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6" name="Rectangle 6">
              <a:extLst>
                <a:ext uri="{FF2B5EF4-FFF2-40B4-BE49-F238E27FC236}">
                  <a16:creationId xmlns:a16="http://schemas.microsoft.com/office/drawing/2014/main" id="{CE7CACAE-A35E-4091-A711-694069A9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205"/>
              <a:ext cx="4129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2947" name="Text Box 7">
            <a:extLst>
              <a:ext uri="{FF2B5EF4-FFF2-40B4-BE49-F238E27FC236}">
                <a16:creationId xmlns:a16="http://schemas.microsoft.com/office/drawing/2014/main" id="{9A8AE898-E494-45F7-B631-D766499C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695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students run up the stairs in the time shown. Rank in order, from largest to smallest, their power outputs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948" name="Text Box 8">
            <a:extLst>
              <a:ext uri="{FF2B5EF4-FFF2-40B4-BE49-F238E27FC236}">
                <a16:creationId xmlns:a16="http://schemas.microsoft.com/office/drawing/2014/main" id="{17A60EA6-9C74-42F4-BFA1-DC833E66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038600"/>
            <a:ext cx="27781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3.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4.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5.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2949" name="Group 9">
            <a:extLst>
              <a:ext uri="{FF2B5EF4-FFF2-40B4-BE49-F238E27FC236}">
                <a16:creationId xmlns:a16="http://schemas.microsoft.com/office/drawing/2014/main" id="{43233B8E-F644-4FC4-A07E-EB6E7D1EBE8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81400"/>
            <a:ext cx="3429000" cy="2971800"/>
            <a:chOff x="672" y="2256"/>
            <a:chExt cx="2160" cy="1872"/>
          </a:xfrm>
        </p:grpSpPr>
        <p:pic>
          <p:nvPicPr>
            <p:cNvPr id="82951" name="Picture 10" descr="11_stt_07_04">
              <a:extLst>
                <a:ext uri="{FF2B5EF4-FFF2-40B4-BE49-F238E27FC236}">
                  <a16:creationId xmlns:a16="http://schemas.microsoft.com/office/drawing/2014/main" id="{1F486016-AD28-4FAC-B554-3E33B7349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56"/>
              <a:ext cx="2160" cy="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2" name="Rectangle 11">
              <a:extLst>
                <a:ext uri="{FF2B5EF4-FFF2-40B4-BE49-F238E27FC236}">
                  <a16:creationId xmlns:a16="http://schemas.microsoft.com/office/drawing/2014/main" id="{9EF7BD7C-716A-4D25-80FC-54374911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984"/>
              <a:ext cx="158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82950" name="Object 12">
            <a:extLst>
              <a:ext uri="{FF2B5EF4-FFF2-40B4-BE49-F238E27FC236}">
                <a16:creationId xmlns:a16="http://schemas.microsoft.com/office/drawing/2014/main" id="{663A7ADF-D735-4AB9-831F-6F9775FCD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14800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Photo Editor Photo" r:id="rId9" imgW="476316" imgH="438095" progId="MSPhotoEd.3">
                  <p:embed/>
                </p:oleObj>
              </mc:Choice>
              <mc:Fallback>
                <p:oleObj name="Photo Editor Photo" r:id="rId9" imgW="476316" imgH="438095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Canvas">
            <a:extLst>
              <a:ext uri="{FF2B5EF4-FFF2-40B4-BE49-F238E27FC236}">
                <a16:creationId xmlns:a16="http://schemas.microsoft.com/office/drawing/2014/main" id="{F0A78094-589E-41D6-8B5C-7636DB64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2439988"/>
            <a:ext cx="2759075" cy="14509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67429C58-2362-4E5F-B34D-0792362A2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825" y="3905250"/>
            <a:ext cx="7459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5">
            <a:extLst>
              <a:ext uri="{FF2B5EF4-FFF2-40B4-BE49-F238E27FC236}">
                <a16:creationId xmlns:a16="http://schemas.microsoft.com/office/drawing/2014/main" id="{1218947F-0C28-44A9-9F1F-FE14A1441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2625" y="2062163"/>
            <a:ext cx="2089150" cy="10890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id="{186354BB-D520-4452-A9A0-6C667AAF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088" y="1438275"/>
            <a:ext cx="857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622C6109-76D5-4E35-B893-A18906B1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4049713"/>
            <a:ext cx="81311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You pull this 5.0kg crate along a carpeted floor (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.80)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with a rope of T=75N at an angle of 30.0 degrees above the floor.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What is the speed of the crate after 1.0 meters of pulling?</a:t>
            </a:r>
          </a:p>
        </p:txBody>
      </p:sp>
      <p:graphicFrame>
        <p:nvGraphicFramePr>
          <p:cNvPr id="7175" name="Object 2">
            <a:extLst>
              <a:ext uri="{FF2B5EF4-FFF2-40B4-BE49-F238E27FC236}">
                <a16:creationId xmlns:a16="http://schemas.microsoft.com/office/drawing/2014/main" id="{0E23A054-5EE3-4AC4-BF56-4F76DD57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12700"/>
          <a:ext cx="569753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1231366" imgH="507780" progId="Equation.3">
                  <p:embed/>
                </p:oleObj>
              </mc:Choice>
              <mc:Fallback>
                <p:oleObj name="Equation" r:id="rId5" imgW="1231366" imgH="507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2700"/>
                        <a:ext cx="569753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7">
            <a:extLst>
              <a:ext uri="{FF2B5EF4-FFF2-40B4-BE49-F238E27FC236}">
                <a16:creationId xmlns:a16="http://schemas.microsoft.com/office/drawing/2014/main" id="{88E43CA4-C49F-46D8-B28C-B50B3028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153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Example 3: </a:t>
            </a:r>
            <a:r>
              <a:rPr lang="en-US" altLang="en-US" sz="2400"/>
              <a:t>A 1.0 kg block moves along the </a:t>
            </a:r>
            <a:r>
              <a:rPr lang="en-US" altLang="en-US" sz="2400" i="1"/>
              <a:t>x</a:t>
            </a:r>
            <a:r>
              <a:rPr lang="en-US" altLang="en-US" sz="2400"/>
              <a:t>-axis. It passes </a:t>
            </a:r>
            <a:r>
              <a:rPr lang="en-US" altLang="en-US" sz="2400" i="1"/>
              <a:t>x</a:t>
            </a:r>
            <a:r>
              <a:rPr lang="en-US" altLang="en-US" sz="2400"/>
              <a:t> = 0 m with velocity </a:t>
            </a:r>
            <a:r>
              <a:rPr lang="en-US" altLang="en-US" sz="2400" i="1"/>
              <a:t>vx</a:t>
            </a:r>
            <a:r>
              <a:rPr lang="en-US" altLang="en-US" sz="2400"/>
              <a:t> = 2.0 m/s. It is then subjected to the force shown in the graph.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Which of the following is true: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block gets to </a:t>
            </a:r>
            <a:r>
              <a:rPr lang="en-US" altLang="en-US" sz="2400" i="1"/>
              <a:t>x</a:t>
            </a:r>
            <a:r>
              <a:rPr lang="en-US" altLang="en-US" sz="2400"/>
              <a:t> = 5 m with a speed greater than 2.0 m/s,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the block gets to </a:t>
            </a:r>
            <a:r>
              <a:rPr lang="en-US" altLang="en-US" sz="2400" i="1"/>
              <a:t>x</a:t>
            </a:r>
            <a:r>
              <a:rPr lang="en-US" altLang="en-US" sz="2400"/>
              <a:t> = 5 m with a speed of exactly 2.0 m/s,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block gets to </a:t>
            </a:r>
            <a:r>
              <a:rPr lang="en-US" altLang="en-US" sz="2400" i="1"/>
              <a:t>x</a:t>
            </a:r>
            <a:r>
              <a:rPr lang="en-US" altLang="en-US" sz="2400"/>
              <a:t> = 5 m with a speed of less than 2.0 m/s,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or the block never gets to </a:t>
            </a:r>
            <a:r>
              <a:rPr lang="en-US" altLang="en-US" sz="2400" i="1"/>
              <a:t>x</a:t>
            </a:r>
            <a:r>
              <a:rPr lang="en-US" altLang="en-US" sz="2400"/>
              <a:t> = 5 m?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1">
            <a:extLst>
              <a:ext uri="{FF2B5EF4-FFF2-40B4-BE49-F238E27FC236}">
                <a16:creationId xmlns:a16="http://schemas.microsoft.com/office/drawing/2014/main" id="{B4DCED71-329F-46B0-8C88-8FB739AD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"/>
            <a:ext cx="7086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 balloon of mass m is filled with flour.  Attached to a string it is released from height h and swings to hit a box of mass M (similar to lab 6).  The box then slides a distance d before coming to rest.  What is the coefficient of kinetic friction between the box and the table upon which it slides?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PQuestion">
            <a:extLst>
              <a:ext uri="{FF2B5EF4-FFF2-40B4-BE49-F238E27FC236}">
                <a16:creationId xmlns:a16="http://schemas.microsoft.com/office/drawing/2014/main" id="{1E926CC5-1C69-476E-994F-509124473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 block slides down a rough board.  What sign convention is correct if the problem is set up as shown?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BBF6EB8B-7EB1-49A3-981F-7B73BC3BAA7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97000" y="1316038"/>
          <a:ext cx="91440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hart" r:id="rId7" imgW="9144000" imgH="4591202" progId="MSGraph.Chart.8">
                  <p:embed followColorScheme="full"/>
                </p:oleObj>
              </mc:Choice>
              <mc:Fallback>
                <p:oleObj name="Chart" r:id="rId7" imgW="9144000" imgH="4591202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316038"/>
                        <a:ext cx="914400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Triangle 5">
            <a:extLst>
              <a:ext uri="{FF2B5EF4-FFF2-40B4-BE49-F238E27FC236}">
                <a16:creationId xmlns:a16="http://schemas.microsoft.com/office/drawing/2014/main" id="{5AD57EDE-2D3F-4CE6-B25B-8F98525CCA3A}"/>
              </a:ext>
            </a:extLst>
          </p:cNvPr>
          <p:cNvSpPr/>
          <p:nvPr/>
        </p:nvSpPr>
        <p:spPr>
          <a:xfrm>
            <a:off x="533400" y="3195638"/>
            <a:ext cx="3810000" cy="2667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1459B74-1BB4-4959-8A82-12446D25E52D}"/>
              </a:ext>
            </a:extLst>
          </p:cNvPr>
          <p:cNvSpPr/>
          <p:nvPr/>
        </p:nvSpPr>
        <p:spPr>
          <a:xfrm>
            <a:off x="5029200" y="3195638"/>
            <a:ext cx="3810000" cy="2667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4B10C1-B24C-47A4-A978-ED6E9F9D34A1}"/>
              </a:ext>
            </a:extLst>
          </p:cNvPr>
          <p:cNvSpPr/>
          <p:nvPr/>
        </p:nvSpPr>
        <p:spPr>
          <a:xfrm rot="2103724">
            <a:off x="930275" y="2798763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F7FB81-D9EB-408F-AD2A-7BA2C1AB5D53}"/>
              </a:ext>
            </a:extLst>
          </p:cNvPr>
          <p:cNvSpPr/>
          <p:nvPr/>
        </p:nvSpPr>
        <p:spPr>
          <a:xfrm rot="2103724">
            <a:off x="7988300" y="4630738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0" name="TextBox 7">
            <a:extLst>
              <a:ext uri="{FF2B5EF4-FFF2-40B4-BE49-F238E27FC236}">
                <a16:creationId xmlns:a16="http://schemas.microsoft.com/office/drawing/2014/main" id="{E12BA571-8211-4863-84C8-C9552D737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</a:t>
            </a:r>
            <a:r>
              <a:rPr lang="en-US" altLang="en-US" sz="2400"/>
              <a:t>W</a:t>
            </a:r>
            <a:r>
              <a:rPr lang="en-US" altLang="en-US" sz="2400" baseline="-25000"/>
              <a:t>of_friction_on_block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</a:t>
            </a:r>
            <a:r>
              <a:rPr lang="en-US" altLang="en-US" sz="2400"/>
              <a:t>  W</a:t>
            </a:r>
            <a:r>
              <a:rPr lang="en-US" altLang="en-US" sz="2400" baseline="-25000"/>
              <a:t>gravity_on_block	</a:t>
            </a:r>
            <a:r>
              <a:rPr lang="en-US" altLang="en-US" sz="2400"/>
              <a:t> =       </a:t>
            </a:r>
            <a:r>
              <a:rPr lang="en-US" altLang="en-US" sz="2400">
                <a:sym typeface="Symbol" panose="05050102010706020507" pitchFamily="18" charset="2"/>
              </a:rPr>
              <a:t> </a:t>
            </a:r>
            <a:r>
              <a:rPr lang="en-US" altLang="en-US" sz="2400"/>
              <a:t>KE</a:t>
            </a:r>
            <a:endParaRPr lang="en-US" altLang="en-US" sz="2400" baseline="-25000"/>
          </a:p>
        </p:txBody>
      </p:sp>
      <p:sp>
        <p:nvSpPr>
          <p:cNvPr id="8201" name="TPAnswers">
            <a:extLst>
              <a:ext uri="{FF2B5EF4-FFF2-40B4-BE49-F238E27FC236}">
                <a16:creationId xmlns:a16="http://schemas.microsoft.com/office/drawing/2014/main" id="{6181C2E6-DC67-4D66-B02B-A98E03534A4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657600" y="1752600"/>
            <a:ext cx="1600200" cy="4525962"/>
          </a:xfrm>
        </p:spPr>
        <p:txBody>
          <a:bodyPr tIns="45719" bIns="45719"/>
          <a:lstStyle/>
          <a:p>
            <a:pPr marL="514350" indent="-514350">
              <a:buFontTx/>
              <a:buAutoNum type="arabicPeriod"/>
            </a:pPr>
            <a:r>
              <a:rPr lang="en-US" altLang="en-US" sz="2400" dirty="0"/>
              <a:t>+++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++-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+-+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-++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--+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-+-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+--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---</a:t>
            </a:r>
          </a:p>
        </p:txBody>
      </p:sp>
      <p:pic>
        <p:nvPicPr>
          <p:cNvPr id="8202" name="ResponseGrid" hidden="1">
            <a:extLst>
              <a:ext uri="{FF2B5EF4-FFF2-40B4-BE49-F238E27FC236}">
                <a16:creationId xmlns:a16="http://schemas.microsoft.com/office/drawing/2014/main" id="{FD3AE190-B590-4252-ABD8-FE175301EAE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88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PQuestion">
            <a:extLst>
              <a:ext uri="{FF2B5EF4-FFF2-40B4-BE49-F238E27FC236}">
                <a16:creationId xmlns:a16="http://schemas.microsoft.com/office/drawing/2014/main" id="{E9F31890-B56F-418F-AE75-C1CB02109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 block slides down a rough board.  What sign convention is correct if the problem is set up as shown?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B19A2D1-8DCE-4AD2-9B5F-33688619EC18}"/>
              </a:ext>
            </a:extLst>
          </p:cNvPr>
          <p:cNvSpPr/>
          <p:nvPr/>
        </p:nvSpPr>
        <p:spPr>
          <a:xfrm>
            <a:off x="533400" y="3195638"/>
            <a:ext cx="3810000" cy="2667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0356CF4-1AD7-40FF-AA26-2E74AB2ED8B7}"/>
              </a:ext>
            </a:extLst>
          </p:cNvPr>
          <p:cNvSpPr/>
          <p:nvPr/>
        </p:nvSpPr>
        <p:spPr>
          <a:xfrm>
            <a:off x="5029200" y="3195638"/>
            <a:ext cx="3810000" cy="2667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541B59-D5A5-4B84-8C8E-AAFCA84B73F8}"/>
              </a:ext>
            </a:extLst>
          </p:cNvPr>
          <p:cNvSpPr/>
          <p:nvPr/>
        </p:nvSpPr>
        <p:spPr>
          <a:xfrm rot="2103724">
            <a:off x="930275" y="2798763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D6A73F-7047-4150-BF6F-B664F9647B02}"/>
              </a:ext>
            </a:extLst>
          </p:cNvPr>
          <p:cNvSpPr/>
          <p:nvPr/>
        </p:nvSpPr>
        <p:spPr>
          <a:xfrm rot="2103724">
            <a:off x="7988300" y="4630738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4" name="TextBox 7">
            <a:extLst>
              <a:ext uri="{FF2B5EF4-FFF2-40B4-BE49-F238E27FC236}">
                <a16:creationId xmlns:a16="http://schemas.microsoft.com/office/drawing/2014/main" id="{C64F03AD-72AF-4DBD-8C5F-C8537BEE1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 mgh</a:t>
            </a:r>
            <a:r>
              <a:rPr lang="en-US" altLang="en-US" sz="2400" baseline="-25000"/>
              <a:t>	</a:t>
            </a:r>
            <a:r>
              <a:rPr lang="en-US" altLang="en-US" sz="2400"/>
              <a:t> 		= 	</a:t>
            </a:r>
            <a:r>
              <a:rPr lang="en-US" altLang="en-US" sz="2400">
                <a:sym typeface="Symbol" panose="05050102010706020507" pitchFamily="18" charset="2"/>
              </a:rPr>
              <a:t> </a:t>
            </a:r>
            <a:r>
              <a:rPr lang="en-US" altLang="en-US" sz="2400"/>
              <a:t>E</a:t>
            </a:r>
            <a:r>
              <a:rPr lang="en-US" altLang="en-US" sz="2400" baseline="-25000"/>
              <a:t>thermal</a:t>
            </a:r>
            <a:r>
              <a:rPr lang="en-US" altLang="en-US" sz="2400"/>
              <a:t>   </a:t>
            </a:r>
            <a:r>
              <a:rPr lang="en-US" altLang="en-US" sz="2400">
                <a:sym typeface="Symbol" panose="05050102010706020507" pitchFamily="18" charset="2"/>
              </a:rPr>
              <a:t>     </a:t>
            </a:r>
            <a:r>
              <a:rPr lang="en-US" altLang="en-US" sz="2400"/>
              <a:t>KE</a:t>
            </a:r>
            <a:endParaRPr lang="en-US" altLang="en-US" sz="2400" baseline="-25000"/>
          </a:p>
        </p:txBody>
      </p:sp>
      <p:sp>
        <p:nvSpPr>
          <p:cNvPr id="9225" name="TPAnswers">
            <a:extLst>
              <a:ext uri="{FF2B5EF4-FFF2-40B4-BE49-F238E27FC236}">
                <a16:creationId xmlns:a16="http://schemas.microsoft.com/office/drawing/2014/main" id="{A532A04D-B2C8-4C5C-869B-C992694ED0F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581400" y="1752600"/>
            <a:ext cx="1600200" cy="4525962"/>
          </a:xfrm>
        </p:spPr>
        <p:txBody>
          <a:bodyPr tIns="45719" bIns="45719"/>
          <a:lstStyle/>
          <a:p>
            <a:pPr marL="514350" indent="-514350">
              <a:buFontTx/>
              <a:buAutoNum type="arabicPeriod"/>
            </a:pPr>
            <a:r>
              <a:rPr lang="en-US" altLang="en-US" sz="2400" dirty="0"/>
              <a:t>+++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++-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+-+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-++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--+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-+-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+--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/>
              <a:t>---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PQuestion">
            <a:extLst>
              <a:ext uri="{FF2B5EF4-FFF2-40B4-BE49-F238E27FC236}">
                <a16:creationId xmlns:a16="http://schemas.microsoft.com/office/drawing/2014/main" id="{053C204E-DA11-4EDB-BE9F-6C4EB0CBF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A particle moving along the </a:t>
            </a:r>
            <a:r>
              <a:rPr lang="en-US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-axis experiences the force shown in the graph. If the particle has 2.0 J of kinetic energy as it passes </a:t>
            </a:r>
            <a:r>
              <a:rPr lang="en-US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= 0 m, what is its kinetic energy when it reaches </a:t>
            </a:r>
            <a:r>
              <a:rPr lang="en-US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= 4 m?</a:t>
            </a:r>
          </a:p>
        </p:txBody>
      </p:sp>
      <p:sp>
        <p:nvSpPr>
          <p:cNvPr id="10244" name="TPAnswers">
            <a:extLst>
              <a:ext uri="{FF2B5EF4-FFF2-40B4-BE49-F238E27FC236}">
                <a16:creationId xmlns:a16="http://schemas.microsoft.com/office/drawing/2014/main" id="{B563A113-57C4-4410-AAB5-99765E4B2E3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2332037"/>
            <a:ext cx="41148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-2.0J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0.0J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2.0J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4.0J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6.0J</a:t>
            </a:r>
          </a:p>
        </p:txBody>
      </p:sp>
      <p:pic>
        <p:nvPicPr>
          <p:cNvPr id="10245" name="Picture 3" descr="11_stt_02">
            <a:extLst>
              <a:ext uri="{FF2B5EF4-FFF2-40B4-BE49-F238E27FC236}">
                <a16:creationId xmlns:a16="http://schemas.microsoft.com/office/drawing/2014/main" id="{A1C0D79B-E383-47F8-BA64-AD2698C40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33528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255748F-ECFF-46AC-822B-6D9D31417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536575"/>
            <a:ext cx="6138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Using Work to define the Potential Energy of a Spring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3A3BE572-9F9C-4142-9BF4-EF27D07EB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1819275"/>
          <a:ext cx="26479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4" imgW="1168400" imgH="508000" progId="Equation.3">
                  <p:embed/>
                </p:oleObj>
              </mc:Choice>
              <mc:Fallback>
                <p:oleObj name="Equation" r:id="rId4" imgW="11684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819275"/>
                        <a:ext cx="26479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65CC1C2F-D4B8-4EAA-9F77-CA301A23C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4076700"/>
          <a:ext cx="307816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6" imgW="1358900" imgH="508000" progId="Equation.3">
                  <p:embed/>
                </p:oleObj>
              </mc:Choice>
              <mc:Fallback>
                <p:oleObj name="Equation" r:id="rId6" imgW="13589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076700"/>
                        <a:ext cx="307816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Line 5">
            <a:extLst>
              <a:ext uri="{FF2B5EF4-FFF2-40B4-BE49-F238E27FC236}">
                <a16:creationId xmlns:a16="http://schemas.microsoft.com/office/drawing/2014/main" id="{D9B49015-028E-4CC1-A3A4-3F8E56412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183515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F481356C-51FC-4E2F-AACB-D876ABAE5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313055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45EFBD36-5621-4823-885D-201A3708B46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327651" y="2705100"/>
            <a:ext cx="184150" cy="365125"/>
            <a:chOff x="8496" y="10512"/>
            <a:chExt cx="432" cy="720"/>
          </a:xfrm>
        </p:grpSpPr>
        <p:sp>
          <p:nvSpPr>
            <p:cNvPr id="11279" name="Oval 8">
              <a:extLst>
                <a:ext uri="{FF2B5EF4-FFF2-40B4-BE49-F238E27FC236}">
                  <a16:creationId xmlns:a16="http://schemas.microsoft.com/office/drawing/2014/main" id="{FA9C99B4-9738-4094-B6A1-7E73C7534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" y="10512"/>
              <a:ext cx="432" cy="14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99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0" name="Oval 9">
              <a:extLst>
                <a:ext uri="{FF2B5EF4-FFF2-40B4-BE49-F238E27FC236}">
                  <a16:creationId xmlns:a16="http://schemas.microsoft.com/office/drawing/2014/main" id="{10C146BF-8E88-4CE3-B7AB-3B77A7F2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" y="10656"/>
              <a:ext cx="432" cy="14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99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1" name="Oval 10">
              <a:extLst>
                <a:ext uri="{FF2B5EF4-FFF2-40B4-BE49-F238E27FC236}">
                  <a16:creationId xmlns:a16="http://schemas.microsoft.com/office/drawing/2014/main" id="{368DB4D8-21E1-4D71-8240-576A55913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" y="10800"/>
              <a:ext cx="432" cy="14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99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2" name="Oval 11">
              <a:extLst>
                <a:ext uri="{FF2B5EF4-FFF2-40B4-BE49-F238E27FC236}">
                  <a16:creationId xmlns:a16="http://schemas.microsoft.com/office/drawing/2014/main" id="{07D52F68-6C95-4E5A-B9A7-114E1708D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" y="10944"/>
              <a:ext cx="432" cy="14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99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3" name="Oval 12">
              <a:extLst>
                <a:ext uri="{FF2B5EF4-FFF2-40B4-BE49-F238E27FC236}">
                  <a16:creationId xmlns:a16="http://schemas.microsoft.com/office/drawing/2014/main" id="{B3881F02-03CC-43D0-BACD-ED8A136C1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" y="11088"/>
              <a:ext cx="432" cy="14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99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272" name="Line 13">
            <a:extLst>
              <a:ext uri="{FF2B5EF4-FFF2-40B4-BE49-F238E27FC236}">
                <a16:creationId xmlns:a16="http://schemas.microsoft.com/office/drawing/2014/main" id="{0EF685D7-2EED-4A29-BEA7-B00E00CD9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5" y="2887663"/>
            <a:ext cx="43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4">
            <a:extLst>
              <a:ext uri="{FF2B5EF4-FFF2-40B4-BE49-F238E27FC236}">
                <a16:creationId xmlns:a16="http://schemas.microsoft.com/office/drawing/2014/main" id="{94C82CD3-B346-4FC8-8BD0-582470DDF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875" y="2887663"/>
            <a:ext cx="43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15">
            <a:extLst>
              <a:ext uri="{FF2B5EF4-FFF2-40B4-BE49-F238E27FC236}">
                <a16:creationId xmlns:a16="http://schemas.microsoft.com/office/drawing/2014/main" id="{27890E4E-347F-4144-87C6-7DA8A809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2684463"/>
            <a:ext cx="552450" cy="406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5" name="Text Box 16">
            <a:extLst>
              <a:ext uri="{FF2B5EF4-FFF2-40B4-BE49-F238E27FC236}">
                <a16:creationId xmlns:a16="http://schemas.microsoft.com/office/drawing/2014/main" id="{98E024B0-D127-47BC-8591-AE8CFDDE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3295650"/>
            <a:ext cx="1814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6" name="Text Box 17">
            <a:extLst>
              <a:ext uri="{FF2B5EF4-FFF2-40B4-BE49-F238E27FC236}">
                <a16:creationId xmlns:a16="http://schemas.microsoft.com/office/drawing/2014/main" id="{7A9AB7D9-0F5D-4064-94EC-251061400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35313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Let’s start with the spring compressed and see what work the spring does on the mass by the time the spring reaches it’s equilibrium position.</a:t>
            </a:r>
          </a:p>
        </p:txBody>
      </p:sp>
      <p:pic>
        <p:nvPicPr>
          <p:cNvPr id="11277" name="Picture 18">
            <a:extLst>
              <a:ext uri="{FF2B5EF4-FFF2-40B4-BE49-F238E27FC236}">
                <a16:creationId xmlns:a16="http://schemas.microsoft.com/office/drawing/2014/main" id="{DB14F5B3-B43A-4EB0-86D0-C6794E56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324225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77251A6-FF1D-49EB-96D5-73894F1A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623888"/>
            <a:ext cx="58499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We can do the same thing for gravity on the surface of Earth: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862D0D88-3DA2-4FB6-B6D8-40F1130A8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1963738"/>
          <a:ext cx="84328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4" imgW="3721100" imgH="508000" progId="Equation.3">
                  <p:embed/>
                </p:oleObj>
              </mc:Choice>
              <mc:Fallback>
                <p:oleObj name="Equation" r:id="rId4" imgW="37211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963738"/>
                        <a:ext cx="84328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37C6AA6C-859B-44E0-B556-132DFB06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3629025"/>
            <a:ext cx="81549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The “cool” thing about this is it doesn’t matter how you get from point “A” to point “B”.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Forces that are path independent are called “Conservative Forces”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2.3.231"/>
  <p:tag name="INCLUDESESSION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494A4B3CB124B18B34903E7D8F75495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ANSWERSALIAS" val="+++|smicln|++-|smicln|+-+|smicln|-++|smicln|--+|smicln|-+-|smicln|+--|smicln|---"/>
  <p:tag name="QUESTIONALIAS" val="A block slides down a rough board.  What sign convention is correct if the problem is set up as shown?"/>
  <p:tag name="SLIDEORDER" val="2"/>
  <p:tag name="SLIDEGUID" val="14499F4AB8EB46BEA2A81CBADADF6DBC"/>
  <p:tag name="VALUES" val="No Value|smicln|No Value|smicln|No Value|smicln|No Value|smicln|No Value|smicln|No Value|smicln|No Value|smicln|No Value"/>
  <p:tag name="TOTALRESPONSES" val="14"/>
  <p:tag name="RESPONSECOUNT" val="14"/>
  <p:tag name="SLICED" val="False"/>
  <p:tag name="RESPONSES" val="3;1;1;1;1;1;3;1;3;1;3;4;3;1;"/>
  <p:tag name="CHARTSTRINGSTD" val="8 0 5 1 0 0 0 0"/>
  <p:tag name="CHARTSTRINGREV" val="0 0 0 0 1 5 0 8"/>
  <p:tag name="CHARTSTRINGSTDPER" val="0.571428571428571 0 0.357142857142857 0.0714285714285714 0 0 0 0"/>
  <p:tag name="CHARTSTRINGREVPER" val="0 0 0 0 0.0714285714285714 0.357142857142857 0 0.571428571428571"/>
  <p:tag name="RESPONSESGATHER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31"/>
  <p:tag name="FONTSIZE" val="24"/>
  <p:tag name="BULLETTYPE" val="ppBulletArabicPeriod"/>
  <p:tag name="ANSWERTEXT" val="+++&#10;++-&#10;+-+&#10;-++&#10;--+&#10;-+-&#10;+--&#10;---"/>
  <p:tag name="OLDNUMANSWERS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CAADC532F9D4D6D84E8802C7ED9D556"/>
  <p:tag name="SLIDEID" val="BCAADC532F9D4D6D84E8802C7ED9D556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A particle moving along the x-axis experiences the force shown in the graph. If the particle has 2.0 J of kinetic energy as it passes x = 0 m, what is its kinetic energy when it reaches x = 4 m?"/>
  <p:tag name="ANSWERSALIAS" val="-2.0J|smicln|0.0J|smicln|2.0J|smicln|4.0J|smicln|6.0J"/>
  <p:tag name="TOTALRESPONSES" val="15"/>
  <p:tag name="RESPONSECOUNT" val="15"/>
  <p:tag name="SLICED" val="False"/>
  <p:tag name="RESPONSES" val="5;3;5;5;5;5;4;3;3;4;5;5;3;5;3;"/>
  <p:tag name="CHARTSTRINGSTD" val="0 0 5 2 8"/>
  <p:tag name="CHARTSTRINGREV" val="8 2 5 0 0"/>
  <p:tag name="CHARTSTRINGSTDPER" val="0 0 0.333333333333333 0.133333333333333 0.533333333333333"/>
  <p:tag name="CHARTSTRINGREVPER" val="0.533333333333333 0.133333333333333 0.333333333333333 0 0"/>
  <p:tag name="VALUES" val="No Value|smicln|No Value|smicln|No Value|smicln|No Value|smicln|No Value"/>
  <p:tag name="RESPONSESGATHER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25"/>
  <p:tag name="FONTSIZE" val="32"/>
  <p:tag name="BULLETTYPE" val="ppBulletArabicPeriod"/>
  <p:tag name="ANSWERTEXT" val="-2.0J&#10;0.0J&#10;2.0J&#10;4.0J&#10;6.0J"/>
  <p:tag name="OLDNUMANSWERS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7494A4B3CB124B18B34903E7D8F75495"/>
  <p:tag name="SLIDEID" val="7494A4B3CB124B18B34903E7D8F75495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ANSWERSALIAS" val="+++|smicln|++-|smicln|+-+|smicln|-++|smicln|--+|smicln|-+-|smicln|+--|smicln|---"/>
  <p:tag name="QUESTIONALIAS" val="A block slides down a rough board.  What sign convention is correct if the problem is set up as shown?"/>
  <p:tag name="RESPONSECOUNT" val="14"/>
  <p:tag name="SLICED" val="False"/>
  <p:tag name="RESPONSES" val="3;4;4;4;4;3;4;4;4;4;4;4;4;4;"/>
  <p:tag name="CHARTSTRINGSTD" val="0 0 2 12 0 0 0 0"/>
  <p:tag name="CHARTSTRINGREV" val="0 0 0 0 12 2 0 0"/>
  <p:tag name="CHARTSTRINGSTDPER" val="0 0 0.142857142857143 0.857142857142857 0 0 0 0"/>
  <p:tag name="CHARTSTRINGREVPER" val="0 0 0 0 0.857142857142857 0.142857142857143 0 0"/>
  <p:tag name="RESPONSESGATHERED" val="False"/>
  <p:tag name="VALUES" val="No Value|smicln|No Value|smicln|No Value|smicln|No Value|smicln|No Value|smicln|No Value|smicln|No Value|smicln|No Value"/>
  <p:tag name="TOTALRESPONSE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8"/>
  <p:tag name="TEXTLENGTH" val="31"/>
  <p:tag name="FONTSIZE" val="24"/>
  <p:tag name="BULLETTYPE" val="ppBulletArabicPeriod"/>
  <p:tag name="ANSWERTEXT" val="+++&#10;++-&#10;+-+&#10;-++&#10;--+&#10;-+-&#10;+--&#10;---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2270</Words>
  <Application>Microsoft Office PowerPoint</Application>
  <PresentationFormat>On-screen Show (4:3)</PresentationFormat>
  <Paragraphs>272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Symbol</vt:lpstr>
      <vt:lpstr>Times New Roman</vt:lpstr>
      <vt:lpstr>Default Design</vt:lpstr>
      <vt:lpstr>Equation</vt:lpstr>
      <vt:lpstr>Chart</vt:lpstr>
      <vt:lpstr>Photo Editor Photo</vt:lpstr>
      <vt:lpstr>PowerPoint Presentation</vt:lpstr>
      <vt:lpstr>PowerPoint Presentation</vt:lpstr>
      <vt:lpstr>PowerPoint Presentation</vt:lpstr>
      <vt:lpstr>PowerPoint Presentation</vt:lpstr>
      <vt:lpstr>A block slides down a rough board.  What sign convention is correct if the problem is set up as shown?</vt:lpstr>
      <vt:lpstr>A block slides down a rough board.  What sign convention is correct if the problem is set up as shown?</vt:lpstr>
      <vt:lpstr>A particle moving along the x-axis experiences the force shown in the graph. If the particle has 2.0 J of kinetic energy as it passes x = 0 m, what is its kinetic energy when it reaches x = 4 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Mulder</dc:creator>
  <cp:lastModifiedBy>Greg S. Mulder</cp:lastModifiedBy>
  <cp:revision>31</cp:revision>
  <dcterms:created xsi:type="dcterms:W3CDTF">2004-11-30T19:21:21Z</dcterms:created>
  <dcterms:modified xsi:type="dcterms:W3CDTF">2020-11-04T05:39:45Z</dcterms:modified>
</cp:coreProperties>
</file>