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287" r:id="rId2"/>
    <p:sldId id="257" r:id="rId3"/>
    <p:sldId id="262" r:id="rId4"/>
    <p:sldId id="258" r:id="rId5"/>
    <p:sldId id="282" r:id="rId6"/>
    <p:sldId id="259" r:id="rId7"/>
    <p:sldId id="260" r:id="rId8"/>
    <p:sldId id="256" r:id="rId9"/>
    <p:sldId id="261" r:id="rId10"/>
    <p:sldId id="280" r:id="rId11"/>
    <p:sldId id="281" r:id="rId12"/>
    <p:sldId id="263" r:id="rId13"/>
    <p:sldId id="264" r:id="rId14"/>
    <p:sldId id="283" r:id="rId15"/>
    <p:sldId id="270" r:id="rId16"/>
    <p:sldId id="276" r:id="rId17"/>
    <p:sldId id="274" r:id="rId18"/>
    <p:sldId id="273" r:id="rId19"/>
    <p:sldId id="277" r:id="rId20"/>
    <p:sldId id="284" r:id="rId21"/>
    <p:sldId id="275" r:id="rId22"/>
    <p:sldId id="271" r:id="rId23"/>
    <p:sldId id="272" r:id="rId24"/>
    <p:sldId id="279" r:id="rId25"/>
  </p:sldIdLst>
  <p:sldSz cx="9144000" cy="6858000" type="screen4x3"/>
  <p:notesSz cx="6858000" cy="8686800"/>
  <p:custDataLst>
    <p:tags r:id="rId28"/>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990033"/>
    <a:srgbClr val="00CC00"/>
    <a:srgbClr val="FF0000"/>
    <a:srgbClr val="0000FF"/>
    <a:srgbClr val="FFFF99"/>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5E40F09-5596-4E2E-9A03-5F5F4EC42075}"/>
              </a:ext>
            </a:extLst>
          </p:cNvPr>
          <p:cNvSpPr>
            <a:spLocks noGrp="1" noChangeArrowheads="1"/>
          </p:cNvSpPr>
          <p:nvPr>
            <p:ph type="hdr" sz="quarter"/>
          </p:nvPr>
        </p:nvSpPr>
        <p:spPr bwMode="auto">
          <a:xfrm>
            <a:off x="0" y="0"/>
            <a:ext cx="2971800" cy="434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219" name="Rectangle 3">
            <a:extLst>
              <a:ext uri="{FF2B5EF4-FFF2-40B4-BE49-F238E27FC236}">
                <a16:creationId xmlns:a16="http://schemas.microsoft.com/office/drawing/2014/main" id="{49DB2792-2ECA-4187-82DA-F3AB2D8D3CEA}"/>
              </a:ext>
            </a:extLst>
          </p:cNvPr>
          <p:cNvSpPr>
            <a:spLocks noGrp="1" noChangeArrowheads="1"/>
          </p:cNvSpPr>
          <p:nvPr>
            <p:ph type="dt" sz="quarter" idx="1"/>
          </p:nvPr>
        </p:nvSpPr>
        <p:spPr bwMode="auto">
          <a:xfrm>
            <a:off x="3886200" y="0"/>
            <a:ext cx="2971800" cy="434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20" name="Rectangle 4">
            <a:extLst>
              <a:ext uri="{FF2B5EF4-FFF2-40B4-BE49-F238E27FC236}">
                <a16:creationId xmlns:a16="http://schemas.microsoft.com/office/drawing/2014/main" id="{8134648F-F554-4DD7-803C-0D96CBA34101}"/>
              </a:ext>
            </a:extLst>
          </p:cNvPr>
          <p:cNvSpPr>
            <a:spLocks noGrp="1" noChangeArrowheads="1"/>
          </p:cNvSpPr>
          <p:nvPr>
            <p:ph type="ftr" sz="quarter" idx="2"/>
          </p:nvPr>
        </p:nvSpPr>
        <p:spPr bwMode="auto">
          <a:xfrm>
            <a:off x="0" y="8251825"/>
            <a:ext cx="2971800" cy="4349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221" name="Rectangle 5">
            <a:extLst>
              <a:ext uri="{FF2B5EF4-FFF2-40B4-BE49-F238E27FC236}">
                <a16:creationId xmlns:a16="http://schemas.microsoft.com/office/drawing/2014/main" id="{81337191-352C-44D5-BAF3-D5412B9E31B3}"/>
              </a:ext>
            </a:extLst>
          </p:cNvPr>
          <p:cNvSpPr>
            <a:spLocks noGrp="1" noChangeArrowheads="1"/>
          </p:cNvSpPr>
          <p:nvPr>
            <p:ph type="sldNum" sz="quarter" idx="3"/>
          </p:nvPr>
        </p:nvSpPr>
        <p:spPr bwMode="auto">
          <a:xfrm>
            <a:off x="3886200" y="8251825"/>
            <a:ext cx="2971800" cy="4349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81B3F39D-A0CE-4C52-8995-3E897ABB2AB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9B07B22-EE6E-4552-A455-2871097DDB2B}"/>
              </a:ext>
            </a:extLst>
          </p:cNvPr>
          <p:cNvSpPr>
            <a:spLocks noGrp="1" noChangeArrowheads="1"/>
          </p:cNvSpPr>
          <p:nvPr>
            <p:ph type="hdr" sz="quarter"/>
          </p:nvPr>
        </p:nvSpPr>
        <p:spPr bwMode="auto">
          <a:xfrm>
            <a:off x="0" y="0"/>
            <a:ext cx="2971800" cy="434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4339" name="Rectangle 3">
            <a:extLst>
              <a:ext uri="{FF2B5EF4-FFF2-40B4-BE49-F238E27FC236}">
                <a16:creationId xmlns:a16="http://schemas.microsoft.com/office/drawing/2014/main" id="{45AE4E98-4312-4A3E-82D7-98656D4ECC80}"/>
              </a:ext>
            </a:extLst>
          </p:cNvPr>
          <p:cNvSpPr>
            <a:spLocks noGrp="1" noChangeArrowheads="1"/>
          </p:cNvSpPr>
          <p:nvPr>
            <p:ph type="dt" idx="1"/>
          </p:nvPr>
        </p:nvSpPr>
        <p:spPr bwMode="auto">
          <a:xfrm>
            <a:off x="3884613" y="0"/>
            <a:ext cx="2971800" cy="434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a:extLst>
              <a:ext uri="{FF2B5EF4-FFF2-40B4-BE49-F238E27FC236}">
                <a16:creationId xmlns:a16="http://schemas.microsoft.com/office/drawing/2014/main" id="{8F380B22-B285-458B-B7BE-D7897E9A831A}"/>
              </a:ext>
            </a:extLst>
          </p:cNvPr>
          <p:cNvSpPr>
            <a:spLocks noGrp="1" noRot="1" noChangeAspect="1" noChangeArrowheads="1" noTextEdit="1"/>
          </p:cNvSpPr>
          <p:nvPr>
            <p:ph type="sldImg" idx="2"/>
          </p:nvPr>
        </p:nvSpPr>
        <p:spPr bwMode="auto">
          <a:xfrm>
            <a:off x="1257300" y="650875"/>
            <a:ext cx="4343400" cy="3257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a:extLst>
              <a:ext uri="{FF2B5EF4-FFF2-40B4-BE49-F238E27FC236}">
                <a16:creationId xmlns:a16="http://schemas.microsoft.com/office/drawing/2014/main" id="{CC5133FF-26B0-4C2C-BDC0-0A2FA51FC499}"/>
              </a:ext>
            </a:extLst>
          </p:cNvPr>
          <p:cNvSpPr>
            <a:spLocks noGrp="1" noChangeArrowheads="1"/>
          </p:cNvSpPr>
          <p:nvPr>
            <p:ph type="body" sz="quarter" idx="3"/>
          </p:nvPr>
        </p:nvSpPr>
        <p:spPr bwMode="auto">
          <a:xfrm>
            <a:off x="685800" y="4125913"/>
            <a:ext cx="5486400" cy="39100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a:extLst>
              <a:ext uri="{FF2B5EF4-FFF2-40B4-BE49-F238E27FC236}">
                <a16:creationId xmlns:a16="http://schemas.microsoft.com/office/drawing/2014/main" id="{BD373D9A-6DD5-442E-BDBC-EA4EA8F5E722}"/>
              </a:ext>
            </a:extLst>
          </p:cNvPr>
          <p:cNvSpPr>
            <a:spLocks noGrp="1" noChangeArrowheads="1"/>
          </p:cNvSpPr>
          <p:nvPr>
            <p:ph type="ftr" sz="quarter" idx="4"/>
          </p:nvPr>
        </p:nvSpPr>
        <p:spPr bwMode="auto">
          <a:xfrm>
            <a:off x="0" y="8250238"/>
            <a:ext cx="2971800" cy="4349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4343" name="Rectangle 7">
            <a:extLst>
              <a:ext uri="{FF2B5EF4-FFF2-40B4-BE49-F238E27FC236}">
                <a16:creationId xmlns:a16="http://schemas.microsoft.com/office/drawing/2014/main" id="{7BF9A66E-03ED-4602-A524-B39120C0A115}"/>
              </a:ext>
            </a:extLst>
          </p:cNvPr>
          <p:cNvSpPr>
            <a:spLocks noGrp="1" noChangeArrowheads="1"/>
          </p:cNvSpPr>
          <p:nvPr>
            <p:ph type="sldNum" sz="quarter" idx="5"/>
          </p:nvPr>
        </p:nvSpPr>
        <p:spPr bwMode="auto">
          <a:xfrm>
            <a:off x="3884613" y="8250238"/>
            <a:ext cx="2971800" cy="4349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CF6FE7F-7F5C-45EE-850D-840F2B7CA34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08A72D5-9BBA-4322-B55A-220254911B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FE184C-C54B-4756-8D80-5F30AD911524}" type="slidenum">
              <a:rPr lang="en-US" altLang="en-US" sz="1200"/>
              <a:pPr/>
              <a:t>13</a:t>
            </a:fld>
            <a:endParaRPr lang="en-US" altLang="en-US" sz="1200"/>
          </a:p>
        </p:txBody>
      </p:sp>
      <p:sp>
        <p:nvSpPr>
          <p:cNvPr id="17411" name="Rectangle 2">
            <a:extLst>
              <a:ext uri="{FF2B5EF4-FFF2-40B4-BE49-F238E27FC236}">
                <a16:creationId xmlns:a16="http://schemas.microsoft.com/office/drawing/2014/main" id="{E150B449-1329-435D-B826-55B5079CEA03}"/>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F87DBB9F-FEB8-4307-A207-1E66F1D40E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STT10.1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5B702FA-CC73-46DC-B9E2-675A118053B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6DBA6CB-A678-4F3B-B298-0E1174D9E2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C225D71-32E3-4567-B9AD-3A25595F2AE9}"/>
              </a:ext>
            </a:extLst>
          </p:cNvPr>
          <p:cNvSpPr>
            <a:spLocks noGrp="1" noChangeArrowheads="1"/>
          </p:cNvSpPr>
          <p:nvPr>
            <p:ph type="sldNum" sz="quarter" idx="12"/>
          </p:nvPr>
        </p:nvSpPr>
        <p:spPr>
          <a:ln/>
        </p:spPr>
        <p:txBody>
          <a:bodyPr/>
          <a:lstStyle>
            <a:lvl1pPr>
              <a:defRPr/>
            </a:lvl1pPr>
          </a:lstStyle>
          <a:p>
            <a:pPr>
              <a:defRPr/>
            </a:pPr>
            <a:fld id="{E5B13C2A-B68C-4345-8338-6C6FF2C763E6}" type="slidenum">
              <a:rPr lang="en-US" altLang="en-US"/>
              <a:pPr>
                <a:defRPr/>
              </a:pPr>
              <a:t>‹#›</a:t>
            </a:fld>
            <a:endParaRPr lang="en-US" altLang="en-US"/>
          </a:p>
        </p:txBody>
      </p:sp>
    </p:spTree>
    <p:extLst>
      <p:ext uri="{BB962C8B-B14F-4D97-AF65-F5344CB8AC3E}">
        <p14:creationId xmlns:p14="http://schemas.microsoft.com/office/powerpoint/2010/main" val="107509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AB8E9A0-1F87-4B3B-9C43-C97B7AE473C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97ADE3C-7F07-4E6A-9306-2E7FB6D6744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595E722-7644-414B-B5BF-1A1798A3FC90}"/>
              </a:ext>
            </a:extLst>
          </p:cNvPr>
          <p:cNvSpPr>
            <a:spLocks noGrp="1" noChangeArrowheads="1"/>
          </p:cNvSpPr>
          <p:nvPr>
            <p:ph type="sldNum" sz="quarter" idx="12"/>
          </p:nvPr>
        </p:nvSpPr>
        <p:spPr>
          <a:ln/>
        </p:spPr>
        <p:txBody>
          <a:bodyPr/>
          <a:lstStyle>
            <a:lvl1pPr>
              <a:defRPr/>
            </a:lvl1pPr>
          </a:lstStyle>
          <a:p>
            <a:pPr>
              <a:defRPr/>
            </a:pPr>
            <a:fld id="{34D6AE99-6DD3-4D48-8474-F9EEB5E1A8AC}" type="slidenum">
              <a:rPr lang="en-US" altLang="en-US"/>
              <a:pPr>
                <a:defRPr/>
              </a:pPr>
              <a:t>‹#›</a:t>
            </a:fld>
            <a:endParaRPr lang="en-US" altLang="en-US"/>
          </a:p>
        </p:txBody>
      </p:sp>
    </p:spTree>
    <p:extLst>
      <p:ext uri="{BB962C8B-B14F-4D97-AF65-F5344CB8AC3E}">
        <p14:creationId xmlns:p14="http://schemas.microsoft.com/office/powerpoint/2010/main" val="413454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22FAB07-D6A1-4DA2-BDB1-7929E5E15D7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4E12CA9-A96D-454D-A775-3FCE9497E0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3307456-6B1E-420D-BA46-5F5FF010A503}"/>
              </a:ext>
            </a:extLst>
          </p:cNvPr>
          <p:cNvSpPr>
            <a:spLocks noGrp="1" noChangeArrowheads="1"/>
          </p:cNvSpPr>
          <p:nvPr>
            <p:ph type="sldNum" sz="quarter" idx="12"/>
          </p:nvPr>
        </p:nvSpPr>
        <p:spPr>
          <a:ln/>
        </p:spPr>
        <p:txBody>
          <a:bodyPr/>
          <a:lstStyle>
            <a:lvl1pPr>
              <a:defRPr/>
            </a:lvl1pPr>
          </a:lstStyle>
          <a:p>
            <a:pPr>
              <a:defRPr/>
            </a:pPr>
            <a:fld id="{5BDF1538-7AB6-4E9F-B023-DF478D2F779E}" type="slidenum">
              <a:rPr lang="en-US" altLang="en-US"/>
              <a:pPr>
                <a:defRPr/>
              </a:pPr>
              <a:t>‹#›</a:t>
            </a:fld>
            <a:endParaRPr lang="en-US" altLang="en-US"/>
          </a:p>
        </p:txBody>
      </p:sp>
    </p:spTree>
    <p:extLst>
      <p:ext uri="{BB962C8B-B14F-4D97-AF65-F5344CB8AC3E}">
        <p14:creationId xmlns:p14="http://schemas.microsoft.com/office/powerpoint/2010/main" val="1893105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38EE873-4C0A-4981-9DF9-0AD44A4C69E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97709FF-3708-40B9-99D0-25F6CE5B15F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61C8030-2BDE-45BB-BCB1-CE5D172B029B}"/>
              </a:ext>
            </a:extLst>
          </p:cNvPr>
          <p:cNvSpPr>
            <a:spLocks noGrp="1" noChangeArrowheads="1"/>
          </p:cNvSpPr>
          <p:nvPr>
            <p:ph type="sldNum" sz="quarter" idx="12"/>
          </p:nvPr>
        </p:nvSpPr>
        <p:spPr>
          <a:ln/>
        </p:spPr>
        <p:txBody>
          <a:bodyPr/>
          <a:lstStyle>
            <a:lvl1pPr>
              <a:defRPr/>
            </a:lvl1pPr>
          </a:lstStyle>
          <a:p>
            <a:pPr>
              <a:defRPr/>
            </a:pPr>
            <a:fld id="{AD2375ED-21FA-4F95-BDBB-F5CEF18AE5E5}" type="slidenum">
              <a:rPr lang="en-US" altLang="en-US"/>
              <a:pPr>
                <a:defRPr/>
              </a:pPr>
              <a:t>‹#›</a:t>
            </a:fld>
            <a:endParaRPr lang="en-US" altLang="en-US"/>
          </a:p>
        </p:txBody>
      </p:sp>
    </p:spTree>
    <p:extLst>
      <p:ext uri="{BB962C8B-B14F-4D97-AF65-F5344CB8AC3E}">
        <p14:creationId xmlns:p14="http://schemas.microsoft.com/office/powerpoint/2010/main" val="45059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3032183-204E-4BF6-A7BC-54CCF5E5F28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5792916-167E-4A77-97F6-50F374C67BB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93235DE-0912-4BC7-A170-60520D3D7752}"/>
              </a:ext>
            </a:extLst>
          </p:cNvPr>
          <p:cNvSpPr>
            <a:spLocks noGrp="1" noChangeArrowheads="1"/>
          </p:cNvSpPr>
          <p:nvPr>
            <p:ph type="sldNum" sz="quarter" idx="12"/>
          </p:nvPr>
        </p:nvSpPr>
        <p:spPr>
          <a:ln/>
        </p:spPr>
        <p:txBody>
          <a:bodyPr/>
          <a:lstStyle>
            <a:lvl1pPr>
              <a:defRPr/>
            </a:lvl1pPr>
          </a:lstStyle>
          <a:p>
            <a:pPr>
              <a:defRPr/>
            </a:pPr>
            <a:fld id="{47CBE823-C70C-4205-B1F4-7531BE4DFC39}" type="slidenum">
              <a:rPr lang="en-US" altLang="en-US"/>
              <a:pPr>
                <a:defRPr/>
              </a:pPr>
              <a:t>‹#›</a:t>
            </a:fld>
            <a:endParaRPr lang="en-US" altLang="en-US"/>
          </a:p>
        </p:txBody>
      </p:sp>
    </p:spTree>
    <p:extLst>
      <p:ext uri="{BB962C8B-B14F-4D97-AF65-F5344CB8AC3E}">
        <p14:creationId xmlns:p14="http://schemas.microsoft.com/office/powerpoint/2010/main" val="215283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4BDAE3C-6DE1-4E68-9495-EA225366E70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81EB896-2B01-44AE-91DE-7608DFBC20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47169C7-6024-4F64-8CF2-96E2C7A9A7F9}"/>
              </a:ext>
            </a:extLst>
          </p:cNvPr>
          <p:cNvSpPr>
            <a:spLocks noGrp="1" noChangeArrowheads="1"/>
          </p:cNvSpPr>
          <p:nvPr>
            <p:ph type="sldNum" sz="quarter" idx="12"/>
          </p:nvPr>
        </p:nvSpPr>
        <p:spPr>
          <a:ln/>
        </p:spPr>
        <p:txBody>
          <a:bodyPr/>
          <a:lstStyle>
            <a:lvl1pPr>
              <a:defRPr/>
            </a:lvl1pPr>
          </a:lstStyle>
          <a:p>
            <a:pPr>
              <a:defRPr/>
            </a:pPr>
            <a:fld id="{1B041C05-78F2-44F8-BAF8-1A337CAF5159}" type="slidenum">
              <a:rPr lang="en-US" altLang="en-US"/>
              <a:pPr>
                <a:defRPr/>
              </a:pPr>
              <a:t>‹#›</a:t>
            </a:fld>
            <a:endParaRPr lang="en-US" altLang="en-US"/>
          </a:p>
        </p:txBody>
      </p:sp>
    </p:spTree>
    <p:extLst>
      <p:ext uri="{BB962C8B-B14F-4D97-AF65-F5344CB8AC3E}">
        <p14:creationId xmlns:p14="http://schemas.microsoft.com/office/powerpoint/2010/main" val="188611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2484AB3-ED62-4AA3-8308-8A1E0AFD64E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A14A2C0-E16B-4FEB-B938-177660F7ED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3C0E1E1-0228-492F-B7EB-A0EAD9B1321E}"/>
              </a:ext>
            </a:extLst>
          </p:cNvPr>
          <p:cNvSpPr>
            <a:spLocks noGrp="1" noChangeArrowheads="1"/>
          </p:cNvSpPr>
          <p:nvPr>
            <p:ph type="sldNum" sz="quarter" idx="12"/>
          </p:nvPr>
        </p:nvSpPr>
        <p:spPr>
          <a:ln/>
        </p:spPr>
        <p:txBody>
          <a:bodyPr/>
          <a:lstStyle>
            <a:lvl1pPr>
              <a:defRPr/>
            </a:lvl1pPr>
          </a:lstStyle>
          <a:p>
            <a:pPr>
              <a:defRPr/>
            </a:pPr>
            <a:fld id="{B080849B-803B-4364-AF32-036E5EC1DC06}" type="slidenum">
              <a:rPr lang="en-US" altLang="en-US"/>
              <a:pPr>
                <a:defRPr/>
              </a:pPr>
              <a:t>‹#›</a:t>
            </a:fld>
            <a:endParaRPr lang="en-US" altLang="en-US"/>
          </a:p>
        </p:txBody>
      </p:sp>
    </p:spTree>
    <p:extLst>
      <p:ext uri="{BB962C8B-B14F-4D97-AF65-F5344CB8AC3E}">
        <p14:creationId xmlns:p14="http://schemas.microsoft.com/office/powerpoint/2010/main" val="1245958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E5A3499-8588-431D-9549-3065A5AAA05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7B093F0E-B7AF-4D73-9534-5EA15CFBF35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B2AC1337-F637-40DA-964B-914EA002AACF}"/>
              </a:ext>
            </a:extLst>
          </p:cNvPr>
          <p:cNvSpPr>
            <a:spLocks noGrp="1" noChangeArrowheads="1"/>
          </p:cNvSpPr>
          <p:nvPr>
            <p:ph type="sldNum" sz="quarter" idx="12"/>
          </p:nvPr>
        </p:nvSpPr>
        <p:spPr>
          <a:ln/>
        </p:spPr>
        <p:txBody>
          <a:bodyPr/>
          <a:lstStyle>
            <a:lvl1pPr>
              <a:defRPr/>
            </a:lvl1pPr>
          </a:lstStyle>
          <a:p>
            <a:pPr>
              <a:defRPr/>
            </a:pPr>
            <a:fld id="{B4EBCCED-A390-447F-A1BD-E2EC10EDE679}" type="slidenum">
              <a:rPr lang="en-US" altLang="en-US"/>
              <a:pPr>
                <a:defRPr/>
              </a:pPr>
              <a:t>‹#›</a:t>
            </a:fld>
            <a:endParaRPr lang="en-US" altLang="en-US"/>
          </a:p>
        </p:txBody>
      </p:sp>
    </p:spTree>
    <p:extLst>
      <p:ext uri="{BB962C8B-B14F-4D97-AF65-F5344CB8AC3E}">
        <p14:creationId xmlns:p14="http://schemas.microsoft.com/office/powerpoint/2010/main" val="262703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026AC848-0C01-4DB8-ACB2-5D88B147F75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4650EC35-F5F5-4AA2-AE53-24D17E35DF5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7C73393-7E1A-403B-9C53-21CB64EE6F24}"/>
              </a:ext>
            </a:extLst>
          </p:cNvPr>
          <p:cNvSpPr>
            <a:spLocks noGrp="1" noChangeArrowheads="1"/>
          </p:cNvSpPr>
          <p:nvPr>
            <p:ph type="sldNum" sz="quarter" idx="12"/>
          </p:nvPr>
        </p:nvSpPr>
        <p:spPr>
          <a:ln/>
        </p:spPr>
        <p:txBody>
          <a:bodyPr/>
          <a:lstStyle>
            <a:lvl1pPr>
              <a:defRPr/>
            </a:lvl1pPr>
          </a:lstStyle>
          <a:p>
            <a:pPr>
              <a:defRPr/>
            </a:pPr>
            <a:fld id="{4E4115C7-5939-4EB8-86D0-AD653BEC8EFA}" type="slidenum">
              <a:rPr lang="en-US" altLang="en-US"/>
              <a:pPr>
                <a:defRPr/>
              </a:pPr>
              <a:t>‹#›</a:t>
            </a:fld>
            <a:endParaRPr lang="en-US" altLang="en-US"/>
          </a:p>
        </p:txBody>
      </p:sp>
    </p:spTree>
    <p:extLst>
      <p:ext uri="{BB962C8B-B14F-4D97-AF65-F5344CB8AC3E}">
        <p14:creationId xmlns:p14="http://schemas.microsoft.com/office/powerpoint/2010/main" val="1509766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BF0C547-AFD3-41AA-B8DE-2075B278451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73C4D4F1-274C-4CD3-BE56-E4C920AF55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60E17BE8-AAA0-454E-AD30-347CF11DC15F}"/>
              </a:ext>
            </a:extLst>
          </p:cNvPr>
          <p:cNvSpPr>
            <a:spLocks noGrp="1" noChangeArrowheads="1"/>
          </p:cNvSpPr>
          <p:nvPr>
            <p:ph type="sldNum" sz="quarter" idx="12"/>
          </p:nvPr>
        </p:nvSpPr>
        <p:spPr>
          <a:ln/>
        </p:spPr>
        <p:txBody>
          <a:bodyPr/>
          <a:lstStyle>
            <a:lvl1pPr>
              <a:defRPr/>
            </a:lvl1pPr>
          </a:lstStyle>
          <a:p>
            <a:pPr>
              <a:defRPr/>
            </a:pPr>
            <a:fld id="{02C49A8B-0BAD-4224-8461-D6AFD6FF9C4B}" type="slidenum">
              <a:rPr lang="en-US" altLang="en-US"/>
              <a:pPr>
                <a:defRPr/>
              </a:pPr>
              <a:t>‹#›</a:t>
            </a:fld>
            <a:endParaRPr lang="en-US" altLang="en-US"/>
          </a:p>
        </p:txBody>
      </p:sp>
    </p:spTree>
    <p:extLst>
      <p:ext uri="{BB962C8B-B14F-4D97-AF65-F5344CB8AC3E}">
        <p14:creationId xmlns:p14="http://schemas.microsoft.com/office/powerpoint/2010/main" val="4070258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4590FA0-B162-4A36-9703-AE110829ED6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16023CB-FE79-4A0A-910E-2391E0E6883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40451AF-DB9C-42DF-A218-E4662D9815F7}"/>
              </a:ext>
            </a:extLst>
          </p:cNvPr>
          <p:cNvSpPr>
            <a:spLocks noGrp="1" noChangeArrowheads="1"/>
          </p:cNvSpPr>
          <p:nvPr>
            <p:ph type="sldNum" sz="quarter" idx="12"/>
          </p:nvPr>
        </p:nvSpPr>
        <p:spPr>
          <a:ln/>
        </p:spPr>
        <p:txBody>
          <a:bodyPr/>
          <a:lstStyle>
            <a:lvl1pPr>
              <a:defRPr/>
            </a:lvl1pPr>
          </a:lstStyle>
          <a:p>
            <a:pPr>
              <a:defRPr/>
            </a:pPr>
            <a:fld id="{DE1E27A4-B9C7-4CC2-BD52-40492B3084F8}" type="slidenum">
              <a:rPr lang="en-US" altLang="en-US"/>
              <a:pPr>
                <a:defRPr/>
              </a:pPr>
              <a:t>‹#›</a:t>
            </a:fld>
            <a:endParaRPr lang="en-US" altLang="en-US"/>
          </a:p>
        </p:txBody>
      </p:sp>
    </p:spTree>
    <p:extLst>
      <p:ext uri="{BB962C8B-B14F-4D97-AF65-F5344CB8AC3E}">
        <p14:creationId xmlns:p14="http://schemas.microsoft.com/office/powerpoint/2010/main" val="270736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6F03E2A-0AE6-4D75-BF4E-CBC17F61E20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BB471D4-58BF-45FF-B03A-866B963761F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6DD8740-B6B5-40F2-A6D9-64E124CC9B99}"/>
              </a:ext>
            </a:extLst>
          </p:cNvPr>
          <p:cNvSpPr>
            <a:spLocks noGrp="1" noChangeArrowheads="1"/>
          </p:cNvSpPr>
          <p:nvPr>
            <p:ph type="sldNum" sz="quarter" idx="12"/>
          </p:nvPr>
        </p:nvSpPr>
        <p:spPr>
          <a:ln/>
        </p:spPr>
        <p:txBody>
          <a:bodyPr/>
          <a:lstStyle>
            <a:lvl1pPr>
              <a:defRPr/>
            </a:lvl1pPr>
          </a:lstStyle>
          <a:p>
            <a:pPr>
              <a:defRPr/>
            </a:pPr>
            <a:fld id="{51DC5052-7BDE-4E7D-A105-80C7BFB679A8}" type="slidenum">
              <a:rPr lang="en-US" altLang="en-US"/>
              <a:pPr>
                <a:defRPr/>
              </a:pPr>
              <a:t>‹#›</a:t>
            </a:fld>
            <a:endParaRPr lang="en-US" altLang="en-US"/>
          </a:p>
        </p:txBody>
      </p:sp>
    </p:spTree>
    <p:extLst>
      <p:ext uri="{BB962C8B-B14F-4D97-AF65-F5344CB8AC3E}">
        <p14:creationId xmlns:p14="http://schemas.microsoft.com/office/powerpoint/2010/main" val="409003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D44AEA8-4475-47D4-A091-B8B41ECA3CCD}"/>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8C8D6A8-1429-41C1-ACA1-AA520F0F78CE}"/>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755E40E-E4E8-4DA5-A9DB-CFF81035607A}"/>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id="{FDECB870-CF7A-4649-85DF-6475DC9DF72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a16="http://schemas.microsoft.com/office/drawing/2014/main" id="{019E9A3C-2823-4B7C-A579-D54241C3AF5D}"/>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EB02B9CE-58E3-4126-B6C6-F8400B76AD3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0.png"/><Relationship Id="rId3" Type="http://schemas.openxmlformats.org/officeDocument/2006/relationships/tags" Target="../tags/tag15.xml"/><Relationship Id="rId7" Type="http://schemas.openxmlformats.org/officeDocument/2006/relationships/oleObject" Target="../embeddings/oleObject3.bin"/><Relationship Id="rId12" Type="http://schemas.openxmlformats.org/officeDocument/2006/relationships/oleObject" Target="../embeddings/oleObject5.bin"/><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slideLayout" Target="../slideLayouts/slideLayout12.xml"/><Relationship Id="rId11" Type="http://schemas.openxmlformats.org/officeDocument/2006/relationships/image" Target="../media/image9.png"/><Relationship Id="rId5" Type="http://schemas.openxmlformats.org/officeDocument/2006/relationships/tags" Target="../tags/tag17.xml"/><Relationship Id="rId10" Type="http://schemas.openxmlformats.org/officeDocument/2006/relationships/oleObject" Target="../embeddings/oleObject4.bin"/><Relationship Id="rId4" Type="http://schemas.openxmlformats.org/officeDocument/2006/relationships/tags" Target="../tags/tag16.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19.xml"/><Relationship Id="rId7" Type="http://schemas.openxmlformats.org/officeDocument/2006/relationships/oleObject" Target="../embeddings/oleObject6.bin"/><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slideLayout" Target="../slideLayouts/slideLayout12.xml"/><Relationship Id="rId11" Type="http://schemas.openxmlformats.org/officeDocument/2006/relationships/image" Target="../media/image12.png"/><Relationship Id="rId5" Type="http://schemas.openxmlformats.org/officeDocument/2006/relationships/tags" Target="../tags/tag21.xml"/><Relationship Id="rId10" Type="http://schemas.openxmlformats.org/officeDocument/2006/relationships/oleObject" Target="../embeddings/oleObject7.bin"/><Relationship Id="rId4" Type="http://schemas.openxmlformats.org/officeDocument/2006/relationships/tags" Target="../tags/tag20.xml"/><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6.png"/><Relationship Id="rId5" Type="http://schemas.openxmlformats.org/officeDocument/2006/relationships/image" Target="../media/image14.jpeg"/><Relationship Id="rId4"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6.png"/><Relationship Id="rId5" Type="http://schemas.openxmlformats.org/officeDocument/2006/relationships/image" Target="../media/image16.jpeg"/><Relationship Id="rId4"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Layout" Target="../slideLayouts/slideLayout12.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5">
            <a:extLst>
              <a:ext uri="{FF2B5EF4-FFF2-40B4-BE49-F238E27FC236}">
                <a16:creationId xmlns:a16="http://schemas.microsoft.com/office/drawing/2014/main" id="{3E7EF676-81D3-4D31-9D8F-840D5CE15D2F}"/>
              </a:ext>
            </a:extLst>
          </p:cNvPr>
          <p:cNvSpPr txBox="1">
            <a:spLocks noChangeArrowheads="1"/>
          </p:cNvSpPr>
          <p:nvPr/>
        </p:nvSpPr>
        <p:spPr bwMode="auto">
          <a:xfrm>
            <a:off x="609600" y="573087"/>
            <a:ext cx="6629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dirty="0"/>
              <a:t>Chapter 10 -- Energy</a:t>
            </a:r>
          </a:p>
        </p:txBody>
      </p:sp>
      <p:sp>
        <p:nvSpPr>
          <p:cNvPr id="2" name="TextBox 1">
            <a:extLst>
              <a:ext uri="{FF2B5EF4-FFF2-40B4-BE49-F238E27FC236}">
                <a16:creationId xmlns:a16="http://schemas.microsoft.com/office/drawing/2014/main" id="{07D37EF4-6D97-4BB9-97D4-1EC7903E854A}"/>
              </a:ext>
            </a:extLst>
          </p:cNvPr>
          <p:cNvSpPr txBox="1"/>
          <p:nvPr/>
        </p:nvSpPr>
        <p:spPr>
          <a:xfrm>
            <a:off x="5181600" y="1524000"/>
            <a:ext cx="3389069" cy="461665"/>
          </a:xfrm>
          <a:prstGeom prst="rect">
            <a:avLst/>
          </a:prstGeom>
          <a:solidFill>
            <a:srgbClr val="FFFFCC"/>
          </a:solidFill>
        </p:spPr>
        <p:txBody>
          <a:bodyPr wrap="none" rtlCol="0">
            <a:spAutoFit/>
          </a:bodyPr>
          <a:lstStyle/>
          <a:p>
            <a:pPr algn="ctr"/>
            <a:r>
              <a:rPr lang="en-US" dirty="0"/>
              <a:t>Also </a:t>
            </a:r>
            <a:r>
              <a:rPr lang="en-US" dirty="0" err="1"/>
              <a:t>Chp</a:t>
            </a:r>
            <a:r>
              <a:rPr lang="en-US" dirty="0"/>
              <a:t> 10 in 3</a:t>
            </a:r>
            <a:r>
              <a:rPr lang="en-US" baseline="30000" dirty="0"/>
              <a:t>rd</a:t>
            </a:r>
            <a:r>
              <a:rPr lang="en-US" dirty="0"/>
              <a:t> edition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PQuestion">
            <a:extLst>
              <a:ext uri="{FF2B5EF4-FFF2-40B4-BE49-F238E27FC236}">
                <a16:creationId xmlns:a16="http://schemas.microsoft.com/office/drawing/2014/main" id="{B560F460-7FF6-4A6F-8502-8BFC8BCA7A9C}"/>
              </a:ext>
            </a:extLst>
          </p:cNvPr>
          <p:cNvSpPr>
            <a:spLocks noGrp="1"/>
          </p:cNvSpPr>
          <p:nvPr>
            <p:ph type="title"/>
          </p:nvPr>
        </p:nvSpPr>
        <p:spPr>
          <a:xfrm>
            <a:off x="457200" y="274638"/>
            <a:ext cx="7772400" cy="1143000"/>
          </a:xfrm>
        </p:spPr>
        <p:txBody>
          <a:bodyPr/>
          <a:lstStyle/>
          <a:p>
            <a:r>
              <a:rPr lang="en-US" altLang="en-US" sz="3200"/>
              <a:t> The bar graph shows the energy of the Skater, where could she be on the track?</a:t>
            </a:r>
          </a:p>
        </p:txBody>
      </p:sp>
      <p:graphicFrame>
        <p:nvGraphicFramePr>
          <p:cNvPr id="4" name="TPChart">
            <a:extLst>
              <a:ext uri="{FF2B5EF4-FFF2-40B4-BE49-F238E27FC236}">
                <a16:creationId xmlns:a16="http://schemas.microsoft.com/office/drawing/2014/main" id="{BFCB8289-A884-48D4-8651-E38984010AC0}"/>
              </a:ext>
            </a:extLst>
          </p:cNvPr>
          <p:cNvGraphicFramePr>
            <a:graphicFrameLocks noChangeAspect="1"/>
          </p:cNvGraphicFramePr>
          <p:nvPr>
            <p:custDataLst>
              <p:tags r:id="rId3"/>
            </p:custDataLst>
          </p:nvPr>
        </p:nvGraphicFramePr>
        <p:xfrm>
          <a:off x="6156325" y="2133600"/>
          <a:ext cx="2924175" cy="3289300"/>
        </p:xfrm>
        <a:graphic>
          <a:graphicData uri="http://schemas.openxmlformats.org/presentationml/2006/ole">
            <mc:AlternateContent xmlns:mc="http://schemas.openxmlformats.org/markup-compatibility/2006">
              <mc:Choice xmlns:v="urn:schemas-microsoft-com:vml" Requires="v">
                <p:oleObj spid="_x0000_s13332" name="Chart" r:id="rId7" imgW="4572034" imgH="5143584" progId="MSGraph.Chart.8">
                  <p:embed followColorScheme="full"/>
                </p:oleObj>
              </mc:Choice>
              <mc:Fallback>
                <p:oleObj name="Chart" r:id="rId7" imgW="4572034" imgH="5143584" progId="MSGraph.Chart.8">
                  <p:embed followColorScheme="full"/>
                  <p:pic>
                    <p:nvPicPr>
                      <p:cNvPr id="0" name="TPCha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2133600"/>
                        <a:ext cx="2924175" cy="328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316" name="ResponseGrid" hidden="1">
            <a:extLst>
              <a:ext uri="{FF2B5EF4-FFF2-40B4-BE49-F238E27FC236}">
                <a16:creationId xmlns:a16="http://schemas.microsoft.com/office/drawing/2014/main" id="{DEBD9B53-355E-4F3B-8652-B23D0D03D42B}"/>
              </a:ext>
            </a:extLst>
          </p:cNvPr>
          <p:cNvPicPr>
            <a:picLocks/>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8255000" y="4445000"/>
            <a:ext cx="88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PAnswers">
            <a:extLst>
              <a:ext uri="{FF2B5EF4-FFF2-40B4-BE49-F238E27FC236}">
                <a16:creationId xmlns:a16="http://schemas.microsoft.com/office/drawing/2014/main" id="{99E6E93E-4E0A-4774-B2B1-84ACC60CFDA4}"/>
              </a:ext>
            </a:extLst>
          </p:cNvPr>
          <p:cNvSpPr>
            <a:spLocks noGrp="1"/>
          </p:cNvSpPr>
          <p:nvPr>
            <p:ph type="body" idx="1"/>
            <p:custDataLst>
              <p:tags r:id="rId5"/>
            </p:custDataLst>
          </p:nvPr>
        </p:nvSpPr>
        <p:spPr>
          <a:xfrm>
            <a:off x="152400" y="1600200"/>
            <a:ext cx="4114800" cy="4114800"/>
          </a:xfrm>
        </p:spPr>
        <p:txBody>
          <a:bodyPr/>
          <a:lstStyle/>
          <a:p>
            <a:pPr marL="514350" indent="-514350">
              <a:buFontTx/>
              <a:buAutoNum type="arabicPeriod"/>
            </a:pPr>
            <a:r>
              <a:rPr lang="en-US" altLang="en-US"/>
              <a:t>A</a:t>
            </a:r>
          </a:p>
          <a:p>
            <a:pPr marL="514350" indent="-514350">
              <a:buFontTx/>
              <a:buAutoNum type="arabicPeriod"/>
            </a:pPr>
            <a:r>
              <a:rPr lang="en-US" altLang="en-US"/>
              <a:t>B</a:t>
            </a:r>
          </a:p>
          <a:p>
            <a:pPr marL="514350" indent="-514350">
              <a:buFontTx/>
              <a:buAutoNum type="arabicPeriod"/>
            </a:pPr>
            <a:r>
              <a:rPr lang="en-US" altLang="en-US"/>
              <a:t>C</a:t>
            </a:r>
          </a:p>
          <a:p>
            <a:pPr marL="514350" indent="-514350">
              <a:buFontTx/>
              <a:buAutoNum type="arabicPeriod"/>
            </a:pPr>
            <a:r>
              <a:rPr lang="en-US" altLang="en-US"/>
              <a:t>D</a:t>
            </a:r>
          </a:p>
          <a:p>
            <a:pPr marL="514350" indent="-514350">
              <a:buFontTx/>
              <a:buAutoNum type="arabicPeriod"/>
            </a:pPr>
            <a:r>
              <a:rPr lang="en-US" altLang="en-US"/>
              <a:t>E</a:t>
            </a:r>
          </a:p>
          <a:p>
            <a:pPr marL="514350" indent="-514350">
              <a:buFontTx/>
              <a:buAutoNum type="arabicPeriod"/>
            </a:pPr>
            <a:r>
              <a:rPr lang="en-US" altLang="en-US"/>
              <a:t>There’s not enough information.</a:t>
            </a:r>
          </a:p>
        </p:txBody>
      </p:sp>
      <p:graphicFrame>
        <p:nvGraphicFramePr>
          <p:cNvPr id="13318" name="Object 3">
            <a:extLst>
              <a:ext uri="{FF2B5EF4-FFF2-40B4-BE49-F238E27FC236}">
                <a16:creationId xmlns:a16="http://schemas.microsoft.com/office/drawing/2014/main" id="{F171D164-D6DD-4051-A94A-9DBCB159529B}"/>
              </a:ext>
            </a:extLst>
          </p:cNvPr>
          <p:cNvGraphicFramePr>
            <a:graphicFrameLocks noChangeAspect="1"/>
          </p:cNvGraphicFramePr>
          <p:nvPr/>
        </p:nvGraphicFramePr>
        <p:xfrm>
          <a:off x="4559300" y="1371600"/>
          <a:ext cx="1536700" cy="4800600"/>
        </p:xfrm>
        <a:graphic>
          <a:graphicData uri="http://schemas.openxmlformats.org/presentationml/2006/ole">
            <mc:AlternateContent xmlns:mc="http://schemas.openxmlformats.org/markup-compatibility/2006">
              <mc:Choice xmlns:v="urn:schemas-microsoft-com:vml" Requires="v">
                <p:oleObj spid="_x0000_s13333" name="Bitmap Image" r:id="rId10" imgW="1523810" imgH="4762913" progId="PBrush">
                  <p:embed/>
                </p:oleObj>
              </mc:Choice>
              <mc:Fallback>
                <p:oleObj name="Bitmap Image" r:id="rId10" imgW="1523810" imgH="4762913" progId="PBrush">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9300" y="1371600"/>
                        <a:ext cx="15367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19" name="Group 4">
            <a:extLst>
              <a:ext uri="{FF2B5EF4-FFF2-40B4-BE49-F238E27FC236}">
                <a16:creationId xmlns:a16="http://schemas.microsoft.com/office/drawing/2014/main" id="{C34E5534-3FB1-4F0E-ADB1-2EE750C47827}"/>
              </a:ext>
            </a:extLst>
          </p:cNvPr>
          <p:cNvGrpSpPr>
            <a:grpSpLocks/>
          </p:cNvGrpSpPr>
          <p:nvPr/>
        </p:nvGrpSpPr>
        <p:grpSpPr bwMode="auto">
          <a:xfrm>
            <a:off x="1371600" y="1785938"/>
            <a:ext cx="3048000" cy="2633662"/>
            <a:chOff x="1242" y="1749"/>
            <a:chExt cx="3264" cy="2283"/>
          </a:xfrm>
        </p:grpSpPr>
        <p:graphicFrame>
          <p:nvGraphicFramePr>
            <p:cNvPr id="13320" name="Object 5">
              <a:extLst>
                <a:ext uri="{FF2B5EF4-FFF2-40B4-BE49-F238E27FC236}">
                  <a16:creationId xmlns:a16="http://schemas.microsoft.com/office/drawing/2014/main" id="{D7018026-99A5-4E80-858A-908E378C1112}"/>
                </a:ext>
              </a:extLst>
            </p:cNvPr>
            <p:cNvGraphicFramePr>
              <a:graphicFrameLocks noChangeAspect="1"/>
            </p:cNvGraphicFramePr>
            <p:nvPr/>
          </p:nvGraphicFramePr>
          <p:xfrm>
            <a:off x="1242" y="1749"/>
            <a:ext cx="3264" cy="2283"/>
          </p:xfrm>
          <a:graphic>
            <a:graphicData uri="http://schemas.openxmlformats.org/presentationml/2006/ole">
              <mc:AlternateContent xmlns:mc="http://schemas.openxmlformats.org/markup-compatibility/2006">
                <mc:Choice xmlns:v="urn:schemas-microsoft-com:vml" Requires="v">
                  <p:oleObj spid="_x0000_s13334" name="Bitmap Image" r:id="rId12" imgW="3322608" imgH="2324301" progId="PBrush">
                    <p:embed/>
                  </p:oleObj>
                </mc:Choice>
                <mc:Fallback>
                  <p:oleObj name="Bitmap Image" r:id="rId12" imgW="3322608" imgH="2324301" progId="PBrush">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2" y="1749"/>
                          <a:ext cx="3264" cy="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1" name="Text Box 6">
              <a:extLst>
                <a:ext uri="{FF2B5EF4-FFF2-40B4-BE49-F238E27FC236}">
                  <a16:creationId xmlns:a16="http://schemas.microsoft.com/office/drawing/2014/main" id="{54F82000-14AD-4746-8031-1A76587A69D5}"/>
                </a:ext>
              </a:extLst>
            </p:cNvPr>
            <p:cNvSpPr txBox="1">
              <a:spLocks noChangeArrowheads="1"/>
            </p:cNvSpPr>
            <p:nvPr/>
          </p:nvSpPr>
          <p:spPr bwMode="auto">
            <a:xfrm>
              <a:off x="1293" y="220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t>A</a:t>
              </a:r>
            </a:p>
          </p:txBody>
        </p:sp>
        <p:sp>
          <p:nvSpPr>
            <p:cNvPr id="13322" name="Text Box 7">
              <a:extLst>
                <a:ext uri="{FF2B5EF4-FFF2-40B4-BE49-F238E27FC236}">
                  <a16:creationId xmlns:a16="http://schemas.microsoft.com/office/drawing/2014/main" id="{995E5089-2C19-4432-BA13-60E97ECFE13C}"/>
                </a:ext>
              </a:extLst>
            </p:cNvPr>
            <p:cNvSpPr txBox="1">
              <a:spLocks noChangeArrowheads="1"/>
            </p:cNvSpPr>
            <p:nvPr/>
          </p:nvSpPr>
          <p:spPr bwMode="auto">
            <a:xfrm>
              <a:off x="1485" y="278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t>B</a:t>
              </a:r>
            </a:p>
          </p:txBody>
        </p:sp>
        <p:sp>
          <p:nvSpPr>
            <p:cNvPr id="13323" name="Text Box 8">
              <a:extLst>
                <a:ext uri="{FF2B5EF4-FFF2-40B4-BE49-F238E27FC236}">
                  <a16:creationId xmlns:a16="http://schemas.microsoft.com/office/drawing/2014/main" id="{A7E8A5B1-4EF9-47E2-AA61-A1D1F17256AA}"/>
                </a:ext>
              </a:extLst>
            </p:cNvPr>
            <p:cNvSpPr txBox="1">
              <a:spLocks noChangeArrowheads="1"/>
            </p:cNvSpPr>
            <p:nvPr/>
          </p:nvSpPr>
          <p:spPr bwMode="auto">
            <a:xfrm>
              <a:off x="1773" y="32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t>C</a:t>
              </a:r>
            </a:p>
          </p:txBody>
        </p:sp>
        <p:sp>
          <p:nvSpPr>
            <p:cNvPr id="13324" name="Text Box 9">
              <a:extLst>
                <a:ext uri="{FF2B5EF4-FFF2-40B4-BE49-F238E27FC236}">
                  <a16:creationId xmlns:a16="http://schemas.microsoft.com/office/drawing/2014/main" id="{82BE085E-5A32-4C76-B02D-7ED424793B14}"/>
                </a:ext>
              </a:extLst>
            </p:cNvPr>
            <p:cNvSpPr txBox="1">
              <a:spLocks noChangeArrowheads="1"/>
            </p:cNvSpPr>
            <p:nvPr/>
          </p:nvSpPr>
          <p:spPr bwMode="auto">
            <a:xfrm>
              <a:off x="2493" y="35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t>D</a:t>
              </a:r>
            </a:p>
          </p:txBody>
        </p:sp>
        <p:sp>
          <p:nvSpPr>
            <p:cNvPr id="13325" name="Text Box 10">
              <a:extLst>
                <a:ext uri="{FF2B5EF4-FFF2-40B4-BE49-F238E27FC236}">
                  <a16:creationId xmlns:a16="http://schemas.microsoft.com/office/drawing/2014/main" id="{1945B18F-19F9-4BB0-A9F7-8CAEB4EEB8E7}"/>
                </a:ext>
              </a:extLst>
            </p:cNvPr>
            <p:cNvSpPr txBox="1">
              <a:spLocks noChangeArrowheads="1"/>
            </p:cNvSpPr>
            <p:nvPr/>
          </p:nvSpPr>
          <p:spPr bwMode="auto">
            <a:xfrm>
              <a:off x="2829" y="36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t>E</a:t>
              </a: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PQuestion">
            <a:extLst>
              <a:ext uri="{FF2B5EF4-FFF2-40B4-BE49-F238E27FC236}">
                <a16:creationId xmlns:a16="http://schemas.microsoft.com/office/drawing/2014/main" id="{93905C3B-F6CE-4AFF-818E-DCEE4391E86F}"/>
              </a:ext>
            </a:extLst>
          </p:cNvPr>
          <p:cNvSpPr>
            <a:spLocks noGrp="1"/>
          </p:cNvSpPr>
          <p:nvPr>
            <p:ph type="title"/>
          </p:nvPr>
        </p:nvSpPr>
        <p:spPr>
          <a:xfrm>
            <a:off x="457200" y="274638"/>
            <a:ext cx="7772400" cy="1143000"/>
          </a:xfrm>
        </p:spPr>
        <p:txBody>
          <a:bodyPr/>
          <a:lstStyle/>
          <a:p>
            <a:r>
              <a:rPr lang="en-US" altLang="en-US">
                <a:solidFill>
                  <a:srgbClr val="3333CC"/>
                </a:solidFill>
              </a:rPr>
              <a:t>The Energy chart of a boy skating looks like this</a:t>
            </a:r>
            <a:endParaRPr lang="en-US" altLang="en-US"/>
          </a:p>
        </p:txBody>
      </p:sp>
      <p:graphicFrame>
        <p:nvGraphicFramePr>
          <p:cNvPr id="4" name="TPChart">
            <a:extLst>
              <a:ext uri="{FF2B5EF4-FFF2-40B4-BE49-F238E27FC236}">
                <a16:creationId xmlns:a16="http://schemas.microsoft.com/office/drawing/2014/main" id="{20257FE4-F6D9-4B86-9CB1-4CEF60224ADA}"/>
              </a:ext>
            </a:extLst>
          </p:cNvPr>
          <p:cNvGraphicFramePr>
            <a:graphicFrameLocks noChangeAspect="1"/>
          </p:cNvGraphicFramePr>
          <p:nvPr>
            <p:custDataLst>
              <p:tags r:id="rId3"/>
            </p:custData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14347" name="Chart" r:id="rId7" imgW="4572000" imgH="5143500" progId="MSGraph.Chart.8">
                  <p:embed followColorScheme="full"/>
                </p:oleObj>
              </mc:Choice>
              <mc:Fallback>
                <p:oleObj name="Chart" r:id="rId7" imgW="4572000" imgH="5143500" progId="MSGraph.Chart.8">
                  <p:embed followColorScheme="full"/>
                  <p:pic>
                    <p:nvPicPr>
                      <p:cNvPr id="0" name="TPCha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340" name="ResponseGrid">
            <a:extLst>
              <a:ext uri="{FF2B5EF4-FFF2-40B4-BE49-F238E27FC236}">
                <a16:creationId xmlns:a16="http://schemas.microsoft.com/office/drawing/2014/main" id="{0177771E-3F69-42AB-8A62-D1D193571CAD}"/>
              </a:ext>
            </a:extLst>
          </p:cNvPr>
          <p:cNvPicPr>
            <a:picLocks/>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8255000" y="4445000"/>
            <a:ext cx="88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41" name="Object 6">
            <a:extLst>
              <a:ext uri="{FF2B5EF4-FFF2-40B4-BE49-F238E27FC236}">
                <a16:creationId xmlns:a16="http://schemas.microsoft.com/office/drawing/2014/main" id="{C0CCFBD2-DDAC-411E-BFD0-6165D551792B}"/>
              </a:ext>
            </a:extLst>
          </p:cNvPr>
          <p:cNvGraphicFramePr>
            <a:graphicFrameLocks noChangeAspect="1"/>
          </p:cNvGraphicFramePr>
          <p:nvPr/>
        </p:nvGraphicFramePr>
        <p:xfrm>
          <a:off x="7086600" y="152400"/>
          <a:ext cx="1981200" cy="6019800"/>
        </p:xfrm>
        <a:graphic>
          <a:graphicData uri="http://schemas.openxmlformats.org/presentationml/2006/ole">
            <mc:AlternateContent xmlns:mc="http://schemas.openxmlformats.org/markup-compatibility/2006">
              <mc:Choice xmlns:v="urn:schemas-microsoft-com:vml" Requires="v">
                <p:oleObj spid="_x0000_s14348" name="Bitmap Image" r:id="rId10" imgW="1523810" imgH="4762913" progId="PBrush">
                  <p:embed/>
                </p:oleObj>
              </mc:Choice>
              <mc:Fallback>
                <p:oleObj name="Bitmap Image" r:id="rId10" imgW="1523810" imgH="4762913" progId="PBrush">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86600" y="152400"/>
                        <a:ext cx="19812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2" name="TPAnswers">
            <a:extLst>
              <a:ext uri="{FF2B5EF4-FFF2-40B4-BE49-F238E27FC236}">
                <a16:creationId xmlns:a16="http://schemas.microsoft.com/office/drawing/2014/main" id="{BBCD298A-4AC0-4BB0-BB4D-59FB1153AE3D}"/>
              </a:ext>
            </a:extLst>
          </p:cNvPr>
          <p:cNvSpPr>
            <a:spLocks noGrp="1"/>
          </p:cNvSpPr>
          <p:nvPr>
            <p:ph type="body" idx="1"/>
            <p:custDataLst>
              <p:tags r:id="rId5"/>
            </p:custDataLst>
          </p:nvPr>
        </p:nvSpPr>
        <p:spPr>
          <a:xfrm>
            <a:off x="457200" y="1676400"/>
            <a:ext cx="4114800" cy="4114800"/>
          </a:xfrm>
        </p:spPr>
        <p:txBody>
          <a:bodyPr/>
          <a:lstStyle/>
          <a:p>
            <a:pPr marL="457200" indent="-457200">
              <a:buFontTx/>
              <a:buAutoNum type="alphaUcPeriod"/>
            </a:pPr>
            <a:r>
              <a:rPr lang="en-US" altLang="en-US"/>
              <a:t>He is at his maximum speed</a:t>
            </a:r>
          </a:p>
          <a:p>
            <a:pPr marL="457200" indent="-457200">
              <a:buFontTx/>
              <a:buAutoNum type="alphaUcPeriod"/>
            </a:pPr>
            <a:r>
              <a:rPr lang="en-US" altLang="en-US"/>
              <a:t>He is stopped</a:t>
            </a:r>
          </a:p>
          <a:p>
            <a:pPr marL="457200" indent="-457200">
              <a:buFontTx/>
              <a:buAutoNum type="alphaUcPeriod"/>
            </a:pPr>
            <a:r>
              <a:rPr lang="en-US" altLang="en-US"/>
              <a:t>He is going his average speed</a:t>
            </a:r>
          </a:p>
          <a:p>
            <a:pPr marL="457200" indent="-457200">
              <a:buFontTx/>
              <a:buAutoNum type="alphaUcPeriod"/>
            </a:pPr>
            <a:r>
              <a:rPr lang="en-US" altLang="en-US"/>
              <a:t>He is going slow</a:t>
            </a:r>
          </a:p>
          <a:p>
            <a:pPr marL="457200" indent="-457200">
              <a:buFontTx/>
              <a:buAutoNum type="alphaUcPeriod"/>
            </a:pPr>
            <a:r>
              <a:rPr lang="en-US" altLang="en-US"/>
              <a:t>He is going fast</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076DB85-0FC9-40A3-B0F5-914B2938009C}"/>
              </a:ext>
            </a:extLst>
          </p:cNvPr>
          <p:cNvSpPr>
            <a:spLocks noChangeArrowheads="1"/>
          </p:cNvSpPr>
          <p:nvPr/>
        </p:nvSpPr>
        <p:spPr bwMode="auto">
          <a:xfrm>
            <a:off x="2819400" y="1143000"/>
            <a:ext cx="76200" cy="1981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3" name="Line 4">
            <a:extLst>
              <a:ext uri="{FF2B5EF4-FFF2-40B4-BE49-F238E27FC236}">
                <a16:creationId xmlns:a16="http://schemas.microsoft.com/office/drawing/2014/main" id="{B45A5E38-0D04-407D-9B3D-BF1A6936A4C7}"/>
              </a:ext>
            </a:extLst>
          </p:cNvPr>
          <p:cNvSpPr>
            <a:spLocks noChangeShapeType="1"/>
          </p:cNvSpPr>
          <p:nvPr/>
        </p:nvSpPr>
        <p:spPr bwMode="auto">
          <a:xfrm flipH="1">
            <a:off x="1600200" y="12192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4" name="Arc 5">
            <a:extLst>
              <a:ext uri="{FF2B5EF4-FFF2-40B4-BE49-F238E27FC236}">
                <a16:creationId xmlns:a16="http://schemas.microsoft.com/office/drawing/2014/main" id="{542B2A89-DF02-412E-A280-9197045C1574}"/>
              </a:ext>
            </a:extLst>
          </p:cNvPr>
          <p:cNvSpPr>
            <a:spLocks/>
          </p:cNvSpPr>
          <p:nvPr/>
        </p:nvSpPr>
        <p:spPr bwMode="auto">
          <a:xfrm rot="10800000">
            <a:off x="1600200" y="1295400"/>
            <a:ext cx="1066800" cy="9906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5" name="Oval 7">
            <a:extLst>
              <a:ext uri="{FF2B5EF4-FFF2-40B4-BE49-F238E27FC236}">
                <a16:creationId xmlns:a16="http://schemas.microsoft.com/office/drawing/2014/main" id="{49BE1046-F4F0-497A-BEE2-4F87A9002839}"/>
              </a:ext>
            </a:extLst>
          </p:cNvPr>
          <p:cNvSpPr>
            <a:spLocks noChangeArrowheads="1"/>
          </p:cNvSpPr>
          <p:nvPr/>
        </p:nvSpPr>
        <p:spPr bwMode="auto">
          <a:xfrm>
            <a:off x="1524000" y="1143000"/>
            <a:ext cx="228600" cy="2286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6" name="Oval 9">
            <a:extLst>
              <a:ext uri="{FF2B5EF4-FFF2-40B4-BE49-F238E27FC236}">
                <a16:creationId xmlns:a16="http://schemas.microsoft.com/office/drawing/2014/main" id="{C47054C8-CAC3-4790-B236-BC199367043E}"/>
              </a:ext>
            </a:extLst>
          </p:cNvPr>
          <p:cNvSpPr>
            <a:spLocks noChangeArrowheads="1"/>
          </p:cNvSpPr>
          <p:nvPr/>
        </p:nvSpPr>
        <p:spPr bwMode="auto">
          <a:xfrm>
            <a:off x="2667000" y="2133600"/>
            <a:ext cx="228600" cy="2286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7" name="Arc 10">
            <a:extLst>
              <a:ext uri="{FF2B5EF4-FFF2-40B4-BE49-F238E27FC236}">
                <a16:creationId xmlns:a16="http://schemas.microsoft.com/office/drawing/2014/main" id="{79CD82EA-11E1-4742-BA68-189972B88A51}"/>
              </a:ext>
            </a:extLst>
          </p:cNvPr>
          <p:cNvSpPr>
            <a:spLocks/>
          </p:cNvSpPr>
          <p:nvPr/>
        </p:nvSpPr>
        <p:spPr bwMode="auto">
          <a:xfrm>
            <a:off x="2971800" y="2209800"/>
            <a:ext cx="4343400" cy="28194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5368" name="Group 12">
            <a:extLst>
              <a:ext uri="{FF2B5EF4-FFF2-40B4-BE49-F238E27FC236}">
                <a16:creationId xmlns:a16="http://schemas.microsoft.com/office/drawing/2014/main" id="{4091AAB4-262E-4839-8F6A-A8D8BCCAC4AE}"/>
              </a:ext>
            </a:extLst>
          </p:cNvPr>
          <p:cNvGrpSpPr>
            <a:grpSpLocks/>
          </p:cNvGrpSpPr>
          <p:nvPr/>
        </p:nvGrpSpPr>
        <p:grpSpPr bwMode="auto">
          <a:xfrm>
            <a:off x="0" y="3124200"/>
            <a:ext cx="3429000" cy="1828800"/>
            <a:chOff x="0" y="1968"/>
            <a:chExt cx="2160" cy="1152"/>
          </a:xfrm>
        </p:grpSpPr>
        <p:sp>
          <p:nvSpPr>
            <p:cNvPr id="15384" name="Rectangle 3">
              <a:extLst>
                <a:ext uri="{FF2B5EF4-FFF2-40B4-BE49-F238E27FC236}">
                  <a16:creationId xmlns:a16="http://schemas.microsoft.com/office/drawing/2014/main" id="{876E97AA-C06D-422D-B0B9-65C54826CD79}"/>
                </a:ext>
              </a:extLst>
            </p:cNvPr>
            <p:cNvSpPr>
              <a:spLocks noChangeArrowheads="1"/>
            </p:cNvSpPr>
            <p:nvPr/>
          </p:nvSpPr>
          <p:spPr bwMode="auto">
            <a:xfrm>
              <a:off x="0" y="1968"/>
              <a:ext cx="2160" cy="48"/>
            </a:xfrm>
            <a:prstGeom prst="rect">
              <a:avLst/>
            </a:prstGeom>
            <a:solidFill>
              <a:srgbClr val="990033"/>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85" name="Rectangle 11">
              <a:extLst>
                <a:ext uri="{FF2B5EF4-FFF2-40B4-BE49-F238E27FC236}">
                  <a16:creationId xmlns:a16="http://schemas.microsoft.com/office/drawing/2014/main" id="{ED811558-E8D6-46E4-8FD5-E852686A8E29}"/>
                </a:ext>
              </a:extLst>
            </p:cNvPr>
            <p:cNvSpPr>
              <a:spLocks noChangeArrowheads="1"/>
            </p:cNvSpPr>
            <p:nvPr/>
          </p:nvSpPr>
          <p:spPr bwMode="auto">
            <a:xfrm>
              <a:off x="1670" y="2016"/>
              <a:ext cx="154" cy="1104"/>
            </a:xfrm>
            <a:prstGeom prst="rect">
              <a:avLst/>
            </a:prstGeom>
            <a:solidFill>
              <a:srgbClr val="990033"/>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
        <p:nvSpPr>
          <p:cNvPr id="15369" name="Line 17">
            <a:extLst>
              <a:ext uri="{FF2B5EF4-FFF2-40B4-BE49-F238E27FC236}">
                <a16:creationId xmlns:a16="http://schemas.microsoft.com/office/drawing/2014/main" id="{409212DF-1163-4F7D-8CB5-ABF5E7600485}"/>
              </a:ext>
            </a:extLst>
          </p:cNvPr>
          <p:cNvSpPr>
            <a:spLocks noChangeShapeType="1"/>
          </p:cNvSpPr>
          <p:nvPr/>
        </p:nvSpPr>
        <p:spPr bwMode="auto">
          <a:xfrm>
            <a:off x="0" y="51054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0" name="Text Box 18">
            <a:extLst>
              <a:ext uri="{FF2B5EF4-FFF2-40B4-BE49-F238E27FC236}">
                <a16:creationId xmlns:a16="http://schemas.microsoft.com/office/drawing/2014/main" id="{307DCC01-9592-44D0-B6A9-36DF5424167F}"/>
              </a:ext>
            </a:extLst>
          </p:cNvPr>
          <p:cNvSpPr txBox="1">
            <a:spLocks noChangeArrowheads="1"/>
          </p:cNvSpPr>
          <p:nvPr/>
        </p:nvSpPr>
        <p:spPr bwMode="auto">
          <a:xfrm>
            <a:off x="990600" y="503238"/>
            <a:ext cx="2438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50000"/>
              </a:lnSpc>
              <a:spcBef>
                <a:spcPct val="50000"/>
              </a:spcBef>
              <a:buFontTx/>
              <a:buNone/>
            </a:pPr>
            <a:r>
              <a:rPr lang="en-US" altLang="en-US" sz="2400"/>
              <a:t>K=0     </a:t>
            </a:r>
          </a:p>
          <a:p>
            <a:pPr>
              <a:lnSpc>
                <a:spcPct val="50000"/>
              </a:lnSpc>
              <a:spcBef>
                <a:spcPct val="50000"/>
              </a:spcBef>
              <a:buFontTx/>
              <a:buNone/>
            </a:pPr>
            <a:r>
              <a:rPr lang="en-US" altLang="en-US" sz="2400"/>
              <a:t>P=mgh</a:t>
            </a:r>
          </a:p>
        </p:txBody>
      </p:sp>
      <p:sp>
        <p:nvSpPr>
          <p:cNvPr id="15371" name="Text Box 19">
            <a:extLst>
              <a:ext uri="{FF2B5EF4-FFF2-40B4-BE49-F238E27FC236}">
                <a16:creationId xmlns:a16="http://schemas.microsoft.com/office/drawing/2014/main" id="{8759B8B0-A2F9-4579-BA9B-E12D24964287}"/>
              </a:ext>
            </a:extLst>
          </p:cNvPr>
          <p:cNvSpPr txBox="1">
            <a:spLocks noChangeArrowheads="1"/>
          </p:cNvSpPr>
          <p:nvPr/>
        </p:nvSpPr>
        <p:spPr bwMode="auto">
          <a:xfrm>
            <a:off x="2895600" y="2362200"/>
            <a:ext cx="243840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60000"/>
              </a:lnSpc>
              <a:spcBef>
                <a:spcPct val="50000"/>
              </a:spcBef>
              <a:buFontTx/>
              <a:buNone/>
            </a:pPr>
            <a:r>
              <a:rPr lang="en-US" altLang="en-US" sz="2400"/>
              <a:t>K=½mv</a:t>
            </a:r>
            <a:r>
              <a:rPr lang="en-US" altLang="en-US" sz="2400" baseline="30000"/>
              <a:t>2</a:t>
            </a:r>
            <a:r>
              <a:rPr lang="en-US" altLang="en-US" sz="2400"/>
              <a:t>    </a:t>
            </a:r>
          </a:p>
          <a:p>
            <a:pPr>
              <a:lnSpc>
                <a:spcPct val="60000"/>
              </a:lnSpc>
              <a:spcBef>
                <a:spcPct val="50000"/>
              </a:spcBef>
              <a:buFontTx/>
              <a:buNone/>
            </a:pPr>
            <a:r>
              <a:rPr lang="en-US" altLang="en-US" sz="2400"/>
              <a:t> P=0</a:t>
            </a:r>
          </a:p>
        </p:txBody>
      </p:sp>
      <p:sp>
        <p:nvSpPr>
          <p:cNvPr id="15372" name="TextBox 19">
            <a:extLst>
              <a:ext uri="{FF2B5EF4-FFF2-40B4-BE49-F238E27FC236}">
                <a16:creationId xmlns:a16="http://schemas.microsoft.com/office/drawing/2014/main" id="{C15D0D88-0363-4563-830D-3A26CA44BF39}"/>
              </a:ext>
            </a:extLst>
          </p:cNvPr>
          <p:cNvSpPr txBox="1">
            <a:spLocks noChangeArrowheads="1"/>
          </p:cNvSpPr>
          <p:nvPr/>
        </p:nvSpPr>
        <p:spPr bwMode="auto">
          <a:xfrm>
            <a:off x="838200" y="5486400"/>
            <a:ext cx="6324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Given h</a:t>
            </a:r>
            <a:r>
              <a:rPr lang="en-US" altLang="en-US" sz="2400" baseline="-25000"/>
              <a:t>1</a:t>
            </a:r>
            <a:r>
              <a:rPr lang="en-US" altLang="en-US" sz="2400"/>
              <a:t> and h</a:t>
            </a:r>
            <a:r>
              <a:rPr lang="en-US" altLang="en-US" sz="2400" baseline="-25000"/>
              <a:t>2</a:t>
            </a:r>
            <a:r>
              <a:rPr lang="en-US" altLang="en-US" sz="2400"/>
              <a:t>, tell me the distance d from the table to place an “x” so that the ball hits it.</a:t>
            </a:r>
          </a:p>
        </p:txBody>
      </p:sp>
      <p:sp>
        <p:nvSpPr>
          <p:cNvPr id="21" name="Multiply 20">
            <a:extLst>
              <a:ext uri="{FF2B5EF4-FFF2-40B4-BE49-F238E27FC236}">
                <a16:creationId xmlns:a16="http://schemas.microsoft.com/office/drawing/2014/main" id="{482A8A29-E743-4985-B145-76F66CB776F6}"/>
              </a:ext>
            </a:extLst>
          </p:cNvPr>
          <p:cNvSpPr/>
          <p:nvPr/>
        </p:nvSpPr>
        <p:spPr bwMode="auto">
          <a:xfrm>
            <a:off x="6629400" y="4953000"/>
            <a:ext cx="1371600" cy="304800"/>
          </a:xfrm>
          <a:prstGeom prst="mathMultiply">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a:p>
        </p:txBody>
      </p:sp>
      <p:grpSp>
        <p:nvGrpSpPr>
          <p:cNvPr id="15374" name="Group 26">
            <a:extLst>
              <a:ext uri="{FF2B5EF4-FFF2-40B4-BE49-F238E27FC236}">
                <a16:creationId xmlns:a16="http://schemas.microsoft.com/office/drawing/2014/main" id="{43E7EE2C-A6FB-4B61-B480-0D95A2E588FF}"/>
              </a:ext>
            </a:extLst>
          </p:cNvPr>
          <p:cNvGrpSpPr>
            <a:grpSpLocks/>
          </p:cNvGrpSpPr>
          <p:nvPr/>
        </p:nvGrpSpPr>
        <p:grpSpPr bwMode="auto">
          <a:xfrm>
            <a:off x="1219200" y="1219200"/>
            <a:ext cx="152400" cy="990600"/>
            <a:chOff x="1219200" y="1219200"/>
            <a:chExt cx="152400" cy="990600"/>
          </a:xfrm>
        </p:grpSpPr>
        <p:cxnSp>
          <p:nvCxnSpPr>
            <p:cNvPr id="15381" name="Straight Connector 22">
              <a:extLst>
                <a:ext uri="{FF2B5EF4-FFF2-40B4-BE49-F238E27FC236}">
                  <a16:creationId xmlns:a16="http://schemas.microsoft.com/office/drawing/2014/main" id="{7B04CE5A-8BC6-4218-A931-5609EA773956}"/>
                </a:ext>
              </a:extLst>
            </p:cNvPr>
            <p:cNvCxnSpPr>
              <a:cxnSpLocks noChangeShapeType="1"/>
            </p:cNvCxnSpPr>
            <p:nvPr/>
          </p:nvCxnSpPr>
          <p:spPr bwMode="auto">
            <a:xfrm rot="5400000">
              <a:off x="800100" y="1714500"/>
              <a:ext cx="990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82" name="Straight Connector 24">
              <a:extLst>
                <a:ext uri="{FF2B5EF4-FFF2-40B4-BE49-F238E27FC236}">
                  <a16:creationId xmlns:a16="http://schemas.microsoft.com/office/drawing/2014/main" id="{92B62279-767D-47EA-B6DE-D608446E5718}"/>
                </a:ext>
              </a:extLst>
            </p:cNvPr>
            <p:cNvCxnSpPr>
              <a:cxnSpLocks noChangeShapeType="1"/>
            </p:cNvCxnSpPr>
            <p:nvPr/>
          </p:nvCxnSpPr>
          <p:spPr bwMode="auto">
            <a:xfrm>
              <a:off x="1219200" y="1219200"/>
              <a:ext cx="1524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83" name="Straight Connector 25">
              <a:extLst>
                <a:ext uri="{FF2B5EF4-FFF2-40B4-BE49-F238E27FC236}">
                  <a16:creationId xmlns:a16="http://schemas.microsoft.com/office/drawing/2014/main" id="{95D00CAD-799B-41C4-9243-7132359CA401}"/>
                </a:ext>
              </a:extLst>
            </p:cNvPr>
            <p:cNvCxnSpPr>
              <a:cxnSpLocks noChangeShapeType="1"/>
            </p:cNvCxnSpPr>
            <p:nvPr/>
          </p:nvCxnSpPr>
          <p:spPr bwMode="auto">
            <a:xfrm>
              <a:off x="1219200" y="2209800"/>
              <a:ext cx="1524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15375" name="Group 27">
            <a:extLst>
              <a:ext uri="{FF2B5EF4-FFF2-40B4-BE49-F238E27FC236}">
                <a16:creationId xmlns:a16="http://schemas.microsoft.com/office/drawing/2014/main" id="{59774D0B-4F9C-4986-A4D9-FA0D09B998B3}"/>
              </a:ext>
            </a:extLst>
          </p:cNvPr>
          <p:cNvGrpSpPr>
            <a:grpSpLocks/>
          </p:cNvGrpSpPr>
          <p:nvPr/>
        </p:nvGrpSpPr>
        <p:grpSpPr bwMode="auto">
          <a:xfrm>
            <a:off x="2438400" y="2286000"/>
            <a:ext cx="152400" cy="2743200"/>
            <a:chOff x="1219200" y="1219200"/>
            <a:chExt cx="152400" cy="990600"/>
          </a:xfrm>
        </p:grpSpPr>
        <p:cxnSp>
          <p:nvCxnSpPr>
            <p:cNvPr id="15378" name="Straight Connector 28">
              <a:extLst>
                <a:ext uri="{FF2B5EF4-FFF2-40B4-BE49-F238E27FC236}">
                  <a16:creationId xmlns:a16="http://schemas.microsoft.com/office/drawing/2014/main" id="{5C0BB2B3-02C5-4815-A64C-3BA9D294097D}"/>
                </a:ext>
              </a:extLst>
            </p:cNvPr>
            <p:cNvCxnSpPr>
              <a:cxnSpLocks noChangeShapeType="1"/>
            </p:cNvCxnSpPr>
            <p:nvPr/>
          </p:nvCxnSpPr>
          <p:spPr bwMode="auto">
            <a:xfrm rot="5400000">
              <a:off x="800100" y="1714500"/>
              <a:ext cx="990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79" name="Straight Connector 29">
              <a:extLst>
                <a:ext uri="{FF2B5EF4-FFF2-40B4-BE49-F238E27FC236}">
                  <a16:creationId xmlns:a16="http://schemas.microsoft.com/office/drawing/2014/main" id="{BA0F0CDE-DE60-4DD2-BA28-49AE40C811E6}"/>
                </a:ext>
              </a:extLst>
            </p:cNvPr>
            <p:cNvCxnSpPr>
              <a:cxnSpLocks noChangeShapeType="1"/>
            </p:cNvCxnSpPr>
            <p:nvPr/>
          </p:nvCxnSpPr>
          <p:spPr bwMode="auto">
            <a:xfrm>
              <a:off x="1219200" y="1219200"/>
              <a:ext cx="1524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80" name="Straight Connector 30">
              <a:extLst>
                <a:ext uri="{FF2B5EF4-FFF2-40B4-BE49-F238E27FC236}">
                  <a16:creationId xmlns:a16="http://schemas.microsoft.com/office/drawing/2014/main" id="{ABEF28CA-6065-44CE-9E80-C87D8EBEC421}"/>
                </a:ext>
              </a:extLst>
            </p:cNvPr>
            <p:cNvCxnSpPr>
              <a:cxnSpLocks noChangeShapeType="1"/>
            </p:cNvCxnSpPr>
            <p:nvPr/>
          </p:nvCxnSpPr>
          <p:spPr bwMode="auto">
            <a:xfrm>
              <a:off x="1219200" y="2209800"/>
              <a:ext cx="1524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15376" name="TextBox 31">
            <a:extLst>
              <a:ext uri="{FF2B5EF4-FFF2-40B4-BE49-F238E27FC236}">
                <a16:creationId xmlns:a16="http://schemas.microsoft.com/office/drawing/2014/main" id="{88490BF4-3228-4245-955D-79557CE1CE0A}"/>
              </a:ext>
            </a:extLst>
          </p:cNvPr>
          <p:cNvSpPr txBox="1">
            <a:spLocks noChangeArrowheads="1"/>
          </p:cNvSpPr>
          <p:nvPr/>
        </p:nvSpPr>
        <p:spPr bwMode="auto">
          <a:xfrm>
            <a:off x="914400" y="14478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h</a:t>
            </a:r>
            <a:r>
              <a:rPr lang="en-US" altLang="en-US" sz="2400" baseline="-25000"/>
              <a:t>1</a:t>
            </a:r>
          </a:p>
        </p:txBody>
      </p:sp>
      <p:sp>
        <p:nvSpPr>
          <p:cNvPr id="15377" name="TextBox 32">
            <a:extLst>
              <a:ext uri="{FF2B5EF4-FFF2-40B4-BE49-F238E27FC236}">
                <a16:creationId xmlns:a16="http://schemas.microsoft.com/office/drawing/2014/main" id="{ED22054C-99F9-4DDA-A8C3-E0822FCAA02D}"/>
              </a:ext>
            </a:extLst>
          </p:cNvPr>
          <p:cNvSpPr txBox="1">
            <a:spLocks noChangeArrowheads="1"/>
          </p:cNvSpPr>
          <p:nvPr/>
        </p:nvSpPr>
        <p:spPr bwMode="auto">
          <a:xfrm>
            <a:off x="2133600" y="3581400"/>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h</a:t>
            </a:r>
            <a:r>
              <a:rPr lang="en-US" altLang="en-US" sz="2400" baseline="-25000"/>
              <a:t>2</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a:extLst>
              <a:ext uri="{FF2B5EF4-FFF2-40B4-BE49-F238E27FC236}">
                <a16:creationId xmlns:a16="http://schemas.microsoft.com/office/drawing/2014/main" id="{03203B07-35F2-4B77-A833-A3CEC4741F34}"/>
              </a:ext>
            </a:extLst>
          </p:cNvPr>
          <p:cNvGrpSpPr>
            <a:grpSpLocks/>
          </p:cNvGrpSpPr>
          <p:nvPr/>
        </p:nvGrpSpPr>
        <p:grpSpPr bwMode="auto">
          <a:xfrm>
            <a:off x="4191000" y="685800"/>
            <a:ext cx="4083050" cy="3657600"/>
            <a:chOff x="2832" y="240"/>
            <a:chExt cx="2572" cy="2304"/>
          </a:xfrm>
        </p:grpSpPr>
        <p:pic>
          <p:nvPicPr>
            <p:cNvPr id="16389" name="Picture 3" descr="10_stt_01">
              <a:extLst>
                <a:ext uri="{FF2B5EF4-FFF2-40B4-BE49-F238E27FC236}">
                  <a16:creationId xmlns:a16="http://schemas.microsoft.com/office/drawing/2014/main" id="{F5A18AF9-EF1E-4800-A025-55C741FA04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 y="240"/>
              <a:ext cx="2572" cy="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4">
              <a:extLst>
                <a:ext uri="{FF2B5EF4-FFF2-40B4-BE49-F238E27FC236}">
                  <a16:creationId xmlns:a16="http://schemas.microsoft.com/office/drawing/2014/main" id="{43809283-4CAA-46D7-A40F-0C0FE00E072A}"/>
                </a:ext>
              </a:extLst>
            </p:cNvPr>
            <p:cNvSpPr>
              <a:spLocks noChangeArrowheads="1"/>
            </p:cNvSpPr>
            <p:nvPr/>
          </p:nvSpPr>
          <p:spPr bwMode="auto">
            <a:xfrm>
              <a:off x="3216" y="2352"/>
              <a:ext cx="177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
        <p:nvSpPr>
          <p:cNvPr id="16387" name="Text Box 5">
            <a:extLst>
              <a:ext uri="{FF2B5EF4-FFF2-40B4-BE49-F238E27FC236}">
                <a16:creationId xmlns:a16="http://schemas.microsoft.com/office/drawing/2014/main" id="{548E46BE-EF74-43A9-899D-D73DA1DFC197}"/>
              </a:ext>
            </a:extLst>
          </p:cNvPr>
          <p:cNvSpPr txBox="1">
            <a:spLocks noChangeArrowheads="1"/>
          </p:cNvSpPr>
          <p:nvPr/>
        </p:nvSpPr>
        <p:spPr bwMode="auto">
          <a:xfrm>
            <a:off x="914400" y="990600"/>
            <a:ext cx="3200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Rank in order, from largest to smallest, the following energies of balls 1 </a:t>
            </a:r>
            <a:r>
              <a:rPr lang="en-US" altLang="en-US" sz="2400">
                <a:cs typeface="Times New Roman" panose="02020603050405020304" pitchFamily="18" charset="0"/>
              </a:rPr>
              <a:t>to</a:t>
            </a:r>
            <a:r>
              <a:rPr lang="en-US" altLang="en-US" sz="2400"/>
              <a:t> 4.</a:t>
            </a:r>
          </a:p>
        </p:txBody>
      </p:sp>
      <p:sp>
        <p:nvSpPr>
          <p:cNvPr id="16388" name="Text Box 6">
            <a:extLst>
              <a:ext uri="{FF2B5EF4-FFF2-40B4-BE49-F238E27FC236}">
                <a16:creationId xmlns:a16="http://schemas.microsoft.com/office/drawing/2014/main" id="{ED955E3A-E2E3-4052-83AB-741AFF020342}"/>
              </a:ext>
            </a:extLst>
          </p:cNvPr>
          <p:cNvSpPr txBox="1">
            <a:spLocks noChangeArrowheads="1"/>
          </p:cNvSpPr>
          <p:nvPr/>
        </p:nvSpPr>
        <p:spPr bwMode="auto">
          <a:xfrm>
            <a:off x="1143000" y="3886200"/>
            <a:ext cx="40195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0"/>
              </a:spcBef>
              <a:buFontTx/>
              <a:buNone/>
            </a:pPr>
            <a:r>
              <a:rPr lang="en-US" altLang="en-US" sz="2400">
                <a:solidFill>
                  <a:srgbClr val="000000"/>
                </a:solidFill>
                <a:cs typeface="Times New Roman" panose="02020603050405020304" pitchFamily="18" charset="0"/>
              </a:rPr>
              <a:t>1.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1 </a:t>
            </a:r>
            <a:r>
              <a:rPr lang="en-US" altLang="en-US" sz="2400">
                <a:solidFill>
                  <a:srgbClr val="000000"/>
                </a:solidFill>
                <a:cs typeface="Times New Roman" panose="02020603050405020304" pitchFamily="18" charset="0"/>
              </a:rPr>
              <a:t>&gt;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2 </a:t>
            </a:r>
            <a:r>
              <a:rPr lang="en-US" altLang="en-US" sz="2400">
                <a:solidFill>
                  <a:srgbClr val="000000"/>
                </a:solidFill>
                <a:cs typeface="Times New Roman" panose="02020603050405020304" pitchFamily="18" charset="0"/>
              </a:rPr>
              <a:t>&gt;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3 </a:t>
            </a:r>
            <a:r>
              <a:rPr lang="en-US" altLang="en-US" sz="2400">
                <a:solidFill>
                  <a:srgbClr val="000000"/>
                </a:solidFill>
                <a:cs typeface="Times New Roman" panose="02020603050405020304" pitchFamily="18" charset="0"/>
              </a:rPr>
              <a:t>&gt;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4</a:t>
            </a:r>
            <a:r>
              <a:rPr lang="en-US" altLang="en-US" sz="2400"/>
              <a:t> </a:t>
            </a:r>
          </a:p>
          <a:p>
            <a:pPr eaLnBrk="1" hangingPunct="1">
              <a:lnSpc>
                <a:spcPct val="120000"/>
              </a:lnSpc>
              <a:spcBef>
                <a:spcPct val="0"/>
              </a:spcBef>
              <a:buFontTx/>
              <a:buNone/>
            </a:pPr>
            <a:r>
              <a:rPr lang="en-US" altLang="en-US" sz="2400">
                <a:solidFill>
                  <a:srgbClr val="000000"/>
                </a:solidFill>
                <a:cs typeface="Times New Roman" panose="02020603050405020304" pitchFamily="18" charset="0"/>
              </a:rPr>
              <a:t>2.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4 </a:t>
            </a:r>
            <a:r>
              <a:rPr lang="en-US" altLang="en-US" sz="2400">
                <a:solidFill>
                  <a:srgbClr val="000000"/>
                </a:solidFill>
                <a:cs typeface="Times New Roman" panose="02020603050405020304" pitchFamily="18" charset="0"/>
              </a:rPr>
              <a:t>&gt;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3 </a:t>
            </a:r>
            <a:r>
              <a:rPr lang="en-US" altLang="en-US" sz="2400">
                <a:solidFill>
                  <a:srgbClr val="000000"/>
                </a:solidFill>
                <a:cs typeface="Times New Roman" panose="02020603050405020304" pitchFamily="18" charset="0"/>
              </a:rPr>
              <a:t>&gt;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2 </a:t>
            </a:r>
            <a:r>
              <a:rPr lang="en-US" altLang="en-US" sz="2400">
                <a:solidFill>
                  <a:srgbClr val="000000"/>
                </a:solidFill>
                <a:cs typeface="Times New Roman" panose="02020603050405020304" pitchFamily="18" charset="0"/>
              </a:rPr>
              <a:t>&gt;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1</a:t>
            </a:r>
            <a:endParaRPr lang="en-US" altLang="en-US" sz="2400">
              <a:solidFill>
                <a:srgbClr val="000000"/>
              </a:solidFill>
              <a:cs typeface="Times New Roman" panose="02020603050405020304" pitchFamily="18" charset="0"/>
            </a:endParaRPr>
          </a:p>
          <a:p>
            <a:pPr eaLnBrk="1" hangingPunct="1">
              <a:lnSpc>
                <a:spcPct val="120000"/>
              </a:lnSpc>
              <a:spcBef>
                <a:spcPct val="0"/>
              </a:spcBef>
              <a:buFontTx/>
              <a:buNone/>
            </a:pPr>
            <a:r>
              <a:rPr lang="en-US" altLang="en-US" sz="2400">
                <a:solidFill>
                  <a:srgbClr val="000000"/>
                </a:solidFill>
                <a:cs typeface="Times New Roman" panose="02020603050405020304" pitchFamily="18" charset="0"/>
              </a:rPr>
              <a:t>3.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1 </a:t>
            </a:r>
            <a:r>
              <a:rPr lang="en-US" altLang="en-US" sz="2400">
                <a:solidFill>
                  <a:srgbClr val="000000"/>
                </a:solidFill>
                <a:cs typeface="Times New Roman" panose="02020603050405020304" pitchFamily="18" charset="0"/>
              </a:rPr>
              <a:t>&gt;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2 </a:t>
            </a:r>
            <a:r>
              <a:rPr lang="en-US" altLang="en-US" sz="2400">
                <a:solidFill>
                  <a:srgbClr val="000000"/>
                </a:solidFill>
                <a:cs typeface="Times New Roman" panose="02020603050405020304" pitchFamily="18" charset="0"/>
              </a:rPr>
              <a:t>=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4 </a:t>
            </a:r>
            <a:r>
              <a:rPr lang="en-US" altLang="en-US" sz="2400">
                <a:solidFill>
                  <a:srgbClr val="000000"/>
                </a:solidFill>
                <a:cs typeface="Times New Roman" panose="02020603050405020304" pitchFamily="18" charset="0"/>
              </a:rPr>
              <a:t>&gt;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3</a:t>
            </a:r>
            <a:endParaRPr lang="en-US" altLang="en-US" sz="2400">
              <a:solidFill>
                <a:srgbClr val="000000"/>
              </a:solidFill>
              <a:cs typeface="Times New Roman" panose="02020603050405020304" pitchFamily="18" charset="0"/>
            </a:endParaRPr>
          </a:p>
          <a:p>
            <a:pPr eaLnBrk="1" hangingPunct="1">
              <a:lnSpc>
                <a:spcPct val="120000"/>
              </a:lnSpc>
              <a:spcBef>
                <a:spcPct val="0"/>
              </a:spcBef>
              <a:buFontTx/>
              <a:buNone/>
            </a:pPr>
            <a:r>
              <a:rPr lang="en-US" altLang="en-US" sz="2400">
                <a:solidFill>
                  <a:srgbClr val="000000"/>
                </a:solidFill>
                <a:cs typeface="Times New Roman" panose="02020603050405020304" pitchFamily="18" charset="0"/>
              </a:rPr>
              <a:t>4.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3 </a:t>
            </a:r>
            <a:r>
              <a:rPr lang="en-US" altLang="en-US" sz="2400">
                <a:solidFill>
                  <a:srgbClr val="000000"/>
                </a:solidFill>
                <a:cs typeface="Times New Roman" panose="02020603050405020304" pitchFamily="18" charset="0"/>
              </a:rPr>
              <a:t>&gt;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2 </a:t>
            </a:r>
            <a:r>
              <a:rPr lang="en-US" altLang="en-US" sz="2400">
                <a:solidFill>
                  <a:srgbClr val="000000"/>
                </a:solidFill>
                <a:cs typeface="Times New Roman" panose="02020603050405020304" pitchFamily="18" charset="0"/>
              </a:rPr>
              <a:t>=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4 </a:t>
            </a:r>
            <a:r>
              <a:rPr lang="en-US" altLang="en-US" sz="2400">
                <a:solidFill>
                  <a:srgbClr val="000000"/>
                </a:solidFill>
                <a:cs typeface="Times New Roman" panose="02020603050405020304" pitchFamily="18" charset="0"/>
              </a:rPr>
              <a:t>&gt;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1</a:t>
            </a:r>
            <a:endParaRPr lang="en-US" altLang="en-US" sz="2400">
              <a:solidFill>
                <a:srgbClr val="000000"/>
              </a:solidFill>
              <a:cs typeface="Times New Roman" panose="02020603050405020304" pitchFamily="18" charset="0"/>
            </a:endParaRPr>
          </a:p>
          <a:p>
            <a:pPr eaLnBrk="1" hangingPunct="1">
              <a:lnSpc>
                <a:spcPct val="120000"/>
              </a:lnSpc>
              <a:spcBef>
                <a:spcPct val="0"/>
              </a:spcBef>
              <a:buFontTx/>
              <a:buNone/>
            </a:pPr>
            <a:r>
              <a:rPr lang="en-US" altLang="en-US" sz="2400">
                <a:solidFill>
                  <a:srgbClr val="000000"/>
                </a:solidFill>
                <a:cs typeface="Times New Roman" panose="02020603050405020304" pitchFamily="18" charset="0"/>
              </a:rPr>
              <a:t>5.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4 </a:t>
            </a:r>
            <a:r>
              <a:rPr lang="en-US" altLang="en-US" sz="2400">
                <a:solidFill>
                  <a:srgbClr val="000000"/>
                </a:solidFill>
                <a:cs typeface="Times New Roman" panose="02020603050405020304" pitchFamily="18" charset="0"/>
              </a:rPr>
              <a:t>=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2 </a:t>
            </a:r>
            <a:r>
              <a:rPr lang="en-US" altLang="en-US" sz="2400">
                <a:solidFill>
                  <a:srgbClr val="000000"/>
                </a:solidFill>
                <a:cs typeface="Times New Roman" panose="02020603050405020304" pitchFamily="18" charset="0"/>
              </a:rPr>
              <a:t>&gt;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3 </a:t>
            </a:r>
            <a:r>
              <a:rPr lang="en-US" altLang="en-US" sz="2400">
                <a:solidFill>
                  <a:srgbClr val="000000"/>
                </a:solidFill>
                <a:cs typeface="Times New Roman" panose="02020603050405020304" pitchFamily="18" charset="0"/>
              </a:rPr>
              <a:t>&gt; (</a:t>
            </a:r>
            <a:r>
              <a:rPr lang="en-US" altLang="en-US" sz="2400" i="1">
                <a:solidFill>
                  <a:srgbClr val="000000"/>
                </a:solidFill>
                <a:cs typeface="Times New Roman" panose="02020603050405020304" pitchFamily="18" charset="0"/>
              </a:rPr>
              <a:t>U</a:t>
            </a:r>
            <a:r>
              <a:rPr lang="en-US" altLang="en-US" sz="1800">
                <a:solidFill>
                  <a:srgbClr val="000000"/>
                </a:solidFill>
                <a:cs typeface="Times New Roman" panose="02020603050405020304" pitchFamily="18" charset="0"/>
              </a:rPr>
              <a:t>g</a:t>
            </a:r>
            <a:r>
              <a:rPr lang="en-US" altLang="en-US" sz="2400">
                <a:solidFill>
                  <a:srgbClr val="000000"/>
                </a:solidFill>
                <a:cs typeface="Times New Roman" panose="02020603050405020304" pitchFamily="18" charset="0"/>
              </a:rPr>
              <a:t>)</a:t>
            </a:r>
            <a:r>
              <a:rPr lang="en-US" altLang="en-US" sz="2400" baseline="-25000">
                <a:solidFill>
                  <a:srgbClr val="000000"/>
                </a:solidFill>
                <a:cs typeface="Times New Roman" panose="02020603050405020304" pitchFamily="18" charset="0"/>
              </a:rPr>
              <a:t>1</a:t>
            </a:r>
            <a:endParaRPr lang="en-US" altLang="en-US" sz="2400">
              <a:solidFill>
                <a:srgbClr val="000000"/>
              </a:solidFill>
              <a:cs typeface="Times New Roman" panose="02020603050405020304" pitchFamily="18"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PQuestion">
            <a:extLst>
              <a:ext uri="{FF2B5EF4-FFF2-40B4-BE49-F238E27FC236}">
                <a16:creationId xmlns:a16="http://schemas.microsoft.com/office/drawing/2014/main" id="{B35F242A-E540-4114-AE8A-AC0D8A484C0B}"/>
              </a:ext>
            </a:extLst>
          </p:cNvPr>
          <p:cNvSpPr>
            <a:spLocks noGrp="1"/>
          </p:cNvSpPr>
          <p:nvPr>
            <p:ph type="title"/>
          </p:nvPr>
        </p:nvSpPr>
        <p:spPr>
          <a:xfrm>
            <a:off x="457200" y="274638"/>
            <a:ext cx="7772400" cy="1143000"/>
          </a:xfrm>
        </p:spPr>
        <p:txBody>
          <a:bodyPr/>
          <a:lstStyle/>
          <a:p>
            <a:pPr eaLnBrk="1" hangingPunct="1"/>
            <a:r>
              <a:rPr lang="en-US" altLang="en-US" sz="2800"/>
              <a:t>A small child slides down the four frictionless slides A–D. Each has the same height. Rank in order, from largest to smallest, her speeds </a:t>
            </a:r>
            <a:r>
              <a:rPr lang="en-US" altLang="en-US" sz="2800" i="1"/>
              <a:t>v</a:t>
            </a:r>
            <a:r>
              <a:rPr lang="en-US" altLang="en-US" sz="2800" baseline="-25000"/>
              <a:t>A </a:t>
            </a:r>
            <a:r>
              <a:rPr lang="en-US" altLang="en-US" sz="2800">
                <a:cs typeface="Times New Roman" panose="02020603050405020304" pitchFamily="18" charset="0"/>
              </a:rPr>
              <a:t>to</a:t>
            </a:r>
            <a:r>
              <a:rPr lang="en-US" altLang="en-US" sz="2800"/>
              <a:t> </a:t>
            </a:r>
            <a:r>
              <a:rPr lang="en-US" altLang="en-US" sz="2800" i="1"/>
              <a:t>v</a:t>
            </a:r>
            <a:r>
              <a:rPr lang="en-US" altLang="en-US" sz="2800" baseline="-25000"/>
              <a:t>D</a:t>
            </a:r>
            <a:r>
              <a:rPr lang="en-US" altLang="en-US" sz="2800"/>
              <a:t> at the bottom.</a:t>
            </a:r>
          </a:p>
        </p:txBody>
      </p:sp>
      <p:sp>
        <p:nvSpPr>
          <p:cNvPr id="22532" name="TPAnswers">
            <a:extLst>
              <a:ext uri="{FF2B5EF4-FFF2-40B4-BE49-F238E27FC236}">
                <a16:creationId xmlns:a16="http://schemas.microsoft.com/office/drawing/2014/main" id="{625FB690-014A-4D95-BB81-C8E6CDB10F30}"/>
              </a:ext>
            </a:extLst>
          </p:cNvPr>
          <p:cNvSpPr>
            <a:spLocks noGrp="1"/>
          </p:cNvSpPr>
          <p:nvPr>
            <p:ph type="body" idx="1"/>
            <p:custDataLst>
              <p:tags r:id="rId2"/>
            </p:custDataLst>
          </p:nvPr>
        </p:nvSpPr>
        <p:spPr>
          <a:xfrm>
            <a:off x="2286000" y="3760396"/>
            <a:ext cx="4114800" cy="4114800"/>
          </a:xfrm>
        </p:spPr>
        <p:txBody>
          <a:bodyPr/>
          <a:lstStyle/>
          <a:p>
            <a:pPr marL="0" indent="0" eaLnBrk="1" hangingPunct="1">
              <a:buNone/>
            </a:pPr>
            <a:r>
              <a:rPr lang="en-US" altLang="en-US" dirty="0"/>
              <a:t>1.  </a:t>
            </a:r>
            <a:r>
              <a:rPr lang="en-US" altLang="en-US" i="1" dirty="0" err="1"/>
              <a:t>v</a:t>
            </a:r>
            <a:r>
              <a:rPr lang="en-US" altLang="en-US" baseline="-25000" dirty="0" err="1"/>
              <a:t>A</a:t>
            </a:r>
            <a:r>
              <a:rPr lang="en-US" altLang="en-US" dirty="0"/>
              <a:t> = </a:t>
            </a:r>
            <a:r>
              <a:rPr lang="en-US" altLang="en-US" i="1" dirty="0" err="1"/>
              <a:t>v</a:t>
            </a:r>
            <a:r>
              <a:rPr lang="en-US" altLang="en-US" baseline="-25000" dirty="0" err="1"/>
              <a:t>B</a:t>
            </a:r>
            <a:r>
              <a:rPr lang="en-US" altLang="en-US" dirty="0"/>
              <a:t> = </a:t>
            </a:r>
            <a:r>
              <a:rPr lang="en-US" altLang="en-US" i="1" dirty="0" err="1"/>
              <a:t>v</a:t>
            </a:r>
            <a:r>
              <a:rPr lang="en-US" altLang="en-US" baseline="-25000" dirty="0" err="1"/>
              <a:t>C</a:t>
            </a:r>
            <a:r>
              <a:rPr lang="en-US" altLang="en-US" dirty="0"/>
              <a:t> = </a:t>
            </a:r>
            <a:r>
              <a:rPr lang="en-US" altLang="en-US" i="1" dirty="0" err="1"/>
              <a:t>v</a:t>
            </a:r>
            <a:r>
              <a:rPr lang="en-US" altLang="en-US" baseline="-25000" dirty="0" err="1"/>
              <a:t>D</a:t>
            </a:r>
            <a:r>
              <a:rPr lang="en-US" altLang="en-US" dirty="0"/>
              <a:t> </a:t>
            </a:r>
          </a:p>
          <a:p>
            <a:pPr marL="0" indent="0" eaLnBrk="1" hangingPunct="1">
              <a:buNone/>
            </a:pPr>
            <a:r>
              <a:rPr lang="en-US" altLang="en-US" dirty="0"/>
              <a:t>2.  </a:t>
            </a:r>
            <a:r>
              <a:rPr lang="en-US" altLang="en-US" i="1" dirty="0" err="1"/>
              <a:t>v</a:t>
            </a:r>
            <a:r>
              <a:rPr lang="en-US" altLang="en-US" baseline="-25000" dirty="0" err="1"/>
              <a:t>D</a:t>
            </a:r>
            <a:r>
              <a:rPr lang="en-US" altLang="en-US" dirty="0"/>
              <a:t> &gt; </a:t>
            </a:r>
            <a:r>
              <a:rPr lang="en-US" altLang="en-US" i="1" dirty="0" err="1"/>
              <a:t>v</a:t>
            </a:r>
            <a:r>
              <a:rPr lang="en-US" altLang="en-US" baseline="-25000" dirty="0" err="1"/>
              <a:t>A</a:t>
            </a:r>
            <a:r>
              <a:rPr lang="en-US" altLang="en-US" dirty="0"/>
              <a:t> = </a:t>
            </a:r>
            <a:r>
              <a:rPr lang="en-US" altLang="en-US" i="1" dirty="0" err="1"/>
              <a:t>v</a:t>
            </a:r>
            <a:r>
              <a:rPr lang="en-US" altLang="en-US" baseline="-25000" dirty="0" err="1"/>
              <a:t>B</a:t>
            </a:r>
            <a:r>
              <a:rPr lang="en-US" altLang="en-US" dirty="0"/>
              <a:t> &gt; </a:t>
            </a:r>
            <a:r>
              <a:rPr lang="en-US" altLang="en-US" i="1" dirty="0" err="1"/>
              <a:t>v</a:t>
            </a:r>
            <a:r>
              <a:rPr lang="en-US" altLang="en-US" baseline="-25000" dirty="0" err="1"/>
              <a:t>C</a:t>
            </a:r>
            <a:r>
              <a:rPr lang="en-US" altLang="en-US" dirty="0"/>
              <a:t> </a:t>
            </a:r>
          </a:p>
          <a:p>
            <a:pPr marL="0" indent="0" eaLnBrk="1" hangingPunct="1">
              <a:buNone/>
            </a:pPr>
            <a:r>
              <a:rPr lang="en-US" altLang="en-US" dirty="0"/>
              <a:t>3.  </a:t>
            </a:r>
            <a:r>
              <a:rPr lang="en-US" altLang="en-US" i="1" dirty="0" err="1"/>
              <a:t>v</a:t>
            </a:r>
            <a:r>
              <a:rPr lang="en-US" altLang="en-US" baseline="-25000" dirty="0" err="1"/>
              <a:t>D</a:t>
            </a:r>
            <a:r>
              <a:rPr lang="en-US" altLang="en-US" dirty="0"/>
              <a:t> &gt; </a:t>
            </a:r>
            <a:r>
              <a:rPr lang="en-US" altLang="en-US" i="1" dirty="0" err="1"/>
              <a:t>v</a:t>
            </a:r>
            <a:r>
              <a:rPr lang="en-US" altLang="en-US" baseline="-25000" dirty="0" err="1"/>
              <a:t>A</a:t>
            </a:r>
            <a:r>
              <a:rPr lang="en-US" altLang="en-US" dirty="0"/>
              <a:t> &gt; </a:t>
            </a:r>
            <a:r>
              <a:rPr lang="en-US" altLang="en-US" i="1" dirty="0" err="1"/>
              <a:t>v</a:t>
            </a:r>
            <a:r>
              <a:rPr lang="en-US" altLang="en-US" baseline="-25000" dirty="0" err="1"/>
              <a:t>B</a:t>
            </a:r>
            <a:r>
              <a:rPr lang="en-US" altLang="en-US" dirty="0"/>
              <a:t> &gt; </a:t>
            </a:r>
            <a:r>
              <a:rPr lang="en-US" altLang="en-US" i="1" dirty="0" err="1"/>
              <a:t>v</a:t>
            </a:r>
            <a:r>
              <a:rPr lang="en-US" altLang="en-US" baseline="-25000" dirty="0" err="1"/>
              <a:t>C</a:t>
            </a:r>
            <a:r>
              <a:rPr lang="en-US" altLang="en-US" dirty="0"/>
              <a:t> </a:t>
            </a:r>
          </a:p>
          <a:p>
            <a:pPr marL="0" indent="0" eaLnBrk="1" hangingPunct="1">
              <a:buNone/>
            </a:pPr>
            <a:r>
              <a:rPr lang="en-US" altLang="en-US" dirty="0"/>
              <a:t>4.  </a:t>
            </a:r>
            <a:r>
              <a:rPr lang="en-US" altLang="en-US" i="1" dirty="0" err="1"/>
              <a:t>v</a:t>
            </a:r>
            <a:r>
              <a:rPr lang="en-US" altLang="en-US" baseline="-25000" dirty="0" err="1"/>
              <a:t>C</a:t>
            </a:r>
            <a:r>
              <a:rPr lang="en-US" altLang="en-US" dirty="0"/>
              <a:t> &gt; </a:t>
            </a:r>
            <a:r>
              <a:rPr lang="en-US" altLang="en-US" i="1" dirty="0" err="1"/>
              <a:t>v</a:t>
            </a:r>
            <a:r>
              <a:rPr lang="en-US" altLang="en-US" baseline="-25000" dirty="0" err="1"/>
              <a:t>A</a:t>
            </a:r>
            <a:r>
              <a:rPr lang="en-US" altLang="en-US" dirty="0"/>
              <a:t> = </a:t>
            </a:r>
            <a:r>
              <a:rPr lang="en-US" altLang="en-US" i="1" dirty="0" err="1"/>
              <a:t>v</a:t>
            </a:r>
            <a:r>
              <a:rPr lang="en-US" altLang="en-US" baseline="-25000" dirty="0" err="1"/>
              <a:t>B</a:t>
            </a:r>
            <a:r>
              <a:rPr lang="en-US" altLang="en-US" dirty="0"/>
              <a:t> &gt; </a:t>
            </a:r>
            <a:r>
              <a:rPr lang="en-US" altLang="en-US" i="1" dirty="0" err="1"/>
              <a:t>v</a:t>
            </a:r>
            <a:r>
              <a:rPr lang="en-US" altLang="en-US" baseline="-25000" dirty="0" err="1"/>
              <a:t>D</a:t>
            </a:r>
            <a:r>
              <a:rPr lang="en-US" altLang="en-US" dirty="0"/>
              <a:t> </a:t>
            </a:r>
          </a:p>
          <a:p>
            <a:pPr marL="0" indent="0" eaLnBrk="1" hangingPunct="1">
              <a:buNone/>
            </a:pPr>
            <a:r>
              <a:rPr lang="en-US" altLang="en-US" dirty="0"/>
              <a:t>5.  </a:t>
            </a:r>
            <a:r>
              <a:rPr lang="en-US" altLang="en-US" i="1" dirty="0" err="1"/>
              <a:t>v</a:t>
            </a:r>
            <a:r>
              <a:rPr lang="en-US" altLang="en-US" baseline="-25000" dirty="0" err="1"/>
              <a:t>C</a:t>
            </a:r>
            <a:r>
              <a:rPr lang="en-US" altLang="en-US" dirty="0"/>
              <a:t> &gt; </a:t>
            </a:r>
            <a:r>
              <a:rPr lang="en-US" altLang="en-US" i="1" dirty="0" err="1"/>
              <a:t>v</a:t>
            </a:r>
            <a:r>
              <a:rPr lang="en-US" altLang="en-US" baseline="-25000" dirty="0" err="1"/>
              <a:t>B</a:t>
            </a:r>
            <a:r>
              <a:rPr lang="en-US" altLang="en-US" dirty="0"/>
              <a:t> &gt; </a:t>
            </a:r>
            <a:r>
              <a:rPr lang="en-US" altLang="en-US" i="1" dirty="0" err="1"/>
              <a:t>v</a:t>
            </a:r>
            <a:r>
              <a:rPr lang="en-US" altLang="en-US" baseline="-25000" dirty="0" err="1"/>
              <a:t>A</a:t>
            </a:r>
            <a:r>
              <a:rPr lang="en-US" altLang="en-US" dirty="0"/>
              <a:t> &gt; </a:t>
            </a:r>
            <a:r>
              <a:rPr lang="en-US" altLang="en-US" i="1" dirty="0" err="1"/>
              <a:t>v</a:t>
            </a:r>
            <a:r>
              <a:rPr lang="en-US" altLang="en-US" baseline="-25000" dirty="0" err="1"/>
              <a:t>D</a:t>
            </a:r>
            <a:r>
              <a:rPr lang="en-US" altLang="en-US" dirty="0"/>
              <a:t> </a:t>
            </a:r>
          </a:p>
        </p:txBody>
      </p:sp>
      <p:pic>
        <p:nvPicPr>
          <p:cNvPr id="22533" name="Picture 3" descr="10_stt_02">
            <a:extLst>
              <a:ext uri="{FF2B5EF4-FFF2-40B4-BE49-F238E27FC236}">
                <a16:creationId xmlns:a16="http://schemas.microsoft.com/office/drawing/2014/main" id="{5CDC39D7-782A-4AF5-A714-92C95C3525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39148"/>
          <a:stretch>
            <a:fillRect/>
          </a:stretch>
        </p:blipFill>
        <p:spPr bwMode="auto">
          <a:xfrm>
            <a:off x="1885950" y="1893939"/>
            <a:ext cx="51244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ResponseGrid" hidden="1">
            <a:extLst>
              <a:ext uri="{FF2B5EF4-FFF2-40B4-BE49-F238E27FC236}">
                <a16:creationId xmlns:a16="http://schemas.microsoft.com/office/drawing/2014/main" id="{05BD11E8-0841-46F6-9054-5FF70CF67806}"/>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8255000" y="4445000"/>
            <a:ext cx="88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a:extLst>
              <a:ext uri="{FF2B5EF4-FFF2-40B4-BE49-F238E27FC236}">
                <a16:creationId xmlns:a16="http://schemas.microsoft.com/office/drawing/2014/main" id="{4E3E52FC-B51D-4F28-A157-2DE412B6D248}"/>
              </a:ext>
            </a:extLst>
          </p:cNvPr>
          <p:cNvSpPr txBox="1">
            <a:spLocks noChangeArrowheads="1"/>
          </p:cNvSpPr>
          <p:nvPr/>
        </p:nvSpPr>
        <p:spPr bwMode="auto">
          <a:xfrm>
            <a:off x="457200" y="3810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a:t>Let’s look at the forces and energies involved in a spring:</a:t>
            </a:r>
          </a:p>
        </p:txBody>
      </p:sp>
      <p:sp>
        <p:nvSpPr>
          <p:cNvPr id="25603" name="Text Box 5">
            <a:extLst>
              <a:ext uri="{FF2B5EF4-FFF2-40B4-BE49-F238E27FC236}">
                <a16:creationId xmlns:a16="http://schemas.microsoft.com/office/drawing/2014/main" id="{50E6604F-6255-4FC8-B959-FE057B605987}"/>
              </a:ext>
            </a:extLst>
          </p:cNvPr>
          <p:cNvSpPr txBox="1">
            <a:spLocks noChangeArrowheads="1"/>
          </p:cNvSpPr>
          <p:nvPr/>
        </p:nvSpPr>
        <p:spPr bwMode="auto">
          <a:xfrm>
            <a:off x="762000" y="2057400"/>
            <a:ext cx="647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3600" b="1"/>
              <a:t>Hooke’s Law:</a:t>
            </a:r>
            <a:r>
              <a:rPr lang="en-US" altLang="en-US" sz="3600"/>
              <a:t>  F = -k</a:t>
            </a:r>
            <a:r>
              <a:rPr lang="en-US" altLang="en-US" sz="3600">
                <a:sym typeface="Symbol" panose="05050102010706020507" pitchFamily="18" charset="2"/>
              </a:rPr>
              <a:t>s</a:t>
            </a:r>
          </a:p>
        </p:txBody>
      </p:sp>
      <p:sp>
        <p:nvSpPr>
          <p:cNvPr id="25604" name="Text Box 6">
            <a:extLst>
              <a:ext uri="{FF2B5EF4-FFF2-40B4-BE49-F238E27FC236}">
                <a16:creationId xmlns:a16="http://schemas.microsoft.com/office/drawing/2014/main" id="{75F25579-F37E-49BF-8162-3BD170399551}"/>
              </a:ext>
            </a:extLst>
          </p:cNvPr>
          <p:cNvSpPr txBox="1">
            <a:spLocks noChangeArrowheads="1"/>
          </p:cNvSpPr>
          <p:nvPr/>
        </p:nvSpPr>
        <p:spPr bwMode="auto">
          <a:xfrm>
            <a:off x="3124200" y="31242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400"/>
          </a:p>
        </p:txBody>
      </p:sp>
      <p:sp>
        <p:nvSpPr>
          <p:cNvPr id="25605" name="Text Box 7">
            <a:extLst>
              <a:ext uri="{FF2B5EF4-FFF2-40B4-BE49-F238E27FC236}">
                <a16:creationId xmlns:a16="http://schemas.microsoft.com/office/drawing/2014/main" id="{8C0EBF4F-D14B-4F83-B61E-F0E0E319FE04}"/>
              </a:ext>
            </a:extLst>
          </p:cNvPr>
          <p:cNvSpPr txBox="1">
            <a:spLocks noChangeArrowheads="1"/>
          </p:cNvSpPr>
          <p:nvPr/>
        </p:nvSpPr>
        <p:spPr bwMode="auto">
          <a:xfrm>
            <a:off x="3810000" y="2971800"/>
            <a:ext cx="47244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t>Some things to note about springs:</a:t>
            </a:r>
          </a:p>
          <a:p>
            <a:pPr>
              <a:spcBef>
                <a:spcPct val="50000"/>
              </a:spcBef>
              <a:buFontTx/>
              <a:buNone/>
            </a:pPr>
            <a:r>
              <a:rPr lang="en-US" altLang="en-US" sz="2400"/>
              <a:t>   The spring exerts a force when it is compresses as well as when it is stretched.</a:t>
            </a:r>
          </a:p>
          <a:p>
            <a:pPr>
              <a:spcBef>
                <a:spcPct val="50000"/>
              </a:spcBef>
              <a:buFontTx/>
              <a:buNone/>
            </a:pPr>
            <a:r>
              <a:rPr lang="en-US" altLang="en-US" sz="2400"/>
              <a:t>  The force is always opposed to the direction of stretching or compressing.</a:t>
            </a:r>
          </a:p>
        </p:txBody>
      </p:sp>
      <p:grpSp>
        <p:nvGrpSpPr>
          <p:cNvPr id="25606" name="Group 8">
            <a:extLst>
              <a:ext uri="{FF2B5EF4-FFF2-40B4-BE49-F238E27FC236}">
                <a16:creationId xmlns:a16="http://schemas.microsoft.com/office/drawing/2014/main" id="{A50DDA02-B1F1-4650-9FF1-9CED2C735AF4}"/>
              </a:ext>
            </a:extLst>
          </p:cNvPr>
          <p:cNvGrpSpPr>
            <a:grpSpLocks/>
          </p:cNvGrpSpPr>
          <p:nvPr/>
        </p:nvGrpSpPr>
        <p:grpSpPr bwMode="auto">
          <a:xfrm>
            <a:off x="228600" y="3352800"/>
            <a:ext cx="1371600" cy="2743200"/>
            <a:chOff x="2208" y="1728"/>
            <a:chExt cx="864" cy="1728"/>
          </a:xfrm>
        </p:grpSpPr>
        <p:grpSp>
          <p:nvGrpSpPr>
            <p:cNvPr id="25635" name="Group 9">
              <a:extLst>
                <a:ext uri="{FF2B5EF4-FFF2-40B4-BE49-F238E27FC236}">
                  <a16:creationId xmlns:a16="http://schemas.microsoft.com/office/drawing/2014/main" id="{9E41CA05-DE2F-4A3D-B779-8D1D168050CB}"/>
                </a:ext>
              </a:extLst>
            </p:cNvPr>
            <p:cNvGrpSpPr>
              <a:grpSpLocks/>
            </p:cNvGrpSpPr>
            <p:nvPr/>
          </p:nvGrpSpPr>
          <p:grpSpPr bwMode="auto">
            <a:xfrm>
              <a:off x="2208" y="1728"/>
              <a:ext cx="634" cy="1728"/>
              <a:chOff x="7776" y="10505"/>
              <a:chExt cx="1584" cy="4320"/>
            </a:xfrm>
          </p:grpSpPr>
          <p:grpSp>
            <p:nvGrpSpPr>
              <p:cNvPr id="25637" name="Group 10">
                <a:extLst>
                  <a:ext uri="{FF2B5EF4-FFF2-40B4-BE49-F238E27FC236}">
                    <a16:creationId xmlns:a16="http://schemas.microsoft.com/office/drawing/2014/main" id="{55B0BD4A-2784-4699-8E08-03EBA80D6B9A}"/>
                  </a:ext>
                </a:extLst>
              </p:cNvPr>
              <p:cNvGrpSpPr>
                <a:grpSpLocks/>
              </p:cNvGrpSpPr>
              <p:nvPr/>
            </p:nvGrpSpPr>
            <p:grpSpPr bwMode="auto">
              <a:xfrm>
                <a:off x="7776" y="10505"/>
                <a:ext cx="1584" cy="4320"/>
                <a:chOff x="7776" y="9936"/>
                <a:chExt cx="1584" cy="3600"/>
              </a:xfrm>
            </p:grpSpPr>
            <p:grpSp>
              <p:nvGrpSpPr>
                <p:cNvPr id="25646" name="Group 11">
                  <a:extLst>
                    <a:ext uri="{FF2B5EF4-FFF2-40B4-BE49-F238E27FC236}">
                      <a16:creationId xmlns:a16="http://schemas.microsoft.com/office/drawing/2014/main" id="{AA7F11F8-0FE1-4684-AAB2-D9E8EB672E8F}"/>
                    </a:ext>
                  </a:extLst>
                </p:cNvPr>
                <p:cNvGrpSpPr>
                  <a:grpSpLocks/>
                </p:cNvGrpSpPr>
                <p:nvPr/>
              </p:nvGrpSpPr>
              <p:grpSpPr bwMode="auto">
                <a:xfrm>
                  <a:off x="7776" y="9936"/>
                  <a:ext cx="1584" cy="3600"/>
                  <a:chOff x="7776" y="9936"/>
                  <a:chExt cx="1584" cy="3600"/>
                </a:xfrm>
              </p:grpSpPr>
              <p:sp>
                <p:nvSpPr>
                  <p:cNvPr id="25648" name="Line 12">
                    <a:extLst>
                      <a:ext uri="{FF2B5EF4-FFF2-40B4-BE49-F238E27FC236}">
                        <a16:creationId xmlns:a16="http://schemas.microsoft.com/office/drawing/2014/main" id="{2F156030-2224-4338-9C67-B60899D84ABD}"/>
                      </a:ext>
                    </a:extLst>
                  </p:cNvPr>
                  <p:cNvSpPr>
                    <a:spLocks noChangeShapeType="1"/>
                  </p:cNvSpPr>
                  <p:nvPr/>
                </p:nvSpPr>
                <p:spPr bwMode="auto">
                  <a:xfrm>
                    <a:off x="9360" y="9936"/>
                    <a:ext cx="0" cy="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9" name="Line 13">
                    <a:extLst>
                      <a:ext uri="{FF2B5EF4-FFF2-40B4-BE49-F238E27FC236}">
                        <a16:creationId xmlns:a16="http://schemas.microsoft.com/office/drawing/2014/main" id="{6506421D-F596-4191-B3C1-0FFC1BBF8B98}"/>
                      </a:ext>
                    </a:extLst>
                  </p:cNvPr>
                  <p:cNvSpPr>
                    <a:spLocks noChangeShapeType="1"/>
                  </p:cNvSpPr>
                  <p:nvPr/>
                </p:nvSpPr>
                <p:spPr bwMode="auto">
                  <a:xfrm flipH="1">
                    <a:off x="7776" y="9936"/>
                    <a:ext cx="15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47" name="Line 14">
                  <a:extLst>
                    <a:ext uri="{FF2B5EF4-FFF2-40B4-BE49-F238E27FC236}">
                      <a16:creationId xmlns:a16="http://schemas.microsoft.com/office/drawing/2014/main" id="{89FBE734-4A24-42E3-A4ED-6C85326B9D3E}"/>
                    </a:ext>
                  </a:extLst>
                </p:cNvPr>
                <p:cNvSpPr>
                  <a:spLocks noChangeShapeType="1"/>
                </p:cNvSpPr>
                <p:nvPr/>
              </p:nvSpPr>
              <p:spPr bwMode="auto">
                <a:xfrm>
                  <a:off x="8208" y="9936"/>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38" name="Group 15">
                <a:extLst>
                  <a:ext uri="{FF2B5EF4-FFF2-40B4-BE49-F238E27FC236}">
                    <a16:creationId xmlns:a16="http://schemas.microsoft.com/office/drawing/2014/main" id="{7EEC1A80-645E-4E1D-9C75-8F05DBF3E1F2}"/>
                  </a:ext>
                </a:extLst>
              </p:cNvPr>
              <p:cNvGrpSpPr>
                <a:grpSpLocks/>
              </p:cNvGrpSpPr>
              <p:nvPr/>
            </p:nvGrpSpPr>
            <p:grpSpPr bwMode="auto">
              <a:xfrm>
                <a:off x="8064" y="10937"/>
                <a:ext cx="288" cy="576"/>
                <a:chOff x="8496" y="10512"/>
                <a:chExt cx="432" cy="720"/>
              </a:xfrm>
            </p:grpSpPr>
            <p:sp>
              <p:nvSpPr>
                <p:cNvPr id="25641" name="Oval 16">
                  <a:extLst>
                    <a:ext uri="{FF2B5EF4-FFF2-40B4-BE49-F238E27FC236}">
                      <a16:creationId xmlns:a16="http://schemas.microsoft.com/office/drawing/2014/main" id="{2C66ECAA-BAF0-4D61-9482-6591CE2EE44C}"/>
                    </a:ext>
                  </a:extLst>
                </p:cNvPr>
                <p:cNvSpPr>
                  <a:spLocks noChangeArrowheads="1"/>
                </p:cNvSpPr>
                <p:nvPr/>
              </p:nvSpPr>
              <p:spPr bwMode="auto">
                <a:xfrm>
                  <a:off x="8496" y="10512"/>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5642" name="Oval 17">
                  <a:extLst>
                    <a:ext uri="{FF2B5EF4-FFF2-40B4-BE49-F238E27FC236}">
                      <a16:creationId xmlns:a16="http://schemas.microsoft.com/office/drawing/2014/main" id="{DF97578F-4F57-4B40-9B18-A3074B8675D6}"/>
                    </a:ext>
                  </a:extLst>
                </p:cNvPr>
                <p:cNvSpPr>
                  <a:spLocks noChangeArrowheads="1"/>
                </p:cNvSpPr>
                <p:nvPr/>
              </p:nvSpPr>
              <p:spPr bwMode="auto">
                <a:xfrm>
                  <a:off x="8496" y="10656"/>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5643" name="Oval 18">
                  <a:extLst>
                    <a:ext uri="{FF2B5EF4-FFF2-40B4-BE49-F238E27FC236}">
                      <a16:creationId xmlns:a16="http://schemas.microsoft.com/office/drawing/2014/main" id="{027DC425-E75A-4760-9A41-32BCB75EEBBF}"/>
                    </a:ext>
                  </a:extLst>
                </p:cNvPr>
                <p:cNvSpPr>
                  <a:spLocks noChangeArrowheads="1"/>
                </p:cNvSpPr>
                <p:nvPr/>
              </p:nvSpPr>
              <p:spPr bwMode="auto">
                <a:xfrm>
                  <a:off x="8496" y="10800"/>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5644" name="Oval 19">
                  <a:extLst>
                    <a:ext uri="{FF2B5EF4-FFF2-40B4-BE49-F238E27FC236}">
                      <a16:creationId xmlns:a16="http://schemas.microsoft.com/office/drawing/2014/main" id="{3206DB59-63D5-4126-99F8-BA2FA191D176}"/>
                    </a:ext>
                  </a:extLst>
                </p:cNvPr>
                <p:cNvSpPr>
                  <a:spLocks noChangeArrowheads="1"/>
                </p:cNvSpPr>
                <p:nvPr/>
              </p:nvSpPr>
              <p:spPr bwMode="auto">
                <a:xfrm>
                  <a:off x="8496" y="10944"/>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5645" name="Oval 20">
                  <a:extLst>
                    <a:ext uri="{FF2B5EF4-FFF2-40B4-BE49-F238E27FC236}">
                      <a16:creationId xmlns:a16="http://schemas.microsoft.com/office/drawing/2014/main" id="{85EDE95E-B1F9-4770-812D-A3FD92FFA534}"/>
                    </a:ext>
                  </a:extLst>
                </p:cNvPr>
                <p:cNvSpPr>
                  <a:spLocks noChangeArrowheads="1"/>
                </p:cNvSpPr>
                <p:nvPr/>
              </p:nvSpPr>
              <p:spPr bwMode="auto">
                <a:xfrm>
                  <a:off x="8496" y="11088"/>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
            <p:nvSpPr>
              <p:cNvPr id="25639" name="Line 21">
                <a:extLst>
                  <a:ext uri="{FF2B5EF4-FFF2-40B4-BE49-F238E27FC236}">
                    <a16:creationId xmlns:a16="http://schemas.microsoft.com/office/drawing/2014/main" id="{AD2EAEA3-6F9B-4CD5-BDA6-F998D9AC1CA7}"/>
                  </a:ext>
                </a:extLst>
              </p:cNvPr>
              <p:cNvSpPr>
                <a:spLocks noChangeShapeType="1"/>
              </p:cNvSpPr>
              <p:nvPr/>
            </p:nvSpPr>
            <p:spPr bwMode="auto">
              <a:xfrm>
                <a:off x="8208" y="11513"/>
                <a:ext cx="0" cy="7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0" name="AutoShape 22">
                <a:extLst>
                  <a:ext uri="{FF2B5EF4-FFF2-40B4-BE49-F238E27FC236}">
                    <a16:creationId xmlns:a16="http://schemas.microsoft.com/office/drawing/2014/main" id="{983DE91A-9C8D-43C0-9C9A-C66EC02393AB}"/>
                  </a:ext>
                </a:extLst>
              </p:cNvPr>
              <p:cNvSpPr>
                <a:spLocks noChangeArrowheads="1"/>
              </p:cNvSpPr>
              <p:nvPr/>
            </p:nvSpPr>
            <p:spPr bwMode="auto">
              <a:xfrm>
                <a:off x="7920" y="12233"/>
                <a:ext cx="576" cy="5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gradFill rotWithShape="0">
                <a:gsLst>
                  <a:gs pos="0">
                    <a:schemeClr val="accent2"/>
                  </a:gs>
                  <a:gs pos="100000">
                    <a:srgbClr val="FFFF99"/>
                  </a:gs>
                </a:gsLst>
                <a:path path="rect">
                  <a:fillToRect l="100000" b="100000"/>
                </a:path>
              </a:gra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M</a:t>
                </a:r>
              </a:p>
            </p:txBody>
          </p:sp>
        </p:grpSp>
        <p:sp>
          <p:nvSpPr>
            <p:cNvPr id="25636" name="Line 23">
              <a:extLst>
                <a:ext uri="{FF2B5EF4-FFF2-40B4-BE49-F238E27FC236}">
                  <a16:creationId xmlns:a16="http://schemas.microsoft.com/office/drawing/2014/main" id="{5908B4B1-5C35-400F-B8BE-F9E4E69D3F12}"/>
                </a:ext>
              </a:extLst>
            </p:cNvPr>
            <p:cNvSpPr>
              <a:spLocks noChangeShapeType="1"/>
            </p:cNvSpPr>
            <p:nvPr/>
          </p:nvSpPr>
          <p:spPr bwMode="auto">
            <a:xfrm flipH="1">
              <a:off x="2554" y="3456"/>
              <a:ext cx="5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07" name="Group 26">
            <a:extLst>
              <a:ext uri="{FF2B5EF4-FFF2-40B4-BE49-F238E27FC236}">
                <a16:creationId xmlns:a16="http://schemas.microsoft.com/office/drawing/2014/main" id="{863F2E1C-14A8-4774-A00C-BA1EB5790BB4}"/>
              </a:ext>
            </a:extLst>
          </p:cNvPr>
          <p:cNvGrpSpPr>
            <a:grpSpLocks/>
          </p:cNvGrpSpPr>
          <p:nvPr/>
        </p:nvGrpSpPr>
        <p:grpSpPr bwMode="auto">
          <a:xfrm>
            <a:off x="1371600" y="3352800"/>
            <a:ext cx="1006475" cy="2743200"/>
            <a:chOff x="7776" y="9936"/>
            <a:chExt cx="1584" cy="3600"/>
          </a:xfrm>
        </p:grpSpPr>
        <p:grpSp>
          <p:nvGrpSpPr>
            <p:cNvPr id="25631" name="Group 27">
              <a:extLst>
                <a:ext uri="{FF2B5EF4-FFF2-40B4-BE49-F238E27FC236}">
                  <a16:creationId xmlns:a16="http://schemas.microsoft.com/office/drawing/2014/main" id="{04451AE5-B984-4E73-ADC9-24A2C33EE2D1}"/>
                </a:ext>
              </a:extLst>
            </p:cNvPr>
            <p:cNvGrpSpPr>
              <a:grpSpLocks/>
            </p:cNvGrpSpPr>
            <p:nvPr/>
          </p:nvGrpSpPr>
          <p:grpSpPr bwMode="auto">
            <a:xfrm>
              <a:off x="7776" y="9936"/>
              <a:ext cx="1584" cy="3600"/>
              <a:chOff x="7776" y="9936"/>
              <a:chExt cx="1584" cy="3600"/>
            </a:xfrm>
          </p:grpSpPr>
          <p:sp>
            <p:nvSpPr>
              <p:cNvPr id="25633" name="Line 28">
                <a:extLst>
                  <a:ext uri="{FF2B5EF4-FFF2-40B4-BE49-F238E27FC236}">
                    <a16:creationId xmlns:a16="http://schemas.microsoft.com/office/drawing/2014/main" id="{7E62E453-60E6-418C-827B-306F8FBDFCE0}"/>
                  </a:ext>
                </a:extLst>
              </p:cNvPr>
              <p:cNvSpPr>
                <a:spLocks noChangeShapeType="1"/>
              </p:cNvSpPr>
              <p:nvPr/>
            </p:nvSpPr>
            <p:spPr bwMode="auto">
              <a:xfrm>
                <a:off x="9360" y="9936"/>
                <a:ext cx="0" cy="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4" name="Line 29">
                <a:extLst>
                  <a:ext uri="{FF2B5EF4-FFF2-40B4-BE49-F238E27FC236}">
                    <a16:creationId xmlns:a16="http://schemas.microsoft.com/office/drawing/2014/main" id="{F3AD8EB9-F249-4203-8C02-933E7538EC0B}"/>
                  </a:ext>
                </a:extLst>
              </p:cNvPr>
              <p:cNvSpPr>
                <a:spLocks noChangeShapeType="1"/>
              </p:cNvSpPr>
              <p:nvPr/>
            </p:nvSpPr>
            <p:spPr bwMode="auto">
              <a:xfrm flipH="1">
                <a:off x="7776" y="9936"/>
                <a:ext cx="15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32" name="Line 30">
              <a:extLst>
                <a:ext uri="{FF2B5EF4-FFF2-40B4-BE49-F238E27FC236}">
                  <a16:creationId xmlns:a16="http://schemas.microsoft.com/office/drawing/2014/main" id="{B58F5BEF-3830-412E-90AE-24853C34F40A}"/>
                </a:ext>
              </a:extLst>
            </p:cNvPr>
            <p:cNvSpPr>
              <a:spLocks noChangeShapeType="1"/>
            </p:cNvSpPr>
            <p:nvPr/>
          </p:nvSpPr>
          <p:spPr bwMode="auto">
            <a:xfrm>
              <a:off x="8208" y="9936"/>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08" name="Group 31">
            <a:extLst>
              <a:ext uri="{FF2B5EF4-FFF2-40B4-BE49-F238E27FC236}">
                <a16:creationId xmlns:a16="http://schemas.microsoft.com/office/drawing/2014/main" id="{4D819431-3B77-4BFD-B501-23B787354674}"/>
              </a:ext>
            </a:extLst>
          </p:cNvPr>
          <p:cNvGrpSpPr>
            <a:grpSpLocks/>
          </p:cNvGrpSpPr>
          <p:nvPr/>
        </p:nvGrpSpPr>
        <p:grpSpPr bwMode="auto">
          <a:xfrm>
            <a:off x="1554163" y="3627438"/>
            <a:ext cx="184150" cy="290512"/>
            <a:chOff x="8496" y="10512"/>
            <a:chExt cx="432" cy="720"/>
          </a:xfrm>
        </p:grpSpPr>
        <p:sp>
          <p:nvSpPr>
            <p:cNvPr id="25626" name="Oval 32">
              <a:extLst>
                <a:ext uri="{FF2B5EF4-FFF2-40B4-BE49-F238E27FC236}">
                  <a16:creationId xmlns:a16="http://schemas.microsoft.com/office/drawing/2014/main" id="{87A103CE-54B9-4429-B25B-FA53C7415CC2}"/>
                </a:ext>
              </a:extLst>
            </p:cNvPr>
            <p:cNvSpPr>
              <a:spLocks noChangeArrowheads="1"/>
            </p:cNvSpPr>
            <p:nvPr/>
          </p:nvSpPr>
          <p:spPr bwMode="auto">
            <a:xfrm>
              <a:off x="8496" y="10512"/>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5627" name="Oval 33">
              <a:extLst>
                <a:ext uri="{FF2B5EF4-FFF2-40B4-BE49-F238E27FC236}">
                  <a16:creationId xmlns:a16="http://schemas.microsoft.com/office/drawing/2014/main" id="{C9281AC8-532E-4A23-889F-8A221BC48EAE}"/>
                </a:ext>
              </a:extLst>
            </p:cNvPr>
            <p:cNvSpPr>
              <a:spLocks noChangeArrowheads="1"/>
            </p:cNvSpPr>
            <p:nvPr/>
          </p:nvSpPr>
          <p:spPr bwMode="auto">
            <a:xfrm>
              <a:off x="8496" y="10656"/>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5628" name="Oval 34">
              <a:extLst>
                <a:ext uri="{FF2B5EF4-FFF2-40B4-BE49-F238E27FC236}">
                  <a16:creationId xmlns:a16="http://schemas.microsoft.com/office/drawing/2014/main" id="{18C4F6F6-FC59-42B4-B88B-87C86072667E}"/>
                </a:ext>
              </a:extLst>
            </p:cNvPr>
            <p:cNvSpPr>
              <a:spLocks noChangeArrowheads="1"/>
            </p:cNvSpPr>
            <p:nvPr/>
          </p:nvSpPr>
          <p:spPr bwMode="auto">
            <a:xfrm>
              <a:off x="8496" y="10800"/>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5629" name="Oval 35">
              <a:extLst>
                <a:ext uri="{FF2B5EF4-FFF2-40B4-BE49-F238E27FC236}">
                  <a16:creationId xmlns:a16="http://schemas.microsoft.com/office/drawing/2014/main" id="{543AAA30-168B-486E-A8E8-6862EF662C27}"/>
                </a:ext>
              </a:extLst>
            </p:cNvPr>
            <p:cNvSpPr>
              <a:spLocks noChangeArrowheads="1"/>
            </p:cNvSpPr>
            <p:nvPr/>
          </p:nvSpPr>
          <p:spPr bwMode="auto">
            <a:xfrm>
              <a:off x="8496" y="10944"/>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5630" name="Oval 36">
              <a:extLst>
                <a:ext uri="{FF2B5EF4-FFF2-40B4-BE49-F238E27FC236}">
                  <a16:creationId xmlns:a16="http://schemas.microsoft.com/office/drawing/2014/main" id="{09E64EBC-3DE6-40DA-91BB-139900FE63EA}"/>
                </a:ext>
              </a:extLst>
            </p:cNvPr>
            <p:cNvSpPr>
              <a:spLocks noChangeArrowheads="1"/>
            </p:cNvSpPr>
            <p:nvPr/>
          </p:nvSpPr>
          <p:spPr bwMode="auto">
            <a:xfrm>
              <a:off x="8496" y="11088"/>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
        <p:nvSpPr>
          <p:cNvPr id="25609" name="Line 37">
            <a:extLst>
              <a:ext uri="{FF2B5EF4-FFF2-40B4-BE49-F238E27FC236}">
                <a16:creationId xmlns:a16="http://schemas.microsoft.com/office/drawing/2014/main" id="{B3B790F7-AD0D-47E6-A259-B1391EA22548}"/>
              </a:ext>
            </a:extLst>
          </p:cNvPr>
          <p:cNvSpPr>
            <a:spLocks noChangeShapeType="1"/>
          </p:cNvSpPr>
          <p:nvPr/>
        </p:nvSpPr>
        <p:spPr bwMode="auto">
          <a:xfrm>
            <a:off x="1646238" y="3917950"/>
            <a:ext cx="0" cy="3619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AutoShape 38">
            <a:extLst>
              <a:ext uri="{FF2B5EF4-FFF2-40B4-BE49-F238E27FC236}">
                <a16:creationId xmlns:a16="http://schemas.microsoft.com/office/drawing/2014/main" id="{9BD45935-A8E8-4655-A5FF-209E79FAA6C5}"/>
              </a:ext>
            </a:extLst>
          </p:cNvPr>
          <p:cNvSpPr>
            <a:spLocks noChangeArrowheads="1"/>
          </p:cNvSpPr>
          <p:nvPr/>
        </p:nvSpPr>
        <p:spPr bwMode="auto">
          <a:xfrm>
            <a:off x="1463675" y="4279900"/>
            <a:ext cx="365125" cy="368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gradFill rotWithShape="0">
            <a:gsLst>
              <a:gs pos="0">
                <a:schemeClr val="accent2"/>
              </a:gs>
              <a:gs pos="100000">
                <a:srgbClr val="FFFF99"/>
              </a:gs>
            </a:gsLst>
            <a:path path="rect">
              <a:fillToRect l="100000" b="100000"/>
            </a:path>
          </a:gra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M</a:t>
            </a:r>
          </a:p>
        </p:txBody>
      </p:sp>
      <p:sp>
        <p:nvSpPr>
          <p:cNvPr id="25611" name="Line 39">
            <a:extLst>
              <a:ext uri="{FF2B5EF4-FFF2-40B4-BE49-F238E27FC236}">
                <a16:creationId xmlns:a16="http://schemas.microsoft.com/office/drawing/2014/main" id="{B0F8A906-7DAD-4D2C-80A5-6138942A0A51}"/>
              </a:ext>
            </a:extLst>
          </p:cNvPr>
          <p:cNvSpPr>
            <a:spLocks noChangeShapeType="1"/>
          </p:cNvSpPr>
          <p:nvPr/>
        </p:nvSpPr>
        <p:spPr bwMode="auto">
          <a:xfrm flipH="1">
            <a:off x="1920875" y="6096000"/>
            <a:ext cx="822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2" name="Group 43">
            <a:extLst>
              <a:ext uri="{FF2B5EF4-FFF2-40B4-BE49-F238E27FC236}">
                <a16:creationId xmlns:a16="http://schemas.microsoft.com/office/drawing/2014/main" id="{DA6D99BE-D230-4A73-B44B-F9A7ADAF9AD1}"/>
              </a:ext>
            </a:extLst>
          </p:cNvPr>
          <p:cNvGrpSpPr>
            <a:grpSpLocks/>
          </p:cNvGrpSpPr>
          <p:nvPr/>
        </p:nvGrpSpPr>
        <p:grpSpPr bwMode="auto">
          <a:xfrm>
            <a:off x="2590800" y="3352800"/>
            <a:ext cx="1006475" cy="2743200"/>
            <a:chOff x="7776" y="9936"/>
            <a:chExt cx="1584" cy="3600"/>
          </a:xfrm>
        </p:grpSpPr>
        <p:sp>
          <p:nvSpPr>
            <p:cNvPr id="25624" name="Line 44">
              <a:extLst>
                <a:ext uri="{FF2B5EF4-FFF2-40B4-BE49-F238E27FC236}">
                  <a16:creationId xmlns:a16="http://schemas.microsoft.com/office/drawing/2014/main" id="{1AAAA47C-24D9-4908-A706-6437C664FB9F}"/>
                </a:ext>
              </a:extLst>
            </p:cNvPr>
            <p:cNvSpPr>
              <a:spLocks noChangeShapeType="1"/>
            </p:cNvSpPr>
            <p:nvPr/>
          </p:nvSpPr>
          <p:spPr bwMode="auto">
            <a:xfrm>
              <a:off x="9360" y="9936"/>
              <a:ext cx="0" cy="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Line 45">
              <a:extLst>
                <a:ext uri="{FF2B5EF4-FFF2-40B4-BE49-F238E27FC236}">
                  <a16:creationId xmlns:a16="http://schemas.microsoft.com/office/drawing/2014/main" id="{50C8F944-6E98-4C48-8793-18515231EA09}"/>
                </a:ext>
              </a:extLst>
            </p:cNvPr>
            <p:cNvSpPr>
              <a:spLocks noChangeShapeType="1"/>
            </p:cNvSpPr>
            <p:nvPr/>
          </p:nvSpPr>
          <p:spPr bwMode="auto">
            <a:xfrm flipH="1">
              <a:off x="7776" y="9936"/>
              <a:ext cx="15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13" name="Line 46">
            <a:extLst>
              <a:ext uri="{FF2B5EF4-FFF2-40B4-BE49-F238E27FC236}">
                <a16:creationId xmlns:a16="http://schemas.microsoft.com/office/drawing/2014/main" id="{0FC6803E-A262-4427-B622-9073B93F7CB8}"/>
              </a:ext>
            </a:extLst>
          </p:cNvPr>
          <p:cNvSpPr>
            <a:spLocks noChangeShapeType="1"/>
          </p:cNvSpPr>
          <p:nvPr/>
        </p:nvSpPr>
        <p:spPr bwMode="auto">
          <a:xfrm>
            <a:off x="2865438" y="3352800"/>
            <a:ext cx="0" cy="3286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4" name="Group 47">
            <a:extLst>
              <a:ext uri="{FF2B5EF4-FFF2-40B4-BE49-F238E27FC236}">
                <a16:creationId xmlns:a16="http://schemas.microsoft.com/office/drawing/2014/main" id="{850307BC-5B52-44BE-A7E9-E47A612F8D26}"/>
              </a:ext>
            </a:extLst>
          </p:cNvPr>
          <p:cNvGrpSpPr>
            <a:grpSpLocks/>
          </p:cNvGrpSpPr>
          <p:nvPr/>
        </p:nvGrpSpPr>
        <p:grpSpPr bwMode="auto">
          <a:xfrm>
            <a:off x="2773363" y="3627438"/>
            <a:ext cx="184150" cy="454025"/>
            <a:chOff x="8496" y="10512"/>
            <a:chExt cx="432" cy="720"/>
          </a:xfrm>
        </p:grpSpPr>
        <p:sp>
          <p:nvSpPr>
            <p:cNvPr id="25619" name="Oval 48">
              <a:extLst>
                <a:ext uri="{FF2B5EF4-FFF2-40B4-BE49-F238E27FC236}">
                  <a16:creationId xmlns:a16="http://schemas.microsoft.com/office/drawing/2014/main" id="{89DD0BE2-8D31-4D3B-B4AC-3489E99D2FFF}"/>
                </a:ext>
              </a:extLst>
            </p:cNvPr>
            <p:cNvSpPr>
              <a:spLocks noChangeArrowheads="1"/>
            </p:cNvSpPr>
            <p:nvPr/>
          </p:nvSpPr>
          <p:spPr bwMode="auto">
            <a:xfrm>
              <a:off x="8496" y="10512"/>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5620" name="Oval 49">
              <a:extLst>
                <a:ext uri="{FF2B5EF4-FFF2-40B4-BE49-F238E27FC236}">
                  <a16:creationId xmlns:a16="http://schemas.microsoft.com/office/drawing/2014/main" id="{A56242C6-B0D6-4CA9-960E-B01EF47DC43F}"/>
                </a:ext>
              </a:extLst>
            </p:cNvPr>
            <p:cNvSpPr>
              <a:spLocks noChangeArrowheads="1"/>
            </p:cNvSpPr>
            <p:nvPr/>
          </p:nvSpPr>
          <p:spPr bwMode="auto">
            <a:xfrm>
              <a:off x="8496" y="10656"/>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5621" name="Oval 50">
              <a:extLst>
                <a:ext uri="{FF2B5EF4-FFF2-40B4-BE49-F238E27FC236}">
                  <a16:creationId xmlns:a16="http://schemas.microsoft.com/office/drawing/2014/main" id="{BE1EA3DF-FFC6-49DE-86B5-8695DADE29A5}"/>
                </a:ext>
              </a:extLst>
            </p:cNvPr>
            <p:cNvSpPr>
              <a:spLocks noChangeArrowheads="1"/>
            </p:cNvSpPr>
            <p:nvPr/>
          </p:nvSpPr>
          <p:spPr bwMode="auto">
            <a:xfrm>
              <a:off x="8496" y="10800"/>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5622" name="Oval 51">
              <a:extLst>
                <a:ext uri="{FF2B5EF4-FFF2-40B4-BE49-F238E27FC236}">
                  <a16:creationId xmlns:a16="http://schemas.microsoft.com/office/drawing/2014/main" id="{780D1A44-3393-49EF-99DB-D2F93087BD5D}"/>
                </a:ext>
              </a:extLst>
            </p:cNvPr>
            <p:cNvSpPr>
              <a:spLocks noChangeArrowheads="1"/>
            </p:cNvSpPr>
            <p:nvPr/>
          </p:nvSpPr>
          <p:spPr bwMode="auto">
            <a:xfrm>
              <a:off x="8496" y="10944"/>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5623" name="Oval 52">
              <a:extLst>
                <a:ext uri="{FF2B5EF4-FFF2-40B4-BE49-F238E27FC236}">
                  <a16:creationId xmlns:a16="http://schemas.microsoft.com/office/drawing/2014/main" id="{1140FBB5-F651-4D73-A435-7A8250A1D4D4}"/>
                </a:ext>
              </a:extLst>
            </p:cNvPr>
            <p:cNvSpPr>
              <a:spLocks noChangeArrowheads="1"/>
            </p:cNvSpPr>
            <p:nvPr/>
          </p:nvSpPr>
          <p:spPr bwMode="auto">
            <a:xfrm>
              <a:off x="8496" y="11088"/>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
        <p:nvSpPr>
          <p:cNvPr id="25615" name="Line 53">
            <a:extLst>
              <a:ext uri="{FF2B5EF4-FFF2-40B4-BE49-F238E27FC236}">
                <a16:creationId xmlns:a16="http://schemas.microsoft.com/office/drawing/2014/main" id="{4CEFB200-0456-4228-817A-42A808ABB9A2}"/>
              </a:ext>
            </a:extLst>
          </p:cNvPr>
          <p:cNvSpPr>
            <a:spLocks noChangeShapeType="1"/>
          </p:cNvSpPr>
          <p:nvPr/>
        </p:nvSpPr>
        <p:spPr bwMode="auto">
          <a:xfrm>
            <a:off x="2865438" y="4081463"/>
            <a:ext cx="0" cy="5683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AutoShape 54">
            <a:extLst>
              <a:ext uri="{FF2B5EF4-FFF2-40B4-BE49-F238E27FC236}">
                <a16:creationId xmlns:a16="http://schemas.microsoft.com/office/drawing/2014/main" id="{3D6C2453-1AEE-47A9-9AAE-E474AA6021BA}"/>
              </a:ext>
            </a:extLst>
          </p:cNvPr>
          <p:cNvSpPr>
            <a:spLocks noChangeArrowheads="1"/>
          </p:cNvSpPr>
          <p:nvPr/>
        </p:nvSpPr>
        <p:spPr bwMode="auto">
          <a:xfrm>
            <a:off x="2682875" y="4649788"/>
            <a:ext cx="365125" cy="3794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gradFill rotWithShape="0">
            <a:gsLst>
              <a:gs pos="0">
                <a:schemeClr val="accent2"/>
              </a:gs>
              <a:gs pos="100000">
                <a:srgbClr val="FFFF99"/>
              </a:gs>
            </a:gsLst>
            <a:path path="rect">
              <a:fillToRect l="100000" b="100000"/>
            </a:path>
          </a:gra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M</a:t>
            </a:r>
          </a:p>
        </p:txBody>
      </p:sp>
      <p:sp>
        <p:nvSpPr>
          <p:cNvPr id="25617" name="Line 55">
            <a:extLst>
              <a:ext uri="{FF2B5EF4-FFF2-40B4-BE49-F238E27FC236}">
                <a16:creationId xmlns:a16="http://schemas.microsoft.com/office/drawing/2014/main" id="{423C9625-24DC-4D34-919A-EBC387D68EA7}"/>
              </a:ext>
            </a:extLst>
          </p:cNvPr>
          <p:cNvSpPr>
            <a:spLocks noChangeShapeType="1"/>
          </p:cNvSpPr>
          <p:nvPr/>
        </p:nvSpPr>
        <p:spPr bwMode="auto">
          <a:xfrm flipH="1">
            <a:off x="3140075" y="6096000"/>
            <a:ext cx="822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8" name="Line 84">
            <a:extLst>
              <a:ext uri="{FF2B5EF4-FFF2-40B4-BE49-F238E27FC236}">
                <a16:creationId xmlns:a16="http://schemas.microsoft.com/office/drawing/2014/main" id="{14B3B416-2BF3-47D3-92DF-B68F77A03039}"/>
              </a:ext>
            </a:extLst>
          </p:cNvPr>
          <p:cNvSpPr>
            <a:spLocks noChangeShapeType="1"/>
          </p:cNvSpPr>
          <p:nvPr/>
        </p:nvSpPr>
        <p:spPr bwMode="auto">
          <a:xfrm>
            <a:off x="228600" y="4648200"/>
            <a:ext cx="31242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a:extLst>
              <a:ext uri="{FF2B5EF4-FFF2-40B4-BE49-F238E27FC236}">
                <a16:creationId xmlns:a16="http://schemas.microsoft.com/office/drawing/2014/main" id="{B9AEF0FD-3493-4418-B3C7-40755EEC62B0}"/>
              </a:ext>
            </a:extLst>
          </p:cNvPr>
          <p:cNvSpPr txBox="1">
            <a:spLocks noChangeArrowheads="1"/>
          </p:cNvSpPr>
          <p:nvPr/>
        </p:nvSpPr>
        <p:spPr bwMode="auto">
          <a:xfrm>
            <a:off x="609600" y="685800"/>
            <a:ext cx="6629400"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3600"/>
              <a:t>We’re going to study Hooke’s Law in more detail in the next chapter.  For now, we are going to simply state that:</a:t>
            </a:r>
          </a:p>
          <a:p>
            <a:pPr>
              <a:spcBef>
                <a:spcPct val="50000"/>
              </a:spcBef>
              <a:buFontTx/>
              <a:buNone/>
            </a:pPr>
            <a:r>
              <a:rPr lang="en-US" altLang="en-US" sz="3600"/>
              <a:t>Energy Stored in a Spring is:</a:t>
            </a:r>
          </a:p>
          <a:p>
            <a:pPr>
              <a:spcBef>
                <a:spcPct val="50000"/>
              </a:spcBef>
              <a:buFontTx/>
              <a:buNone/>
            </a:pPr>
            <a:r>
              <a:rPr lang="en-US" altLang="en-US"/>
              <a:t>U = ½ k(</a:t>
            </a:r>
            <a:r>
              <a:rPr lang="en-US" altLang="en-US">
                <a:sym typeface="Symbol" panose="05050102010706020507" pitchFamily="18" charset="2"/>
              </a:rPr>
              <a:t>s)</a:t>
            </a:r>
            <a:r>
              <a:rPr lang="en-US" altLang="en-US" baseline="30000">
                <a:sym typeface="Symbol" panose="05050102010706020507" pitchFamily="18" charset="2"/>
              </a:rPr>
              <a:t>2</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a:extLst>
              <a:ext uri="{FF2B5EF4-FFF2-40B4-BE49-F238E27FC236}">
                <a16:creationId xmlns:a16="http://schemas.microsoft.com/office/drawing/2014/main" id="{9C7342ED-EB25-4AF4-9969-9F0BD9242288}"/>
              </a:ext>
            </a:extLst>
          </p:cNvPr>
          <p:cNvGrpSpPr>
            <a:grpSpLocks/>
          </p:cNvGrpSpPr>
          <p:nvPr/>
        </p:nvGrpSpPr>
        <p:grpSpPr bwMode="auto">
          <a:xfrm>
            <a:off x="1676400" y="1295400"/>
            <a:ext cx="1006475" cy="2743200"/>
            <a:chOff x="7776" y="9936"/>
            <a:chExt cx="1584" cy="3600"/>
          </a:xfrm>
        </p:grpSpPr>
        <p:sp>
          <p:nvSpPr>
            <p:cNvPr id="29710" name="Line 3">
              <a:extLst>
                <a:ext uri="{FF2B5EF4-FFF2-40B4-BE49-F238E27FC236}">
                  <a16:creationId xmlns:a16="http://schemas.microsoft.com/office/drawing/2014/main" id="{F155DA4B-2111-4A92-B0E4-A86285E7C9EB}"/>
                </a:ext>
              </a:extLst>
            </p:cNvPr>
            <p:cNvSpPr>
              <a:spLocks noChangeShapeType="1"/>
            </p:cNvSpPr>
            <p:nvPr/>
          </p:nvSpPr>
          <p:spPr bwMode="auto">
            <a:xfrm>
              <a:off x="9360" y="9936"/>
              <a:ext cx="0" cy="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Line 4">
              <a:extLst>
                <a:ext uri="{FF2B5EF4-FFF2-40B4-BE49-F238E27FC236}">
                  <a16:creationId xmlns:a16="http://schemas.microsoft.com/office/drawing/2014/main" id="{FF019E02-1D11-456A-AB69-76636CF91FE5}"/>
                </a:ext>
              </a:extLst>
            </p:cNvPr>
            <p:cNvSpPr>
              <a:spLocks noChangeShapeType="1"/>
            </p:cNvSpPr>
            <p:nvPr/>
          </p:nvSpPr>
          <p:spPr bwMode="auto">
            <a:xfrm flipH="1">
              <a:off x="7776" y="9936"/>
              <a:ext cx="15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699" name="Line 5">
            <a:extLst>
              <a:ext uri="{FF2B5EF4-FFF2-40B4-BE49-F238E27FC236}">
                <a16:creationId xmlns:a16="http://schemas.microsoft.com/office/drawing/2014/main" id="{3A67F4EC-CEB1-43FB-BAFB-4D37A0AEDC09}"/>
              </a:ext>
            </a:extLst>
          </p:cNvPr>
          <p:cNvSpPr>
            <a:spLocks noChangeShapeType="1"/>
          </p:cNvSpPr>
          <p:nvPr/>
        </p:nvSpPr>
        <p:spPr bwMode="auto">
          <a:xfrm>
            <a:off x="1951038" y="1295400"/>
            <a:ext cx="0" cy="3286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00" name="Group 6">
            <a:extLst>
              <a:ext uri="{FF2B5EF4-FFF2-40B4-BE49-F238E27FC236}">
                <a16:creationId xmlns:a16="http://schemas.microsoft.com/office/drawing/2014/main" id="{E57E9406-F7B8-4C04-8236-575B1D6474D9}"/>
              </a:ext>
            </a:extLst>
          </p:cNvPr>
          <p:cNvGrpSpPr>
            <a:grpSpLocks/>
          </p:cNvGrpSpPr>
          <p:nvPr/>
        </p:nvGrpSpPr>
        <p:grpSpPr bwMode="auto">
          <a:xfrm>
            <a:off x="1858963" y="1570038"/>
            <a:ext cx="184150" cy="454025"/>
            <a:chOff x="8496" y="10512"/>
            <a:chExt cx="432" cy="720"/>
          </a:xfrm>
        </p:grpSpPr>
        <p:sp>
          <p:nvSpPr>
            <p:cNvPr id="29705" name="Oval 7">
              <a:extLst>
                <a:ext uri="{FF2B5EF4-FFF2-40B4-BE49-F238E27FC236}">
                  <a16:creationId xmlns:a16="http://schemas.microsoft.com/office/drawing/2014/main" id="{F9C62C19-A578-4EA1-BFD0-3AA8ED3904CC}"/>
                </a:ext>
              </a:extLst>
            </p:cNvPr>
            <p:cNvSpPr>
              <a:spLocks noChangeArrowheads="1"/>
            </p:cNvSpPr>
            <p:nvPr/>
          </p:nvSpPr>
          <p:spPr bwMode="auto">
            <a:xfrm>
              <a:off x="8496" y="10512"/>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9706" name="Oval 8">
              <a:extLst>
                <a:ext uri="{FF2B5EF4-FFF2-40B4-BE49-F238E27FC236}">
                  <a16:creationId xmlns:a16="http://schemas.microsoft.com/office/drawing/2014/main" id="{471AA888-0448-4876-B99F-C08C9E39171E}"/>
                </a:ext>
              </a:extLst>
            </p:cNvPr>
            <p:cNvSpPr>
              <a:spLocks noChangeArrowheads="1"/>
            </p:cNvSpPr>
            <p:nvPr/>
          </p:nvSpPr>
          <p:spPr bwMode="auto">
            <a:xfrm>
              <a:off x="8496" y="10656"/>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9707" name="Oval 9">
              <a:extLst>
                <a:ext uri="{FF2B5EF4-FFF2-40B4-BE49-F238E27FC236}">
                  <a16:creationId xmlns:a16="http://schemas.microsoft.com/office/drawing/2014/main" id="{606AD36D-0168-4BE0-95EF-9FF87984C687}"/>
                </a:ext>
              </a:extLst>
            </p:cNvPr>
            <p:cNvSpPr>
              <a:spLocks noChangeArrowheads="1"/>
            </p:cNvSpPr>
            <p:nvPr/>
          </p:nvSpPr>
          <p:spPr bwMode="auto">
            <a:xfrm>
              <a:off x="8496" y="10800"/>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9708" name="Oval 10">
              <a:extLst>
                <a:ext uri="{FF2B5EF4-FFF2-40B4-BE49-F238E27FC236}">
                  <a16:creationId xmlns:a16="http://schemas.microsoft.com/office/drawing/2014/main" id="{7C55C812-3983-47F3-AA91-2E868BF96CC3}"/>
                </a:ext>
              </a:extLst>
            </p:cNvPr>
            <p:cNvSpPr>
              <a:spLocks noChangeArrowheads="1"/>
            </p:cNvSpPr>
            <p:nvPr/>
          </p:nvSpPr>
          <p:spPr bwMode="auto">
            <a:xfrm>
              <a:off x="8496" y="10944"/>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9709" name="Oval 11">
              <a:extLst>
                <a:ext uri="{FF2B5EF4-FFF2-40B4-BE49-F238E27FC236}">
                  <a16:creationId xmlns:a16="http://schemas.microsoft.com/office/drawing/2014/main" id="{7DC1D239-6DCB-4CFF-BC3E-B70ACD64E815}"/>
                </a:ext>
              </a:extLst>
            </p:cNvPr>
            <p:cNvSpPr>
              <a:spLocks noChangeArrowheads="1"/>
            </p:cNvSpPr>
            <p:nvPr/>
          </p:nvSpPr>
          <p:spPr bwMode="auto">
            <a:xfrm>
              <a:off x="8496" y="11088"/>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
        <p:nvSpPr>
          <p:cNvPr id="29701" name="Line 12">
            <a:extLst>
              <a:ext uri="{FF2B5EF4-FFF2-40B4-BE49-F238E27FC236}">
                <a16:creationId xmlns:a16="http://schemas.microsoft.com/office/drawing/2014/main" id="{B95D1BAC-38E4-4D23-9389-FA36E3EFB1A9}"/>
              </a:ext>
            </a:extLst>
          </p:cNvPr>
          <p:cNvSpPr>
            <a:spLocks noChangeShapeType="1"/>
          </p:cNvSpPr>
          <p:nvPr/>
        </p:nvSpPr>
        <p:spPr bwMode="auto">
          <a:xfrm>
            <a:off x="1951038" y="2024063"/>
            <a:ext cx="0" cy="5683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AutoShape 13">
            <a:extLst>
              <a:ext uri="{FF2B5EF4-FFF2-40B4-BE49-F238E27FC236}">
                <a16:creationId xmlns:a16="http://schemas.microsoft.com/office/drawing/2014/main" id="{DBDCC975-E41B-4FD2-A22C-4E513C854649}"/>
              </a:ext>
            </a:extLst>
          </p:cNvPr>
          <p:cNvSpPr>
            <a:spLocks noChangeArrowheads="1"/>
          </p:cNvSpPr>
          <p:nvPr/>
        </p:nvSpPr>
        <p:spPr bwMode="auto">
          <a:xfrm>
            <a:off x="1768475" y="2592388"/>
            <a:ext cx="365125" cy="3794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gradFill rotWithShape="0">
            <a:gsLst>
              <a:gs pos="0">
                <a:schemeClr val="accent2"/>
              </a:gs>
              <a:gs pos="100000">
                <a:srgbClr val="FFFF99"/>
              </a:gs>
            </a:gsLst>
            <a:path path="rect">
              <a:fillToRect l="100000" b="100000"/>
            </a:path>
          </a:gra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M</a:t>
            </a:r>
          </a:p>
        </p:txBody>
      </p:sp>
      <p:sp>
        <p:nvSpPr>
          <p:cNvPr id="29703" name="Line 14">
            <a:extLst>
              <a:ext uri="{FF2B5EF4-FFF2-40B4-BE49-F238E27FC236}">
                <a16:creationId xmlns:a16="http://schemas.microsoft.com/office/drawing/2014/main" id="{89244402-2AD0-47E3-9BE2-80BD7435941E}"/>
              </a:ext>
            </a:extLst>
          </p:cNvPr>
          <p:cNvSpPr>
            <a:spLocks noChangeShapeType="1"/>
          </p:cNvSpPr>
          <p:nvPr/>
        </p:nvSpPr>
        <p:spPr bwMode="auto">
          <a:xfrm flipH="1">
            <a:off x="2225675" y="4038600"/>
            <a:ext cx="822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Text Box 15">
            <a:extLst>
              <a:ext uri="{FF2B5EF4-FFF2-40B4-BE49-F238E27FC236}">
                <a16:creationId xmlns:a16="http://schemas.microsoft.com/office/drawing/2014/main" id="{7F86C60B-AD1F-472B-96C6-C86A45D43F57}"/>
              </a:ext>
            </a:extLst>
          </p:cNvPr>
          <p:cNvSpPr txBox="1">
            <a:spLocks noChangeArrowheads="1"/>
          </p:cNvSpPr>
          <p:nvPr/>
        </p:nvSpPr>
        <p:spPr bwMode="auto">
          <a:xfrm>
            <a:off x="4038600" y="1066800"/>
            <a:ext cx="39624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800">
                <a:latin typeface="Arial" panose="020B0604020202020204" pitchFamily="34" charset="0"/>
              </a:rPr>
              <a:t>It turns out that the energy stored in a spring is given by </a:t>
            </a:r>
          </a:p>
          <a:p>
            <a:pPr eaLnBrk="1" hangingPunct="1">
              <a:spcBef>
                <a:spcPct val="50000"/>
              </a:spcBef>
              <a:buFontTx/>
              <a:buNone/>
            </a:pPr>
            <a:r>
              <a:rPr lang="en-US" altLang="en-US" sz="2800">
                <a:latin typeface="Arial" panose="020B0604020202020204" pitchFamily="34" charset="0"/>
              </a:rPr>
              <a:t>U = ½ k(</a:t>
            </a:r>
            <a:r>
              <a:rPr lang="en-US" altLang="en-US" sz="2800">
                <a:latin typeface="Arial" panose="020B0604020202020204" pitchFamily="34" charset="0"/>
                <a:sym typeface="Symbol" panose="05050102010706020507" pitchFamily="18" charset="2"/>
              </a:rPr>
              <a:t>S)</a:t>
            </a:r>
            <a:r>
              <a:rPr lang="en-US" altLang="en-US" sz="2800" baseline="30000">
                <a:latin typeface="Arial" panose="020B0604020202020204" pitchFamily="34" charset="0"/>
                <a:sym typeface="Symbol" panose="05050102010706020507" pitchFamily="18" charset="2"/>
              </a:rPr>
              <a:t>2</a:t>
            </a:r>
            <a:r>
              <a:rPr lang="en-US" altLang="en-US" sz="2800">
                <a:latin typeface="Arial" panose="020B0604020202020204" pitchFamily="34" charset="0"/>
                <a:sym typeface="Symbol" panose="05050102010706020507" pitchFamily="18" charset="2"/>
              </a:rPr>
              <a:t>.</a:t>
            </a:r>
          </a:p>
          <a:p>
            <a:pPr eaLnBrk="1" hangingPunct="1">
              <a:spcBef>
                <a:spcPct val="50000"/>
              </a:spcBef>
              <a:buFontTx/>
              <a:buNone/>
            </a:pPr>
            <a:endParaRPr lang="en-US" altLang="en-US" sz="2800" baseline="30000">
              <a:latin typeface="Arial" panose="020B0604020202020204" pitchFamily="34" charset="0"/>
              <a:sym typeface="Symbol" panose="05050102010706020507" pitchFamily="18" charset="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35">
            <a:extLst>
              <a:ext uri="{FF2B5EF4-FFF2-40B4-BE49-F238E27FC236}">
                <a16:creationId xmlns:a16="http://schemas.microsoft.com/office/drawing/2014/main" id="{DCC11F2A-7991-44E5-994B-E98752BABAF9}"/>
              </a:ext>
            </a:extLst>
          </p:cNvPr>
          <p:cNvSpPr>
            <a:spLocks noChangeShapeType="1"/>
          </p:cNvSpPr>
          <p:nvPr/>
        </p:nvSpPr>
        <p:spPr bwMode="auto">
          <a:xfrm>
            <a:off x="609600" y="5943600"/>
            <a:ext cx="5791200" cy="0"/>
          </a:xfrm>
          <a:prstGeom prst="line">
            <a:avLst/>
          </a:prstGeom>
          <a:noFill/>
          <a:ln w="9525">
            <a:solidFill>
              <a:schemeClr val="tx1"/>
            </a:solidFill>
            <a:round/>
            <a:headEnd/>
            <a:tailEnd/>
          </a:ln>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a:flatTx/>
          </a:bodyPr>
          <a:lstStyle/>
          <a:p>
            <a:endParaRPr lang="en-US"/>
          </a:p>
        </p:txBody>
      </p:sp>
      <p:sp>
        <p:nvSpPr>
          <p:cNvPr id="30723" name="Line 4">
            <a:extLst>
              <a:ext uri="{FF2B5EF4-FFF2-40B4-BE49-F238E27FC236}">
                <a16:creationId xmlns:a16="http://schemas.microsoft.com/office/drawing/2014/main" id="{11A8FE22-9578-4870-AADD-93DA543AB0D3}"/>
              </a:ext>
            </a:extLst>
          </p:cNvPr>
          <p:cNvSpPr>
            <a:spLocks noChangeShapeType="1"/>
          </p:cNvSpPr>
          <p:nvPr/>
        </p:nvSpPr>
        <p:spPr bwMode="auto">
          <a:xfrm>
            <a:off x="1295400" y="1066800"/>
            <a:ext cx="0" cy="3276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4" name="Line 5">
            <a:extLst>
              <a:ext uri="{FF2B5EF4-FFF2-40B4-BE49-F238E27FC236}">
                <a16:creationId xmlns:a16="http://schemas.microsoft.com/office/drawing/2014/main" id="{1C8563B5-9EEC-497B-A48E-95705781CF06}"/>
              </a:ext>
            </a:extLst>
          </p:cNvPr>
          <p:cNvSpPr>
            <a:spLocks noChangeShapeType="1"/>
          </p:cNvSpPr>
          <p:nvPr/>
        </p:nvSpPr>
        <p:spPr bwMode="auto">
          <a:xfrm>
            <a:off x="1295400" y="4343400"/>
            <a:ext cx="472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Line 6">
            <a:extLst>
              <a:ext uri="{FF2B5EF4-FFF2-40B4-BE49-F238E27FC236}">
                <a16:creationId xmlns:a16="http://schemas.microsoft.com/office/drawing/2014/main" id="{61BA89C0-FC2C-47A5-9BBB-24BF1CBAD19A}"/>
              </a:ext>
            </a:extLst>
          </p:cNvPr>
          <p:cNvSpPr>
            <a:spLocks noChangeShapeType="1"/>
          </p:cNvSpPr>
          <p:nvPr/>
        </p:nvSpPr>
        <p:spPr bwMode="auto">
          <a:xfrm>
            <a:off x="1295400" y="5181600"/>
            <a:ext cx="0" cy="762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26" name="Group 7">
            <a:extLst>
              <a:ext uri="{FF2B5EF4-FFF2-40B4-BE49-F238E27FC236}">
                <a16:creationId xmlns:a16="http://schemas.microsoft.com/office/drawing/2014/main" id="{D1F64C8C-8875-4D10-9B38-6C0ED36FDF66}"/>
              </a:ext>
            </a:extLst>
          </p:cNvPr>
          <p:cNvGrpSpPr>
            <a:grpSpLocks/>
          </p:cNvGrpSpPr>
          <p:nvPr/>
        </p:nvGrpSpPr>
        <p:grpSpPr bwMode="auto">
          <a:xfrm rot="-5400000">
            <a:off x="1430338" y="5319712"/>
            <a:ext cx="184150" cy="454025"/>
            <a:chOff x="8496" y="10512"/>
            <a:chExt cx="432" cy="720"/>
          </a:xfrm>
        </p:grpSpPr>
        <p:sp>
          <p:nvSpPr>
            <p:cNvPr id="30761" name="Oval 8">
              <a:extLst>
                <a:ext uri="{FF2B5EF4-FFF2-40B4-BE49-F238E27FC236}">
                  <a16:creationId xmlns:a16="http://schemas.microsoft.com/office/drawing/2014/main" id="{942898FA-FD42-4FC0-8B5E-B46324DA3230}"/>
                </a:ext>
              </a:extLst>
            </p:cNvPr>
            <p:cNvSpPr>
              <a:spLocks noChangeArrowheads="1"/>
            </p:cNvSpPr>
            <p:nvPr/>
          </p:nvSpPr>
          <p:spPr bwMode="auto">
            <a:xfrm>
              <a:off x="8496" y="10512"/>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62" name="Oval 9">
              <a:extLst>
                <a:ext uri="{FF2B5EF4-FFF2-40B4-BE49-F238E27FC236}">
                  <a16:creationId xmlns:a16="http://schemas.microsoft.com/office/drawing/2014/main" id="{D0559E1C-47EC-4EB9-A7A9-DF679A9B7A9B}"/>
                </a:ext>
              </a:extLst>
            </p:cNvPr>
            <p:cNvSpPr>
              <a:spLocks noChangeArrowheads="1"/>
            </p:cNvSpPr>
            <p:nvPr/>
          </p:nvSpPr>
          <p:spPr bwMode="auto">
            <a:xfrm>
              <a:off x="8496" y="10656"/>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63" name="Oval 10">
              <a:extLst>
                <a:ext uri="{FF2B5EF4-FFF2-40B4-BE49-F238E27FC236}">
                  <a16:creationId xmlns:a16="http://schemas.microsoft.com/office/drawing/2014/main" id="{CA6BE503-FFB0-483C-9B5F-0246C21B6DD1}"/>
                </a:ext>
              </a:extLst>
            </p:cNvPr>
            <p:cNvSpPr>
              <a:spLocks noChangeArrowheads="1"/>
            </p:cNvSpPr>
            <p:nvPr/>
          </p:nvSpPr>
          <p:spPr bwMode="auto">
            <a:xfrm>
              <a:off x="8496" y="10800"/>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64" name="Oval 11">
              <a:extLst>
                <a:ext uri="{FF2B5EF4-FFF2-40B4-BE49-F238E27FC236}">
                  <a16:creationId xmlns:a16="http://schemas.microsoft.com/office/drawing/2014/main" id="{DC75FA9D-78B2-4CAE-A37C-950EDED8FD42}"/>
                </a:ext>
              </a:extLst>
            </p:cNvPr>
            <p:cNvSpPr>
              <a:spLocks noChangeArrowheads="1"/>
            </p:cNvSpPr>
            <p:nvPr/>
          </p:nvSpPr>
          <p:spPr bwMode="auto">
            <a:xfrm>
              <a:off x="8496" y="10944"/>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65" name="Oval 12">
              <a:extLst>
                <a:ext uri="{FF2B5EF4-FFF2-40B4-BE49-F238E27FC236}">
                  <a16:creationId xmlns:a16="http://schemas.microsoft.com/office/drawing/2014/main" id="{7D380A18-6506-48BB-80E9-5D210FDE41A9}"/>
                </a:ext>
              </a:extLst>
            </p:cNvPr>
            <p:cNvSpPr>
              <a:spLocks noChangeArrowheads="1"/>
            </p:cNvSpPr>
            <p:nvPr/>
          </p:nvSpPr>
          <p:spPr bwMode="auto">
            <a:xfrm>
              <a:off x="8496" y="11088"/>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grpSp>
        <p:nvGrpSpPr>
          <p:cNvPr id="30727" name="Group 13">
            <a:extLst>
              <a:ext uri="{FF2B5EF4-FFF2-40B4-BE49-F238E27FC236}">
                <a16:creationId xmlns:a16="http://schemas.microsoft.com/office/drawing/2014/main" id="{06855A64-243C-49B5-A256-AB7EDBDC1E05}"/>
              </a:ext>
            </a:extLst>
          </p:cNvPr>
          <p:cNvGrpSpPr>
            <a:grpSpLocks/>
          </p:cNvGrpSpPr>
          <p:nvPr/>
        </p:nvGrpSpPr>
        <p:grpSpPr bwMode="auto">
          <a:xfrm rot="-5400000">
            <a:off x="1887538" y="5319712"/>
            <a:ext cx="184150" cy="454025"/>
            <a:chOff x="8496" y="10512"/>
            <a:chExt cx="432" cy="720"/>
          </a:xfrm>
        </p:grpSpPr>
        <p:sp>
          <p:nvSpPr>
            <p:cNvPr id="30756" name="Oval 14">
              <a:extLst>
                <a:ext uri="{FF2B5EF4-FFF2-40B4-BE49-F238E27FC236}">
                  <a16:creationId xmlns:a16="http://schemas.microsoft.com/office/drawing/2014/main" id="{7FBB11AD-58DA-4A2D-80F3-A8AA5B4B0ABC}"/>
                </a:ext>
              </a:extLst>
            </p:cNvPr>
            <p:cNvSpPr>
              <a:spLocks noChangeArrowheads="1"/>
            </p:cNvSpPr>
            <p:nvPr/>
          </p:nvSpPr>
          <p:spPr bwMode="auto">
            <a:xfrm>
              <a:off x="8496" y="10512"/>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57" name="Oval 15">
              <a:extLst>
                <a:ext uri="{FF2B5EF4-FFF2-40B4-BE49-F238E27FC236}">
                  <a16:creationId xmlns:a16="http://schemas.microsoft.com/office/drawing/2014/main" id="{5EB2C715-9D7A-4472-A42E-2B4025AACC98}"/>
                </a:ext>
              </a:extLst>
            </p:cNvPr>
            <p:cNvSpPr>
              <a:spLocks noChangeArrowheads="1"/>
            </p:cNvSpPr>
            <p:nvPr/>
          </p:nvSpPr>
          <p:spPr bwMode="auto">
            <a:xfrm>
              <a:off x="8496" y="10656"/>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58" name="Oval 16">
              <a:extLst>
                <a:ext uri="{FF2B5EF4-FFF2-40B4-BE49-F238E27FC236}">
                  <a16:creationId xmlns:a16="http://schemas.microsoft.com/office/drawing/2014/main" id="{2768C1A3-5527-4ACC-B5E1-040DBFB82DF8}"/>
                </a:ext>
              </a:extLst>
            </p:cNvPr>
            <p:cNvSpPr>
              <a:spLocks noChangeArrowheads="1"/>
            </p:cNvSpPr>
            <p:nvPr/>
          </p:nvSpPr>
          <p:spPr bwMode="auto">
            <a:xfrm>
              <a:off x="8496" y="10800"/>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59" name="Oval 17">
              <a:extLst>
                <a:ext uri="{FF2B5EF4-FFF2-40B4-BE49-F238E27FC236}">
                  <a16:creationId xmlns:a16="http://schemas.microsoft.com/office/drawing/2014/main" id="{6C916ED2-8563-4F52-B898-DFDD15A2041C}"/>
                </a:ext>
              </a:extLst>
            </p:cNvPr>
            <p:cNvSpPr>
              <a:spLocks noChangeArrowheads="1"/>
            </p:cNvSpPr>
            <p:nvPr/>
          </p:nvSpPr>
          <p:spPr bwMode="auto">
            <a:xfrm>
              <a:off x="8496" y="10944"/>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60" name="Oval 18">
              <a:extLst>
                <a:ext uri="{FF2B5EF4-FFF2-40B4-BE49-F238E27FC236}">
                  <a16:creationId xmlns:a16="http://schemas.microsoft.com/office/drawing/2014/main" id="{3F9AED4F-20DF-48E9-8577-B778941EB8CC}"/>
                </a:ext>
              </a:extLst>
            </p:cNvPr>
            <p:cNvSpPr>
              <a:spLocks noChangeArrowheads="1"/>
            </p:cNvSpPr>
            <p:nvPr/>
          </p:nvSpPr>
          <p:spPr bwMode="auto">
            <a:xfrm>
              <a:off x="8496" y="11088"/>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grpSp>
        <p:nvGrpSpPr>
          <p:cNvPr id="30728" name="Group 19">
            <a:extLst>
              <a:ext uri="{FF2B5EF4-FFF2-40B4-BE49-F238E27FC236}">
                <a16:creationId xmlns:a16="http://schemas.microsoft.com/office/drawing/2014/main" id="{4E99AA16-307E-49A5-910A-A07BF9AB5220}"/>
              </a:ext>
            </a:extLst>
          </p:cNvPr>
          <p:cNvGrpSpPr>
            <a:grpSpLocks/>
          </p:cNvGrpSpPr>
          <p:nvPr/>
        </p:nvGrpSpPr>
        <p:grpSpPr bwMode="auto">
          <a:xfrm rot="-5400000">
            <a:off x="2347913" y="5319712"/>
            <a:ext cx="184150" cy="454025"/>
            <a:chOff x="8496" y="10512"/>
            <a:chExt cx="432" cy="720"/>
          </a:xfrm>
        </p:grpSpPr>
        <p:sp>
          <p:nvSpPr>
            <p:cNvPr id="30751" name="Oval 20">
              <a:extLst>
                <a:ext uri="{FF2B5EF4-FFF2-40B4-BE49-F238E27FC236}">
                  <a16:creationId xmlns:a16="http://schemas.microsoft.com/office/drawing/2014/main" id="{AFAD5384-F8B4-4B3D-BBB2-2B5496DA2D01}"/>
                </a:ext>
              </a:extLst>
            </p:cNvPr>
            <p:cNvSpPr>
              <a:spLocks noChangeArrowheads="1"/>
            </p:cNvSpPr>
            <p:nvPr/>
          </p:nvSpPr>
          <p:spPr bwMode="auto">
            <a:xfrm>
              <a:off x="8496" y="10512"/>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52" name="Oval 21">
              <a:extLst>
                <a:ext uri="{FF2B5EF4-FFF2-40B4-BE49-F238E27FC236}">
                  <a16:creationId xmlns:a16="http://schemas.microsoft.com/office/drawing/2014/main" id="{B1DB06C4-A3BA-41E6-B82D-568FBECD6A85}"/>
                </a:ext>
              </a:extLst>
            </p:cNvPr>
            <p:cNvSpPr>
              <a:spLocks noChangeArrowheads="1"/>
            </p:cNvSpPr>
            <p:nvPr/>
          </p:nvSpPr>
          <p:spPr bwMode="auto">
            <a:xfrm>
              <a:off x="8496" y="10656"/>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53" name="Oval 22">
              <a:extLst>
                <a:ext uri="{FF2B5EF4-FFF2-40B4-BE49-F238E27FC236}">
                  <a16:creationId xmlns:a16="http://schemas.microsoft.com/office/drawing/2014/main" id="{F4F375DE-16DB-4661-9F8C-5010DBA80619}"/>
                </a:ext>
              </a:extLst>
            </p:cNvPr>
            <p:cNvSpPr>
              <a:spLocks noChangeArrowheads="1"/>
            </p:cNvSpPr>
            <p:nvPr/>
          </p:nvSpPr>
          <p:spPr bwMode="auto">
            <a:xfrm>
              <a:off x="8496" y="10800"/>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54" name="Oval 23">
              <a:extLst>
                <a:ext uri="{FF2B5EF4-FFF2-40B4-BE49-F238E27FC236}">
                  <a16:creationId xmlns:a16="http://schemas.microsoft.com/office/drawing/2014/main" id="{2BB5DE63-599C-4EB7-B6FD-72FF6B9BFC7D}"/>
                </a:ext>
              </a:extLst>
            </p:cNvPr>
            <p:cNvSpPr>
              <a:spLocks noChangeArrowheads="1"/>
            </p:cNvSpPr>
            <p:nvPr/>
          </p:nvSpPr>
          <p:spPr bwMode="auto">
            <a:xfrm>
              <a:off x="8496" y="10944"/>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55" name="Oval 24">
              <a:extLst>
                <a:ext uri="{FF2B5EF4-FFF2-40B4-BE49-F238E27FC236}">
                  <a16:creationId xmlns:a16="http://schemas.microsoft.com/office/drawing/2014/main" id="{83FAF3AF-2365-40EB-86A1-CB072A94017D}"/>
                </a:ext>
              </a:extLst>
            </p:cNvPr>
            <p:cNvSpPr>
              <a:spLocks noChangeArrowheads="1"/>
            </p:cNvSpPr>
            <p:nvPr/>
          </p:nvSpPr>
          <p:spPr bwMode="auto">
            <a:xfrm>
              <a:off x="8496" y="11088"/>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grpSp>
        <p:nvGrpSpPr>
          <p:cNvPr id="30729" name="Group 25">
            <a:extLst>
              <a:ext uri="{FF2B5EF4-FFF2-40B4-BE49-F238E27FC236}">
                <a16:creationId xmlns:a16="http://schemas.microsoft.com/office/drawing/2014/main" id="{C7B32186-CE2F-4A77-BEFD-0473FD4F49A7}"/>
              </a:ext>
            </a:extLst>
          </p:cNvPr>
          <p:cNvGrpSpPr>
            <a:grpSpLocks/>
          </p:cNvGrpSpPr>
          <p:nvPr/>
        </p:nvGrpSpPr>
        <p:grpSpPr bwMode="auto">
          <a:xfrm rot="-5400000">
            <a:off x="2805113" y="5319712"/>
            <a:ext cx="184150" cy="454025"/>
            <a:chOff x="8496" y="10512"/>
            <a:chExt cx="432" cy="720"/>
          </a:xfrm>
        </p:grpSpPr>
        <p:sp>
          <p:nvSpPr>
            <p:cNvPr id="30746" name="Oval 26">
              <a:extLst>
                <a:ext uri="{FF2B5EF4-FFF2-40B4-BE49-F238E27FC236}">
                  <a16:creationId xmlns:a16="http://schemas.microsoft.com/office/drawing/2014/main" id="{DF79167B-E23D-4489-9362-D9AEC7A2C333}"/>
                </a:ext>
              </a:extLst>
            </p:cNvPr>
            <p:cNvSpPr>
              <a:spLocks noChangeArrowheads="1"/>
            </p:cNvSpPr>
            <p:nvPr/>
          </p:nvSpPr>
          <p:spPr bwMode="auto">
            <a:xfrm>
              <a:off x="8496" y="10512"/>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47" name="Oval 27">
              <a:extLst>
                <a:ext uri="{FF2B5EF4-FFF2-40B4-BE49-F238E27FC236}">
                  <a16:creationId xmlns:a16="http://schemas.microsoft.com/office/drawing/2014/main" id="{A86A7FEA-C4CE-4013-8154-18418A7F173B}"/>
                </a:ext>
              </a:extLst>
            </p:cNvPr>
            <p:cNvSpPr>
              <a:spLocks noChangeArrowheads="1"/>
            </p:cNvSpPr>
            <p:nvPr/>
          </p:nvSpPr>
          <p:spPr bwMode="auto">
            <a:xfrm>
              <a:off x="8496" y="10656"/>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48" name="Oval 28">
              <a:extLst>
                <a:ext uri="{FF2B5EF4-FFF2-40B4-BE49-F238E27FC236}">
                  <a16:creationId xmlns:a16="http://schemas.microsoft.com/office/drawing/2014/main" id="{58840FF4-654F-4D30-BE80-CCB44329F8C1}"/>
                </a:ext>
              </a:extLst>
            </p:cNvPr>
            <p:cNvSpPr>
              <a:spLocks noChangeArrowheads="1"/>
            </p:cNvSpPr>
            <p:nvPr/>
          </p:nvSpPr>
          <p:spPr bwMode="auto">
            <a:xfrm>
              <a:off x="8496" y="10800"/>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49" name="Oval 29">
              <a:extLst>
                <a:ext uri="{FF2B5EF4-FFF2-40B4-BE49-F238E27FC236}">
                  <a16:creationId xmlns:a16="http://schemas.microsoft.com/office/drawing/2014/main" id="{27F1CBDB-6A23-4472-8F83-649AE5CF047E}"/>
                </a:ext>
              </a:extLst>
            </p:cNvPr>
            <p:cNvSpPr>
              <a:spLocks noChangeArrowheads="1"/>
            </p:cNvSpPr>
            <p:nvPr/>
          </p:nvSpPr>
          <p:spPr bwMode="auto">
            <a:xfrm>
              <a:off x="8496" y="10944"/>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50" name="Oval 30">
              <a:extLst>
                <a:ext uri="{FF2B5EF4-FFF2-40B4-BE49-F238E27FC236}">
                  <a16:creationId xmlns:a16="http://schemas.microsoft.com/office/drawing/2014/main" id="{F1F58045-D4AF-424E-A504-2C3400AEA0BE}"/>
                </a:ext>
              </a:extLst>
            </p:cNvPr>
            <p:cNvSpPr>
              <a:spLocks noChangeArrowheads="1"/>
            </p:cNvSpPr>
            <p:nvPr/>
          </p:nvSpPr>
          <p:spPr bwMode="auto">
            <a:xfrm>
              <a:off x="8496" y="11088"/>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
        <p:nvSpPr>
          <p:cNvPr id="30730" name="Rectangle 31">
            <a:extLst>
              <a:ext uri="{FF2B5EF4-FFF2-40B4-BE49-F238E27FC236}">
                <a16:creationId xmlns:a16="http://schemas.microsoft.com/office/drawing/2014/main" id="{910EA9B1-3B7E-4CFA-BB3F-99ADD68ABA53}"/>
              </a:ext>
            </a:extLst>
          </p:cNvPr>
          <p:cNvSpPr>
            <a:spLocks noChangeArrowheads="1"/>
          </p:cNvSpPr>
          <p:nvPr/>
        </p:nvSpPr>
        <p:spPr bwMode="auto">
          <a:xfrm>
            <a:off x="2971800" y="5334000"/>
            <a:ext cx="762000" cy="609600"/>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0731" name="Line 32">
            <a:extLst>
              <a:ext uri="{FF2B5EF4-FFF2-40B4-BE49-F238E27FC236}">
                <a16:creationId xmlns:a16="http://schemas.microsoft.com/office/drawing/2014/main" id="{6FE28947-04AA-4E33-BCA5-4C33247AAA61}"/>
              </a:ext>
            </a:extLst>
          </p:cNvPr>
          <p:cNvSpPr>
            <a:spLocks noChangeShapeType="1"/>
          </p:cNvSpPr>
          <p:nvPr/>
        </p:nvSpPr>
        <p:spPr bwMode="auto">
          <a:xfrm>
            <a:off x="3505200" y="4191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2" name="Line 33">
            <a:extLst>
              <a:ext uri="{FF2B5EF4-FFF2-40B4-BE49-F238E27FC236}">
                <a16:creationId xmlns:a16="http://schemas.microsoft.com/office/drawing/2014/main" id="{BA9138F1-9BB7-4C7F-81B6-530B0FB66F33}"/>
              </a:ext>
            </a:extLst>
          </p:cNvPr>
          <p:cNvSpPr>
            <a:spLocks noChangeShapeType="1"/>
          </p:cNvSpPr>
          <p:nvPr/>
        </p:nvSpPr>
        <p:spPr bwMode="auto">
          <a:xfrm>
            <a:off x="2362200" y="4191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3" name="Line 34">
            <a:extLst>
              <a:ext uri="{FF2B5EF4-FFF2-40B4-BE49-F238E27FC236}">
                <a16:creationId xmlns:a16="http://schemas.microsoft.com/office/drawing/2014/main" id="{C11780E6-C5BF-4367-8BC6-7A0D25D98A43}"/>
              </a:ext>
            </a:extLst>
          </p:cNvPr>
          <p:cNvSpPr>
            <a:spLocks noChangeShapeType="1"/>
          </p:cNvSpPr>
          <p:nvPr/>
        </p:nvSpPr>
        <p:spPr bwMode="auto">
          <a:xfrm>
            <a:off x="4648200" y="4191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4" name="Text Box 36">
            <a:extLst>
              <a:ext uri="{FF2B5EF4-FFF2-40B4-BE49-F238E27FC236}">
                <a16:creationId xmlns:a16="http://schemas.microsoft.com/office/drawing/2014/main" id="{05018E1C-74B2-47C3-ABBD-900E6CABE0D5}"/>
              </a:ext>
            </a:extLst>
          </p:cNvPr>
          <p:cNvSpPr txBox="1">
            <a:spLocks noChangeArrowheads="1"/>
          </p:cNvSpPr>
          <p:nvPr/>
        </p:nvSpPr>
        <p:spPr bwMode="auto">
          <a:xfrm>
            <a:off x="3276600" y="4343400"/>
            <a:ext cx="121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a:t>s</a:t>
            </a:r>
            <a:r>
              <a:rPr lang="en-US" altLang="en-US" baseline="-25000"/>
              <a:t>rest</a:t>
            </a:r>
          </a:p>
        </p:txBody>
      </p:sp>
      <p:sp>
        <p:nvSpPr>
          <p:cNvPr id="30735" name="Text Box 37">
            <a:extLst>
              <a:ext uri="{FF2B5EF4-FFF2-40B4-BE49-F238E27FC236}">
                <a16:creationId xmlns:a16="http://schemas.microsoft.com/office/drawing/2014/main" id="{37FB1262-BF70-41DD-8426-FC3280D42D0E}"/>
              </a:ext>
            </a:extLst>
          </p:cNvPr>
          <p:cNvSpPr txBox="1">
            <a:spLocks noChangeArrowheads="1"/>
          </p:cNvSpPr>
          <p:nvPr/>
        </p:nvSpPr>
        <p:spPr bwMode="auto">
          <a:xfrm>
            <a:off x="2133600" y="4343400"/>
            <a:ext cx="121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a:t>s</a:t>
            </a:r>
            <a:r>
              <a:rPr lang="en-US" altLang="en-US" baseline="-25000"/>
              <a:t>c</a:t>
            </a:r>
          </a:p>
        </p:txBody>
      </p:sp>
      <p:sp>
        <p:nvSpPr>
          <p:cNvPr id="30736" name="Text Box 38">
            <a:extLst>
              <a:ext uri="{FF2B5EF4-FFF2-40B4-BE49-F238E27FC236}">
                <a16:creationId xmlns:a16="http://schemas.microsoft.com/office/drawing/2014/main" id="{6C2AB8BB-ED02-4A46-B126-FCEF89E15EDA}"/>
              </a:ext>
            </a:extLst>
          </p:cNvPr>
          <p:cNvSpPr txBox="1">
            <a:spLocks noChangeArrowheads="1"/>
          </p:cNvSpPr>
          <p:nvPr/>
        </p:nvSpPr>
        <p:spPr bwMode="auto">
          <a:xfrm>
            <a:off x="4419600" y="4343400"/>
            <a:ext cx="121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a:t>s</a:t>
            </a:r>
            <a:r>
              <a:rPr lang="en-US" altLang="en-US" baseline="-25000"/>
              <a:t>s</a:t>
            </a:r>
          </a:p>
        </p:txBody>
      </p:sp>
      <p:sp>
        <p:nvSpPr>
          <p:cNvPr id="30737" name="Line 39">
            <a:extLst>
              <a:ext uri="{FF2B5EF4-FFF2-40B4-BE49-F238E27FC236}">
                <a16:creationId xmlns:a16="http://schemas.microsoft.com/office/drawing/2014/main" id="{F55DA100-8628-42F6-BCB4-AACF8FEADE39}"/>
              </a:ext>
            </a:extLst>
          </p:cNvPr>
          <p:cNvSpPr>
            <a:spLocks noChangeShapeType="1"/>
          </p:cNvSpPr>
          <p:nvPr/>
        </p:nvSpPr>
        <p:spPr bwMode="auto">
          <a:xfrm>
            <a:off x="1295400" y="1905000"/>
            <a:ext cx="441960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8" name="Text Box 40">
            <a:extLst>
              <a:ext uri="{FF2B5EF4-FFF2-40B4-BE49-F238E27FC236}">
                <a16:creationId xmlns:a16="http://schemas.microsoft.com/office/drawing/2014/main" id="{55F64CAC-8425-405E-AAAC-9429CAF42920}"/>
              </a:ext>
            </a:extLst>
          </p:cNvPr>
          <p:cNvSpPr txBox="1">
            <a:spLocks noChangeArrowheads="1"/>
          </p:cNvSpPr>
          <p:nvPr/>
        </p:nvSpPr>
        <p:spPr bwMode="auto">
          <a:xfrm>
            <a:off x="228600" y="838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t>Energy</a:t>
            </a:r>
          </a:p>
        </p:txBody>
      </p:sp>
      <p:grpSp>
        <p:nvGrpSpPr>
          <p:cNvPr id="30739" name="Group 44">
            <a:extLst>
              <a:ext uri="{FF2B5EF4-FFF2-40B4-BE49-F238E27FC236}">
                <a16:creationId xmlns:a16="http://schemas.microsoft.com/office/drawing/2014/main" id="{A8361DE4-C32E-4632-A641-E4F7AFA22A15}"/>
              </a:ext>
            </a:extLst>
          </p:cNvPr>
          <p:cNvGrpSpPr>
            <a:grpSpLocks/>
          </p:cNvGrpSpPr>
          <p:nvPr/>
        </p:nvGrpSpPr>
        <p:grpSpPr bwMode="auto">
          <a:xfrm>
            <a:off x="1905000" y="457200"/>
            <a:ext cx="3081338" cy="3429000"/>
            <a:chOff x="1200" y="288"/>
            <a:chExt cx="1941" cy="2160"/>
          </a:xfrm>
        </p:grpSpPr>
        <p:sp>
          <p:nvSpPr>
            <p:cNvPr id="30744" name="Arc 42">
              <a:extLst>
                <a:ext uri="{FF2B5EF4-FFF2-40B4-BE49-F238E27FC236}">
                  <a16:creationId xmlns:a16="http://schemas.microsoft.com/office/drawing/2014/main" id="{59056A0A-3FD2-404A-B794-ED5C59F9D156}"/>
                </a:ext>
              </a:extLst>
            </p:cNvPr>
            <p:cNvSpPr>
              <a:spLocks/>
            </p:cNvSpPr>
            <p:nvPr/>
          </p:nvSpPr>
          <p:spPr bwMode="auto">
            <a:xfrm rot="10800000" flipH="1">
              <a:off x="2181" y="288"/>
              <a:ext cx="960" cy="2160"/>
            </a:xfrm>
            <a:custGeom>
              <a:avLst/>
              <a:gdLst>
                <a:gd name="T0" fmla="*/ 0 w 21154"/>
                <a:gd name="T1" fmla="*/ 0 h 21600"/>
                <a:gd name="T2" fmla="*/ 0 w 21154"/>
                <a:gd name="T3" fmla="*/ 0 h 21600"/>
                <a:gd name="T4" fmla="*/ 0 w 21154"/>
                <a:gd name="T5" fmla="*/ 0 h 21600"/>
                <a:gd name="T6" fmla="*/ 0 60000 65536"/>
                <a:gd name="T7" fmla="*/ 0 60000 65536"/>
                <a:gd name="T8" fmla="*/ 0 60000 65536"/>
                <a:gd name="T9" fmla="*/ 0 w 21154"/>
                <a:gd name="T10" fmla="*/ 0 h 21600"/>
                <a:gd name="T11" fmla="*/ 21154 w 21154"/>
                <a:gd name="T12" fmla="*/ 21600 h 21600"/>
              </a:gdLst>
              <a:ahLst/>
              <a:cxnLst>
                <a:cxn ang="T6">
                  <a:pos x="T0" y="T1"/>
                </a:cxn>
                <a:cxn ang="T7">
                  <a:pos x="T2" y="T3"/>
                </a:cxn>
                <a:cxn ang="T8">
                  <a:pos x="T4" y="T5"/>
                </a:cxn>
              </a:cxnLst>
              <a:rect l="T9" t="T10" r="T11" b="T12"/>
              <a:pathLst>
                <a:path w="21154" h="21600" fill="none" extrusionOk="0">
                  <a:moveTo>
                    <a:pt x="-1" y="0"/>
                  </a:moveTo>
                  <a:cubicBezTo>
                    <a:pt x="10246" y="0"/>
                    <a:pt x="19083" y="7199"/>
                    <a:pt x="21154" y="17234"/>
                  </a:cubicBezTo>
                </a:path>
                <a:path w="21154" h="21600" stroke="0" extrusionOk="0">
                  <a:moveTo>
                    <a:pt x="-1" y="0"/>
                  </a:moveTo>
                  <a:cubicBezTo>
                    <a:pt x="10246" y="0"/>
                    <a:pt x="19083" y="7199"/>
                    <a:pt x="21154" y="17234"/>
                  </a:cubicBezTo>
                  <a:lnTo>
                    <a:pt x="0" y="21600"/>
                  </a:lnTo>
                  <a:lnTo>
                    <a:pt x="-1" y="0"/>
                  </a:lnTo>
                  <a:close/>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45" name="Arc 43">
              <a:extLst>
                <a:ext uri="{FF2B5EF4-FFF2-40B4-BE49-F238E27FC236}">
                  <a16:creationId xmlns:a16="http://schemas.microsoft.com/office/drawing/2014/main" id="{6CD5CDCD-C37B-485D-AA45-1CAF41AA08FC}"/>
                </a:ext>
              </a:extLst>
            </p:cNvPr>
            <p:cNvSpPr>
              <a:spLocks/>
            </p:cNvSpPr>
            <p:nvPr/>
          </p:nvSpPr>
          <p:spPr bwMode="auto">
            <a:xfrm rot="10800000">
              <a:off x="1200" y="288"/>
              <a:ext cx="960" cy="2160"/>
            </a:xfrm>
            <a:custGeom>
              <a:avLst/>
              <a:gdLst>
                <a:gd name="T0" fmla="*/ 0 w 21154"/>
                <a:gd name="T1" fmla="*/ 0 h 21600"/>
                <a:gd name="T2" fmla="*/ 0 w 21154"/>
                <a:gd name="T3" fmla="*/ 0 h 21600"/>
                <a:gd name="T4" fmla="*/ 0 w 21154"/>
                <a:gd name="T5" fmla="*/ 0 h 21600"/>
                <a:gd name="T6" fmla="*/ 0 60000 65536"/>
                <a:gd name="T7" fmla="*/ 0 60000 65536"/>
                <a:gd name="T8" fmla="*/ 0 60000 65536"/>
                <a:gd name="T9" fmla="*/ 0 w 21154"/>
                <a:gd name="T10" fmla="*/ 0 h 21600"/>
                <a:gd name="T11" fmla="*/ 21154 w 21154"/>
                <a:gd name="T12" fmla="*/ 21600 h 21600"/>
              </a:gdLst>
              <a:ahLst/>
              <a:cxnLst>
                <a:cxn ang="T6">
                  <a:pos x="T0" y="T1"/>
                </a:cxn>
                <a:cxn ang="T7">
                  <a:pos x="T2" y="T3"/>
                </a:cxn>
                <a:cxn ang="T8">
                  <a:pos x="T4" y="T5"/>
                </a:cxn>
              </a:cxnLst>
              <a:rect l="T9" t="T10" r="T11" b="T12"/>
              <a:pathLst>
                <a:path w="21154" h="21600" fill="none" extrusionOk="0">
                  <a:moveTo>
                    <a:pt x="-1" y="0"/>
                  </a:moveTo>
                  <a:cubicBezTo>
                    <a:pt x="10246" y="0"/>
                    <a:pt x="19083" y="7199"/>
                    <a:pt x="21154" y="17234"/>
                  </a:cubicBezTo>
                </a:path>
                <a:path w="21154" h="21600" stroke="0" extrusionOk="0">
                  <a:moveTo>
                    <a:pt x="-1" y="0"/>
                  </a:moveTo>
                  <a:cubicBezTo>
                    <a:pt x="10246" y="0"/>
                    <a:pt x="19083" y="7199"/>
                    <a:pt x="21154" y="17234"/>
                  </a:cubicBezTo>
                  <a:lnTo>
                    <a:pt x="0" y="21600"/>
                  </a:lnTo>
                  <a:lnTo>
                    <a:pt x="-1" y="0"/>
                  </a:lnTo>
                  <a:close/>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0740" name="Text Box 45">
            <a:extLst>
              <a:ext uri="{FF2B5EF4-FFF2-40B4-BE49-F238E27FC236}">
                <a16:creationId xmlns:a16="http://schemas.microsoft.com/office/drawing/2014/main" id="{2CDF75F9-1AC8-4B4A-B0E6-1D2AEF0EB67E}"/>
              </a:ext>
            </a:extLst>
          </p:cNvPr>
          <p:cNvSpPr txBox="1">
            <a:spLocks noChangeArrowheads="1"/>
          </p:cNvSpPr>
          <p:nvPr/>
        </p:nvSpPr>
        <p:spPr bwMode="auto">
          <a:xfrm>
            <a:off x="5715000" y="16764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solidFill>
                  <a:schemeClr val="accent2"/>
                </a:solidFill>
              </a:rPr>
              <a:t>Total Energy</a:t>
            </a:r>
          </a:p>
        </p:txBody>
      </p:sp>
      <p:sp>
        <p:nvSpPr>
          <p:cNvPr id="30741" name="Text Box 46">
            <a:extLst>
              <a:ext uri="{FF2B5EF4-FFF2-40B4-BE49-F238E27FC236}">
                <a16:creationId xmlns:a16="http://schemas.microsoft.com/office/drawing/2014/main" id="{A3EA73F0-0234-42DB-BD56-FF30751E64F3}"/>
              </a:ext>
            </a:extLst>
          </p:cNvPr>
          <p:cNvSpPr txBox="1">
            <a:spLocks noChangeArrowheads="1"/>
          </p:cNvSpPr>
          <p:nvPr/>
        </p:nvSpPr>
        <p:spPr bwMode="auto">
          <a:xfrm>
            <a:off x="4572000" y="6858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solidFill>
                  <a:srgbClr val="FF0000"/>
                </a:solidFill>
              </a:rPr>
              <a:t>Potential Energy</a:t>
            </a:r>
          </a:p>
        </p:txBody>
      </p:sp>
      <p:sp>
        <p:nvSpPr>
          <p:cNvPr id="30742" name="Text Box 15">
            <a:extLst>
              <a:ext uri="{FF2B5EF4-FFF2-40B4-BE49-F238E27FC236}">
                <a16:creationId xmlns:a16="http://schemas.microsoft.com/office/drawing/2014/main" id="{7FAACD9F-E7B5-47C2-9D95-2B28759498F6}"/>
              </a:ext>
            </a:extLst>
          </p:cNvPr>
          <p:cNvSpPr txBox="1">
            <a:spLocks noChangeArrowheads="1"/>
          </p:cNvSpPr>
          <p:nvPr/>
        </p:nvSpPr>
        <p:spPr bwMode="auto">
          <a:xfrm>
            <a:off x="5181600" y="2133600"/>
            <a:ext cx="39624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800">
                <a:latin typeface="Arial" panose="020B0604020202020204" pitchFamily="34" charset="0"/>
              </a:rPr>
              <a:t>It turns out that the energy stored in a spring is given by </a:t>
            </a:r>
          </a:p>
          <a:p>
            <a:pPr eaLnBrk="1" hangingPunct="1">
              <a:spcBef>
                <a:spcPct val="50000"/>
              </a:spcBef>
              <a:buFontTx/>
              <a:buNone/>
            </a:pPr>
            <a:r>
              <a:rPr lang="en-US" altLang="en-US" sz="2800">
                <a:latin typeface="Arial" panose="020B0604020202020204" pitchFamily="34" charset="0"/>
              </a:rPr>
              <a:t>U = ½ k(</a:t>
            </a:r>
            <a:r>
              <a:rPr lang="en-US" altLang="en-US" sz="2800">
                <a:latin typeface="Arial" panose="020B0604020202020204" pitchFamily="34" charset="0"/>
                <a:sym typeface="Symbol" panose="05050102010706020507" pitchFamily="18" charset="2"/>
              </a:rPr>
              <a:t>S)</a:t>
            </a:r>
            <a:r>
              <a:rPr lang="en-US" altLang="en-US" sz="2800" baseline="30000">
                <a:latin typeface="Arial" panose="020B0604020202020204" pitchFamily="34" charset="0"/>
                <a:sym typeface="Symbol" panose="05050102010706020507" pitchFamily="18" charset="2"/>
              </a:rPr>
              <a:t>2</a:t>
            </a:r>
            <a:r>
              <a:rPr lang="en-US" altLang="en-US" sz="2800">
                <a:latin typeface="Arial" panose="020B0604020202020204" pitchFamily="34" charset="0"/>
                <a:sym typeface="Symbol" panose="05050102010706020507" pitchFamily="18" charset="2"/>
              </a:rPr>
              <a:t>.</a:t>
            </a:r>
          </a:p>
          <a:p>
            <a:pPr eaLnBrk="1" hangingPunct="1">
              <a:spcBef>
                <a:spcPct val="50000"/>
              </a:spcBef>
              <a:buFontTx/>
              <a:buNone/>
            </a:pPr>
            <a:endParaRPr lang="en-US" altLang="en-US" sz="2800" baseline="30000">
              <a:latin typeface="Arial" panose="020B0604020202020204" pitchFamily="34" charset="0"/>
              <a:sym typeface="Symbol" panose="05050102010706020507" pitchFamily="18" charset="2"/>
            </a:endParaRPr>
          </a:p>
        </p:txBody>
      </p:sp>
      <p:sp>
        <p:nvSpPr>
          <p:cNvPr id="30743" name="TextBox 44">
            <a:extLst>
              <a:ext uri="{FF2B5EF4-FFF2-40B4-BE49-F238E27FC236}">
                <a16:creationId xmlns:a16="http://schemas.microsoft.com/office/drawing/2014/main" id="{2CE1F564-53BB-4EF3-90B3-7FA43B9C1D8D}"/>
              </a:ext>
            </a:extLst>
          </p:cNvPr>
          <p:cNvSpPr txBox="1">
            <a:spLocks noChangeArrowheads="1"/>
          </p:cNvSpPr>
          <p:nvPr/>
        </p:nvSpPr>
        <p:spPr bwMode="auto">
          <a:xfrm>
            <a:off x="5410200" y="4419600"/>
            <a:ext cx="182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distance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10_37">
            <a:extLst>
              <a:ext uri="{FF2B5EF4-FFF2-40B4-BE49-F238E27FC236}">
                <a16:creationId xmlns:a16="http://schemas.microsoft.com/office/drawing/2014/main" id="{B176617A-3B79-45F0-83B8-29593EFA4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685800"/>
            <a:ext cx="7086600" cy="572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6">
            <a:extLst>
              <a:ext uri="{FF2B5EF4-FFF2-40B4-BE49-F238E27FC236}">
                <a16:creationId xmlns:a16="http://schemas.microsoft.com/office/drawing/2014/main" id="{11EA2EBA-9E78-43D1-98A1-0C57BF4581F2}"/>
              </a:ext>
            </a:extLst>
          </p:cNvPr>
          <p:cNvGraphicFramePr>
            <a:graphicFrameLocks noChangeAspect="1"/>
          </p:cNvGraphicFramePr>
          <p:nvPr/>
        </p:nvGraphicFramePr>
        <p:xfrm>
          <a:off x="5410200" y="533400"/>
          <a:ext cx="3165475" cy="2116138"/>
        </p:xfrm>
        <a:graphic>
          <a:graphicData uri="http://schemas.openxmlformats.org/presentationml/2006/ole">
            <mc:AlternateContent xmlns:mc="http://schemas.openxmlformats.org/markup-compatibility/2006">
              <mc:Choice xmlns:v="urn:schemas-microsoft-com:vml" Requires="v">
                <p:oleObj spid="_x0000_s5143" name="Slide" r:id="rId4" imgW="4462575" imgH="3340381" progId="PowerPoint.Slide.8">
                  <p:embed/>
                </p:oleObj>
              </mc:Choice>
              <mc:Fallback>
                <p:oleObj name="Slide" r:id="rId4" imgW="4462575" imgH="3340381" progId="PowerPoint.Slid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l="43916" t="24522" r="19405" b="42778"/>
                      <a:stretch>
                        <a:fillRect/>
                      </a:stretch>
                    </p:blipFill>
                    <p:spPr bwMode="auto">
                      <a:xfrm>
                        <a:off x="5410200" y="533400"/>
                        <a:ext cx="3165475"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Text Box 2">
            <a:extLst>
              <a:ext uri="{FF2B5EF4-FFF2-40B4-BE49-F238E27FC236}">
                <a16:creationId xmlns:a16="http://schemas.microsoft.com/office/drawing/2014/main" id="{9694F704-336C-46EE-B756-504D9319F933}"/>
              </a:ext>
            </a:extLst>
          </p:cNvPr>
          <p:cNvSpPr txBox="1">
            <a:spLocks noChangeArrowheads="1"/>
          </p:cNvSpPr>
          <p:nvPr/>
        </p:nvSpPr>
        <p:spPr bwMode="auto">
          <a:xfrm>
            <a:off x="304800" y="449263"/>
            <a:ext cx="8839200" cy="52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4800" b="1">
                <a:latin typeface="Brush Script MT" panose="03060802040406070304" pitchFamily="66" charset="0"/>
              </a:rPr>
              <a:t>Some “types” of energy:</a:t>
            </a:r>
            <a:endParaRPr lang="en-US" altLang="en-US" sz="3600"/>
          </a:p>
          <a:p>
            <a:pPr>
              <a:lnSpc>
                <a:spcPct val="80000"/>
              </a:lnSpc>
              <a:spcBef>
                <a:spcPct val="50000"/>
              </a:spcBef>
            </a:pPr>
            <a:r>
              <a:rPr lang="en-US" altLang="en-US" sz="2800" b="1"/>
              <a:t>Kinetic Energy</a:t>
            </a:r>
          </a:p>
          <a:p>
            <a:pPr>
              <a:lnSpc>
                <a:spcPct val="80000"/>
              </a:lnSpc>
              <a:spcBef>
                <a:spcPct val="50000"/>
              </a:spcBef>
            </a:pPr>
            <a:r>
              <a:rPr lang="en-US" altLang="en-US" sz="2800" b="1"/>
              <a:t>Potential Energy</a:t>
            </a:r>
          </a:p>
          <a:p>
            <a:pPr lvl="2">
              <a:lnSpc>
                <a:spcPct val="80000"/>
              </a:lnSpc>
              <a:spcBef>
                <a:spcPct val="50000"/>
              </a:spcBef>
            </a:pPr>
            <a:r>
              <a:rPr lang="en-US" altLang="en-US" sz="2800" b="1"/>
              <a:t>Gravitational</a:t>
            </a:r>
          </a:p>
          <a:p>
            <a:pPr lvl="2">
              <a:lnSpc>
                <a:spcPct val="80000"/>
              </a:lnSpc>
              <a:spcBef>
                <a:spcPct val="50000"/>
              </a:spcBef>
            </a:pPr>
            <a:r>
              <a:rPr lang="en-US" altLang="en-US" sz="2800" b="1"/>
              <a:t>Mechanical</a:t>
            </a:r>
          </a:p>
          <a:p>
            <a:pPr>
              <a:lnSpc>
                <a:spcPct val="80000"/>
              </a:lnSpc>
              <a:spcBef>
                <a:spcPct val="50000"/>
              </a:spcBef>
            </a:pPr>
            <a:r>
              <a:rPr lang="en-US" altLang="en-US" sz="2800" b="1"/>
              <a:t>Heat</a:t>
            </a:r>
          </a:p>
          <a:p>
            <a:pPr>
              <a:lnSpc>
                <a:spcPct val="80000"/>
              </a:lnSpc>
              <a:spcBef>
                <a:spcPct val="50000"/>
              </a:spcBef>
            </a:pPr>
            <a:r>
              <a:rPr lang="en-US" altLang="en-US" sz="2800" b="1"/>
              <a:t>Work</a:t>
            </a:r>
          </a:p>
          <a:p>
            <a:pPr>
              <a:lnSpc>
                <a:spcPct val="80000"/>
              </a:lnSpc>
              <a:spcBef>
                <a:spcPct val="50000"/>
              </a:spcBef>
            </a:pPr>
            <a:r>
              <a:rPr lang="en-US" altLang="en-US" sz="2800" b="1"/>
              <a:t>Chemical</a:t>
            </a:r>
          </a:p>
          <a:p>
            <a:pPr>
              <a:lnSpc>
                <a:spcPct val="80000"/>
              </a:lnSpc>
              <a:spcBef>
                <a:spcPct val="50000"/>
              </a:spcBef>
            </a:pPr>
            <a:r>
              <a:rPr lang="en-US" altLang="en-US" sz="2800" b="1"/>
              <a:t>Nuclear</a:t>
            </a:r>
            <a:endParaRPr lang="en-US" altLang="en-US" sz="2000"/>
          </a:p>
        </p:txBody>
      </p:sp>
      <p:pic>
        <p:nvPicPr>
          <p:cNvPr id="5124" name="Picture 5" descr="Mir">
            <a:extLst>
              <a:ext uri="{FF2B5EF4-FFF2-40B4-BE49-F238E27FC236}">
                <a16:creationId xmlns:a16="http://schemas.microsoft.com/office/drawing/2014/main" id="{02FEBC58-0D32-4E14-A9B7-FF9D7F1020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3028950"/>
            <a:ext cx="42672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5" name="Group 23">
            <a:extLst>
              <a:ext uri="{FF2B5EF4-FFF2-40B4-BE49-F238E27FC236}">
                <a16:creationId xmlns:a16="http://schemas.microsoft.com/office/drawing/2014/main" id="{D2E3D2BA-4032-47E9-85FC-AEC8DA6B9BBF}"/>
              </a:ext>
            </a:extLst>
          </p:cNvPr>
          <p:cNvGrpSpPr>
            <a:grpSpLocks/>
          </p:cNvGrpSpPr>
          <p:nvPr/>
        </p:nvGrpSpPr>
        <p:grpSpPr bwMode="auto">
          <a:xfrm>
            <a:off x="2590800" y="3581400"/>
            <a:ext cx="1371600" cy="2743200"/>
            <a:chOff x="2208" y="1728"/>
            <a:chExt cx="864" cy="1728"/>
          </a:xfrm>
        </p:grpSpPr>
        <p:grpSp>
          <p:nvGrpSpPr>
            <p:cNvPr id="5126" name="Group 8">
              <a:extLst>
                <a:ext uri="{FF2B5EF4-FFF2-40B4-BE49-F238E27FC236}">
                  <a16:creationId xmlns:a16="http://schemas.microsoft.com/office/drawing/2014/main" id="{1D7DCD6D-9DEA-44CC-B3D0-0A4748FAF34C}"/>
                </a:ext>
              </a:extLst>
            </p:cNvPr>
            <p:cNvGrpSpPr>
              <a:grpSpLocks/>
            </p:cNvGrpSpPr>
            <p:nvPr/>
          </p:nvGrpSpPr>
          <p:grpSpPr bwMode="auto">
            <a:xfrm>
              <a:off x="2208" y="1728"/>
              <a:ext cx="634" cy="1728"/>
              <a:chOff x="7776" y="10505"/>
              <a:chExt cx="1584" cy="4320"/>
            </a:xfrm>
          </p:grpSpPr>
          <p:grpSp>
            <p:nvGrpSpPr>
              <p:cNvPr id="5128" name="Group 9">
                <a:extLst>
                  <a:ext uri="{FF2B5EF4-FFF2-40B4-BE49-F238E27FC236}">
                    <a16:creationId xmlns:a16="http://schemas.microsoft.com/office/drawing/2014/main" id="{1DABE624-C957-4EA4-81CC-A645C44A3310}"/>
                  </a:ext>
                </a:extLst>
              </p:cNvPr>
              <p:cNvGrpSpPr>
                <a:grpSpLocks/>
              </p:cNvGrpSpPr>
              <p:nvPr/>
            </p:nvGrpSpPr>
            <p:grpSpPr bwMode="auto">
              <a:xfrm>
                <a:off x="7776" y="10505"/>
                <a:ext cx="1584" cy="4320"/>
                <a:chOff x="7776" y="9936"/>
                <a:chExt cx="1584" cy="3600"/>
              </a:xfrm>
            </p:grpSpPr>
            <p:grpSp>
              <p:nvGrpSpPr>
                <p:cNvPr id="5137" name="Group 10">
                  <a:extLst>
                    <a:ext uri="{FF2B5EF4-FFF2-40B4-BE49-F238E27FC236}">
                      <a16:creationId xmlns:a16="http://schemas.microsoft.com/office/drawing/2014/main" id="{7FCE1376-514B-42A0-873E-8F41109C181F}"/>
                    </a:ext>
                  </a:extLst>
                </p:cNvPr>
                <p:cNvGrpSpPr>
                  <a:grpSpLocks/>
                </p:cNvGrpSpPr>
                <p:nvPr/>
              </p:nvGrpSpPr>
              <p:grpSpPr bwMode="auto">
                <a:xfrm>
                  <a:off x="7776" y="9936"/>
                  <a:ext cx="1584" cy="3600"/>
                  <a:chOff x="7776" y="9936"/>
                  <a:chExt cx="1584" cy="3600"/>
                </a:xfrm>
              </p:grpSpPr>
              <p:sp>
                <p:nvSpPr>
                  <p:cNvPr id="5139" name="Line 11">
                    <a:extLst>
                      <a:ext uri="{FF2B5EF4-FFF2-40B4-BE49-F238E27FC236}">
                        <a16:creationId xmlns:a16="http://schemas.microsoft.com/office/drawing/2014/main" id="{15B10EE4-C375-4E61-9BBE-44E8DD3E72D2}"/>
                      </a:ext>
                    </a:extLst>
                  </p:cNvPr>
                  <p:cNvSpPr>
                    <a:spLocks noChangeShapeType="1"/>
                  </p:cNvSpPr>
                  <p:nvPr/>
                </p:nvSpPr>
                <p:spPr bwMode="auto">
                  <a:xfrm>
                    <a:off x="9360" y="9936"/>
                    <a:ext cx="0" cy="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0" name="Line 12">
                    <a:extLst>
                      <a:ext uri="{FF2B5EF4-FFF2-40B4-BE49-F238E27FC236}">
                        <a16:creationId xmlns:a16="http://schemas.microsoft.com/office/drawing/2014/main" id="{0BD10670-8744-40E9-9193-34B18AFF83E5}"/>
                      </a:ext>
                    </a:extLst>
                  </p:cNvPr>
                  <p:cNvSpPr>
                    <a:spLocks noChangeShapeType="1"/>
                  </p:cNvSpPr>
                  <p:nvPr/>
                </p:nvSpPr>
                <p:spPr bwMode="auto">
                  <a:xfrm flipH="1">
                    <a:off x="7776" y="9936"/>
                    <a:ext cx="15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38" name="Line 13">
                  <a:extLst>
                    <a:ext uri="{FF2B5EF4-FFF2-40B4-BE49-F238E27FC236}">
                      <a16:creationId xmlns:a16="http://schemas.microsoft.com/office/drawing/2014/main" id="{CB92D018-BE6D-4C7A-B5CF-690A75ABFB33}"/>
                    </a:ext>
                  </a:extLst>
                </p:cNvPr>
                <p:cNvSpPr>
                  <a:spLocks noChangeShapeType="1"/>
                </p:cNvSpPr>
                <p:nvPr/>
              </p:nvSpPr>
              <p:spPr bwMode="auto">
                <a:xfrm>
                  <a:off x="8208" y="9936"/>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129" name="Group 14">
                <a:extLst>
                  <a:ext uri="{FF2B5EF4-FFF2-40B4-BE49-F238E27FC236}">
                    <a16:creationId xmlns:a16="http://schemas.microsoft.com/office/drawing/2014/main" id="{2016C5DE-04BE-4116-9374-5D526196BA23}"/>
                  </a:ext>
                </a:extLst>
              </p:cNvPr>
              <p:cNvGrpSpPr>
                <a:grpSpLocks/>
              </p:cNvGrpSpPr>
              <p:nvPr/>
            </p:nvGrpSpPr>
            <p:grpSpPr bwMode="auto">
              <a:xfrm>
                <a:off x="8064" y="10937"/>
                <a:ext cx="288" cy="576"/>
                <a:chOff x="8496" y="10512"/>
                <a:chExt cx="432" cy="720"/>
              </a:xfrm>
            </p:grpSpPr>
            <p:sp>
              <p:nvSpPr>
                <p:cNvPr id="5132" name="Oval 15">
                  <a:extLst>
                    <a:ext uri="{FF2B5EF4-FFF2-40B4-BE49-F238E27FC236}">
                      <a16:creationId xmlns:a16="http://schemas.microsoft.com/office/drawing/2014/main" id="{3D13D26B-2E28-4F55-AA63-7DD4A8D99AB3}"/>
                    </a:ext>
                  </a:extLst>
                </p:cNvPr>
                <p:cNvSpPr>
                  <a:spLocks noChangeArrowheads="1"/>
                </p:cNvSpPr>
                <p:nvPr/>
              </p:nvSpPr>
              <p:spPr bwMode="auto">
                <a:xfrm>
                  <a:off x="8496" y="10512"/>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5133" name="Oval 16">
                  <a:extLst>
                    <a:ext uri="{FF2B5EF4-FFF2-40B4-BE49-F238E27FC236}">
                      <a16:creationId xmlns:a16="http://schemas.microsoft.com/office/drawing/2014/main" id="{4ADDCAFC-0D0E-4C44-9AEA-0EC79E95F416}"/>
                    </a:ext>
                  </a:extLst>
                </p:cNvPr>
                <p:cNvSpPr>
                  <a:spLocks noChangeArrowheads="1"/>
                </p:cNvSpPr>
                <p:nvPr/>
              </p:nvSpPr>
              <p:spPr bwMode="auto">
                <a:xfrm>
                  <a:off x="8496" y="10656"/>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5134" name="Oval 17">
                  <a:extLst>
                    <a:ext uri="{FF2B5EF4-FFF2-40B4-BE49-F238E27FC236}">
                      <a16:creationId xmlns:a16="http://schemas.microsoft.com/office/drawing/2014/main" id="{658D0017-0A4B-4A42-9FD3-1116B8CF6DF6}"/>
                    </a:ext>
                  </a:extLst>
                </p:cNvPr>
                <p:cNvSpPr>
                  <a:spLocks noChangeArrowheads="1"/>
                </p:cNvSpPr>
                <p:nvPr/>
              </p:nvSpPr>
              <p:spPr bwMode="auto">
                <a:xfrm>
                  <a:off x="8496" y="10800"/>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5135" name="Oval 18">
                  <a:extLst>
                    <a:ext uri="{FF2B5EF4-FFF2-40B4-BE49-F238E27FC236}">
                      <a16:creationId xmlns:a16="http://schemas.microsoft.com/office/drawing/2014/main" id="{30CA1A11-1F0A-45B3-90B7-48445AC65915}"/>
                    </a:ext>
                  </a:extLst>
                </p:cNvPr>
                <p:cNvSpPr>
                  <a:spLocks noChangeArrowheads="1"/>
                </p:cNvSpPr>
                <p:nvPr/>
              </p:nvSpPr>
              <p:spPr bwMode="auto">
                <a:xfrm>
                  <a:off x="8496" y="10944"/>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5136" name="Oval 19">
                  <a:extLst>
                    <a:ext uri="{FF2B5EF4-FFF2-40B4-BE49-F238E27FC236}">
                      <a16:creationId xmlns:a16="http://schemas.microsoft.com/office/drawing/2014/main" id="{6FFBF963-B024-44FD-AFA0-47EA10019FAF}"/>
                    </a:ext>
                  </a:extLst>
                </p:cNvPr>
                <p:cNvSpPr>
                  <a:spLocks noChangeArrowheads="1"/>
                </p:cNvSpPr>
                <p:nvPr/>
              </p:nvSpPr>
              <p:spPr bwMode="auto">
                <a:xfrm>
                  <a:off x="8496" y="11088"/>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
            <p:nvSpPr>
              <p:cNvPr id="5130" name="Line 20">
                <a:extLst>
                  <a:ext uri="{FF2B5EF4-FFF2-40B4-BE49-F238E27FC236}">
                    <a16:creationId xmlns:a16="http://schemas.microsoft.com/office/drawing/2014/main" id="{A806655C-6EF9-4B8A-B6C9-DCEAF653C2C3}"/>
                  </a:ext>
                </a:extLst>
              </p:cNvPr>
              <p:cNvSpPr>
                <a:spLocks noChangeShapeType="1"/>
              </p:cNvSpPr>
              <p:nvPr/>
            </p:nvSpPr>
            <p:spPr bwMode="auto">
              <a:xfrm>
                <a:off x="8208" y="11513"/>
                <a:ext cx="0" cy="7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 name="AutoShape 21">
                <a:extLst>
                  <a:ext uri="{FF2B5EF4-FFF2-40B4-BE49-F238E27FC236}">
                    <a16:creationId xmlns:a16="http://schemas.microsoft.com/office/drawing/2014/main" id="{58FA8D6F-079F-4D9C-9524-443139466736}"/>
                  </a:ext>
                </a:extLst>
              </p:cNvPr>
              <p:cNvSpPr>
                <a:spLocks noChangeArrowheads="1"/>
              </p:cNvSpPr>
              <p:nvPr/>
            </p:nvSpPr>
            <p:spPr bwMode="auto">
              <a:xfrm>
                <a:off x="7920" y="12233"/>
                <a:ext cx="576" cy="5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gradFill rotWithShape="0">
                <a:gsLst>
                  <a:gs pos="0">
                    <a:schemeClr val="accent2"/>
                  </a:gs>
                  <a:gs pos="100000">
                    <a:srgbClr val="FFFF99"/>
                  </a:gs>
                </a:gsLst>
                <a:path path="rect">
                  <a:fillToRect l="100000" b="100000"/>
                </a:path>
              </a:gra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M</a:t>
                </a:r>
              </a:p>
            </p:txBody>
          </p:sp>
        </p:grpSp>
        <p:sp>
          <p:nvSpPr>
            <p:cNvPr id="5127" name="Line 22">
              <a:extLst>
                <a:ext uri="{FF2B5EF4-FFF2-40B4-BE49-F238E27FC236}">
                  <a16:creationId xmlns:a16="http://schemas.microsoft.com/office/drawing/2014/main" id="{E4B7DFD8-E7CE-493B-A03D-3AC1B4ACF22D}"/>
                </a:ext>
              </a:extLst>
            </p:cNvPr>
            <p:cNvSpPr>
              <a:spLocks noChangeShapeType="1"/>
            </p:cNvSpPr>
            <p:nvPr/>
          </p:nvSpPr>
          <p:spPr bwMode="auto">
            <a:xfrm flipH="1">
              <a:off x="2554" y="3456"/>
              <a:ext cx="5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4">
            <a:extLst>
              <a:ext uri="{FF2B5EF4-FFF2-40B4-BE49-F238E27FC236}">
                <a16:creationId xmlns:a16="http://schemas.microsoft.com/office/drawing/2014/main" id="{6D1C1EF9-CA91-429F-B54A-718041A82EC4}"/>
              </a:ext>
            </a:extLst>
          </p:cNvPr>
          <p:cNvGrpSpPr>
            <a:grpSpLocks/>
          </p:cNvGrpSpPr>
          <p:nvPr/>
        </p:nvGrpSpPr>
        <p:grpSpPr bwMode="auto">
          <a:xfrm>
            <a:off x="1676400" y="2438400"/>
            <a:ext cx="3505200" cy="2895600"/>
            <a:chOff x="624" y="1440"/>
            <a:chExt cx="3192" cy="2544"/>
          </a:xfrm>
        </p:grpSpPr>
        <p:pic>
          <p:nvPicPr>
            <p:cNvPr id="32775" name="Picture 5" descr="10_stt_06">
              <a:extLst>
                <a:ext uri="{FF2B5EF4-FFF2-40B4-BE49-F238E27FC236}">
                  <a16:creationId xmlns:a16="http://schemas.microsoft.com/office/drawing/2014/main" id="{9E817CBE-228F-445A-87D2-CF4E59459B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 y="1440"/>
              <a:ext cx="3192" cy="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Rectangle 6">
              <a:extLst>
                <a:ext uri="{FF2B5EF4-FFF2-40B4-BE49-F238E27FC236}">
                  <a16:creationId xmlns:a16="http://schemas.microsoft.com/office/drawing/2014/main" id="{FE634643-8056-4AFD-926D-1AE204419B8C}"/>
                </a:ext>
              </a:extLst>
            </p:cNvPr>
            <p:cNvSpPr>
              <a:spLocks noChangeArrowheads="1"/>
            </p:cNvSpPr>
            <p:nvPr/>
          </p:nvSpPr>
          <p:spPr bwMode="auto">
            <a:xfrm>
              <a:off x="1200" y="3792"/>
              <a:ext cx="2064"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
        <p:nvSpPr>
          <p:cNvPr id="32771" name="TPQuestion">
            <a:extLst>
              <a:ext uri="{FF2B5EF4-FFF2-40B4-BE49-F238E27FC236}">
                <a16:creationId xmlns:a16="http://schemas.microsoft.com/office/drawing/2014/main" id="{4EABB075-0C37-4F28-8D4E-022E36E09498}"/>
              </a:ext>
            </a:extLst>
          </p:cNvPr>
          <p:cNvSpPr>
            <a:spLocks noGrp="1"/>
          </p:cNvSpPr>
          <p:nvPr>
            <p:ph type="title"/>
          </p:nvPr>
        </p:nvSpPr>
        <p:spPr>
          <a:xfrm>
            <a:off x="457200" y="274638"/>
            <a:ext cx="7772400" cy="1143000"/>
          </a:xfrm>
        </p:spPr>
        <p:txBody>
          <a:bodyPr/>
          <a:lstStyle/>
          <a:p>
            <a:pPr eaLnBrk="1" hangingPunct="1"/>
            <a:r>
              <a:rPr lang="en-US" altLang="en-US" sz="2800"/>
              <a:t>A particle with the potential energy shown in the graph is moving to the right. It has 1 J of kinetic energy at </a:t>
            </a:r>
            <a:r>
              <a:rPr lang="en-US" altLang="en-US" sz="2800" i="1"/>
              <a:t>x</a:t>
            </a:r>
            <a:r>
              <a:rPr lang="en-US" altLang="en-US" sz="2800"/>
              <a:t> = 1 m. Where is the particle’s turning point?</a:t>
            </a:r>
          </a:p>
        </p:txBody>
      </p:sp>
      <p:pic>
        <p:nvPicPr>
          <p:cNvPr id="32773" name="ResponseGrid">
            <a:extLst>
              <a:ext uri="{FF2B5EF4-FFF2-40B4-BE49-F238E27FC236}">
                <a16:creationId xmlns:a16="http://schemas.microsoft.com/office/drawing/2014/main" id="{A9964AC0-A92A-46E5-BEAD-D8BDCC390792}"/>
              </a:ext>
            </a:extLst>
          </p:cNvPr>
          <p:cNvPicPr>
            <a:picLocks/>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8255000" y="4445000"/>
            <a:ext cx="88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PAnswers">
            <a:extLst>
              <a:ext uri="{FF2B5EF4-FFF2-40B4-BE49-F238E27FC236}">
                <a16:creationId xmlns:a16="http://schemas.microsoft.com/office/drawing/2014/main" id="{0A42C6C3-07C8-4BE3-AC20-353FFDB7771A}"/>
              </a:ext>
            </a:extLst>
          </p:cNvPr>
          <p:cNvSpPr>
            <a:spLocks noGrp="1"/>
          </p:cNvSpPr>
          <p:nvPr>
            <p:ph type="body" idx="1"/>
            <p:custDataLst>
              <p:tags r:id="rId3"/>
            </p:custDataLst>
          </p:nvPr>
        </p:nvSpPr>
        <p:spPr>
          <a:xfrm>
            <a:off x="228600" y="1752600"/>
            <a:ext cx="4114800" cy="4114800"/>
          </a:xfrm>
        </p:spPr>
        <p:txBody>
          <a:bodyPr/>
          <a:lstStyle/>
          <a:p>
            <a:pPr marL="514350" indent="-514350">
              <a:buFontTx/>
              <a:buAutoNum type="arabicPeriod"/>
            </a:pPr>
            <a:r>
              <a:rPr lang="en-US" altLang="en-US"/>
              <a:t>1m</a:t>
            </a:r>
          </a:p>
          <a:p>
            <a:pPr marL="514350" indent="-514350">
              <a:buFontTx/>
              <a:buAutoNum type="arabicPeriod"/>
            </a:pPr>
            <a:r>
              <a:rPr lang="en-US" altLang="en-US"/>
              <a:t>2m</a:t>
            </a:r>
          </a:p>
          <a:p>
            <a:pPr marL="514350" indent="-514350">
              <a:buFontTx/>
              <a:buAutoNum type="arabicPeriod"/>
            </a:pPr>
            <a:r>
              <a:rPr lang="en-US" altLang="en-US"/>
              <a:t>3m</a:t>
            </a:r>
          </a:p>
          <a:p>
            <a:pPr marL="514350" indent="-514350">
              <a:buFontTx/>
              <a:buAutoNum type="arabicPeriod"/>
            </a:pPr>
            <a:r>
              <a:rPr lang="en-US" altLang="en-US"/>
              <a:t>4m</a:t>
            </a:r>
          </a:p>
          <a:p>
            <a:pPr marL="514350" indent="-514350">
              <a:buFontTx/>
              <a:buAutoNum type="arabicPeriod"/>
            </a:pPr>
            <a:r>
              <a:rPr lang="en-US" altLang="en-US"/>
              <a:t>5m</a:t>
            </a:r>
          </a:p>
          <a:p>
            <a:pPr marL="514350" indent="-514350">
              <a:buFontTx/>
              <a:buAutoNum type="arabicPeriod"/>
            </a:pPr>
            <a:r>
              <a:rPr lang="en-US" altLang="en-US"/>
              <a:t>6m</a:t>
            </a:r>
          </a:p>
          <a:p>
            <a:pPr marL="514350" indent="-514350">
              <a:buFontTx/>
              <a:buAutoNum type="arabicPeriod"/>
            </a:pPr>
            <a:r>
              <a:rPr lang="en-US" altLang="en-US"/>
              <a:t>7m</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4">
            <a:extLst>
              <a:ext uri="{FF2B5EF4-FFF2-40B4-BE49-F238E27FC236}">
                <a16:creationId xmlns:a16="http://schemas.microsoft.com/office/drawing/2014/main" id="{256C694C-8AC2-40B8-9144-CA26A4050F2D}"/>
              </a:ext>
            </a:extLst>
          </p:cNvPr>
          <p:cNvSpPr>
            <a:spLocks noChangeShapeType="1"/>
          </p:cNvSpPr>
          <p:nvPr/>
        </p:nvSpPr>
        <p:spPr bwMode="auto">
          <a:xfrm>
            <a:off x="1295400" y="1066800"/>
            <a:ext cx="0" cy="3276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5" name="Line 5">
            <a:extLst>
              <a:ext uri="{FF2B5EF4-FFF2-40B4-BE49-F238E27FC236}">
                <a16:creationId xmlns:a16="http://schemas.microsoft.com/office/drawing/2014/main" id="{A29C8AC1-7A49-4B96-BC14-CDC0B934CC04}"/>
              </a:ext>
            </a:extLst>
          </p:cNvPr>
          <p:cNvSpPr>
            <a:spLocks noChangeShapeType="1"/>
          </p:cNvSpPr>
          <p:nvPr/>
        </p:nvSpPr>
        <p:spPr bwMode="auto">
          <a:xfrm flipV="1">
            <a:off x="1295400" y="4343400"/>
            <a:ext cx="655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6" name="Line 12">
            <a:extLst>
              <a:ext uri="{FF2B5EF4-FFF2-40B4-BE49-F238E27FC236}">
                <a16:creationId xmlns:a16="http://schemas.microsoft.com/office/drawing/2014/main" id="{83ADE5C4-0FC2-4978-881C-F31BB28F8AA6}"/>
              </a:ext>
            </a:extLst>
          </p:cNvPr>
          <p:cNvSpPr>
            <a:spLocks noChangeShapeType="1"/>
          </p:cNvSpPr>
          <p:nvPr/>
        </p:nvSpPr>
        <p:spPr bwMode="auto">
          <a:xfrm>
            <a:off x="1066800" y="3505200"/>
            <a:ext cx="662940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7" name="Text Box 13">
            <a:extLst>
              <a:ext uri="{FF2B5EF4-FFF2-40B4-BE49-F238E27FC236}">
                <a16:creationId xmlns:a16="http://schemas.microsoft.com/office/drawing/2014/main" id="{28C71C0E-CC94-4C1E-98CA-C2A1100870B4}"/>
              </a:ext>
            </a:extLst>
          </p:cNvPr>
          <p:cNvSpPr txBox="1">
            <a:spLocks noChangeArrowheads="1"/>
          </p:cNvSpPr>
          <p:nvPr/>
        </p:nvSpPr>
        <p:spPr bwMode="auto">
          <a:xfrm>
            <a:off x="228600" y="838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t>Energy</a:t>
            </a:r>
          </a:p>
        </p:txBody>
      </p:sp>
      <p:sp>
        <p:nvSpPr>
          <p:cNvPr id="33798" name="Arc 15">
            <a:extLst>
              <a:ext uri="{FF2B5EF4-FFF2-40B4-BE49-F238E27FC236}">
                <a16:creationId xmlns:a16="http://schemas.microsoft.com/office/drawing/2014/main" id="{3DE5EFED-AF55-4E95-81CE-91C66787BE06}"/>
              </a:ext>
            </a:extLst>
          </p:cNvPr>
          <p:cNvSpPr>
            <a:spLocks/>
          </p:cNvSpPr>
          <p:nvPr/>
        </p:nvSpPr>
        <p:spPr bwMode="auto">
          <a:xfrm rot="10800000" flipH="1">
            <a:off x="4737100" y="152400"/>
            <a:ext cx="2197100" cy="3429000"/>
          </a:xfrm>
          <a:custGeom>
            <a:avLst/>
            <a:gdLst>
              <a:gd name="T0" fmla="*/ 0 w 30496"/>
              <a:gd name="T1" fmla="*/ 2147483646 h 21600"/>
              <a:gd name="T2" fmla="*/ 2147483646 w 30496"/>
              <a:gd name="T3" fmla="*/ 2147483646 h 21600"/>
              <a:gd name="T4" fmla="*/ 2147483646 w 30496"/>
              <a:gd name="T5" fmla="*/ 2147483646 h 21600"/>
              <a:gd name="T6" fmla="*/ 0 60000 65536"/>
              <a:gd name="T7" fmla="*/ 0 60000 65536"/>
              <a:gd name="T8" fmla="*/ 0 60000 65536"/>
              <a:gd name="T9" fmla="*/ 0 w 30496"/>
              <a:gd name="T10" fmla="*/ 0 h 21600"/>
              <a:gd name="T11" fmla="*/ 30496 w 30496"/>
              <a:gd name="T12" fmla="*/ 21600 h 21600"/>
            </a:gdLst>
            <a:ahLst/>
            <a:cxnLst>
              <a:cxn ang="T6">
                <a:pos x="T0" y="T1"/>
              </a:cxn>
              <a:cxn ang="T7">
                <a:pos x="T2" y="T3"/>
              </a:cxn>
              <a:cxn ang="T8">
                <a:pos x="T4" y="T5"/>
              </a:cxn>
            </a:cxnLst>
            <a:rect l="T9" t="T10" r="T11" b="T12"/>
            <a:pathLst>
              <a:path w="30496" h="21600" fill="none" extrusionOk="0">
                <a:moveTo>
                  <a:pt x="-1" y="2124"/>
                </a:moveTo>
                <a:cubicBezTo>
                  <a:pt x="2915" y="726"/>
                  <a:pt x="6108" y="-1"/>
                  <a:pt x="9342" y="0"/>
                </a:cubicBezTo>
                <a:cubicBezTo>
                  <a:pt x="19588" y="0"/>
                  <a:pt x="28425" y="7199"/>
                  <a:pt x="30496" y="17234"/>
                </a:cubicBezTo>
              </a:path>
              <a:path w="30496" h="21600" stroke="0" extrusionOk="0">
                <a:moveTo>
                  <a:pt x="-1" y="2124"/>
                </a:moveTo>
                <a:cubicBezTo>
                  <a:pt x="2915" y="726"/>
                  <a:pt x="6108" y="-1"/>
                  <a:pt x="9342" y="0"/>
                </a:cubicBezTo>
                <a:cubicBezTo>
                  <a:pt x="19588" y="0"/>
                  <a:pt x="28425" y="7199"/>
                  <a:pt x="30496" y="17234"/>
                </a:cubicBezTo>
                <a:lnTo>
                  <a:pt x="9342" y="21600"/>
                </a:lnTo>
                <a:lnTo>
                  <a:pt x="-1" y="2124"/>
                </a:lnTo>
                <a:close/>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799" name="Arc 16">
            <a:extLst>
              <a:ext uri="{FF2B5EF4-FFF2-40B4-BE49-F238E27FC236}">
                <a16:creationId xmlns:a16="http://schemas.microsoft.com/office/drawing/2014/main" id="{CC069CF5-49E1-43FD-9901-4D990D08C667}"/>
              </a:ext>
            </a:extLst>
          </p:cNvPr>
          <p:cNvSpPr>
            <a:spLocks/>
          </p:cNvSpPr>
          <p:nvPr/>
        </p:nvSpPr>
        <p:spPr bwMode="auto">
          <a:xfrm rot="10800000">
            <a:off x="1901825" y="457200"/>
            <a:ext cx="2268538" cy="3429000"/>
          </a:xfrm>
          <a:custGeom>
            <a:avLst/>
            <a:gdLst>
              <a:gd name="T0" fmla="*/ 0 w 31482"/>
              <a:gd name="T1" fmla="*/ 2147483646 h 21600"/>
              <a:gd name="T2" fmla="*/ 2147483646 w 31482"/>
              <a:gd name="T3" fmla="*/ 2147483646 h 21600"/>
              <a:gd name="T4" fmla="*/ 2147483646 w 31482"/>
              <a:gd name="T5" fmla="*/ 2147483646 h 21600"/>
              <a:gd name="T6" fmla="*/ 0 60000 65536"/>
              <a:gd name="T7" fmla="*/ 0 60000 65536"/>
              <a:gd name="T8" fmla="*/ 0 60000 65536"/>
              <a:gd name="T9" fmla="*/ 0 w 31482"/>
              <a:gd name="T10" fmla="*/ 0 h 21600"/>
              <a:gd name="T11" fmla="*/ 31482 w 31482"/>
              <a:gd name="T12" fmla="*/ 21600 h 21600"/>
            </a:gdLst>
            <a:ahLst/>
            <a:cxnLst>
              <a:cxn ang="T6">
                <a:pos x="T0" y="T1"/>
              </a:cxn>
              <a:cxn ang="T7">
                <a:pos x="T2" y="T3"/>
              </a:cxn>
              <a:cxn ang="T8">
                <a:pos x="T4" y="T5"/>
              </a:cxn>
            </a:cxnLst>
            <a:rect l="T9" t="T10" r="T11" b="T12"/>
            <a:pathLst>
              <a:path w="31482" h="21600" fill="none" extrusionOk="0">
                <a:moveTo>
                  <a:pt x="0" y="2629"/>
                </a:moveTo>
                <a:cubicBezTo>
                  <a:pt x="3169" y="903"/>
                  <a:pt x="6719" y="-1"/>
                  <a:pt x="10328" y="0"/>
                </a:cubicBezTo>
                <a:cubicBezTo>
                  <a:pt x="20574" y="0"/>
                  <a:pt x="29411" y="7199"/>
                  <a:pt x="31482" y="17234"/>
                </a:cubicBezTo>
              </a:path>
              <a:path w="31482" h="21600" stroke="0" extrusionOk="0">
                <a:moveTo>
                  <a:pt x="0" y="2629"/>
                </a:moveTo>
                <a:cubicBezTo>
                  <a:pt x="3169" y="903"/>
                  <a:pt x="6719" y="-1"/>
                  <a:pt x="10328" y="0"/>
                </a:cubicBezTo>
                <a:cubicBezTo>
                  <a:pt x="20574" y="0"/>
                  <a:pt x="29411" y="7199"/>
                  <a:pt x="31482" y="17234"/>
                </a:cubicBezTo>
                <a:lnTo>
                  <a:pt x="10328" y="21600"/>
                </a:lnTo>
                <a:lnTo>
                  <a:pt x="0" y="2629"/>
                </a:lnTo>
                <a:close/>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00" name="Text Box 17">
            <a:extLst>
              <a:ext uri="{FF2B5EF4-FFF2-40B4-BE49-F238E27FC236}">
                <a16:creationId xmlns:a16="http://schemas.microsoft.com/office/drawing/2014/main" id="{5A4E142D-2377-4A21-A4DA-A5A5962501A4}"/>
              </a:ext>
            </a:extLst>
          </p:cNvPr>
          <p:cNvSpPr txBox="1">
            <a:spLocks noChangeArrowheads="1"/>
          </p:cNvSpPr>
          <p:nvPr/>
        </p:nvSpPr>
        <p:spPr bwMode="auto">
          <a:xfrm>
            <a:off x="4191000" y="12954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solidFill>
                  <a:schemeClr val="accent2"/>
                </a:solidFill>
              </a:rPr>
              <a:t>Total Energy</a:t>
            </a:r>
          </a:p>
        </p:txBody>
      </p:sp>
      <p:sp>
        <p:nvSpPr>
          <p:cNvPr id="33801" name="Text Box 18">
            <a:extLst>
              <a:ext uri="{FF2B5EF4-FFF2-40B4-BE49-F238E27FC236}">
                <a16:creationId xmlns:a16="http://schemas.microsoft.com/office/drawing/2014/main" id="{C7D30A35-980B-4B6E-9057-7D36628D0F74}"/>
              </a:ext>
            </a:extLst>
          </p:cNvPr>
          <p:cNvSpPr txBox="1">
            <a:spLocks noChangeArrowheads="1"/>
          </p:cNvSpPr>
          <p:nvPr/>
        </p:nvSpPr>
        <p:spPr bwMode="auto">
          <a:xfrm>
            <a:off x="5867400" y="6096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solidFill>
                  <a:srgbClr val="FF0000"/>
                </a:solidFill>
              </a:rPr>
              <a:t>Potential Energy</a:t>
            </a:r>
          </a:p>
        </p:txBody>
      </p:sp>
      <p:sp>
        <p:nvSpPr>
          <p:cNvPr id="33802" name="Arc 20">
            <a:extLst>
              <a:ext uri="{FF2B5EF4-FFF2-40B4-BE49-F238E27FC236}">
                <a16:creationId xmlns:a16="http://schemas.microsoft.com/office/drawing/2014/main" id="{5D2C768F-2D7F-43FB-B773-A85C22D218A6}"/>
              </a:ext>
            </a:extLst>
          </p:cNvPr>
          <p:cNvSpPr>
            <a:spLocks/>
          </p:cNvSpPr>
          <p:nvPr/>
        </p:nvSpPr>
        <p:spPr bwMode="auto">
          <a:xfrm rot="-3547981">
            <a:off x="4305300" y="3106738"/>
            <a:ext cx="441325" cy="574675"/>
          </a:xfrm>
          <a:custGeom>
            <a:avLst/>
            <a:gdLst>
              <a:gd name="T0" fmla="*/ 0 w 21082"/>
              <a:gd name="T1" fmla="*/ 0 h 21600"/>
              <a:gd name="T2" fmla="*/ 2147483646 w 21082"/>
              <a:gd name="T3" fmla="*/ 2147483646 h 21600"/>
              <a:gd name="T4" fmla="*/ 0 w 21082"/>
              <a:gd name="T5" fmla="*/ 2147483646 h 21600"/>
              <a:gd name="T6" fmla="*/ 0 60000 65536"/>
              <a:gd name="T7" fmla="*/ 0 60000 65536"/>
              <a:gd name="T8" fmla="*/ 0 60000 65536"/>
              <a:gd name="T9" fmla="*/ 0 w 21082"/>
              <a:gd name="T10" fmla="*/ 0 h 21600"/>
              <a:gd name="T11" fmla="*/ 21082 w 21082"/>
              <a:gd name="T12" fmla="*/ 21600 h 21600"/>
            </a:gdLst>
            <a:ahLst/>
            <a:cxnLst>
              <a:cxn ang="T6">
                <a:pos x="T0" y="T1"/>
              </a:cxn>
              <a:cxn ang="T7">
                <a:pos x="T2" y="T3"/>
              </a:cxn>
              <a:cxn ang="T8">
                <a:pos x="T4" y="T5"/>
              </a:cxn>
            </a:cxnLst>
            <a:rect l="T9" t="T10" r="T11" b="T12"/>
            <a:pathLst>
              <a:path w="21082" h="21600" fill="none" extrusionOk="0">
                <a:moveTo>
                  <a:pt x="-1" y="0"/>
                </a:moveTo>
                <a:cubicBezTo>
                  <a:pt x="10117" y="0"/>
                  <a:pt x="18878" y="7022"/>
                  <a:pt x="21081" y="16897"/>
                </a:cubicBezTo>
              </a:path>
              <a:path w="21082" h="21600" stroke="0" extrusionOk="0">
                <a:moveTo>
                  <a:pt x="-1" y="0"/>
                </a:moveTo>
                <a:cubicBezTo>
                  <a:pt x="10117" y="0"/>
                  <a:pt x="18878" y="7022"/>
                  <a:pt x="21081" y="16897"/>
                </a:cubicBezTo>
                <a:lnTo>
                  <a:pt x="0" y="21600"/>
                </a:lnTo>
                <a:lnTo>
                  <a:pt x="-1" y="0"/>
                </a:lnTo>
                <a:close/>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03" name="Text Box 22">
            <a:extLst>
              <a:ext uri="{FF2B5EF4-FFF2-40B4-BE49-F238E27FC236}">
                <a16:creationId xmlns:a16="http://schemas.microsoft.com/office/drawing/2014/main" id="{65F2FB33-54A7-40FE-8BFE-28EFEC1E68AC}"/>
              </a:ext>
            </a:extLst>
          </p:cNvPr>
          <p:cNvSpPr txBox="1">
            <a:spLocks noChangeArrowheads="1"/>
          </p:cNvSpPr>
          <p:nvPr/>
        </p:nvSpPr>
        <p:spPr bwMode="auto">
          <a:xfrm>
            <a:off x="3962400" y="2362200"/>
            <a:ext cx="1676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t>Unstable Equilibrium</a:t>
            </a:r>
          </a:p>
        </p:txBody>
      </p:sp>
      <p:sp>
        <p:nvSpPr>
          <p:cNvPr id="33804" name="Text Box 23">
            <a:extLst>
              <a:ext uri="{FF2B5EF4-FFF2-40B4-BE49-F238E27FC236}">
                <a16:creationId xmlns:a16="http://schemas.microsoft.com/office/drawing/2014/main" id="{8113B023-79C9-43D4-8EE4-3217DC82DEE8}"/>
              </a:ext>
            </a:extLst>
          </p:cNvPr>
          <p:cNvSpPr txBox="1">
            <a:spLocks noChangeArrowheads="1"/>
          </p:cNvSpPr>
          <p:nvPr/>
        </p:nvSpPr>
        <p:spPr bwMode="auto">
          <a:xfrm>
            <a:off x="2667000" y="4343400"/>
            <a:ext cx="1981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t>Stable Equibrium</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8">
            <a:extLst>
              <a:ext uri="{FF2B5EF4-FFF2-40B4-BE49-F238E27FC236}">
                <a16:creationId xmlns:a16="http://schemas.microsoft.com/office/drawing/2014/main" id="{5B53CFBF-662F-4BB5-B73C-BB16EDE02F0C}"/>
              </a:ext>
            </a:extLst>
          </p:cNvPr>
          <p:cNvSpPr txBox="1">
            <a:spLocks noChangeArrowheads="1"/>
          </p:cNvSpPr>
          <p:nvPr/>
        </p:nvSpPr>
        <p:spPr bwMode="auto">
          <a:xfrm>
            <a:off x="304800" y="304800"/>
            <a:ext cx="41910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t>Exercise 1</a:t>
            </a:r>
          </a:p>
          <a:p>
            <a:pPr>
              <a:spcBef>
                <a:spcPct val="50000"/>
              </a:spcBef>
              <a:buFontTx/>
              <a:buNone/>
            </a:pPr>
            <a:r>
              <a:rPr lang="en-US" altLang="en-US" sz="2400"/>
              <a:t>   When a spring attached to a mass is left at rest, we measure the mass to be 20cm away from the wall.</a:t>
            </a:r>
          </a:p>
          <a:p>
            <a:pPr>
              <a:spcBef>
                <a:spcPct val="50000"/>
              </a:spcBef>
              <a:buFontTx/>
              <a:buNone/>
            </a:pPr>
            <a:r>
              <a:rPr lang="en-US" altLang="en-US" sz="2400"/>
              <a:t>When we pull on the mass with a force of 100N, the spring stretches to become 22cm long.  </a:t>
            </a:r>
          </a:p>
          <a:p>
            <a:pPr>
              <a:spcBef>
                <a:spcPct val="50000"/>
              </a:spcBef>
              <a:buFontTx/>
              <a:buNone/>
            </a:pPr>
            <a:r>
              <a:rPr lang="en-US" altLang="en-US" sz="2400"/>
              <a:t>What is the spring constant?</a:t>
            </a:r>
          </a:p>
        </p:txBody>
      </p:sp>
      <p:sp>
        <p:nvSpPr>
          <p:cNvPr id="34819" name="Line 49">
            <a:extLst>
              <a:ext uri="{FF2B5EF4-FFF2-40B4-BE49-F238E27FC236}">
                <a16:creationId xmlns:a16="http://schemas.microsoft.com/office/drawing/2014/main" id="{4751F9FF-F279-499B-82C1-3EEAA13E275A}"/>
              </a:ext>
            </a:extLst>
          </p:cNvPr>
          <p:cNvSpPr>
            <a:spLocks noChangeShapeType="1"/>
          </p:cNvSpPr>
          <p:nvPr/>
        </p:nvSpPr>
        <p:spPr bwMode="auto">
          <a:xfrm>
            <a:off x="533400" y="46482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0" name="Line 50">
            <a:extLst>
              <a:ext uri="{FF2B5EF4-FFF2-40B4-BE49-F238E27FC236}">
                <a16:creationId xmlns:a16="http://schemas.microsoft.com/office/drawing/2014/main" id="{530BEF01-1F8D-416F-A588-B9756CA48581}"/>
              </a:ext>
            </a:extLst>
          </p:cNvPr>
          <p:cNvSpPr>
            <a:spLocks noChangeShapeType="1"/>
          </p:cNvSpPr>
          <p:nvPr/>
        </p:nvSpPr>
        <p:spPr bwMode="auto">
          <a:xfrm>
            <a:off x="533400" y="59436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4821" name="Group 59">
            <a:extLst>
              <a:ext uri="{FF2B5EF4-FFF2-40B4-BE49-F238E27FC236}">
                <a16:creationId xmlns:a16="http://schemas.microsoft.com/office/drawing/2014/main" id="{044841DA-79BB-4248-8405-19250654C538}"/>
              </a:ext>
            </a:extLst>
          </p:cNvPr>
          <p:cNvGrpSpPr>
            <a:grpSpLocks/>
          </p:cNvGrpSpPr>
          <p:nvPr/>
        </p:nvGrpSpPr>
        <p:grpSpPr bwMode="auto">
          <a:xfrm rot="-5400000">
            <a:off x="1020763" y="5075237"/>
            <a:ext cx="304800" cy="1279525"/>
            <a:chOff x="2016" y="2314"/>
            <a:chExt cx="192" cy="806"/>
          </a:xfrm>
        </p:grpSpPr>
        <p:grpSp>
          <p:nvGrpSpPr>
            <p:cNvPr id="34822" name="Group 51">
              <a:extLst>
                <a:ext uri="{FF2B5EF4-FFF2-40B4-BE49-F238E27FC236}">
                  <a16:creationId xmlns:a16="http://schemas.microsoft.com/office/drawing/2014/main" id="{835FF6D8-DB5E-42A3-B5A3-944D4029261F}"/>
                </a:ext>
              </a:extLst>
            </p:cNvPr>
            <p:cNvGrpSpPr>
              <a:grpSpLocks/>
            </p:cNvGrpSpPr>
            <p:nvPr/>
          </p:nvGrpSpPr>
          <p:grpSpPr bwMode="auto">
            <a:xfrm>
              <a:off x="2035" y="2314"/>
              <a:ext cx="116" cy="230"/>
              <a:chOff x="8496" y="10512"/>
              <a:chExt cx="432" cy="720"/>
            </a:xfrm>
          </p:grpSpPr>
          <p:sp>
            <p:nvSpPr>
              <p:cNvPr id="34825" name="Oval 52">
                <a:extLst>
                  <a:ext uri="{FF2B5EF4-FFF2-40B4-BE49-F238E27FC236}">
                    <a16:creationId xmlns:a16="http://schemas.microsoft.com/office/drawing/2014/main" id="{29EBB2C3-D290-4E45-B589-C17F06884B77}"/>
                  </a:ext>
                </a:extLst>
              </p:cNvPr>
              <p:cNvSpPr>
                <a:spLocks noChangeArrowheads="1"/>
              </p:cNvSpPr>
              <p:nvPr/>
            </p:nvSpPr>
            <p:spPr bwMode="auto">
              <a:xfrm>
                <a:off x="8496" y="10512"/>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4826" name="Oval 53">
                <a:extLst>
                  <a:ext uri="{FF2B5EF4-FFF2-40B4-BE49-F238E27FC236}">
                    <a16:creationId xmlns:a16="http://schemas.microsoft.com/office/drawing/2014/main" id="{926DAC0F-0785-4366-AD99-85663E2D8B5D}"/>
                  </a:ext>
                </a:extLst>
              </p:cNvPr>
              <p:cNvSpPr>
                <a:spLocks noChangeArrowheads="1"/>
              </p:cNvSpPr>
              <p:nvPr/>
            </p:nvSpPr>
            <p:spPr bwMode="auto">
              <a:xfrm>
                <a:off x="8496" y="10656"/>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4827" name="Oval 54">
                <a:extLst>
                  <a:ext uri="{FF2B5EF4-FFF2-40B4-BE49-F238E27FC236}">
                    <a16:creationId xmlns:a16="http://schemas.microsoft.com/office/drawing/2014/main" id="{D1D4C800-AF06-4598-99EB-2E02DC844EF8}"/>
                  </a:ext>
                </a:extLst>
              </p:cNvPr>
              <p:cNvSpPr>
                <a:spLocks noChangeArrowheads="1"/>
              </p:cNvSpPr>
              <p:nvPr/>
            </p:nvSpPr>
            <p:spPr bwMode="auto">
              <a:xfrm>
                <a:off x="8496" y="10800"/>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4828" name="Oval 55">
                <a:extLst>
                  <a:ext uri="{FF2B5EF4-FFF2-40B4-BE49-F238E27FC236}">
                    <a16:creationId xmlns:a16="http://schemas.microsoft.com/office/drawing/2014/main" id="{7AC5EF0E-7373-4413-B157-C0C2B202B7D7}"/>
                  </a:ext>
                </a:extLst>
              </p:cNvPr>
              <p:cNvSpPr>
                <a:spLocks noChangeArrowheads="1"/>
              </p:cNvSpPr>
              <p:nvPr/>
            </p:nvSpPr>
            <p:spPr bwMode="auto">
              <a:xfrm>
                <a:off x="8496" y="10944"/>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4829" name="Oval 56">
                <a:extLst>
                  <a:ext uri="{FF2B5EF4-FFF2-40B4-BE49-F238E27FC236}">
                    <a16:creationId xmlns:a16="http://schemas.microsoft.com/office/drawing/2014/main" id="{C849503B-D1F8-4968-94D8-C4A41FFF9FCD}"/>
                  </a:ext>
                </a:extLst>
              </p:cNvPr>
              <p:cNvSpPr>
                <a:spLocks noChangeArrowheads="1"/>
              </p:cNvSpPr>
              <p:nvPr/>
            </p:nvSpPr>
            <p:spPr bwMode="auto">
              <a:xfrm>
                <a:off x="8496" y="11088"/>
                <a:ext cx="432" cy="144"/>
              </a:xfrm>
              <a:prstGeom prst="ellipse">
                <a:avLst/>
              </a:prstGeom>
              <a:gradFill rotWithShape="0">
                <a:gsLst>
                  <a:gs pos="0">
                    <a:schemeClr val="accent2"/>
                  </a:gs>
                  <a:gs pos="100000">
                    <a:srgbClr val="FFFF99"/>
                  </a:gs>
                </a:gsLst>
                <a:path path="rect">
                  <a:fillToRect l="100000" b="100000"/>
                </a:path>
              </a:gra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
          <p:nvSpPr>
            <p:cNvPr id="34823" name="Line 57">
              <a:extLst>
                <a:ext uri="{FF2B5EF4-FFF2-40B4-BE49-F238E27FC236}">
                  <a16:creationId xmlns:a16="http://schemas.microsoft.com/office/drawing/2014/main" id="{45F3B2BE-6CF1-4967-89B9-89DB034F31AB}"/>
                </a:ext>
              </a:extLst>
            </p:cNvPr>
            <p:cNvSpPr>
              <a:spLocks noChangeShapeType="1"/>
            </p:cNvSpPr>
            <p:nvPr/>
          </p:nvSpPr>
          <p:spPr bwMode="auto">
            <a:xfrm>
              <a:off x="2093" y="2544"/>
              <a:ext cx="19" cy="36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4" name="AutoShape 58">
              <a:extLst>
                <a:ext uri="{FF2B5EF4-FFF2-40B4-BE49-F238E27FC236}">
                  <a16:creationId xmlns:a16="http://schemas.microsoft.com/office/drawing/2014/main" id="{96CB62A7-E2DB-40B2-A51A-660D6A837DBB}"/>
                </a:ext>
              </a:extLst>
            </p:cNvPr>
            <p:cNvSpPr>
              <a:spLocks noChangeArrowheads="1"/>
            </p:cNvSpPr>
            <p:nvPr/>
          </p:nvSpPr>
          <p:spPr bwMode="auto">
            <a:xfrm flipV="1">
              <a:off x="2016" y="2957"/>
              <a:ext cx="192" cy="16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6 h 21600"/>
                <a:gd name="T14" fmla="*/ 17100 w 21600"/>
                <a:gd name="T15" fmla="*/ 1709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gradFill rotWithShape="0">
              <a:gsLst>
                <a:gs pos="0">
                  <a:schemeClr val="accent2"/>
                </a:gs>
                <a:gs pos="100000">
                  <a:srgbClr val="FFFF99"/>
                </a:gs>
              </a:gsLst>
              <a:path path="rect">
                <a:fillToRect l="100000" b="100000"/>
              </a:path>
            </a:gra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M</a:t>
              </a:r>
            </a:p>
          </p:txBody>
        </p:sp>
      </p:gr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a:extLst>
              <a:ext uri="{FF2B5EF4-FFF2-40B4-BE49-F238E27FC236}">
                <a16:creationId xmlns:a16="http://schemas.microsoft.com/office/drawing/2014/main" id="{39BE32B5-9104-4646-819E-BB9A62BAC0F9}"/>
              </a:ext>
            </a:extLst>
          </p:cNvPr>
          <p:cNvSpPr txBox="1">
            <a:spLocks noChangeArrowheads="1"/>
          </p:cNvSpPr>
          <p:nvPr/>
        </p:nvSpPr>
        <p:spPr bwMode="auto">
          <a:xfrm>
            <a:off x="304800" y="457200"/>
            <a:ext cx="3352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t>Exercise 2:  How much energy is stored in the spring in the previous problem after it has been stretched to 22 cm?</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1">
            <a:extLst>
              <a:ext uri="{FF2B5EF4-FFF2-40B4-BE49-F238E27FC236}">
                <a16:creationId xmlns:a16="http://schemas.microsoft.com/office/drawing/2014/main" id="{B7CB6FE6-0377-4FB5-9C38-7B4DF6A121CC}"/>
              </a:ext>
            </a:extLst>
          </p:cNvPr>
          <p:cNvSpPr txBox="1">
            <a:spLocks noChangeArrowheads="1"/>
          </p:cNvSpPr>
          <p:nvPr/>
        </p:nvSpPr>
        <p:spPr bwMode="auto">
          <a:xfrm>
            <a:off x="533400" y="457200"/>
            <a:ext cx="8305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Chapter 10 Summary:</a:t>
            </a:r>
          </a:p>
          <a:p>
            <a:pPr>
              <a:spcBef>
                <a:spcPct val="0"/>
              </a:spcBef>
              <a:buFontTx/>
              <a:buNone/>
            </a:pPr>
            <a:endParaRPr lang="en-US" altLang="en-US" sz="2400"/>
          </a:p>
          <a:p>
            <a:pPr>
              <a:spcBef>
                <a:spcPct val="0"/>
              </a:spcBef>
            </a:pPr>
            <a:r>
              <a:rPr lang="en-US" altLang="en-US" sz="2400"/>
              <a:t>Energy is a conserved quantity.</a:t>
            </a:r>
          </a:p>
          <a:p>
            <a:pPr>
              <a:spcBef>
                <a:spcPct val="0"/>
              </a:spcBef>
            </a:pPr>
            <a:r>
              <a:rPr lang="en-US" altLang="en-US" sz="2400"/>
              <a:t>Energy is a scalar.</a:t>
            </a:r>
          </a:p>
          <a:p>
            <a:pPr>
              <a:spcBef>
                <a:spcPct val="0"/>
              </a:spcBef>
            </a:pPr>
            <a:r>
              <a:rPr lang="en-US" altLang="en-US" sz="2400"/>
              <a:t>The Kinetic Energy of an object is given by K = ½ mv</a:t>
            </a:r>
            <a:r>
              <a:rPr lang="en-US" altLang="en-US" sz="2400" baseline="30000"/>
              <a:t>2</a:t>
            </a:r>
            <a:r>
              <a:rPr lang="en-US" altLang="en-US" sz="2400"/>
              <a:t>.</a:t>
            </a:r>
          </a:p>
          <a:p>
            <a:pPr>
              <a:spcBef>
                <a:spcPct val="0"/>
              </a:spcBef>
            </a:pPr>
            <a:r>
              <a:rPr lang="en-US" altLang="en-US" sz="2400"/>
              <a:t>The gravitational potential energy of an object near the surface of a planet is given by U</a:t>
            </a:r>
            <a:r>
              <a:rPr lang="en-US" altLang="en-US" sz="2400" baseline="-25000"/>
              <a:t>grav</a:t>
            </a:r>
            <a:r>
              <a:rPr lang="en-US" altLang="en-US" sz="2400"/>
              <a:t>=mgh.</a:t>
            </a:r>
          </a:p>
          <a:p>
            <a:pPr>
              <a:spcBef>
                <a:spcPct val="0"/>
              </a:spcBef>
            </a:pPr>
            <a:r>
              <a:rPr lang="en-US" altLang="en-US" sz="2400"/>
              <a:t>The potential energy stored in a spring is given Uspring = ½k(</a:t>
            </a:r>
            <a:r>
              <a:rPr lang="en-US" altLang="en-US" sz="2400">
                <a:sym typeface="Symbol" panose="05050102010706020507" pitchFamily="18" charset="2"/>
              </a:rPr>
              <a:t>s)</a:t>
            </a:r>
            <a:r>
              <a:rPr lang="en-US" altLang="en-US" sz="2400" baseline="30000">
                <a:sym typeface="Symbol" panose="05050102010706020507" pitchFamily="18" charset="2"/>
              </a:rPr>
              <a:t>2</a:t>
            </a:r>
            <a:r>
              <a:rPr lang="en-US" altLang="en-US" sz="2400">
                <a:sym typeface="Symbol" panose="05050102010706020507" pitchFamily="18" charset="2"/>
              </a:rPr>
              <a:t>.</a:t>
            </a:r>
          </a:p>
          <a:p>
            <a:pPr>
              <a:spcBef>
                <a:spcPct val="0"/>
              </a:spcBef>
            </a:pPr>
            <a:r>
              <a:rPr lang="en-US" altLang="en-US" sz="2400">
                <a:sym typeface="Symbol" panose="05050102010706020507" pitchFamily="18" charset="2"/>
              </a:rPr>
              <a:t>In the two types of collision, momentum is always conserved.  But in an inelastic collision “Mechanical Energy” is NOT conserved.   (Mechanical Energy is defined as Kinetic Energy + Potential Energy).</a:t>
            </a:r>
          </a:p>
          <a:p>
            <a:pPr>
              <a:spcBef>
                <a:spcPct val="0"/>
              </a:spcBef>
            </a:pPr>
            <a:r>
              <a:rPr lang="en-US" altLang="en-US" sz="2400">
                <a:sym typeface="Symbol" panose="05050102010706020507" pitchFamily="18" charset="2"/>
              </a:rPr>
              <a:t>We also learned to analyze energy vs. position graphs.</a:t>
            </a:r>
            <a:endParaRPr lang="en-US" altLang="en-US" sz="2400"/>
          </a:p>
          <a:p>
            <a:pPr>
              <a:spcBef>
                <a:spcPct val="0"/>
              </a:spcBef>
              <a:buFontTx/>
              <a:buNone/>
            </a:pPr>
            <a:endParaRPr lang="en-US" altLang="en-US" sz="2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ungif">
            <a:extLst>
              <a:ext uri="{FF2B5EF4-FFF2-40B4-BE49-F238E27FC236}">
                <a16:creationId xmlns:a16="http://schemas.microsoft.com/office/drawing/2014/main" id="{30BD4AFE-6BA3-4979-9885-90804D62C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900" y="3629025"/>
            <a:ext cx="34671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3">
            <a:extLst>
              <a:ext uri="{FF2B5EF4-FFF2-40B4-BE49-F238E27FC236}">
                <a16:creationId xmlns:a16="http://schemas.microsoft.com/office/drawing/2014/main" id="{DDD94DD8-DF4F-4015-AAED-A20B53B51C11}"/>
              </a:ext>
            </a:extLst>
          </p:cNvPr>
          <p:cNvSpPr txBox="1">
            <a:spLocks noChangeArrowheads="1"/>
          </p:cNvSpPr>
          <p:nvPr/>
        </p:nvSpPr>
        <p:spPr bwMode="auto">
          <a:xfrm>
            <a:off x="228600" y="228600"/>
            <a:ext cx="8839200"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4800" b="1">
                <a:latin typeface="Brush Script MT" panose="03060802040406070304" pitchFamily="66" charset="0"/>
              </a:rPr>
              <a:t>Some “types” of energy:</a:t>
            </a:r>
            <a:endParaRPr lang="en-US" altLang="en-US" sz="3600"/>
          </a:p>
          <a:p>
            <a:pPr>
              <a:lnSpc>
                <a:spcPct val="80000"/>
              </a:lnSpc>
              <a:spcBef>
                <a:spcPct val="50000"/>
              </a:spcBef>
            </a:pPr>
            <a:r>
              <a:rPr lang="en-US" altLang="en-US" b="1"/>
              <a:t>Kinetic Energy</a:t>
            </a:r>
          </a:p>
          <a:p>
            <a:pPr>
              <a:lnSpc>
                <a:spcPct val="80000"/>
              </a:lnSpc>
              <a:spcBef>
                <a:spcPct val="50000"/>
              </a:spcBef>
            </a:pPr>
            <a:r>
              <a:rPr lang="en-US" altLang="en-US" b="1"/>
              <a:t>Potential Energy</a:t>
            </a:r>
          </a:p>
          <a:p>
            <a:pPr lvl="1">
              <a:lnSpc>
                <a:spcPct val="80000"/>
              </a:lnSpc>
              <a:spcBef>
                <a:spcPct val="50000"/>
              </a:spcBef>
              <a:buFontTx/>
              <a:buChar char="•"/>
            </a:pPr>
            <a:r>
              <a:rPr lang="en-US" altLang="en-US" sz="3200" b="1"/>
              <a:t>Gravitational</a:t>
            </a:r>
          </a:p>
          <a:p>
            <a:pPr lvl="1">
              <a:lnSpc>
                <a:spcPct val="80000"/>
              </a:lnSpc>
              <a:spcBef>
                <a:spcPct val="50000"/>
              </a:spcBef>
              <a:buFontTx/>
              <a:buChar char="•"/>
            </a:pPr>
            <a:r>
              <a:rPr lang="en-US" altLang="en-US" sz="3200" b="1"/>
              <a:t>Mechanical</a:t>
            </a:r>
          </a:p>
          <a:p>
            <a:pPr>
              <a:lnSpc>
                <a:spcPct val="80000"/>
              </a:lnSpc>
              <a:spcBef>
                <a:spcPct val="50000"/>
              </a:spcBef>
            </a:pPr>
            <a:r>
              <a:rPr lang="en-US" altLang="en-US" b="1"/>
              <a:t>Heat</a:t>
            </a:r>
          </a:p>
          <a:p>
            <a:pPr>
              <a:lnSpc>
                <a:spcPct val="80000"/>
              </a:lnSpc>
              <a:spcBef>
                <a:spcPct val="50000"/>
              </a:spcBef>
            </a:pPr>
            <a:r>
              <a:rPr lang="en-US" altLang="en-US" b="1"/>
              <a:t>Work</a:t>
            </a:r>
          </a:p>
          <a:p>
            <a:pPr>
              <a:lnSpc>
                <a:spcPct val="80000"/>
              </a:lnSpc>
              <a:spcBef>
                <a:spcPct val="50000"/>
              </a:spcBef>
            </a:pPr>
            <a:r>
              <a:rPr lang="en-US" altLang="en-US" b="1"/>
              <a:t>Chemical</a:t>
            </a:r>
          </a:p>
          <a:p>
            <a:pPr>
              <a:lnSpc>
                <a:spcPct val="80000"/>
              </a:lnSpc>
              <a:spcBef>
                <a:spcPct val="50000"/>
              </a:spcBef>
            </a:pPr>
            <a:r>
              <a:rPr lang="en-US" altLang="en-US" b="1"/>
              <a:t>Nuclear</a:t>
            </a:r>
            <a:endParaRPr lang="en-US" altLang="en-US" sz="2400"/>
          </a:p>
        </p:txBody>
      </p:sp>
      <p:pic>
        <p:nvPicPr>
          <p:cNvPr id="6148" name="Picture 4" descr="fire4">
            <a:extLst>
              <a:ext uri="{FF2B5EF4-FFF2-40B4-BE49-F238E27FC236}">
                <a16:creationId xmlns:a16="http://schemas.microsoft.com/office/drawing/2014/main" id="{911F6A77-E97F-456E-982A-1FD0E8FE0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914400"/>
            <a:ext cx="2233613"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Box 5">
            <a:extLst>
              <a:ext uri="{FF2B5EF4-FFF2-40B4-BE49-F238E27FC236}">
                <a16:creationId xmlns:a16="http://schemas.microsoft.com/office/drawing/2014/main" id="{96DFE8EB-A030-44EB-B3B7-B04C29169BC6}"/>
              </a:ext>
            </a:extLst>
          </p:cNvPr>
          <p:cNvSpPr txBox="1">
            <a:spLocks noChangeArrowheads="1"/>
          </p:cNvSpPr>
          <p:nvPr/>
        </p:nvSpPr>
        <p:spPr bwMode="auto">
          <a:xfrm>
            <a:off x="2133600" y="4800600"/>
            <a:ext cx="38100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70000"/>
              </a:lnSpc>
              <a:spcBef>
                <a:spcPct val="50000"/>
              </a:spcBef>
              <a:buFontTx/>
              <a:buNone/>
            </a:pPr>
            <a:r>
              <a:rPr lang="en-US" altLang="en-US" sz="2800">
                <a:solidFill>
                  <a:schemeClr val="accent2"/>
                </a:solidFill>
                <a:latin typeface="Playbill" panose="040506030A0602020202" pitchFamily="82" charset="0"/>
              </a:rPr>
              <a:t>C</a:t>
            </a:r>
            <a:r>
              <a:rPr lang="en-US" altLang="en-US" sz="2800" baseline="-25000">
                <a:solidFill>
                  <a:schemeClr val="accent2"/>
                </a:solidFill>
                <a:latin typeface="Playbill" panose="040506030A0602020202" pitchFamily="82" charset="0"/>
              </a:rPr>
              <a:t>6</a:t>
            </a:r>
            <a:r>
              <a:rPr lang="en-US" altLang="en-US" sz="2800">
                <a:solidFill>
                  <a:schemeClr val="accent2"/>
                </a:solidFill>
                <a:latin typeface="Playbill" panose="040506030A0602020202" pitchFamily="82" charset="0"/>
              </a:rPr>
              <a:t>H</a:t>
            </a:r>
            <a:r>
              <a:rPr lang="en-US" altLang="en-US" sz="2800" baseline="-25000">
                <a:solidFill>
                  <a:schemeClr val="accent2"/>
                </a:solidFill>
                <a:latin typeface="Playbill" panose="040506030A0602020202" pitchFamily="82" charset="0"/>
              </a:rPr>
              <a:t>12</a:t>
            </a:r>
            <a:r>
              <a:rPr lang="en-US" altLang="en-US" sz="2800">
                <a:solidFill>
                  <a:schemeClr val="accent2"/>
                </a:solidFill>
                <a:latin typeface="Playbill" panose="040506030A0602020202" pitchFamily="82" charset="0"/>
              </a:rPr>
              <a:t>O</a:t>
            </a:r>
            <a:r>
              <a:rPr lang="en-US" altLang="en-US" sz="2800" baseline="-25000">
                <a:solidFill>
                  <a:schemeClr val="accent2"/>
                </a:solidFill>
                <a:latin typeface="Playbill" panose="040506030A0602020202" pitchFamily="82" charset="0"/>
              </a:rPr>
              <a:t>6</a:t>
            </a:r>
            <a:r>
              <a:rPr lang="en-US" altLang="en-US" sz="2800">
                <a:solidFill>
                  <a:schemeClr val="accent2"/>
                </a:solidFill>
                <a:latin typeface="Playbill" panose="040506030A0602020202" pitchFamily="82" charset="0"/>
              </a:rPr>
              <a:t> + 6O</a:t>
            </a:r>
            <a:r>
              <a:rPr lang="en-US" altLang="en-US" sz="2800" baseline="-25000">
                <a:solidFill>
                  <a:schemeClr val="accent2"/>
                </a:solidFill>
                <a:latin typeface="Playbill" panose="040506030A0602020202" pitchFamily="82" charset="0"/>
              </a:rPr>
              <a:t>2</a:t>
            </a:r>
            <a:r>
              <a:rPr lang="en-US" altLang="en-US" sz="2800">
                <a:solidFill>
                  <a:schemeClr val="accent2"/>
                </a:solidFill>
                <a:latin typeface="Playbill" panose="040506030A0602020202" pitchFamily="82" charset="0"/>
              </a:rPr>
              <a:t> </a:t>
            </a:r>
          </a:p>
          <a:p>
            <a:pPr>
              <a:lnSpc>
                <a:spcPct val="70000"/>
              </a:lnSpc>
              <a:spcBef>
                <a:spcPct val="50000"/>
              </a:spcBef>
              <a:buFontTx/>
              <a:buNone/>
            </a:pPr>
            <a:r>
              <a:rPr lang="en-US" altLang="en-US" sz="2800">
                <a:solidFill>
                  <a:schemeClr val="accent2"/>
                </a:solidFill>
                <a:latin typeface="Playbill" panose="040506030A0602020202" pitchFamily="82" charset="0"/>
              </a:rPr>
              <a:t>6CO</a:t>
            </a:r>
            <a:r>
              <a:rPr lang="en-US" altLang="en-US" sz="2800" baseline="-25000">
                <a:solidFill>
                  <a:schemeClr val="accent2"/>
                </a:solidFill>
                <a:latin typeface="Playbill" panose="040506030A0602020202" pitchFamily="82" charset="0"/>
              </a:rPr>
              <a:t>2</a:t>
            </a:r>
            <a:r>
              <a:rPr lang="en-US" altLang="en-US" sz="2800">
                <a:solidFill>
                  <a:schemeClr val="accent2"/>
                </a:solidFill>
                <a:latin typeface="Playbill" panose="040506030A0602020202" pitchFamily="82" charset="0"/>
              </a:rPr>
              <a:t> +6H</a:t>
            </a:r>
            <a:r>
              <a:rPr lang="en-US" altLang="en-US" sz="2800" baseline="-25000">
                <a:solidFill>
                  <a:schemeClr val="accent2"/>
                </a:solidFill>
                <a:latin typeface="Playbill" panose="040506030A0602020202" pitchFamily="82" charset="0"/>
              </a:rPr>
              <a:t>2</a:t>
            </a:r>
            <a:r>
              <a:rPr lang="en-US" altLang="en-US" sz="2800">
                <a:solidFill>
                  <a:schemeClr val="accent2"/>
                </a:solidFill>
                <a:latin typeface="Playbill" panose="040506030A0602020202" pitchFamily="82" charset="0"/>
              </a:rPr>
              <a:t>0 + energy</a:t>
            </a:r>
          </a:p>
        </p:txBody>
      </p:sp>
      <p:sp>
        <p:nvSpPr>
          <p:cNvPr id="6150" name="Line 6">
            <a:extLst>
              <a:ext uri="{FF2B5EF4-FFF2-40B4-BE49-F238E27FC236}">
                <a16:creationId xmlns:a16="http://schemas.microsoft.com/office/drawing/2014/main" id="{10FBFBC3-DFFB-4155-89E4-F2B759418D21}"/>
              </a:ext>
            </a:extLst>
          </p:cNvPr>
          <p:cNvSpPr>
            <a:spLocks noChangeShapeType="1"/>
          </p:cNvSpPr>
          <p:nvPr/>
        </p:nvSpPr>
        <p:spPr bwMode="auto">
          <a:xfrm>
            <a:off x="3733800" y="4953000"/>
            <a:ext cx="762000" cy="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6151" name="Group 20">
            <a:extLst>
              <a:ext uri="{FF2B5EF4-FFF2-40B4-BE49-F238E27FC236}">
                <a16:creationId xmlns:a16="http://schemas.microsoft.com/office/drawing/2014/main" id="{AB700886-0671-499E-909E-BC56E55A12E2}"/>
              </a:ext>
            </a:extLst>
          </p:cNvPr>
          <p:cNvGrpSpPr>
            <a:grpSpLocks/>
          </p:cNvGrpSpPr>
          <p:nvPr/>
        </p:nvGrpSpPr>
        <p:grpSpPr bwMode="auto">
          <a:xfrm>
            <a:off x="5867400" y="1066800"/>
            <a:ext cx="3200400" cy="1447800"/>
            <a:chOff x="3552" y="864"/>
            <a:chExt cx="2016" cy="912"/>
          </a:xfrm>
        </p:grpSpPr>
        <p:sp>
          <p:nvSpPr>
            <p:cNvPr id="6152" name="Line 7">
              <a:extLst>
                <a:ext uri="{FF2B5EF4-FFF2-40B4-BE49-F238E27FC236}">
                  <a16:creationId xmlns:a16="http://schemas.microsoft.com/office/drawing/2014/main" id="{CE6627FC-77F0-40F2-BDCE-FC128961F68F}"/>
                </a:ext>
              </a:extLst>
            </p:cNvPr>
            <p:cNvSpPr>
              <a:spLocks noChangeShapeType="1"/>
            </p:cNvSpPr>
            <p:nvPr/>
          </p:nvSpPr>
          <p:spPr bwMode="auto">
            <a:xfrm>
              <a:off x="3792" y="1776"/>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0" name="Rectangle 8">
              <a:extLst>
                <a:ext uri="{FF2B5EF4-FFF2-40B4-BE49-F238E27FC236}">
                  <a16:creationId xmlns:a16="http://schemas.microsoft.com/office/drawing/2014/main" id="{E5A38F31-B56C-48F4-B814-166E4F160722}"/>
                </a:ext>
              </a:extLst>
            </p:cNvPr>
            <p:cNvSpPr>
              <a:spLocks noChangeArrowheads="1"/>
            </p:cNvSpPr>
            <p:nvPr/>
          </p:nvSpPr>
          <p:spPr bwMode="auto">
            <a:xfrm>
              <a:off x="3888" y="1488"/>
              <a:ext cx="528" cy="288"/>
            </a:xfrm>
            <a:prstGeom prst="rect">
              <a:avLst/>
            </a:prstGeom>
            <a:gradFill rotWithShape="0">
              <a:gsLst>
                <a:gs pos="0">
                  <a:schemeClr val="accent2">
                    <a:gamma/>
                    <a:tint val="33725"/>
                    <a:invGamma/>
                  </a:schemeClr>
                </a:gs>
                <a:gs pos="100000">
                  <a:schemeClr val="accent2"/>
                </a:gs>
              </a:gsLst>
              <a:path path="shape">
                <a:fillToRect l="50000" t="50000" r="50000" b="50000"/>
              </a:path>
            </a:gradFill>
            <a:ln w="9525">
              <a:solidFill>
                <a:schemeClr val="tx1"/>
              </a:solidFill>
              <a:miter lim="800000"/>
              <a:headEnd/>
              <a:tailEnd/>
            </a:ln>
            <a:effectLst/>
          </p:spPr>
          <p:txBody>
            <a:bodyPr wrap="none" anchor="ctr"/>
            <a:lstStyle/>
            <a:p>
              <a:pPr>
                <a:defRPr/>
              </a:pPr>
              <a:endParaRPr lang="en-US"/>
            </a:p>
          </p:txBody>
        </p:sp>
        <p:sp>
          <p:nvSpPr>
            <p:cNvPr id="6154" name="Line 9">
              <a:extLst>
                <a:ext uri="{FF2B5EF4-FFF2-40B4-BE49-F238E27FC236}">
                  <a16:creationId xmlns:a16="http://schemas.microsoft.com/office/drawing/2014/main" id="{42719687-2592-4271-B905-73A9920DECD2}"/>
                </a:ext>
              </a:extLst>
            </p:cNvPr>
            <p:cNvSpPr>
              <a:spLocks noChangeShapeType="1"/>
            </p:cNvSpPr>
            <p:nvPr/>
          </p:nvSpPr>
          <p:spPr bwMode="auto">
            <a:xfrm flipV="1">
              <a:off x="4416" y="1200"/>
              <a:ext cx="720" cy="288"/>
            </a:xfrm>
            <a:prstGeom prst="line">
              <a:avLst/>
            </a:prstGeom>
            <a:noFill/>
            <a:ln w="57150">
              <a:solidFill>
                <a:srgbClr val="33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55" name="Oval 10">
              <a:extLst>
                <a:ext uri="{FF2B5EF4-FFF2-40B4-BE49-F238E27FC236}">
                  <a16:creationId xmlns:a16="http://schemas.microsoft.com/office/drawing/2014/main" id="{A3D54AE9-34BE-442F-A196-2059AA414D4E}"/>
                </a:ext>
              </a:extLst>
            </p:cNvPr>
            <p:cNvSpPr>
              <a:spLocks noChangeArrowheads="1"/>
            </p:cNvSpPr>
            <p:nvPr/>
          </p:nvSpPr>
          <p:spPr bwMode="auto">
            <a:xfrm>
              <a:off x="5184" y="864"/>
              <a:ext cx="192" cy="19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56" name="Line 11">
              <a:extLst>
                <a:ext uri="{FF2B5EF4-FFF2-40B4-BE49-F238E27FC236}">
                  <a16:creationId xmlns:a16="http://schemas.microsoft.com/office/drawing/2014/main" id="{BD3B634F-5C2F-4D10-B62C-5E1CDDDFE874}"/>
                </a:ext>
              </a:extLst>
            </p:cNvPr>
            <p:cNvSpPr>
              <a:spLocks noChangeShapeType="1"/>
            </p:cNvSpPr>
            <p:nvPr/>
          </p:nvSpPr>
          <p:spPr bwMode="auto">
            <a:xfrm>
              <a:off x="5280" y="105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7" name="Line 12">
              <a:extLst>
                <a:ext uri="{FF2B5EF4-FFF2-40B4-BE49-F238E27FC236}">
                  <a16:creationId xmlns:a16="http://schemas.microsoft.com/office/drawing/2014/main" id="{21B4A20B-9D84-4069-AAF2-79506EC66125}"/>
                </a:ext>
              </a:extLst>
            </p:cNvPr>
            <p:cNvSpPr>
              <a:spLocks noChangeShapeType="1"/>
            </p:cNvSpPr>
            <p:nvPr/>
          </p:nvSpPr>
          <p:spPr bwMode="auto">
            <a:xfrm>
              <a:off x="5280" y="1440"/>
              <a:ext cx="14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8" name="Line 13">
              <a:extLst>
                <a:ext uri="{FF2B5EF4-FFF2-40B4-BE49-F238E27FC236}">
                  <a16:creationId xmlns:a16="http://schemas.microsoft.com/office/drawing/2014/main" id="{3F69D4FA-03F6-4A8B-A68C-05C7810F23AC}"/>
                </a:ext>
              </a:extLst>
            </p:cNvPr>
            <p:cNvSpPr>
              <a:spLocks noChangeShapeType="1"/>
            </p:cNvSpPr>
            <p:nvPr/>
          </p:nvSpPr>
          <p:spPr bwMode="auto">
            <a:xfrm flipH="1">
              <a:off x="5136" y="1440"/>
              <a:ext cx="14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9" name="Line 16">
              <a:extLst>
                <a:ext uri="{FF2B5EF4-FFF2-40B4-BE49-F238E27FC236}">
                  <a16:creationId xmlns:a16="http://schemas.microsoft.com/office/drawing/2014/main" id="{609DDC3C-09E1-4BED-A522-85C74CDD15CF}"/>
                </a:ext>
              </a:extLst>
            </p:cNvPr>
            <p:cNvSpPr>
              <a:spLocks noChangeShapeType="1"/>
            </p:cNvSpPr>
            <p:nvPr/>
          </p:nvSpPr>
          <p:spPr bwMode="auto">
            <a:xfrm flipH="1" flipV="1">
              <a:off x="5088" y="1200"/>
              <a:ext cx="192"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0" name="Line 17">
              <a:extLst>
                <a:ext uri="{FF2B5EF4-FFF2-40B4-BE49-F238E27FC236}">
                  <a16:creationId xmlns:a16="http://schemas.microsoft.com/office/drawing/2014/main" id="{C86C2668-65D2-4CC3-BB43-CE8576EFBE78}"/>
                </a:ext>
              </a:extLst>
            </p:cNvPr>
            <p:cNvSpPr>
              <a:spLocks noChangeShapeType="1"/>
            </p:cNvSpPr>
            <p:nvPr/>
          </p:nvSpPr>
          <p:spPr bwMode="auto">
            <a:xfrm flipH="1">
              <a:off x="3552" y="1632"/>
              <a:ext cx="336"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1" name="Text Box 18">
              <a:extLst>
                <a:ext uri="{FF2B5EF4-FFF2-40B4-BE49-F238E27FC236}">
                  <a16:creationId xmlns:a16="http://schemas.microsoft.com/office/drawing/2014/main" id="{5F4F7462-39C3-4C12-9079-4E7A4497CDD7}"/>
                </a:ext>
              </a:extLst>
            </p:cNvPr>
            <p:cNvSpPr txBox="1">
              <a:spLocks noChangeArrowheads="1"/>
            </p:cNvSpPr>
            <p:nvPr/>
          </p:nvSpPr>
          <p:spPr bwMode="auto">
            <a:xfrm>
              <a:off x="4608" y="1008"/>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a:solidFill>
                    <a:srgbClr val="336600"/>
                  </a:solidFill>
                </a:rPr>
                <a:t>T</a:t>
              </a:r>
              <a:endParaRPr lang="en-US" altLang="en-US" sz="2400">
                <a:solidFill>
                  <a:srgbClr val="336600"/>
                </a:solidFill>
              </a:endParaRPr>
            </a:p>
          </p:txBody>
        </p:sp>
        <p:sp>
          <p:nvSpPr>
            <p:cNvPr id="6162" name="Text Box 19">
              <a:extLst>
                <a:ext uri="{FF2B5EF4-FFF2-40B4-BE49-F238E27FC236}">
                  <a16:creationId xmlns:a16="http://schemas.microsoft.com/office/drawing/2014/main" id="{D980A190-C5FC-428A-A6A4-E8A314E8A257}"/>
                </a:ext>
              </a:extLst>
            </p:cNvPr>
            <p:cNvSpPr txBox="1">
              <a:spLocks noChangeArrowheads="1"/>
            </p:cNvSpPr>
            <p:nvPr/>
          </p:nvSpPr>
          <p:spPr bwMode="auto">
            <a:xfrm>
              <a:off x="3696" y="1296"/>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3600">
                  <a:solidFill>
                    <a:srgbClr val="FF0000"/>
                  </a:solidFill>
                </a:rPr>
                <a:t>f</a:t>
              </a:r>
              <a:endParaRPr lang="en-US" altLang="en-US" sz="2400"/>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14BC3307-307C-4D57-861F-1EF375959FCC}"/>
              </a:ext>
            </a:extLst>
          </p:cNvPr>
          <p:cNvSpPr txBox="1">
            <a:spLocks noChangeArrowheads="1"/>
          </p:cNvSpPr>
          <p:nvPr/>
        </p:nvSpPr>
        <p:spPr bwMode="auto">
          <a:xfrm>
            <a:off x="0" y="533400"/>
            <a:ext cx="10058400" cy="594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67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381125">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400"/>
          </a:p>
          <a:p>
            <a:pPr>
              <a:lnSpc>
                <a:spcPct val="80000"/>
              </a:lnSpc>
              <a:spcBef>
                <a:spcPct val="50000"/>
              </a:spcBef>
            </a:pPr>
            <a:r>
              <a:rPr lang="en-US" altLang="en-US" sz="3600"/>
              <a:t>Kinetic Energy      	KE = </a:t>
            </a:r>
            <a:r>
              <a:rPr lang="en-US" altLang="en-US" sz="3600">
                <a:sym typeface="Symbol" panose="05050102010706020507" pitchFamily="18" charset="2"/>
              </a:rPr>
              <a:t>½</a:t>
            </a:r>
            <a:r>
              <a:rPr lang="en-US" altLang="en-US" sz="3600"/>
              <a:t> mv</a:t>
            </a:r>
            <a:r>
              <a:rPr lang="en-US" altLang="en-US" sz="3600" baseline="30000"/>
              <a:t>2</a:t>
            </a:r>
            <a:endParaRPr lang="en-US" altLang="en-US" sz="3600"/>
          </a:p>
          <a:p>
            <a:pPr>
              <a:lnSpc>
                <a:spcPct val="80000"/>
              </a:lnSpc>
              <a:spcBef>
                <a:spcPct val="50000"/>
              </a:spcBef>
            </a:pPr>
            <a:r>
              <a:rPr lang="en-US" altLang="en-US" sz="3600"/>
              <a:t>Potential Energy   </a:t>
            </a:r>
          </a:p>
          <a:p>
            <a:pPr lvl="2">
              <a:lnSpc>
                <a:spcPct val="80000"/>
              </a:lnSpc>
              <a:spcBef>
                <a:spcPct val="50000"/>
              </a:spcBef>
            </a:pPr>
            <a:r>
              <a:rPr lang="en-US" altLang="en-US" sz="3600"/>
              <a:t>Gravitational 	PE</a:t>
            </a:r>
            <a:r>
              <a:rPr lang="en-US" altLang="en-US" sz="3600" baseline="-25000"/>
              <a:t>grav</a:t>
            </a:r>
            <a:r>
              <a:rPr lang="en-US" altLang="en-US" sz="3600"/>
              <a:t> = mgh </a:t>
            </a:r>
            <a:r>
              <a:rPr lang="en-US" altLang="en-US" sz="1800"/>
              <a:t>at Earth Surface</a:t>
            </a:r>
            <a:r>
              <a:rPr lang="en-US" altLang="en-US" sz="3600"/>
              <a:t>				or     U</a:t>
            </a:r>
            <a:r>
              <a:rPr lang="en-US" altLang="en-US" sz="3600" baseline="-25000"/>
              <a:t>grav</a:t>
            </a:r>
            <a:r>
              <a:rPr lang="en-US" altLang="en-US" sz="3600"/>
              <a:t>  = GmM/r </a:t>
            </a:r>
            <a:r>
              <a:rPr lang="en-US" altLang="en-US" sz="1800"/>
              <a:t>in orbit</a:t>
            </a:r>
            <a:endParaRPr lang="en-US" altLang="en-US" sz="3600"/>
          </a:p>
          <a:p>
            <a:pPr lvl="2">
              <a:lnSpc>
                <a:spcPct val="80000"/>
              </a:lnSpc>
              <a:spcBef>
                <a:spcPct val="50000"/>
              </a:spcBef>
            </a:pPr>
            <a:r>
              <a:rPr lang="en-US" altLang="en-US" sz="3600"/>
              <a:t>Mechanical 	PE</a:t>
            </a:r>
            <a:r>
              <a:rPr lang="en-US" altLang="en-US" sz="3600" baseline="-25000"/>
              <a:t>spring</a:t>
            </a:r>
            <a:r>
              <a:rPr lang="en-US" altLang="en-US" sz="3600"/>
              <a:t>= </a:t>
            </a:r>
            <a:r>
              <a:rPr lang="en-US" altLang="en-US" sz="3600">
                <a:sym typeface="Symbol" panose="05050102010706020507" pitchFamily="18" charset="2"/>
              </a:rPr>
              <a:t>½</a:t>
            </a:r>
            <a:r>
              <a:rPr lang="en-US" altLang="en-US" sz="3600"/>
              <a:t> kx</a:t>
            </a:r>
            <a:r>
              <a:rPr lang="en-US" altLang="en-US" sz="3600" baseline="30000"/>
              <a:t>2</a:t>
            </a:r>
            <a:endParaRPr lang="en-US" altLang="en-US" sz="3600"/>
          </a:p>
          <a:p>
            <a:pPr>
              <a:lnSpc>
                <a:spcPct val="80000"/>
              </a:lnSpc>
              <a:spcBef>
                <a:spcPct val="50000"/>
              </a:spcBef>
            </a:pPr>
            <a:r>
              <a:rPr lang="en-US" altLang="en-US" sz="3600"/>
              <a:t>Heat				U = kRT	</a:t>
            </a:r>
          </a:p>
          <a:p>
            <a:pPr>
              <a:lnSpc>
                <a:spcPct val="80000"/>
              </a:lnSpc>
              <a:spcBef>
                <a:spcPct val="50000"/>
              </a:spcBef>
            </a:pPr>
            <a:r>
              <a:rPr lang="en-US" altLang="en-US" sz="3600"/>
              <a:t>Work				W = F</a:t>
            </a:r>
            <a:r>
              <a:rPr lang="en-US" altLang="en-US" sz="3600">
                <a:sym typeface="Symbol" panose="05050102010706020507" pitchFamily="18" charset="2"/>
              </a:rPr>
              <a:t>d</a:t>
            </a:r>
          </a:p>
          <a:p>
            <a:pPr>
              <a:lnSpc>
                <a:spcPct val="80000"/>
              </a:lnSpc>
              <a:spcBef>
                <a:spcPct val="50000"/>
              </a:spcBef>
            </a:pPr>
            <a:r>
              <a:rPr lang="en-US" altLang="en-US" sz="3600">
                <a:sym typeface="Symbol" panose="05050102010706020507" pitchFamily="18" charset="2"/>
              </a:rPr>
              <a:t>Nuclear			E = mc</a:t>
            </a:r>
            <a:r>
              <a:rPr lang="en-US" altLang="en-US" sz="3600" baseline="30000">
                <a:sym typeface="Symbol" panose="05050102010706020507" pitchFamily="18" charset="2"/>
              </a:rPr>
              <a:t>2</a:t>
            </a:r>
            <a:endParaRPr lang="en-US" altLang="en-US" sz="3600">
              <a:sym typeface="Symbol" panose="05050102010706020507" pitchFamily="18" charset="2"/>
            </a:endParaRPr>
          </a:p>
        </p:txBody>
      </p:sp>
      <p:sp>
        <p:nvSpPr>
          <p:cNvPr id="7171" name="Text Box 3">
            <a:extLst>
              <a:ext uri="{FF2B5EF4-FFF2-40B4-BE49-F238E27FC236}">
                <a16:creationId xmlns:a16="http://schemas.microsoft.com/office/drawing/2014/main" id="{0DC71043-D584-4476-BE5B-A1C9A28B3857}"/>
              </a:ext>
            </a:extLst>
          </p:cNvPr>
          <p:cNvSpPr txBox="1">
            <a:spLocks noChangeArrowheads="1"/>
          </p:cNvSpPr>
          <p:nvPr/>
        </p:nvSpPr>
        <p:spPr bwMode="auto">
          <a:xfrm>
            <a:off x="304800" y="228600"/>
            <a:ext cx="8839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4800" b="1">
                <a:latin typeface="Brush Script MT" panose="03060802040406070304" pitchFamily="66" charset="0"/>
              </a:rPr>
              <a:t>Some “Types” of Energy</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PQuestion">
            <a:extLst>
              <a:ext uri="{FF2B5EF4-FFF2-40B4-BE49-F238E27FC236}">
                <a16:creationId xmlns:a16="http://schemas.microsoft.com/office/drawing/2014/main" id="{6D496A6B-74FA-42A5-86AE-0C41F810C6CE}"/>
              </a:ext>
            </a:extLst>
          </p:cNvPr>
          <p:cNvSpPr>
            <a:spLocks noGrp="1"/>
          </p:cNvSpPr>
          <p:nvPr>
            <p:ph type="title"/>
          </p:nvPr>
        </p:nvSpPr>
        <p:spPr>
          <a:xfrm>
            <a:off x="457200" y="274638"/>
            <a:ext cx="7772400" cy="1143000"/>
          </a:xfrm>
        </p:spPr>
        <p:txBody>
          <a:bodyPr/>
          <a:lstStyle/>
          <a:p>
            <a:r>
              <a:rPr lang="en-US" altLang="en-US"/>
              <a:t>Enter question text...</a:t>
            </a:r>
          </a:p>
        </p:txBody>
      </p:sp>
      <p:graphicFrame>
        <p:nvGraphicFramePr>
          <p:cNvPr id="4" name="TPChart">
            <a:extLst>
              <a:ext uri="{FF2B5EF4-FFF2-40B4-BE49-F238E27FC236}">
                <a16:creationId xmlns:a16="http://schemas.microsoft.com/office/drawing/2014/main" id="{EEE329E0-F494-4C91-9FC1-E4D3AD54BCEE}"/>
              </a:ext>
            </a:extLst>
          </p:cNvPr>
          <p:cNvGraphicFramePr>
            <a:graphicFrameLocks noChangeAspect="1"/>
          </p:cNvGraphicFramePr>
          <p:nvPr>
            <p:custDataLst>
              <p:tags r:id="rId3"/>
            </p:custData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8200" name="Chart" r:id="rId7" imgW="4572000" imgH="5143500" progId="MSGraph.Chart.8">
                  <p:embed followColorScheme="full"/>
                </p:oleObj>
              </mc:Choice>
              <mc:Fallback>
                <p:oleObj name="Chart" r:id="rId7" imgW="4572000" imgH="5143500" progId="MSGraph.Chart.8">
                  <p:embed followColorScheme="full"/>
                  <p:pic>
                    <p:nvPicPr>
                      <p:cNvPr id="0" name="TPCha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 name="TPAnswers">
            <a:extLst>
              <a:ext uri="{FF2B5EF4-FFF2-40B4-BE49-F238E27FC236}">
                <a16:creationId xmlns:a16="http://schemas.microsoft.com/office/drawing/2014/main" id="{35F80975-117D-461B-9E08-D601443D974F}"/>
              </a:ext>
            </a:extLst>
          </p:cNvPr>
          <p:cNvSpPr>
            <a:spLocks noGrp="1"/>
          </p:cNvSpPr>
          <p:nvPr>
            <p:ph type="body" idx="1"/>
            <p:custDataLst>
              <p:tags r:id="rId4"/>
            </p:custDataLst>
          </p:nvPr>
        </p:nvSpPr>
        <p:spPr>
          <a:xfrm>
            <a:off x="457200" y="1600200"/>
            <a:ext cx="4114800" cy="4114800"/>
          </a:xfrm>
        </p:spPr>
        <p:txBody>
          <a:bodyPr/>
          <a:lstStyle/>
          <a:p>
            <a:pPr marL="514350" indent="-514350">
              <a:buFontTx/>
              <a:buAutoNum type="arabicPeriod"/>
            </a:pPr>
            <a:r>
              <a:rPr lang="en-US" altLang="en-US"/>
              <a:t>Vector</a:t>
            </a:r>
          </a:p>
          <a:p>
            <a:pPr marL="514350" indent="-514350">
              <a:buFontTx/>
              <a:buAutoNum type="arabicPeriod"/>
            </a:pPr>
            <a:r>
              <a:rPr lang="en-US" altLang="en-US"/>
              <a:t>Scalar</a:t>
            </a:r>
          </a:p>
        </p:txBody>
      </p:sp>
      <p:pic>
        <p:nvPicPr>
          <p:cNvPr id="8197" name="ResponseGrid" hidden="1">
            <a:extLst>
              <a:ext uri="{FF2B5EF4-FFF2-40B4-BE49-F238E27FC236}">
                <a16:creationId xmlns:a16="http://schemas.microsoft.com/office/drawing/2014/main" id="{C40D0471-DB26-4539-AB34-78B743797E9E}"/>
              </a:ext>
            </a:extLst>
          </p:cNvPr>
          <p:cNvPicPr>
            <a:picLocks/>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8255000" y="4445000"/>
            <a:ext cx="88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F646F919-EA0D-4A7C-B262-29EB6B146C69}"/>
              </a:ext>
            </a:extLst>
          </p:cNvPr>
          <p:cNvSpPr txBox="1">
            <a:spLocks noChangeArrowheads="1"/>
          </p:cNvSpPr>
          <p:nvPr/>
        </p:nvSpPr>
        <p:spPr bwMode="auto">
          <a:xfrm>
            <a:off x="838200" y="228600"/>
            <a:ext cx="754380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a:t>What was found out early on was that all these types of energies could be translated into one-another. </a:t>
            </a:r>
          </a:p>
          <a:p>
            <a:pPr>
              <a:spcBef>
                <a:spcPct val="50000"/>
              </a:spcBef>
              <a:buFontTx/>
              <a:buNone/>
            </a:pPr>
            <a:r>
              <a:rPr lang="en-US" altLang="en-US"/>
              <a:t>For example, consider a roller coaster.  How would we calculate the speed of the car at </a:t>
            </a:r>
          </a:p>
          <a:p>
            <a:pPr>
              <a:lnSpc>
                <a:spcPct val="30000"/>
              </a:lnSpc>
              <a:spcBef>
                <a:spcPct val="50000"/>
              </a:spcBef>
              <a:buFontTx/>
              <a:buNone/>
            </a:pPr>
            <a:r>
              <a:rPr lang="en-US" altLang="en-US"/>
              <a:t>		various places along the track?</a:t>
            </a:r>
          </a:p>
          <a:p>
            <a:pPr>
              <a:spcBef>
                <a:spcPct val="50000"/>
              </a:spcBef>
              <a:buFontTx/>
              <a:buNone/>
            </a:pPr>
            <a:endParaRPr lang="en-US" altLang="en-US"/>
          </a:p>
        </p:txBody>
      </p:sp>
      <p:sp>
        <p:nvSpPr>
          <p:cNvPr id="9219" name="Text Box 10">
            <a:extLst>
              <a:ext uri="{FF2B5EF4-FFF2-40B4-BE49-F238E27FC236}">
                <a16:creationId xmlns:a16="http://schemas.microsoft.com/office/drawing/2014/main" id="{46A9534D-3CAC-4B64-8C27-A83E2B62F644}"/>
              </a:ext>
            </a:extLst>
          </p:cNvPr>
          <p:cNvSpPr txBox="1">
            <a:spLocks noChangeArrowheads="1"/>
          </p:cNvSpPr>
          <p:nvPr/>
        </p:nvSpPr>
        <p:spPr bwMode="auto">
          <a:xfrm>
            <a:off x="381000" y="5791200"/>
            <a:ext cx="9296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3600"/>
              <a:t>“Tractor-Man the Ride” Roller-Coaster Ride</a:t>
            </a:r>
            <a:r>
              <a:rPr lang="en-US" altLang="en-US"/>
              <a:t>   </a:t>
            </a:r>
            <a:r>
              <a:rPr lang="en-US" altLang="en-US" sz="1800"/>
              <a:t>Opening--TBA</a:t>
            </a:r>
            <a:endParaRPr lang="en-US" altLang="en-US" sz="2400"/>
          </a:p>
        </p:txBody>
      </p:sp>
      <p:grpSp>
        <p:nvGrpSpPr>
          <p:cNvPr id="9220" name="Group 16">
            <a:extLst>
              <a:ext uri="{FF2B5EF4-FFF2-40B4-BE49-F238E27FC236}">
                <a16:creationId xmlns:a16="http://schemas.microsoft.com/office/drawing/2014/main" id="{82819E39-C4BC-4B74-BEC8-6DE9C61CE98A}"/>
              </a:ext>
            </a:extLst>
          </p:cNvPr>
          <p:cNvGrpSpPr>
            <a:grpSpLocks/>
          </p:cNvGrpSpPr>
          <p:nvPr/>
        </p:nvGrpSpPr>
        <p:grpSpPr bwMode="auto">
          <a:xfrm>
            <a:off x="685800" y="3048000"/>
            <a:ext cx="8077200" cy="2774950"/>
            <a:chOff x="432" y="1920"/>
            <a:chExt cx="5088" cy="1748"/>
          </a:xfrm>
        </p:grpSpPr>
        <p:pic>
          <p:nvPicPr>
            <p:cNvPr id="9221" name="Picture 7" descr="tractor">
              <a:extLst>
                <a:ext uri="{FF2B5EF4-FFF2-40B4-BE49-F238E27FC236}">
                  <a16:creationId xmlns:a16="http://schemas.microsoft.com/office/drawing/2014/main" id="{FF01AE9A-5AC3-442E-BAA9-3E251BDB3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1920"/>
              <a:ext cx="61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Freeform 11">
              <a:extLst>
                <a:ext uri="{FF2B5EF4-FFF2-40B4-BE49-F238E27FC236}">
                  <a16:creationId xmlns:a16="http://schemas.microsoft.com/office/drawing/2014/main" id="{3FCDE18D-FDC2-453B-9B66-4BB833B34EE2}"/>
                </a:ext>
              </a:extLst>
            </p:cNvPr>
            <p:cNvSpPr>
              <a:spLocks/>
            </p:cNvSpPr>
            <p:nvPr/>
          </p:nvSpPr>
          <p:spPr bwMode="auto">
            <a:xfrm>
              <a:off x="432" y="2308"/>
              <a:ext cx="5088" cy="1360"/>
            </a:xfrm>
            <a:custGeom>
              <a:avLst/>
              <a:gdLst>
                <a:gd name="T0" fmla="*/ 0 w 5088"/>
                <a:gd name="T1" fmla="*/ 32 h 1360"/>
                <a:gd name="T2" fmla="*/ 768 w 5088"/>
                <a:gd name="T3" fmla="*/ 32 h 1360"/>
                <a:gd name="T4" fmla="*/ 1056 w 5088"/>
                <a:gd name="T5" fmla="*/ 224 h 1360"/>
                <a:gd name="T6" fmla="*/ 1248 w 5088"/>
                <a:gd name="T7" fmla="*/ 560 h 1360"/>
                <a:gd name="T8" fmla="*/ 1392 w 5088"/>
                <a:gd name="T9" fmla="*/ 896 h 1360"/>
                <a:gd name="T10" fmla="*/ 1680 w 5088"/>
                <a:gd name="T11" fmla="*/ 1088 h 1360"/>
                <a:gd name="T12" fmla="*/ 1968 w 5088"/>
                <a:gd name="T13" fmla="*/ 1136 h 1360"/>
                <a:gd name="T14" fmla="*/ 2256 w 5088"/>
                <a:gd name="T15" fmla="*/ 1088 h 1360"/>
                <a:gd name="T16" fmla="*/ 2448 w 5088"/>
                <a:gd name="T17" fmla="*/ 896 h 1360"/>
                <a:gd name="T18" fmla="*/ 2688 w 5088"/>
                <a:gd name="T19" fmla="*/ 704 h 1360"/>
                <a:gd name="T20" fmla="*/ 2976 w 5088"/>
                <a:gd name="T21" fmla="*/ 656 h 1360"/>
                <a:gd name="T22" fmla="*/ 3216 w 5088"/>
                <a:gd name="T23" fmla="*/ 656 h 1360"/>
                <a:gd name="T24" fmla="*/ 3408 w 5088"/>
                <a:gd name="T25" fmla="*/ 560 h 1360"/>
                <a:gd name="T26" fmla="*/ 3600 w 5088"/>
                <a:gd name="T27" fmla="*/ 320 h 1360"/>
                <a:gd name="T28" fmla="*/ 3888 w 5088"/>
                <a:gd name="T29" fmla="*/ 320 h 1360"/>
                <a:gd name="T30" fmla="*/ 4080 w 5088"/>
                <a:gd name="T31" fmla="*/ 560 h 1360"/>
                <a:gd name="T32" fmla="*/ 4176 w 5088"/>
                <a:gd name="T33" fmla="*/ 848 h 1360"/>
                <a:gd name="T34" fmla="*/ 4368 w 5088"/>
                <a:gd name="T35" fmla="*/ 1280 h 1360"/>
                <a:gd name="T36" fmla="*/ 4752 w 5088"/>
                <a:gd name="T37" fmla="*/ 1328 h 1360"/>
                <a:gd name="T38" fmla="*/ 5088 w 5088"/>
                <a:gd name="T39" fmla="*/ 1328 h 13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088"/>
                <a:gd name="T61" fmla="*/ 0 h 1360"/>
                <a:gd name="T62" fmla="*/ 5088 w 5088"/>
                <a:gd name="T63" fmla="*/ 1360 h 13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088" h="1360">
                  <a:moveTo>
                    <a:pt x="0" y="32"/>
                  </a:moveTo>
                  <a:cubicBezTo>
                    <a:pt x="296" y="16"/>
                    <a:pt x="592" y="0"/>
                    <a:pt x="768" y="32"/>
                  </a:cubicBezTo>
                  <a:cubicBezTo>
                    <a:pt x="944" y="64"/>
                    <a:pt x="976" y="136"/>
                    <a:pt x="1056" y="224"/>
                  </a:cubicBezTo>
                  <a:cubicBezTo>
                    <a:pt x="1136" y="312"/>
                    <a:pt x="1192" y="448"/>
                    <a:pt x="1248" y="560"/>
                  </a:cubicBezTo>
                  <a:cubicBezTo>
                    <a:pt x="1304" y="672"/>
                    <a:pt x="1320" y="808"/>
                    <a:pt x="1392" y="896"/>
                  </a:cubicBezTo>
                  <a:cubicBezTo>
                    <a:pt x="1464" y="984"/>
                    <a:pt x="1584" y="1048"/>
                    <a:pt x="1680" y="1088"/>
                  </a:cubicBezTo>
                  <a:cubicBezTo>
                    <a:pt x="1776" y="1128"/>
                    <a:pt x="1872" y="1136"/>
                    <a:pt x="1968" y="1136"/>
                  </a:cubicBezTo>
                  <a:cubicBezTo>
                    <a:pt x="2064" y="1136"/>
                    <a:pt x="2176" y="1128"/>
                    <a:pt x="2256" y="1088"/>
                  </a:cubicBezTo>
                  <a:cubicBezTo>
                    <a:pt x="2336" y="1048"/>
                    <a:pt x="2376" y="960"/>
                    <a:pt x="2448" y="896"/>
                  </a:cubicBezTo>
                  <a:cubicBezTo>
                    <a:pt x="2520" y="832"/>
                    <a:pt x="2600" y="744"/>
                    <a:pt x="2688" y="704"/>
                  </a:cubicBezTo>
                  <a:cubicBezTo>
                    <a:pt x="2776" y="664"/>
                    <a:pt x="2888" y="664"/>
                    <a:pt x="2976" y="656"/>
                  </a:cubicBezTo>
                  <a:cubicBezTo>
                    <a:pt x="3064" y="648"/>
                    <a:pt x="3144" y="672"/>
                    <a:pt x="3216" y="656"/>
                  </a:cubicBezTo>
                  <a:cubicBezTo>
                    <a:pt x="3288" y="640"/>
                    <a:pt x="3344" y="616"/>
                    <a:pt x="3408" y="560"/>
                  </a:cubicBezTo>
                  <a:cubicBezTo>
                    <a:pt x="3472" y="504"/>
                    <a:pt x="3520" y="360"/>
                    <a:pt x="3600" y="320"/>
                  </a:cubicBezTo>
                  <a:cubicBezTo>
                    <a:pt x="3680" y="280"/>
                    <a:pt x="3808" y="280"/>
                    <a:pt x="3888" y="320"/>
                  </a:cubicBezTo>
                  <a:cubicBezTo>
                    <a:pt x="3968" y="360"/>
                    <a:pt x="4032" y="472"/>
                    <a:pt x="4080" y="560"/>
                  </a:cubicBezTo>
                  <a:cubicBezTo>
                    <a:pt x="4128" y="648"/>
                    <a:pt x="4128" y="728"/>
                    <a:pt x="4176" y="848"/>
                  </a:cubicBezTo>
                  <a:cubicBezTo>
                    <a:pt x="4224" y="968"/>
                    <a:pt x="4272" y="1200"/>
                    <a:pt x="4368" y="1280"/>
                  </a:cubicBezTo>
                  <a:cubicBezTo>
                    <a:pt x="4464" y="1360"/>
                    <a:pt x="4632" y="1320"/>
                    <a:pt x="4752" y="1328"/>
                  </a:cubicBezTo>
                  <a:cubicBezTo>
                    <a:pt x="4872" y="1336"/>
                    <a:pt x="5032" y="1328"/>
                    <a:pt x="5088" y="1328"/>
                  </a:cubicBez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a:extLst>
              <a:ext uri="{FF2B5EF4-FFF2-40B4-BE49-F238E27FC236}">
                <a16:creationId xmlns:a16="http://schemas.microsoft.com/office/drawing/2014/main" id="{B8FCBDA5-3D1C-422C-B2F3-0880FAED7BF2}"/>
              </a:ext>
            </a:extLst>
          </p:cNvPr>
          <p:cNvGrpSpPr>
            <a:grpSpLocks/>
          </p:cNvGrpSpPr>
          <p:nvPr/>
        </p:nvGrpSpPr>
        <p:grpSpPr bwMode="auto">
          <a:xfrm>
            <a:off x="685800" y="3048000"/>
            <a:ext cx="8077200" cy="2800350"/>
            <a:chOff x="576" y="1836"/>
            <a:chExt cx="5088" cy="1764"/>
          </a:xfrm>
        </p:grpSpPr>
        <p:pic>
          <p:nvPicPr>
            <p:cNvPr id="10245" name="Picture 3" descr="tractor">
              <a:extLst>
                <a:ext uri="{FF2B5EF4-FFF2-40B4-BE49-F238E27FC236}">
                  <a16:creationId xmlns:a16="http://schemas.microsoft.com/office/drawing/2014/main" id="{88BFBEEF-5848-4378-B7B2-C95759785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 y="3180"/>
              <a:ext cx="61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4" descr="tractor">
              <a:extLst>
                <a:ext uri="{FF2B5EF4-FFF2-40B4-BE49-F238E27FC236}">
                  <a16:creationId xmlns:a16="http://schemas.microsoft.com/office/drawing/2014/main" id="{F28D0009-0679-481A-BD3E-F170C8A03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 y="2508"/>
              <a:ext cx="61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5" descr="tractor">
              <a:extLst>
                <a:ext uri="{FF2B5EF4-FFF2-40B4-BE49-F238E27FC236}">
                  <a16:creationId xmlns:a16="http://schemas.microsoft.com/office/drawing/2014/main" id="{EE16F4E9-D534-4629-BDC6-AA594A1B7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 y="2976"/>
              <a:ext cx="61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6" descr="tractor">
              <a:extLst>
                <a:ext uri="{FF2B5EF4-FFF2-40B4-BE49-F238E27FC236}">
                  <a16:creationId xmlns:a16="http://schemas.microsoft.com/office/drawing/2014/main" id="{AFE16BE3-B338-462D-AE7B-F442C32DB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1836"/>
              <a:ext cx="61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Freeform 7">
              <a:extLst>
                <a:ext uri="{FF2B5EF4-FFF2-40B4-BE49-F238E27FC236}">
                  <a16:creationId xmlns:a16="http://schemas.microsoft.com/office/drawing/2014/main" id="{DB8965DF-624E-40AD-B144-DC48B330A433}"/>
                </a:ext>
              </a:extLst>
            </p:cNvPr>
            <p:cNvSpPr>
              <a:spLocks/>
            </p:cNvSpPr>
            <p:nvPr/>
          </p:nvSpPr>
          <p:spPr bwMode="auto">
            <a:xfrm>
              <a:off x="576" y="2224"/>
              <a:ext cx="5088" cy="1360"/>
            </a:xfrm>
            <a:custGeom>
              <a:avLst/>
              <a:gdLst>
                <a:gd name="T0" fmla="*/ 0 w 5088"/>
                <a:gd name="T1" fmla="*/ 32 h 1360"/>
                <a:gd name="T2" fmla="*/ 768 w 5088"/>
                <a:gd name="T3" fmla="*/ 32 h 1360"/>
                <a:gd name="T4" fmla="*/ 1056 w 5088"/>
                <a:gd name="T5" fmla="*/ 224 h 1360"/>
                <a:gd name="T6" fmla="*/ 1248 w 5088"/>
                <a:gd name="T7" fmla="*/ 560 h 1360"/>
                <a:gd name="T8" fmla="*/ 1392 w 5088"/>
                <a:gd name="T9" fmla="*/ 896 h 1360"/>
                <a:gd name="T10" fmla="*/ 1680 w 5088"/>
                <a:gd name="T11" fmla="*/ 1088 h 1360"/>
                <a:gd name="T12" fmla="*/ 1968 w 5088"/>
                <a:gd name="T13" fmla="*/ 1136 h 1360"/>
                <a:gd name="T14" fmla="*/ 2256 w 5088"/>
                <a:gd name="T15" fmla="*/ 1088 h 1360"/>
                <a:gd name="T16" fmla="*/ 2448 w 5088"/>
                <a:gd name="T17" fmla="*/ 896 h 1360"/>
                <a:gd name="T18" fmla="*/ 2688 w 5088"/>
                <a:gd name="T19" fmla="*/ 704 h 1360"/>
                <a:gd name="T20" fmla="*/ 2976 w 5088"/>
                <a:gd name="T21" fmla="*/ 656 h 1360"/>
                <a:gd name="T22" fmla="*/ 3216 w 5088"/>
                <a:gd name="T23" fmla="*/ 656 h 1360"/>
                <a:gd name="T24" fmla="*/ 3408 w 5088"/>
                <a:gd name="T25" fmla="*/ 560 h 1360"/>
                <a:gd name="T26" fmla="*/ 3600 w 5088"/>
                <a:gd name="T27" fmla="*/ 320 h 1360"/>
                <a:gd name="T28" fmla="*/ 3888 w 5088"/>
                <a:gd name="T29" fmla="*/ 320 h 1360"/>
                <a:gd name="T30" fmla="*/ 4080 w 5088"/>
                <a:gd name="T31" fmla="*/ 560 h 1360"/>
                <a:gd name="T32" fmla="*/ 4176 w 5088"/>
                <a:gd name="T33" fmla="*/ 848 h 1360"/>
                <a:gd name="T34" fmla="*/ 4368 w 5088"/>
                <a:gd name="T35" fmla="*/ 1280 h 1360"/>
                <a:gd name="T36" fmla="*/ 4752 w 5088"/>
                <a:gd name="T37" fmla="*/ 1328 h 1360"/>
                <a:gd name="T38" fmla="*/ 5088 w 5088"/>
                <a:gd name="T39" fmla="*/ 1328 h 13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088"/>
                <a:gd name="T61" fmla="*/ 0 h 1360"/>
                <a:gd name="T62" fmla="*/ 5088 w 5088"/>
                <a:gd name="T63" fmla="*/ 1360 h 13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088" h="1360">
                  <a:moveTo>
                    <a:pt x="0" y="32"/>
                  </a:moveTo>
                  <a:cubicBezTo>
                    <a:pt x="296" y="16"/>
                    <a:pt x="592" y="0"/>
                    <a:pt x="768" y="32"/>
                  </a:cubicBezTo>
                  <a:cubicBezTo>
                    <a:pt x="944" y="64"/>
                    <a:pt x="976" y="136"/>
                    <a:pt x="1056" y="224"/>
                  </a:cubicBezTo>
                  <a:cubicBezTo>
                    <a:pt x="1136" y="312"/>
                    <a:pt x="1192" y="448"/>
                    <a:pt x="1248" y="560"/>
                  </a:cubicBezTo>
                  <a:cubicBezTo>
                    <a:pt x="1304" y="672"/>
                    <a:pt x="1320" y="808"/>
                    <a:pt x="1392" y="896"/>
                  </a:cubicBezTo>
                  <a:cubicBezTo>
                    <a:pt x="1464" y="984"/>
                    <a:pt x="1584" y="1048"/>
                    <a:pt x="1680" y="1088"/>
                  </a:cubicBezTo>
                  <a:cubicBezTo>
                    <a:pt x="1776" y="1128"/>
                    <a:pt x="1872" y="1136"/>
                    <a:pt x="1968" y="1136"/>
                  </a:cubicBezTo>
                  <a:cubicBezTo>
                    <a:pt x="2064" y="1136"/>
                    <a:pt x="2176" y="1128"/>
                    <a:pt x="2256" y="1088"/>
                  </a:cubicBezTo>
                  <a:cubicBezTo>
                    <a:pt x="2336" y="1048"/>
                    <a:pt x="2376" y="960"/>
                    <a:pt x="2448" y="896"/>
                  </a:cubicBezTo>
                  <a:cubicBezTo>
                    <a:pt x="2520" y="832"/>
                    <a:pt x="2600" y="744"/>
                    <a:pt x="2688" y="704"/>
                  </a:cubicBezTo>
                  <a:cubicBezTo>
                    <a:pt x="2776" y="664"/>
                    <a:pt x="2888" y="664"/>
                    <a:pt x="2976" y="656"/>
                  </a:cubicBezTo>
                  <a:cubicBezTo>
                    <a:pt x="3064" y="648"/>
                    <a:pt x="3144" y="672"/>
                    <a:pt x="3216" y="656"/>
                  </a:cubicBezTo>
                  <a:cubicBezTo>
                    <a:pt x="3288" y="640"/>
                    <a:pt x="3344" y="616"/>
                    <a:pt x="3408" y="560"/>
                  </a:cubicBezTo>
                  <a:cubicBezTo>
                    <a:pt x="3472" y="504"/>
                    <a:pt x="3520" y="360"/>
                    <a:pt x="3600" y="320"/>
                  </a:cubicBezTo>
                  <a:cubicBezTo>
                    <a:pt x="3680" y="280"/>
                    <a:pt x="3808" y="280"/>
                    <a:pt x="3888" y="320"/>
                  </a:cubicBezTo>
                  <a:cubicBezTo>
                    <a:pt x="3968" y="360"/>
                    <a:pt x="4032" y="472"/>
                    <a:pt x="4080" y="560"/>
                  </a:cubicBezTo>
                  <a:cubicBezTo>
                    <a:pt x="4128" y="648"/>
                    <a:pt x="4128" y="728"/>
                    <a:pt x="4176" y="848"/>
                  </a:cubicBezTo>
                  <a:cubicBezTo>
                    <a:pt x="4224" y="968"/>
                    <a:pt x="4272" y="1200"/>
                    <a:pt x="4368" y="1280"/>
                  </a:cubicBezTo>
                  <a:cubicBezTo>
                    <a:pt x="4464" y="1360"/>
                    <a:pt x="4632" y="1320"/>
                    <a:pt x="4752" y="1328"/>
                  </a:cubicBezTo>
                  <a:cubicBezTo>
                    <a:pt x="4872" y="1336"/>
                    <a:pt x="5032" y="1328"/>
                    <a:pt x="5088" y="1328"/>
                  </a:cubicBez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0243" name="Text Box 8">
            <a:extLst>
              <a:ext uri="{FF2B5EF4-FFF2-40B4-BE49-F238E27FC236}">
                <a16:creationId xmlns:a16="http://schemas.microsoft.com/office/drawing/2014/main" id="{4C059197-4214-485A-AD2B-2B5D435A9547}"/>
              </a:ext>
            </a:extLst>
          </p:cNvPr>
          <p:cNvSpPr txBox="1">
            <a:spLocks noChangeArrowheads="1"/>
          </p:cNvSpPr>
          <p:nvPr/>
        </p:nvSpPr>
        <p:spPr bwMode="auto">
          <a:xfrm>
            <a:off x="152400" y="228600"/>
            <a:ext cx="8991600"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a:t>Well, if we knew the slope of the roller-coaster track at various places along the track, we could calculate the the acceleration, and then calculate the speed.  However, since the slope changes often, we would have many different accelerations, and the calculation would become very difficult.</a:t>
            </a:r>
          </a:p>
          <a:p>
            <a:pPr>
              <a:spcBef>
                <a:spcPct val="50000"/>
              </a:spcBef>
              <a:buFontTx/>
              <a:buNone/>
            </a:pPr>
            <a:endParaRPr lang="en-US" altLang="en-US" sz="2400"/>
          </a:p>
        </p:txBody>
      </p:sp>
      <p:sp>
        <p:nvSpPr>
          <p:cNvPr id="10244" name="Text Box 9">
            <a:extLst>
              <a:ext uri="{FF2B5EF4-FFF2-40B4-BE49-F238E27FC236}">
                <a16:creationId xmlns:a16="http://schemas.microsoft.com/office/drawing/2014/main" id="{B134EB8F-7B0D-41FA-8519-899B012572E1}"/>
              </a:ext>
            </a:extLst>
          </p:cNvPr>
          <p:cNvSpPr txBox="1">
            <a:spLocks noChangeArrowheads="1"/>
          </p:cNvSpPr>
          <p:nvPr/>
        </p:nvSpPr>
        <p:spPr bwMode="auto">
          <a:xfrm>
            <a:off x="0" y="5791200"/>
            <a:ext cx="9296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3600"/>
              <a:t>“Tractor-Man the Ride” Roller-Coaster Ride</a:t>
            </a:r>
            <a:r>
              <a:rPr lang="en-US" altLang="en-US"/>
              <a:t>   </a:t>
            </a:r>
            <a:r>
              <a:rPr lang="en-US" altLang="en-US" sz="1800"/>
              <a:t>Opening--TBA</a:t>
            </a:r>
            <a:endParaRPr lang="en-US" altLang="en-US" sz="24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CF31B903-0890-47EB-A31A-7DA58E9520E1}"/>
              </a:ext>
            </a:extLst>
          </p:cNvPr>
          <p:cNvSpPr txBox="1">
            <a:spLocks noChangeArrowheads="1"/>
          </p:cNvSpPr>
          <p:nvPr/>
        </p:nvSpPr>
        <p:spPr bwMode="auto">
          <a:xfrm>
            <a:off x="1066800" y="838200"/>
            <a:ext cx="7162800"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a:t>Fortunately, there is an easier way:</a:t>
            </a:r>
          </a:p>
          <a:p>
            <a:pPr>
              <a:spcBef>
                <a:spcPct val="50000"/>
              </a:spcBef>
              <a:buFontTx/>
              <a:buNone/>
            </a:pPr>
            <a:r>
              <a:rPr lang="en-US" altLang="en-US" sz="4400" u="sng"/>
              <a:t>Energy Is Conserved.  </a:t>
            </a:r>
            <a:endParaRPr lang="en-US" altLang="en-US"/>
          </a:p>
          <a:p>
            <a:pPr>
              <a:spcBef>
                <a:spcPct val="50000"/>
              </a:spcBef>
              <a:buFontTx/>
              <a:buNone/>
            </a:pPr>
            <a:r>
              <a:rPr lang="en-US" altLang="en-US"/>
              <a:t>Def:   The total amount of energy in a closed system remain constant no matter what type of physical interactions go on within the system.</a:t>
            </a:r>
          </a:p>
          <a:p>
            <a:pPr>
              <a:spcBef>
                <a:spcPct val="50000"/>
              </a:spcBef>
              <a:buFontTx/>
              <a:buNone/>
            </a:pPr>
            <a:endParaRPr lang="en-US" altLang="en-US"/>
          </a:p>
          <a:p>
            <a:pPr>
              <a:spcBef>
                <a:spcPct val="50000"/>
              </a:spcBef>
              <a:buFontTx/>
              <a:buNone/>
            </a:pPr>
            <a:endParaRPr lang="en-US"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Rectangle 10">
            <a:extLst>
              <a:ext uri="{FF2B5EF4-FFF2-40B4-BE49-F238E27FC236}">
                <a16:creationId xmlns:a16="http://schemas.microsoft.com/office/drawing/2014/main" id="{78C1CD97-815C-491B-A1FD-EA9ABFD1A05B}"/>
              </a:ext>
            </a:extLst>
          </p:cNvPr>
          <p:cNvSpPr>
            <a:spLocks noChangeArrowheads="1"/>
          </p:cNvSpPr>
          <p:nvPr/>
        </p:nvSpPr>
        <p:spPr bwMode="auto">
          <a:xfrm>
            <a:off x="0" y="0"/>
            <a:ext cx="9144000" cy="5791200"/>
          </a:xfrm>
          <a:prstGeom prst="rect">
            <a:avLst/>
          </a:prstGeom>
          <a:gradFill rotWithShape="0">
            <a:gsLst>
              <a:gs pos="0">
                <a:schemeClr val="hlink"/>
              </a:gs>
              <a:gs pos="50000">
                <a:schemeClr val="hlink">
                  <a:gamma/>
                  <a:tint val="73725"/>
                  <a:invGamma/>
                </a:schemeClr>
              </a:gs>
              <a:gs pos="100000">
                <a:schemeClr val="hlink"/>
              </a:gs>
            </a:gsLst>
            <a:lin ang="5400000" scaled="1"/>
          </a:gradFill>
          <a:ln w="9525">
            <a:noFill/>
            <a:miter lim="800000"/>
            <a:headEnd/>
            <a:tailEnd/>
          </a:ln>
          <a:effectLst/>
        </p:spPr>
        <p:txBody>
          <a:bodyPr wrap="none" anchor="ctr"/>
          <a:lstStyle/>
          <a:p>
            <a:pPr>
              <a:defRPr/>
            </a:pPr>
            <a:endParaRPr lang="en-US"/>
          </a:p>
        </p:txBody>
      </p:sp>
      <p:grpSp>
        <p:nvGrpSpPr>
          <p:cNvPr id="12291" name="Group 2">
            <a:extLst>
              <a:ext uri="{FF2B5EF4-FFF2-40B4-BE49-F238E27FC236}">
                <a16:creationId xmlns:a16="http://schemas.microsoft.com/office/drawing/2014/main" id="{59367C6D-F215-4270-8CD3-1FA3D1395907}"/>
              </a:ext>
            </a:extLst>
          </p:cNvPr>
          <p:cNvGrpSpPr>
            <a:grpSpLocks/>
          </p:cNvGrpSpPr>
          <p:nvPr/>
        </p:nvGrpSpPr>
        <p:grpSpPr bwMode="auto">
          <a:xfrm>
            <a:off x="685800" y="3048000"/>
            <a:ext cx="8077200" cy="2800350"/>
            <a:chOff x="576" y="1836"/>
            <a:chExt cx="5088" cy="1764"/>
          </a:xfrm>
        </p:grpSpPr>
        <p:pic>
          <p:nvPicPr>
            <p:cNvPr id="12314" name="Picture 3" descr="tractor">
              <a:extLst>
                <a:ext uri="{FF2B5EF4-FFF2-40B4-BE49-F238E27FC236}">
                  <a16:creationId xmlns:a16="http://schemas.microsoft.com/office/drawing/2014/main" id="{D447D4CA-22C3-4D42-AFEF-BA4D0A93C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 y="3180"/>
              <a:ext cx="61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5" name="Picture 4" descr="tractor">
              <a:extLst>
                <a:ext uri="{FF2B5EF4-FFF2-40B4-BE49-F238E27FC236}">
                  <a16:creationId xmlns:a16="http://schemas.microsoft.com/office/drawing/2014/main" id="{93109A84-3A28-42F0-A9CB-A09BEF2EB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 y="2508"/>
              <a:ext cx="61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6" name="Picture 5" descr="tractor">
              <a:extLst>
                <a:ext uri="{FF2B5EF4-FFF2-40B4-BE49-F238E27FC236}">
                  <a16:creationId xmlns:a16="http://schemas.microsoft.com/office/drawing/2014/main" id="{3254A4F8-F1C8-4D32-9B78-545AA6062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 y="2976"/>
              <a:ext cx="61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7" name="Picture 6" descr="tractor">
              <a:extLst>
                <a:ext uri="{FF2B5EF4-FFF2-40B4-BE49-F238E27FC236}">
                  <a16:creationId xmlns:a16="http://schemas.microsoft.com/office/drawing/2014/main" id="{C49CB34E-901B-4AF7-A40F-A3B35E2DB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1836"/>
              <a:ext cx="61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8" name="Freeform 7">
              <a:extLst>
                <a:ext uri="{FF2B5EF4-FFF2-40B4-BE49-F238E27FC236}">
                  <a16:creationId xmlns:a16="http://schemas.microsoft.com/office/drawing/2014/main" id="{8712A945-EF0C-4655-B8AC-1848B68F79D3}"/>
                </a:ext>
              </a:extLst>
            </p:cNvPr>
            <p:cNvSpPr>
              <a:spLocks/>
            </p:cNvSpPr>
            <p:nvPr/>
          </p:nvSpPr>
          <p:spPr bwMode="auto">
            <a:xfrm>
              <a:off x="576" y="2224"/>
              <a:ext cx="5088" cy="1360"/>
            </a:xfrm>
            <a:custGeom>
              <a:avLst/>
              <a:gdLst>
                <a:gd name="T0" fmla="*/ 0 w 5088"/>
                <a:gd name="T1" fmla="*/ 32 h 1360"/>
                <a:gd name="T2" fmla="*/ 768 w 5088"/>
                <a:gd name="T3" fmla="*/ 32 h 1360"/>
                <a:gd name="T4" fmla="*/ 1056 w 5088"/>
                <a:gd name="T5" fmla="*/ 224 h 1360"/>
                <a:gd name="T6" fmla="*/ 1248 w 5088"/>
                <a:gd name="T7" fmla="*/ 560 h 1360"/>
                <a:gd name="T8" fmla="*/ 1392 w 5088"/>
                <a:gd name="T9" fmla="*/ 896 h 1360"/>
                <a:gd name="T10" fmla="*/ 1680 w 5088"/>
                <a:gd name="T11" fmla="*/ 1088 h 1360"/>
                <a:gd name="T12" fmla="*/ 1968 w 5088"/>
                <a:gd name="T13" fmla="*/ 1136 h 1360"/>
                <a:gd name="T14" fmla="*/ 2256 w 5088"/>
                <a:gd name="T15" fmla="*/ 1088 h 1360"/>
                <a:gd name="T16" fmla="*/ 2448 w 5088"/>
                <a:gd name="T17" fmla="*/ 896 h 1360"/>
                <a:gd name="T18" fmla="*/ 2688 w 5088"/>
                <a:gd name="T19" fmla="*/ 704 h 1360"/>
                <a:gd name="T20" fmla="*/ 2976 w 5088"/>
                <a:gd name="T21" fmla="*/ 656 h 1360"/>
                <a:gd name="T22" fmla="*/ 3216 w 5088"/>
                <a:gd name="T23" fmla="*/ 656 h 1360"/>
                <a:gd name="T24" fmla="*/ 3408 w 5088"/>
                <a:gd name="T25" fmla="*/ 560 h 1360"/>
                <a:gd name="T26" fmla="*/ 3600 w 5088"/>
                <a:gd name="T27" fmla="*/ 320 h 1360"/>
                <a:gd name="T28" fmla="*/ 3888 w 5088"/>
                <a:gd name="T29" fmla="*/ 320 h 1360"/>
                <a:gd name="T30" fmla="*/ 4080 w 5088"/>
                <a:gd name="T31" fmla="*/ 560 h 1360"/>
                <a:gd name="T32" fmla="*/ 4176 w 5088"/>
                <a:gd name="T33" fmla="*/ 848 h 1360"/>
                <a:gd name="T34" fmla="*/ 4368 w 5088"/>
                <a:gd name="T35" fmla="*/ 1280 h 1360"/>
                <a:gd name="T36" fmla="*/ 4752 w 5088"/>
                <a:gd name="T37" fmla="*/ 1328 h 1360"/>
                <a:gd name="T38" fmla="*/ 5088 w 5088"/>
                <a:gd name="T39" fmla="*/ 1328 h 13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088"/>
                <a:gd name="T61" fmla="*/ 0 h 1360"/>
                <a:gd name="T62" fmla="*/ 5088 w 5088"/>
                <a:gd name="T63" fmla="*/ 1360 h 13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088" h="1360">
                  <a:moveTo>
                    <a:pt x="0" y="32"/>
                  </a:moveTo>
                  <a:cubicBezTo>
                    <a:pt x="296" y="16"/>
                    <a:pt x="592" y="0"/>
                    <a:pt x="768" y="32"/>
                  </a:cubicBezTo>
                  <a:cubicBezTo>
                    <a:pt x="944" y="64"/>
                    <a:pt x="976" y="136"/>
                    <a:pt x="1056" y="224"/>
                  </a:cubicBezTo>
                  <a:cubicBezTo>
                    <a:pt x="1136" y="312"/>
                    <a:pt x="1192" y="448"/>
                    <a:pt x="1248" y="560"/>
                  </a:cubicBezTo>
                  <a:cubicBezTo>
                    <a:pt x="1304" y="672"/>
                    <a:pt x="1320" y="808"/>
                    <a:pt x="1392" y="896"/>
                  </a:cubicBezTo>
                  <a:cubicBezTo>
                    <a:pt x="1464" y="984"/>
                    <a:pt x="1584" y="1048"/>
                    <a:pt x="1680" y="1088"/>
                  </a:cubicBezTo>
                  <a:cubicBezTo>
                    <a:pt x="1776" y="1128"/>
                    <a:pt x="1872" y="1136"/>
                    <a:pt x="1968" y="1136"/>
                  </a:cubicBezTo>
                  <a:cubicBezTo>
                    <a:pt x="2064" y="1136"/>
                    <a:pt x="2176" y="1128"/>
                    <a:pt x="2256" y="1088"/>
                  </a:cubicBezTo>
                  <a:cubicBezTo>
                    <a:pt x="2336" y="1048"/>
                    <a:pt x="2376" y="960"/>
                    <a:pt x="2448" y="896"/>
                  </a:cubicBezTo>
                  <a:cubicBezTo>
                    <a:pt x="2520" y="832"/>
                    <a:pt x="2600" y="744"/>
                    <a:pt x="2688" y="704"/>
                  </a:cubicBezTo>
                  <a:cubicBezTo>
                    <a:pt x="2776" y="664"/>
                    <a:pt x="2888" y="664"/>
                    <a:pt x="2976" y="656"/>
                  </a:cubicBezTo>
                  <a:cubicBezTo>
                    <a:pt x="3064" y="648"/>
                    <a:pt x="3144" y="672"/>
                    <a:pt x="3216" y="656"/>
                  </a:cubicBezTo>
                  <a:cubicBezTo>
                    <a:pt x="3288" y="640"/>
                    <a:pt x="3344" y="616"/>
                    <a:pt x="3408" y="560"/>
                  </a:cubicBezTo>
                  <a:cubicBezTo>
                    <a:pt x="3472" y="504"/>
                    <a:pt x="3520" y="360"/>
                    <a:pt x="3600" y="320"/>
                  </a:cubicBezTo>
                  <a:cubicBezTo>
                    <a:pt x="3680" y="280"/>
                    <a:pt x="3808" y="280"/>
                    <a:pt x="3888" y="320"/>
                  </a:cubicBezTo>
                  <a:cubicBezTo>
                    <a:pt x="3968" y="360"/>
                    <a:pt x="4032" y="472"/>
                    <a:pt x="4080" y="560"/>
                  </a:cubicBezTo>
                  <a:cubicBezTo>
                    <a:pt x="4128" y="648"/>
                    <a:pt x="4128" y="728"/>
                    <a:pt x="4176" y="848"/>
                  </a:cubicBezTo>
                  <a:cubicBezTo>
                    <a:pt x="4224" y="968"/>
                    <a:pt x="4272" y="1200"/>
                    <a:pt x="4368" y="1280"/>
                  </a:cubicBezTo>
                  <a:cubicBezTo>
                    <a:pt x="4464" y="1360"/>
                    <a:pt x="4632" y="1320"/>
                    <a:pt x="4752" y="1328"/>
                  </a:cubicBezTo>
                  <a:cubicBezTo>
                    <a:pt x="4872" y="1336"/>
                    <a:pt x="5032" y="1328"/>
                    <a:pt x="5088" y="1328"/>
                  </a:cubicBez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2292" name="Text Box 8">
            <a:extLst>
              <a:ext uri="{FF2B5EF4-FFF2-40B4-BE49-F238E27FC236}">
                <a16:creationId xmlns:a16="http://schemas.microsoft.com/office/drawing/2014/main" id="{EA3511DD-FB3A-4E11-8EB5-1CB68085BFE5}"/>
              </a:ext>
            </a:extLst>
          </p:cNvPr>
          <p:cNvSpPr txBox="1">
            <a:spLocks noChangeArrowheads="1"/>
          </p:cNvSpPr>
          <p:nvPr/>
        </p:nvSpPr>
        <p:spPr bwMode="auto">
          <a:xfrm>
            <a:off x="152400" y="304800"/>
            <a:ext cx="883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3600"/>
              <a:t>Here’s how it would work for a Roller-Coaster</a:t>
            </a:r>
            <a:endParaRPr lang="en-US" altLang="en-US" sz="2400"/>
          </a:p>
        </p:txBody>
      </p:sp>
      <p:sp>
        <p:nvSpPr>
          <p:cNvPr id="12293" name="Rectangle 9">
            <a:extLst>
              <a:ext uri="{FF2B5EF4-FFF2-40B4-BE49-F238E27FC236}">
                <a16:creationId xmlns:a16="http://schemas.microsoft.com/office/drawing/2014/main" id="{5715761B-CBC6-416D-83FE-7BC4A9755339}"/>
              </a:ext>
            </a:extLst>
          </p:cNvPr>
          <p:cNvSpPr>
            <a:spLocks noChangeArrowheads="1"/>
          </p:cNvSpPr>
          <p:nvPr/>
        </p:nvSpPr>
        <p:spPr bwMode="auto">
          <a:xfrm>
            <a:off x="0" y="5791200"/>
            <a:ext cx="9144000" cy="1143000"/>
          </a:xfrm>
          <a:prstGeom prst="rect">
            <a:avLst/>
          </a:prstGeom>
          <a:gradFill rotWithShape="0">
            <a:gsLst>
              <a:gs pos="0">
                <a:srgbClr val="C2D1B3"/>
              </a:gs>
              <a:gs pos="100000">
                <a:srgbClr val="3366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nvGrpSpPr>
          <p:cNvPr id="12294" name="Group 19">
            <a:extLst>
              <a:ext uri="{FF2B5EF4-FFF2-40B4-BE49-F238E27FC236}">
                <a16:creationId xmlns:a16="http://schemas.microsoft.com/office/drawing/2014/main" id="{4985999E-EDF9-4B50-9F19-F3356375EADC}"/>
              </a:ext>
            </a:extLst>
          </p:cNvPr>
          <p:cNvGrpSpPr>
            <a:grpSpLocks/>
          </p:cNvGrpSpPr>
          <p:nvPr/>
        </p:nvGrpSpPr>
        <p:grpSpPr bwMode="auto">
          <a:xfrm>
            <a:off x="1066800" y="3810000"/>
            <a:ext cx="457200" cy="1981200"/>
            <a:chOff x="672" y="2400"/>
            <a:chExt cx="288" cy="1152"/>
          </a:xfrm>
        </p:grpSpPr>
        <p:sp>
          <p:nvSpPr>
            <p:cNvPr id="12311" name="Line 11">
              <a:extLst>
                <a:ext uri="{FF2B5EF4-FFF2-40B4-BE49-F238E27FC236}">
                  <a16:creationId xmlns:a16="http://schemas.microsoft.com/office/drawing/2014/main" id="{E9705C94-5DC4-4CC4-B079-B46862683606}"/>
                </a:ext>
              </a:extLst>
            </p:cNvPr>
            <p:cNvSpPr>
              <a:spLocks noChangeShapeType="1"/>
            </p:cNvSpPr>
            <p:nvPr/>
          </p:nvSpPr>
          <p:spPr bwMode="auto">
            <a:xfrm>
              <a:off x="816" y="2400"/>
              <a:ext cx="0" cy="115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2" name="Line 12">
              <a:extLst>
                <a:ext uri="{FF2B5EF4-FFF2-40B4-BE49-F238E27FC236}">
                  <a16:creationId xmlns:a16="http://schemas.microsoft.com/office/drawing/2014/main" id="{1942BA63-844E-4A68-8D6F-AF4D563900E0}"/>
                </a:ext>
              </a:extLst>
            </p:cNvPr>
            <p:cNvSpPr>
              <a:spLocks noChangeShapeType="1"/>
            </p:cNvSpPr>
            <p:nvPr/>
          </p:nvSpPr>
          <p:spPr bwMode="auto">
            <a:xfrm>
              <a:off x="672" y="2400"/>
              <a:ext cx="28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3" name="Line 13">
              <a:extLst>
                <a:ext uri="{FF2B5EF4-FFF2-40B4-BE49-F238E27FC236}">
                  <a16:creationId xmlns:a16="http://schemas.microsoft.com/office/drawing/2014/main" id="{CE777C16-1A46-42D5-A1F2-ADCBCA755853}"/>
                </a:ext>
              </a:extLst>
            </p:cNvPr>
            <p:cNvSpPr>
              <a:spLocks noChangeShapeType="1"/>
            </p:cNvSpPr>
            <p:nvPr/>
          </p:nvSpPr>
          <p:spPr bwMode="auto">
            <a:xfrm>
              <a:off x="672" y="3552"/>
              <a:ext cx="28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2295" name="Text Box 14">
            <a:extLst>
              <a:ext uri="{FF2B5EF4-FFF2-40B4-BE49-F238E27FC236}">
                <a16:creationId xmlns:a16="http://schemas.microsoft.com/office/drawing/2014/main" id="{363F97CE-E5E0-4ED1-B47E-FB33E11554D8}"/>
              </a:ext>
            </a:extLst>
          </p:cNvPr>
          <p:cNvSpPr txBox="1">
            <a:spLocks noChangeArrowheads="1"/>
          </p:cNvSpPr>
          <p:nvPr/>
        </p:nvSpPr>
        <p:spPr bwMode="auto">
          <a:xfrm>
            <a:off x="1447800" y="4343400"/>
            <a:ext cx="1066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4800"/>
              <a:t>h</a:t>
            </a:r>
            <a:r>
              <a:rPr lang="en-US" altLang="en-US" sz="4800" baseline="-25000"/>
              <a:t>1</a:t>
            </a:r>
            <a:endParaRPr lang="en-US" altLang="en-US" sz="2400"/>
          </a:p>
        </p:txBody>
      </p:sp>
      <p:sp>
        <p:nvSpPr>
          <p:cNvPr id="12296" name="Line 16">
            <a:extLst>
              <a:ext uri="{FF2B5EF4-FFF2-40B4-BE49-F238E27FC236}">
                <a16:creationId xmlns:a16="http://schemas.microsoft.com/office/drawing/2014/main" id="{6B2761A6-8B48-4252-9BAE-EF655AA267B2}"/>
              </a:ext>
            </a:extLst>
          </p:cNvPr>
          <p:cNvSpPr>
            <a:spLocks noChangeShapeType="1"/>
          </p:cNvSpPr>
          <p:nvPr/>
        </p:nvSpPr>
        <p:spPr bwMode="auto">
          <a:xfrm>
            <a:off x="3581400" y="5562600"/>
            <a:ext cx="457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297" name="Group 24">
            <a:extLst>
              <a:ext uri="{FF2B5EF4-FFF2-40B4-BE49-F238E27FC236}">
                <a16:creationId xmlns:a16="http://schemas.microsoft.com/office/drawing/2014/main" id="{209D6301-A9A7-4690-9650-E31277C3D957}"/>
              </a:ext>
            </a:extLst>
          </p:cNvPr>
          <p:cNvGrpSpPr>
            <a:grpSpLocks/>
          </p:cNvGrpSpPr>
          <p:nvPr/>
        </p:nvGrpSpPr>
        <p:grpSpPr bwMode="auto">
          <a:xfrm>
            <a:off x="3581400" y="5562600"/>
            <a:ext cx="457200" cy="228600"/>
            <a:chOff x="2256" y="3504"/>
            <a:chExt cx="288" cy="96"/>
          </a:xfrm>
        </p:grpSpPr>
        <p:sp>
          <p:nvSpPr>
            <p:cNvPr id="12309" name="Line 15">
              <a:extLst>
                <a:ext uri="{FF2B5EF4-FFF2-40B4-BE49-F238E27FC236}">
                  <a16:creationId xmlns:a16="http://schemas.microsoft.com/office/drawing/2014/main" id="{1AB214E7-900E-4F04-8DEA-99F7BE7662B6}"/>
                </a:ext>
              </a:extLst>
            </p:cNvPr>
            <p:cNvSpPr>
              <a:spLocks noChangeShapeType="1"/>
            </p:cNvSpPr>
            <p:nvPr/>
          </p:nvSpPr>
          <p:spPr bwMode="auto">
            <a:xfrm>
              <a:off x="2400" y="3504"/>
              <a:ext cx="0" cy="96"/>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0" name="Line 17">
              <a:extLst>
                <a:ext uri="{FF2B5EF4-FFF2-40B4-BE49-F238E27FC236}">
                  <a16:creationId xmlns:a16="http://schemas.microsoft.com/office/drawing/2014/main" id="{FAD17042-B816-4A25-871B-F89C80A62C26}"/>
                </a:ext>
              </a:extLst>
            </p:cNvPr>
            <p:cNvSpPr>
              <a:spLocks noChangeShapeType="1"/>
            </p:cNvSpPr>
            <p:nvPr/>
          </p:nvSpPr>
          <p:spPr bwMode="auto">
            <a:xfrm>
              <a:off x="2256" y="3600"/>
              <a:ext cx="28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2298" name="Text Box 18">
            <a:extLst>
              <a:ext uri="{FF2B5EF4-FFF2-40B4-BE49-F238E27FC236}">
                <a16:creationId xmlns:a16="http://schemas.microsoft.com/office/drawing/2014/main" id="{07F7DF8B-40E8-4C50-B612-DB7EF4E3A707}"/>
              </a:ext>
            </a:extLst>
          </p:cNvPr>
          <p:cNvSpPr txBox="1">
            <a:spLocks noChangeArrowheads="1"/>
          </p:cNvSpPr>
          <p:nvPr/>
        </p:nvSpPr>
        <p:spPr bwMode="auto">
          <a:xfrm>
            <a:off x="4114800" y="5424488"/>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t>h</a:t>
            </a:r>
            <a:r>
              <a:rPr lang="en-US" altLang="en-US" sz="2800" baseline="-25000"/>
              <a:t>2</a:t>
            </a:r>
            <a:endParaRPr lang="en-US" altLang="en-US" sz="1200"/>
          </a:p>
        </p:txBody>
      </p:sp>
      <p:grpSp>
        <p:nvGrpSpPr>
          <p:cNvPr id="12299" name="Group 20">
            <a:extLst>
              <a:ext uri="{FF2B5EF4-FFF2-40B4-BE49-F238E27FC236}">
                <a16:creationId xmlns:a16="http://schemas.microsoft.com/office/drawing/2014/main" id="{57F910D0-B166-43D8-87DD-30BA8BC5FC56}"/>
              </a:ext>
            </a:extLst>
          </p:cNvPr>
          <p:cNvGrpSpPr>
            <a:grpSpLocks/>
          </p:cNvGrpSpPr>
          <p:nvPr/>
        </p:nvGrpSpPr>
        <p:grpSpPr bwMode="auto">
          <a:xfrm>
            <a:off x="5334000" y="4876800"/>
            <a:ext cx="457200" cy="914400"/>
            <a:chOff x="672" y="2400"/>
            <a:chExt cx="288" cy="1152"/>
          </a:xfrm>
        </p:grpSpPr>
        <p:sp>
          <p:nvSpPr>
            <p:cNvPr id="12306" name="Line 21">
              <a:extLst>
                <a:ext uri="{FF2B5EF4-FFF2-40B4-BE49-F238E27FC236}">
                  <a16:creationId xmlns:a16="http://schemas.microsoft.com/office/drawing/2014/main" id="{EF602B4E-4C42-4D14-9E2F-7F5D95294931}"/>
                </a:ext>
              </a:extLst>
            </p:cNvPr>
            <p:cNvSpPr>
              <a:spLocks noChangeShapeType="1"/>
            </p:cNvSpPr>
            <p:nvPr/>
          </p:nvSpPr>
          <p:spPr bwMode="auto">
            <a:xfrm>
              <a:off x="816" y="2400"/>
              <a:ext cx="0" cy="115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7" name="Line 22">
              <a:extLst>
                <a:ext uri="{FF2B5EF4-FFF2-40B4-BE49-F238E27FC236}">
                  <a16:creationId xmlns:a16="http://schemas.microsoft.com/office/drawing/2014/main" id="{4EF178F8-F4A3-4B8D-8428-9501DE65D7DB}"/>
                </a:ext>
              </a:extLst>
            </p:cNvPr>
            <p:cNvSpPr>
              <a:spLocks noChangeShapeType="1"/>
            </p:cNvSpPr>
            <p:nvPr/>
          </p:nvSpPr>
          <p:spPr bwMode="auto">
            <a:xfrm>
              <a:off x="672" y="2400"/>
              <a:ext cx="28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8" name="Line 23">
              <a:extLst>
                <a:ext uri="{FF2B5EF4-FFF2-40B4-BE49-F238E27FC236}">
                  <a16:creationId xmlns:a16="http://schemas.microsoft.com/office/drawing/2014/main" id="{90409B1B-17C2-42C4-BEC9-34AA42972058}"/>
                </a:ext>
              </a:extLst>
            </p:cNvPr>
            <p:cNvSpPr>
              <a:spLocks noChangeShapeType="1"/>
            </p:cNvSpPr>
            <p:nvPr/>
          </p:nvSpPr>
          <p:spPr bwMode="auto">
            <a:xfrm>
              <a:off x="672" y="3552"/>
              <a:ext cx="28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2300" name="Text Box 25">
            <a:extLst>
              <a:ext uri="{FF2B5EF4-FFF2-40B4-BE49-F238E27FC236}">
                <a16:creationId xmlns:a16="http://schemas.microsoft.com/office/drawing/2014/main" id="{6C164A5D-4C8D-4FB1-991A-2F347AD7BA22}"/>
              </a:ext>
            </a:extLst>
          </p:cNvPr>
          <p:cNvSpPr txBox="1">
            <a:spLocks noChangeArrowheads="1"/>
          </p:cNvSpPr>
          <p:nvPr/>
        </p:nvSpPr>
        <p:spPr bwMode="auto">
          <a:xfrm>
            <a:off x="5638800" y="4876800"/>
            <a:ext cx="1066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4800"/>
              <a:t>h</a:t>
            </a:r>
            <a:r>
              <a:rPr lang="en-US" altLang="en-US" sz="4800" baseline="-25000"/>
              <a:t>3</a:t>
            </a:r>
            <a:endParaRPr lang="en-US" altLang="en-US" sz="2400"/>
          </a:p>
        </p:txBody>
      </p:sp>
      <p:sp>
        <p:nvSpPr>
          <p:cNvPr id="12301" name="Text Box 26">
            <a:extLst>
              <a:ext uri="{FF2B5EF4-FFF2-40B4-BE49-F238E27FC236}">
                <a16:creationId xmlns:a16="http://schemas.microsoft.com/office/drawing/2014/main" id="{A858A3F9-8A34-43F4-88BA-02BEFE799139}"/>
              </a:ext>
            </a:extLst>
          </p:cNvPr>
          <p:cNvSpPr txBox="1">
            <a:spLocks noChangeArrowheads="1"/>
          </p:cNvSpPr>
          <p:nvPr/>
        </p:nvSpPr>
        <p:spPr bwMode="auto">
          <a:xfrm>
            <a:off x="304800" y="1371600"/>
            <a:ext cx="3429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40000"/>
              </a:lnSpc>
              <a:spcBef>
                <a:spcPct val="50000"/>
              </a:spcBef>
              <a:buFontTx/>
              <a:buNone/>
            </a:pPr>
            <a:r>
              <a:rPr lang="en-US" altLang="en-US" sz="2400"/>
              <a:t>Starts from rest</a:t>
            </a:r>
            <a:endParaRPr lang="en-US" altLang="en-US"/>
          </a:p>
          <a:p>
            <a:pPr>
              <a:lnSpc>
                <a:spcPct val="40000"/>
              </a:lnSpc>
              <a:spcBef>
                <a:spcPct val="50000"/>
              </a:spcBef>
              <a:buFontTx/>
              <a:buNone/>
            </a:pPr>
            <a:r>
              <a:rPr lang="en-US" altLang="en-US"/>
              <a:t>KE</a:t>
            </a:r>
            <a:r>
              <a:rPr lang="en-US" altLang="en-US" baseline="-25000"/>
              <a:t>1</a:t>
            </a:r>
            <a:r>
              <a:rPr lang="en-US" altLang="en-US"/>
              <a:t> = ½mv</a:t>
            </a:r>
            <a:r>
              <a:rPr lang="en-US" altLang="en-US" baseline="-25000"/>
              <a:t>1</a:t>
            </a:r>
            <a:r>
              <a:rPr lang="en-US" altLang="en-US" baseline="30000"/>
              <a:t>2</a:t>
            </a:r>
            <a:r>
              <a:rPr lang="en-US" altLang="en-US"/>
              <a:t> = 0</a:t>
            </a:r>
          </a:p>
          <a:p>
            <a:pPr>
              <a:lnSpc>
                <a:spcPct val="40000"/>
              </a:lnSpc>
              <a:spcBef>
                <a:spcPct val="50000"/>
              </a:spcBef>
              <a:buFontTx/>
              <a:buNone/>
            </a:pPr>
            <a:r>
              <a:rPr lang="en-US" altLang="en-US"/>
              <a:t>PE</a:t>
            </a:r>
            <a:r>
              <a:rPr lang="en-US" altLang="en-US" baseline="-25000"/>
              <a:t>1</a:t>
            </a:r>
            <a:r>
              <a:rPr lang="en-US" altLang="en-US"/>
              <a:t>=mgh</a:t>
            </a:r>
            <a:r>
              <a:rPr lang="en-US" altLang="en-US" baseline="-25000"/>
              <a:t>1</a:t>
            </a:r>
            <a:r>
              <a:rPr lang="en-US" altLang="en-US"/>
              <a:t>=max</a:t>
            </a:r>
          </a:p>
        </p:txBody>
      </p:sp>
      <p:sp>
        <p:nvSpPr>
          <p:cNvPr id="7195" name="Text Box 27">
            <a:extLst>
              <a:ext uri="{FF2B5EF4-FFF2-40B4-BE49-F238E27FC236}">
                <a16:creationId xmlns:a16="http://schemas.microsoft.com/office/drawing/2014/main" id="{885DFB4D-0675-46A5-BEE4-5CF8031BB549}"/>
              </a:ext>
            </a:extLst>
          </p:cNvPr>
          <p:cNvSpPr txBox="1">
            <a:spLocks noChangeArrowheads="1"/>
          </p:cNvSpPr>
          <p:nvPr/>
        </p:nvSpPr>
        <p:spPr bwMode="auto">
          <a:xfrm>
            <a:off x="2743200" y="3422650"/>
            <a:ext cx="3429000"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40000"/>
              </a:lnSpc>
              <a:spcBef>
                <a:spcPct val="50000"/>
              </a:spcBef>
              <a:buFontTx/>
              <a:buNone/>
            </a:pPr>
            <a:endParaRPr lang="en-US" altLang="en-US"/>
          </a:p>
          <a:p>
            <a:pPr>
              <a:lnSpc>
                <a:spcPct val="40000"/>
              </a:lnSpc>
              <a:spcBef>
                <a:spcPct val="50000"/>
              </a:spcBef>
              <a:buFontTx/>
              <a:buNone/>
            </a:pPr>
            <a:r>
              <a:rPr lang="en-US" altLang="en-US"/>
              <a:t>KE</a:t>
            </a:r>
            <a:r>
              <a:rPr lang="en-US" altLang="en-US" baseline="-25000"/>
              <a:t>2</a:t>
            </a:r>
            <a:r>
              <a:rPr lang="en-US" altLang="en-US"/>
              <a:t> = ½mv</a:t>
            </a:r>
            <a:r>
              <a:rPr lang="en-US" altLang="en-US" baseline="-25000"/>
              <a:t>2</a:t>
            </a:r>
            <a:r>
              <a:rPr lang="en-US" altLang="en-US" baseline="30000"/>
              <a:t>2</a:t>
            </a:r>
            <a:r>
              <a:rPr lang="en-US" altLang="en-US"/>
              <a:t> </a:t>
            </a:r>
          </a:p>
          <a:p>
            <a:pPr>
              <a:lnSpc>
                <a:spcPct val="40000"/>
              </a:lnSpc>
              <a:spcBef>
                <a:spcPct val="50000"/>
              </a:spcBef>
              <a:buFontTx/>
              <a:buNone/>
            </a:pPr>
            <a:r>
              <a:rPr lang="en-US" altLang="en-US"/>
              <a:t>PE</a:t>
            </a:r>
            <a:r>
              <a:rPr lang="en-US" altLang="en-US" baseline="-25000"/>
              <a:t>2</a:t>
            </a:r>
            <a:r>
              <a:rPr lang="en-US" altLang="en-US"/>
              <a:t>=mgh</a:t>
            </a:r>
            <a:r>
              <a:rPr lang="en-US" altLang="en-US" baseline="-25000"/>
              <a:t>2</a:t>
            </a:r>
          </a:p>
          <a:p>
            <a:pPr>
              <a:lnSpc>
                <a:spcPct val="40000"/>
              </a:lnSpc>
              <a:spcBef>
                <a:spcPct val="50000"/>
              </a:spcBef>
              <a:buFontTx/>
              <a:buNone/>
            </a:pPr>
            <a:endParaRPr lang="en-US" altLang="en-US"/>
          </a:p>
        </p:txBody>
      </p:sp>
      <p:grpSp>
        <p:nvGrpSpPr>
          <p:cNvPr id="6" name="Group 30">
            <a:extLst>
              <a:ext uri="{FF2B5EF4-FFF2-40B4-BE49-F238E27FC236}">
                <a16:creationId xmlns:a16="http://schemas.microsoft.com/office/drawing/2014/main" id="{1EDA6839-1EE1-4C05-B59B-33903003EAF5}"/>
              </a:ext>
            </a:extLst>
          </p:cNvPr>
          <p:cNvGrpSpPr>
            <a:grpSpLocks/>
          </p:cNvGrpSpPr>
          <p:nvPr/>
        </p:nvGrpSpPr>
        <p:grpSpPr bwMode="auto">
          <a:xfrm>
            <a:off x="5715000" y="1371600"/>
            <a:ext cx="3429000" cy="3429000"/>
            <a:chOff x="3600" y="864"/>
            <a:chExt cx="2160" cy="2160"/>
          </a:xfrm>
        </p:grpSpPr>
        <p:sp>
          <p:nvSpPr>
            <p:cNvPr id="12304" name="Text Box 28">
              <a:extLst>
                <a:ext uri="{FF2B5EF4-FFF2-40B4-BE49-F238E27FC236}">
                  <a16:creationId xmlns:a16="http://schemas.microsoft.com/office/drawing/2014/main" id="{00D8B9F5-45B8-4489-B7FD-54DDEE21377E}"/>
                </a:ext>
              </a:extLst>
            </p:cNvPr>
            <p:cNvSpPr txBox="1">
              <a:spLocks noChangeArrowheads="1"/>
            </p:cNvSpPr>
            <p:nvPr/>
          </p:nvSpPr>
          <p:spPr bwMode="auto">
            <a:xfrm>
              <a:off x="3600" y="864"/>
              <a:ext cx="2160" cy="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40000"/>
                </a:lnSpc>
                <a:spcBef>
                  <a:spcPct val="50000"/>
                </a:spcBef>
                <a:buFontTx/>
                <a:buNone/>
              </a:pPr>
              <a:endParaRPr lang="en-US" altLang="en-US"/>
            </a:p>
            <a:p>
              <a:pPr>
                <a:lnSpc>
                  <a:spcPct val="40000"/>
                </a:lnSpc>
                <a:spcBef>
                  <a:spcPct val="50000"/>
                </a:spcBef>
                <a:buFontTx/>
                <a:buNone/>
              </a:pPr>
              <a:r>
                <a:rPr lang="en-US" altLang="en-US"/>
                <a:t>KE</a:t>
              </a:r>
              <a:r>
                <a:rPr lang="en-US" altLang="en-US" baseline="-25000"/>
                <a:t>4</a:t>
              </a:r>
              <a:r>
                <a:rPr lang="en-US" altLang="en-US"/>
                <a:t> = ½mv</a:t>
              </a:r>
              <a:r>
                <a:rPr lang="en-US" altLang="en-US" baseline="-25000"/>
                <a:t>4</a:t>
              </a:r>
              <a:r>
                <a:rPr lang="en-US" altLang="en-US" baseline="30000"/>
                <a:t>2 </a:t>
              </a:r>
              <a:r>
                <a:rPr lang="en-US" altLang="en-US"/>
                <a:t>=max </a:t>
              </a:r>
            </a:p>
            <a:p>
              <a:pPr>
                <a:lnSpc>
                  <a:spcPct val="40000"/>
                </a:lnSpc>
                <a:spcBef>
                  <a:spcPct val="50000"/>
                </a:spcBef>
                <a:buFontTx/>
                <a:buNone/>
              </a:pPr>
              <a:r>
                <a:rPr lang="en-US" altLang="en-US"/>
                <a:t>PE</a:t>
              </a:r>
              <a:r>
                <a:rPr lang="en-US" altLang="en-US" baseline="-25000"/>
                <a:t>4 </a:t>
              </a:r>
              <a:r>
                <a:rPr lang="en-US" altLang="en-US"/>
                <a:t>= mgh</a:t>
              </a:r>
              <a:r>
                <a:rPr lang="en-US" altLang="en-US" baseline="-25000"/>
                <a:t>4 </a:t>
              </a:r>
              <a:r>
                <a:rPr lang="en-US" altLang="en-US"/>
                <a:t>= 0</a:t>
              </a:r>
              <a:endParaRPr lang="en-US" altLang="en-US" baseline="-25000"/>
            </a:p>
            <a:p>
              <a:pPr>
                <a:lnSpc>
                  <a:spcPct val="40000"/>
                </a:lnSpc>
                <a:spcBef>
                  <a:spcPct val="50000"/>
                </a:spcBef>
                <a:buFontTx/>
                <a:buNone/>
              </a:pPr>
              <a:endParaRPr lang="en-US" altLang="en-US"/>
            </a:p>
          </p:txBody>
        </p:sp>
        <p:sp>
          <p:nvSpPr>
            <p:cNvPr id="12305" name="Freeform 29">
              <a:extLst>
                <a:ext uri="{FF2B5EF4-FFF2-40B4-BE49-F238E27FC236}">
                  <a16:creationId xmlns:a16="http://schemas.microsoft.com/office/drawing/2014/main" id="{39132078-32EF-44C1-8FB5-6782A4AFC7F1}"/>
                </a:ext>
              </a:extLst>
            </p:cNvPr>
            <p:cNvSpPr>
              <a:spLocks/>
            </p:cNvSpPr>
            <p:nvPr/>
          </p:nvSpPr>
          <p:spPr bwMode="auto">
            <a:xfrm>
              <a:off x="4896" y="1536"/>
              <a:ext cx="336" cy="1488"/>
            </a:xfrm>
            <a:custGeom>
              <a:avLst/>
              <a:gdLst>
                <a:gd name="T0" fmla="*/ 0 w 336"/>
                <a:gd name="T1" fmla="*/ 0 h 1488"/>
                <a:gd name="T2" fmla="*/ 240 w 336"/>
                <a:gd name="T3" fmla="*/ 288 h 1488"/>
                <a:gd name="T4" fmla="*/ 288 w 336"/>
                <a:gd name="T5" fmla="*/ 624 h 1488"/>
                <a:gd name="T6" fmla="*/ 336 w 336"/>
                <a:gd name="T7" fmla="*/ 1488 h 1488"/>
                <a:gd name="T8" fmla="*/ 0 60000 65536"/>
                <a:gd name="T9" fmla="*/ 0 60000 65536"/>
                <a:gd name="T10" fmla="*/ 0 60000 65536"/>
                <a:gd name="T11" fmla="*/ 0 60000 65536"/>
                <a:gd name="T12" fmla="*/ 0 w 336"/>
                <a:gd name="T13" fmla="*/ 0 h 1488"/>
                <a:gd name="T14" fmla="*/ 336 w 336"/>
                <a:gd name="T15" fmla="*/ 1488 h 1488"/>
              </a:gdLst>
              <a:ahLst/>
              <a:cxnLst>
                <a:cxn ang="T8">
                  <a:pos x="T0" y="T1"/>
                </a:cxn>
                <a:cxn ang="T9">
                  <a:pos x="T2" y="T3"/>
                </a:cxn>
                <a:cxn ang="T10">
                  <a:pos x="T4" y="T5"/>
                </a:cxn>
                <a:cxn ang="T11">
                  <a:pos x="T6" y="T7"/>
                </a:cxn>
              </a:cxnLst>
              <a:rect l="T12" t="T13" r="T14" b="T15"/>
              <a:pathLst>
                <a:path w="336" h="1488">
                  <a:moveTo>
                    <a:pt x="0" y="0"/>
                  </a:moveTo>
                  <a:cubicBezTo>
                    <a:pt x="96" y="92"/>
                    <a:pt x="192" y="184"/>
                    <a:pt x="240" y="288"/>
                  </a:cubicBezTo>
                  <a:cubicBezTo>
                    <a:pt x="288" y="392"/>
                    <a:pt x="272" y="424"/>
                    <a:pt x="288" y="624"/>
                  </a:cubicBezTo>
                  <a:cubicBezTo>
                    <a:pt x="304" y="824"/>
                    <a:pt x="328" y="1344"/>
                    <a:pt x="336" y="1488"/>
                  </a:cubicBez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195"/>
                                        </p:tgtEl>
                                        <p:attrNameLst>
                                          <p:attrName>style.visibility</p:attrName>
                                        </p:attrNameLst>
                                      </p:cBhvr>
                                      <p:to>
                                        <p:strVal val="visible"/>
                                      </p:to>
                                    </p:set>
                                    <p:animEffect transition="in" filter="checkerboard(down)">
                                      <p:cBhvr>
                                        <p:cTn id="7" dur="500"/>
                                        <p:tgtEl>
                                          <p:spTgt spid="7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5"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POWERPOINTVERSION" val="12.0"/>
  <p:tag name="CSVFORMAT" val="0"/>
  <p:tag name="RESPCOUNTERFORMAT" val="0"/>
  <p:tag name="ALLOWDUPLICATES" val="False"/>
  <p:tag name="REVIEWONLY" val="False"/>
  <p:tag name="RACEANIMATIONSPEED" val="3"/>
  <p:tag name="BUBBLENAMEVISIBLE" val="True"/>
  <p:tag name="CUSTOMGRIDBACKCOLOR" val="-2830136"/>
  <p:tag name="USESCHEMECOLORS" val="True"/>
  <p:tag name="GRIDROTATIONINTERVAL" val="2"/>
  <p:tag name="CHARTCOLORS" val="0"/>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ADVANCEDSETTINGSVIEW" val="False"/>
  <p:tag name="DELIMITERS" val="3.1"/>
  <p:tag name="TPFULLVERSION" val="4.2.3.231"/>
  <p:tag name="LUIDIAENABLED"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SLIDEGUID" val="A99432B915104503958473F1D9D2A674"/>
  <p:tag name="SLIDEID" val="A99432B915104503958473F1D9D2A674"/>
  <p:tag name="SLIDEORDER" val="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QUESTIONALIAS" val=" The bar graph shows the energy of the Skater, where could she be on the track?"/>
  <p:tag name="ANSWERSALIAS" val="A|smicln|B|smicln|C|smicln|D|smicln|E|smicln|There’s not enough information."/>
  <p:tag name="TOTALRESPONSES" val="0"/>
  <p:tag name="VALUES" val="No Value|smicln|No Value|smicln|No Value|smicln|No Value|smicln|No Value|smicln|No Value"/>
</p:tagLst>
</file>

<file path=ppt/tags/tag15.xml><?xml version="1.0" encoding="utf-8"?>
<p:tagLst xmlns:a="http://schemas.openxmlformats.org/drawingml/2006/main" xmlns:r="http://schemas.openxmlformats.org/officeDocument/2006/relationships" xmlns:p="http://schemas.openxmlformats.org/presentationml/2006/main">
  <p:tag name="CHARTTYPE" val="0"/>
</p:tagLst>
</file>

<file path=ppt/tags/tag16.xml><?xml version="1.0" encoding="utf-8"?>
<p:tagLst xmlns:a="http://schemas.openxmlformats.org/drawingml/2006/main" xmlns:r="http://schemas.openxmlformats.org/officeDocument/2006/relationships" xmlns:p="http://schemas.openxmlformats.org/presentationml/2006/main">
  <p:tag name="ISRESPTABLE" val="True"/>
</p:tagLst>
</file>

<file path=ppt/tags/tag17.xml><?xml version="1.0" encoding="utf-8"?>
<p:tagLst xmlns:a="http://schemas.openxmlformats.org/drawingml/2006/main" xmlns:r="http://schemas.openxmlformats.org/officeDocument/2006/relationships" xmlns:p="http://schemas.openxmlformats.org/presentationml/2006/main">
  <p:tag name="ANSWERBULLETS" val="3"/>
  <p:tag name="TEXTLENGTH" val="41"/>
  <p:tag name="FONTSIZE" val="32"/>
  <p:tag name="BULLETTYPE" val="ppBulletArabicPeriod"/>
  <p:tag name="ANSWERTEXT" val="A&#10;B&#10;C&#10;D&#10;E&#10;There’s not enough information."/>
  <p:tag name="OLDNUMANSWERS" val="6"/>
</p:tagLst>
</file>

<file path=ppt/tags/tag18.xml><?xml version="1.0" encoding="utf-8"?>
<p:tagLst xmlns:a="http://schemas.openxmlformats.org/drawingml/2006/main" xmlns:r="http://schemas.openxmlformats.org/officeDocument/2006/relationships" xmlns:p="http://schemas.openxmlformats.org/presentationml/2006/main">
  <p:tag name="SLIDEGUID" val="5360A9E6DF7E44D48F35061CCD619BA8"/>
  <p:tag name="SLIDEID" val="5360A9E6DF7E44D48F35061CCD619BA8"/>
  <p:tag name="SLIDEORDER" val="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QUESTIONALIAS" val="The Energy chart of a boy skating looks like this"/>
  <p:tag name="ANSWERSALIAS" val="He is at his maximum speed|smicln|He is stopped|smicln|He is going his average speed|smicln|He is going slow|smicln|He is going fast"/>
  <p:tag name="VALUES" val="No Value|smicln|No Value|smicln|No Value|smicln|No Value|smicln|No Value"/>
</p:tagLst>
</file>

<file path=ppt/tags/tag19.xml><?xml version="1.0" encoding="utf-8"?>
<p:tagLst xmlns:a="http://schemas.openxmlformats.org/drawingml/2006/main" xmlns:r="http://schemas.openxmlformats.org/officeDocument/2006/relationships" xmlns:p="http://schemas.openxmlformats.org/presentationml/2006/main">
  <p:tag name="CHARTTYPE" val="0"/>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ISRESPTABLE" val="True"/>
</p:tagLst>
</file>

<file path=ppt/tags/tag21.xml><?xml version="1.0" encoding="utf-8"?>
<p:tagLst xmlns:a="http://schemas.openxmlformats.org/drawingml/2006/main" xmlns:r="http://schemas.openxmlformats.org/officeDocument/2006/relationships" xmlns:p="http://schemas.openxmlformats.org/presentationml/2006/main">
  <p:tag name="ANSWERBULLETS" val="1"/>
  <p:tag name="TEXTLENGTH" val="104"/>
  <p:tag name="FONTSIZE" val="32"/>
  <p:tag name="BULLETTYPE" val="ppBulletAlphaUCPeriod"/>
  <p:tag name="ANSWERTEXT" val="He is at his maximum speed&#10;He is stopped&#10;He is going his average speed&#10;He is going slow&#10;He is going fast"/>
  <p:tag name="OLDNUMANSWERS" val="5"/>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SLIDEGUID" val="6894B63256344E5BA65E20B3E55F47AA"/>
  <p:tag name="SLIDEID" val="6894B63256344E5BA65E20B3E55F47AA"/>
  <p:tag name="SLIDEORDER" val="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QUESTIONALIAS" val="A small child slides down the four frictionless slides A–D. Each has the same height. Rank in order, from largest to smallest, her speeds vA to vD at the bottom."/>
  <p:tag name="ANSWERSALIAS" val="1.  vA = vB = vC = vD |smicln|2.  vD &gt; vA = vB &gt; vC |smicln|3.  vD &gt; vA &gt; vB &gt; vC |smicln|4.  vC &gt; vA = vB &gt; vD |smicln|5.  vC &gt; vB &gt; vA &gt; vD "/>
  <p:tag name="VALUES" val="No Value|smicln|No Value|smicln|No Value|smicln|No Value|smicln|No Value"/>
  <p:tag name="RESPONSESGATHERED" val="True"/>
  <p:tag name="TOTALRESPONSES" val="18"/>
  <p:tag name="RESPONSECOUNT" val="18"/>
  <p:tag name="SLICED" val="False"/>
  <p:tag name="RESPONSES" val="1;1;1;1;4;1;1;1;1;1;1;3;1;1;3;3;-;1;1;"/>
  <p:tag name="CHARTSTRINGSTD" val="14 0 3 1 0"/>
  <p:tag name="CHARTSTRINGREV" val="0 1 3 0 14"/>
  <p:tag name="CHARTSTRINGSTDPER" val="0.777777777777778 0 0.166666666666667 0.0555555555555556 0"/>
  <p:tag name="CHARTSTRINGREVPER" val="0 0.0555555555555556 0.166666666666667 0 0.777777777777778"/>
</p:tagLst>
</file>

<file path=ppt/tags/tag25.xml><?xml version="1.0" encoding="utf-8"?>
<p:tagLst xmlns:a="http://schemas.openxmlformats.org/drawingml/2006/main" xmlns:r="http://schemas.openxmlformats.org/officeDocument/2006/relationships" xmlns:p="http://schemas.openxmlformats.org/presentationml/2006/main">
  <p:tag name="ANSWERBULLETS" val="3"/>
  <p:tag name="TEXTLENGTH" val="114"/>
  <p:tag name="FONTSIZE" val="32"/>
  <p:tag name="BULLETTYPE" val="ppBulletArabicPeriod"/>
  <p:tag name="ANSWERTEXT" val="1.  vA = vB = vC = vD &#10;2.  vD &gt; vA = vB &gt; vC &#10;3.  vD &gt; vA &gt; vB &gt; vC &#10;4.  vC &gt; vA = vB &gt; vD &#10;5.  vC &gt; vB &gt; vA &gt; vD "/>
  <p:tag name="OLDNUMANSWERS" val="5"/>
</p:tagLst>
</file>

<file path=ppt/tags/tag26.xml><?xml version="1.0" encoding="utf-8"?>
<p:tagLst xmlns:a="http://schemas.openxmlformats.org/drawingml/2006/main" xmlns:r="http://schemas.openxmlformats.org/officeDocument/2006/relationships" xmlns:p="http://schemas.openxmlformats.org/presentationml/2006/main">
  <p:tag name="ISRESPTABLE" val="True"/>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Lst>
</file>

<file path=ppt/tags/tag32.xml><?xml version="1.0" encoding="utf-8"?>
<p:tagLst xmlns:a="http://schemas.openxmlformats.org/drawingml/2006/main" xmlns:r="http://schemas.openxmlformats.org/officeDocument/2006/relationships" xmlns:p="http://schemas.openxmlformats.org/presentationml/2006/main">
  <p:tag name="SLIDEGUID" val="2B2BA2234B5C4A86AACAE8F1B7A4052A"/>
  <p:tag name="SLIDEID" val="2B2BA2234B5C4A86AACAE8F1B7A4052A"/>
  <p:tag name="SLIDEORDER" val="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QUESTIONALIAS" val="A particle with the potential energy shown in the graph is moving to the right. It has 1 J of kinetic energy at x = 1 m. Where is the particle’s turning point?"/>
  <p:tag name="ANSWERSALIAS" val="1m|smicln|2m|smicln|3m|smicln|4m|smicln|5m|smicln|6m|smicln|7m"/>
  <p:tag name="VALUES" val="No Value|smicln|No Value|smicln|No Value|smicln|No Value|smicln|No Value|smicln|No Value|smicln|No Value"/>
</p:tagLst>
</file>

<file path=ppt/tags/tag33.xml><?xml version="1.0" encoding="utf-8"?>
<p:tagLst xmlns:a="http://schemas.openxmlformats.org/drawingml/2006/main" xmlns:r="http://schemas.openxmlformats.org/officeDocument/2006/relationships" xmlns:p="http://schemas.openxmlformats.org/presentationml/2006/main">
  <p:tag name="ISRESPTABLE" val="True"/>
</p:tagLst>
</file>

<file path=ppt/tags/tag34.xml><?xml version="1.0" encoding="utf-8"?>
<p:tagLst xmlns:a="http://schemas.openxmlformats.org/drawingml/2006/main" xmlns:r="http://schemas.openxmlformats.org/officeDocument/2006/relationships" xmlns:p="http://schemas.openxmlformats.org/presentationml/2006/main">
  <p:tag name="ANSWERBULLETS" val="3"/>
  <p:tag name="OLDNUMANSWERS" val="7"/>
  <p:tag name="TEXTLENGTH" val="20"/>
  <p:tag name="FONTSIZE" val="32"/>
  <p:tag name="BULLETTYPE" val="ppBulletArabicPeriod"/>
  <p:tag name="ANSWERTEXT" val="1m&#10;2m&#10;3m&#10;4m&#10;5m&#10;6m&#10;7m"/>
</p:tagLst>
</file>

<file path=ppt/tags/tag35.xml><?xml version="1.0" encoding="utf-8"?>
<p:tagLst xmlns:a="http://schemas.openxmlformats.org/drawingml/2006/main" xmlns:r="http://schemas.openxmlformats.org/officeDocument/2006/relationships" xmlns:p="http://schemas.openxmlformats.org/presentationml/2006/main">
  <p:tag name="NOPREFERENCE" val="False"/>
</p:tagLst>
</file>

<file path=ppt/tags/tag36.xml><?xml version="1.0" encoding="utf-8"?>
<p:tagLst xmlns:a="http://schemas.openxmlformats.org/drawingml/2006/main" xmlns:r="http://schemas.openxmlformats.org/officeDocument/2006/relationships" xmlns:p="http://schemas.openxmlformats.org/presentationml/2006/main">
  <p:tag name="NOPREFERENCE" val="False"/>
</p:tagLst>
</file>

<file path=ppt/tags/tag37.xml><?xml version="1.0" encoding="utf-8"?>
<p:tagLst xmlns:a="http://schemas.openxmlformats.org/drawingml/2006/main" xmlns:r="http://schemas.openxmlformats.org/officeDocument/2006/relationships" xmlns:p="http://schemas.openxmlformats.org/presentationml/2006/main">
  <p:tag name="NOPREFERENCE" val="False"/>
</p:tagLst>
</file>

<file path=ppt/tags/tag38.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SLIDEGUID" val="361FB2086FA340A7B300FDE2C2B9B7F0"/>
  <p:tag name="SLIDEID" val="361FB2086FA340A7B300FDE2C2B9B7F0"/>
  <p:tag name="SLIDEORDER" val="1"/>
  <p:tag name="SLIDETYPE" val="Q"/>
  <p:tag name="DEMOGRAPHIC" val="False"/>
  <p:tag name="TEAMASSIGN" val="False"/>
  <p:tag name="SPEEDSCORING" val="False"/>
  <p:tag name="CORRECTPOINTVALUE" val="1"/>
  <p:tag name="INCORRECTPOINTVALUE" val="0"/>
  <p:tag name="ZEROBASED" val="False"/>
  <p:tag name="NUMRESPONSES" val="1"/>
  <p:tag name="AUTOADVANCE" val="False"/>
  <p:tag name="QUESTIONALIAS" val="Enter question text..."/>
  <p:tag name="DELIMITERS" val="3.1"/>
  <p:tag name="VALUEFORMAT" val="0%"/>
  <p:tag name="ANSWERSALIAS" val="Vector|smicln|Scalar"/>
  <p:tag name="RESPONSESGATHERED" val="True"/>
  <p:tag name="TOTALRESPONSES" val="19"/>
  <p:tag name="RESPONSECOUNT" val="19"/>
  <p:tag name="SLICED" val="False"/>
  <p:tag name="RESPONSES" val="2;1;2;2;2;1;2;2;2;2;2;2;1;2;2;2;1;2;2;"/>
  <p:tag name="CHARTSTRINGSTD" val="4 15"/>
  <p:tag name="CHARTSTRINGREV" val="15 4"/>
  <p:tag name="CHARTSTRINGSTDPER" val="0.210526315789474 0.789473684210526"/>
  <p:tag name="CHARTSTRINGREVPER" val="0.789473684210526 0.210526315789474"/>
  <p:tag name="VALUES" val="No Value|smicln|No Value"/>
</p:tagLst>
</file>

<file path=ppt/tags/tag7.xml><?xml version="1.0" encoding="utf-8"?>
<p:tagLst xmlns:a="http://schemas.openxmlformats.org/drawingml/2006/main" xmlns:r="http://schemas.openxmlformats.org/officeDocument/2006/relationships" xmlns:p="http://schemas.openxmlformats.org/presentationml/2006/main">
  <p:tag name="CHARTTYPE" val="0"/>
</p:tagLst>
</file>

<file path=ppt/tags/tag8.xml><?xml version="1.0" encoding="utf-8"?>
<p:tagLst xmlns:a="http://schemas.openxmlformats.org/drawingml/2006/main" xmlns:r="http://schemas.openxmlformats.org/officeDocument/2006/relationships" xmlns:p="http://schemas.openxmlformats.org/presentationml/2006/main">
  <p:tag name="ANSWERBULLETS" val="3"/>
  <p:tag name="OLDNUMANSWERS" val="2"/>
  <p:tag name="TEXTLENGTH" val="13"/>
  <p:tag name="FONTSIZE" val="32"/>
  <p:tag name="BULLETTYPE" val="ppBulletArabicPeriod"/>
  <p:tag name="ANSWERTEXT" val="Vector&#10;Scalar"/>
</p:tagLst>
</file>

<file path=ppt/tags/tag9.xml><?xml version="1.0" encoding="utf-8"?>
<p:tagLst xmlns:a="http://schemas.openxmlformats.org/drawingml/2006/main" xmlns:r="http://schemas.openxmlformats.org/officeDocument/2006/relationships" xmlns:p="http://schemas.openxmlformats.org/presentationml/2006/main">
  <p:tag name="ISRESPTABLE" val="True"/>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10778</TotalTime>
  <Words>1049</Words>
  <Application>Microsoft Office PowerPoint</Application>
  <PresentationFormat>On-screen Show (4:3)</PresentationFormat>
  <Paragraphs>149</Paragraphs>
  <Slides>24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24</vt:i4>
      </vt:variant>
    </vt:vector>
  </HeadingPairs>
  <TitlesOfParts>
    <vt:vector size="32" baseType="lpstr">
      <vt:lpstr>Arial</vt:lpstr>
      <vt:lpstr>Brush Script MT</vt:lpstr>
      <vt:lpstr>Playbill</vt:lpstr>
      <vt:lpstr>Times New Roman</vt:lpstr>
      <vt:lpstr>Blank Presentation</vt:lpstr>
      <vt:lpstr>Slide</vt:lpstr>
      <vt:lpstr>Chart</vt:lpstr>
      <vt:lpstr>Bitmap Image</vt:lpstr>
      <vt:lpstr>PowerPoint Presentation</vt:lpstr>
      <vt:lpstr>PowerPoint Presentation</vt:lpstr>
      <vt:lpstr>PowerPoint Presentation</vt:lpstr>
      <vt:lpstr>PowerPoint Presentation</vt:lpstr>
      <vt:lpstr>Enter question text...</vt:lpstr>
      <vt:lpstr>PowerPoint Presentation</vt:lpstr>
      <vt:lpstr>PowerPoint Presentation</vt:lpstr>
      <vt:lpstr>PowerPoint Presentation</vt:lpstr>
      <vt:lpstr>PowerPoint Presentation</vt:lpstr>
      <vt:lpstr> The bar graph shows the energy of the Skater, where could she be on the track?</vt:lpstr>
      <vt:lpstr>The Energy chart of a boy skating looks like this</vt:lpstr>
      <vt:lpstr>PowerPoint Presentation</vt:lpstr>
      <vt:lpstr>PowerPoint Presentation</vt:lpstr>
      <vt:lpstr>A small child slides down the four frictionless slides A–D. Each has the same height. Rank in order, from largest to smallest, her speeds vA to vD at the bottom.</vt:lpstr>
      <vt:lpstr>PowerPoint Presentation</vt:lpstr>
      <vt:lpstr>PowerPoint Presentation</vt:lpstr>
      <vt:lpstr>PowerPoint Presentation</vt:lpstr>
      <vt:lpstr>PowerPoint Presentation</vt:lpstr>
      <vt:lpstr>PowerPoint Presentation</vt:lpstr>
      <vt:lpstr>A particle with the potential energy shown in the graph is moving to the right. It has 1 J of kinetic energy at x = 1 m. Where is the particle’s turning point?</vt:lpstr>
      <vt:lpstr>PowerPoint Presentation</vt:lpstr>
      <vt:lpstr>PowerPoint Presentation</vt:lpstr>
      <vt:lpstr>PowerPoint Presentation</vt:lpstr>
      <vt:lpstr>PowerPoint Presentation</vt:lpstr>
    </vt:vector>
  </TitlesOfParts>
  <Company>Linn-Benton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Gregory Mulder</dc:creator>
  <cp:lastModifiedBy>Greg S. Mulder</cp:lastModifiedBy>
  <cp:revision>63</cp:revision>
  <cp:lastPrinted>1998-10-19T15:55:54Z</cp:lastPrinted>
  <dcterms:created xsi:type="dcterms:W3CDTF">1997-10-20T15:10:12Z</dcterms:created>
  <dcterms:modified xsi:type="dcterms:W3CDTF">2020-11-04T05:42:50Z</dcterms:modified>
</cp:coreProperties>
</file>