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3" r:id="rId5"/>
    <p:sldId id="258" r:id="rId6"/>
    <p:sldId id="259" r:id="rId7"/>
    <p:sldId id="261" r:id="rId8"/>
    <p:sldId id="269" r:id="rId9"/>
    <p:sldId id="262" r:id="rId10"/>
    <p:sldId id="265" r:id="rId11"/>
    <p:sldId id="264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3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2.wmf"/><Relationship Id="rId4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A8C29-428E-4825-BDB9-87BBAD2C6E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982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6BC47-5FF4-4B6D-BF14-03D9986D33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046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2015E-6B73-47A2-B0E7-7779C1ECD7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96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508DC-7330-41FE-B0B5-1B324D96AD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668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7750B-1597-4014-84BD-AE758C9823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504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A86EC-AB69-4BA2-8B66-CF4781A511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47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0C326-B9F1-4724-BF79-DA2452FBB1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35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E98D4-C69A-4815-A302-FA734997A3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193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37BE3-391B-42C2-9517-32AEA662D3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489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9355C-7571-468A-91A3-D401EDAA2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91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D3941-2343-49F4-817C-1D6F920F05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9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9A94F77-F91B-426A-B3C9-11FB072E92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jpeg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457200" y="457200"/>
            <a:ext cx="70866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000"/>
              <a:t>Chapter 25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000"/>
              <a:t>Electric Charges and Forces</a:t>
            </a:r>
          </a:p>
        </p:txBody>
      </p:sp>
      <p:pic>
        <p:nvPicPr>
          <p:cNvPr id="2051" name="Picture 11" descr="000329_m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514600"/>
            <a:ext cx="30384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609600" y="1219200"/>
            <a:ext cx="764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http://phet.colorado.edu/simulations/sims.php?sim=Electric_Field_Hockey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304800" y="533400"/>
            <a:ext cx="7696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/>
              <a:t>Let’s looks at a simulated Electric Field</a:t>
            </a: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457200" y="1905000"/>
            <a:ext cx="8305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/>
              <a:t>Here is a problem we might be asked to solve:</a:t>
            </a:r>
          </a:p>
        </p:txBody>
      </p:sp>
      <p:pic>
        <p:nvPicPr>
          <p:cNvPr id="11269" name="Picture 8" descr="Efield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4" t="9230" r="23125" b="7692"/>
          <a:stretch>
            <a:fillRect/>
          </a:stretch>
        </p:blipFill>
        <p:spPr bwMode="auto">
          <a:xfrm>
            <a:off x="4953000" y="2971800"/>
            <a:ext cx="2489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9"/>
          <p:cNvSpPr txBox="1">
            <a:spLocks noChangeArrowheads="1"/>
          </p:cNvSpPr>
          <p:nvPr/>
        </p:nvSpPr>
        <p:spPr bwMode="auto">
          <a:xfrm>
            <a:off x="990600" y="3124200"/>
            <a:ext cx="3657600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This styrofoam sphere is hanging from from a string while in an electric field of E = 100 000 N/C as shown.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What is the charge on the sphere?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1676400" y="1219200"/>
          <a:ext cx="3276600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3" imgW="927100" imgH="431800" progId="Equation.3">
                  <p:embed/>
                </p:oleObj>
              </mc:Choice>
              <mc:Fallback>
                <p:oleObj name="Equation" r:id="rId3" imgW="9271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219200"/>
                        <a:ext cx="3276600" cy="152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57200" y="457200"/>
            <a:ext cx="800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000"/>
              <a:t>Remember Coulomb’s Law</a:t>
            </a:r>
          </a:p>
        </p:txBody>
      </p:sp>
      <p:graphicFrame>
        <p:nvGraphicFramePr>
          <p:cNvPr id="12292" name="Object 6"/>
          <p:cNvGraphicFramePr>
            <a:graphicFrameLocks noChangeAspect="1"/>
          </p:cNvGraphicFramePr>
          <p:nvPr/>
        </p:nvGraphicFramePr>
        <p:xfrm>
          <a:off x="2514600" y="5105400"/>
          <a:ext cx="2873375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5" imgW="812447" imgH="431613" progId="Equation.3">
                  <p:embed/>
                </p:oleObj>
              </mc:Choice>
              <mc:Fallback>
                <p:oleObj name="Equation" r:id="rId5" imgW="812447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05400"/>
                        <a:ext cx="2873375" cy="152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3200400" y="2819400"/>
            <a:ext cx="5638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This gives us the force between two point charges.</a:t>
            </a:r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304800" y="3886200"/>
            <a:ext cx="8001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000"/>
              <a:t>Now, we define the E-field from a single point charge to be:</a:t>
            </a:r>
          </a:p>
        </p:txBody>
      </p:sp>
      <p:sp>
        <p:nvSpPr>
          <p:cNvPr id="12295" name="TextBox 6"/>
          <p:cNvSpPr txBox="1">
            <a:spLocks noChangeArrowheads="1"/>
          </p:cNvSpPr>
          <p:nvPr/>
        </p:nvSpPr>
        <p:spPr bwMode="auto">
          <a:xfrm>
            <a:off x="5181600" y="1219200"/>
            <a:ext cx="3657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With your neighbors, answer:  “Why does the Force equation have two charges in it, whereas the Electric Field equation has just one charge?”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5"/>
          <p:cNvGraphicFramePr>
            <a:graphicFrameLocks noChangeAspect="1"/>
          </p:cNvGraphicFramePr>
          <p:nvPr/>
        </p:nvGraphicFramePr>
        <p:xfrm>
          <a:off x="1290638" y="1981200"/>
          <a:ext cx="4981575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3" imgW="1409088" imgH="431613" progId="Equation.3">
                  <p:embed/>
                </p:oleObj>
              </mc:Choice>
              <mc:Fallback>
                <p:oleObj name="Equation" r:id="rId3" imgW="1409088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1981200"/>
                        <a:ext cx="4981575" cy="152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762000" y="457200"/>
            <a:ext cx="5257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000"/>
              <a:t>Vector Notation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192213" y="3810000"/>
          <a:ext cx="6145212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5" imgW="1739900" imgH="508000" progId="Equation.3">
                  <p:embed/>
                </p:oleObj>
              </mc:Choice>
              <mc:Fallback>
                <p:oleObj name="Equation" r:id="rId5" imgW="17399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3810000"/>
                        <a:ext cx="6145212" cy="179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228600" y="76200"/>
            <a:ext cx="3733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Chapter 25 Summary:</a:t>
            </a:r>
          </a:p>
        </p:txBody>
      </p:sp>
      <p:graphicFrame>
        <p:nvGraphicFramePr>
          <p:cNvPr id="14339" name="Object 5"/>
          <p:cNvGraphicFramePr>
            <a:graphicFrameLocks noChangeAspect="1"/>
          </p:cNvGraphicFramePr>
          <p:nvPr/>
        </p:nvGraphicFramePr>
        <p:xfrm>
          <a:off x="2133600" y="990600"/>
          <a:ext cx="19050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3" imgW="927100" imgH="431800" progId="Equation.3">
                  <p:embed/>
                </p:oleObj>
              </mc:Choice>
              <mc:Fallback>
                <p:oleObj name="Equation" r:id="rId3" imgW="9271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990600"/>
                        <a:ext cx="19050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685800" y="685800"/>
            <a:ext cx="609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force between two point charges has been empirically found to be:</a:t>
            </a:r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685800" y="1828800"/>
            <a:ext cx="67818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ultimate “carriers” of charge are fundamental particles such as quarks and electrons.  1e ≡ 1.6∙10</a:t>
            </a:r>
            <a:r>
              <a:rPr lang="en-US" altLang="en-US" sz="1800" baseline="30000"/>
              <a:t>-19</a:t>
            </a:r>
            <a:r>
              <a:rPr lang="en-US" altLang="en-US" sz="1800"/>
              <a:t>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</a:t>
            </a:r>
            <a:r>
              <a:rPr lang="en-US" altLang="en-US" sz="1800" b="1"/>
              <a:t>Electric Field</a:t>
            </a:r>
            <a:r>
              <a:rPr lang="en-US" altLang="en-US" sz="1800"/>
              <a:t> is a mathematical representation that describes the force exerted upon a hypothetical infinitesimal positive point charge placed anywhere in space.  The E-Field has the units of N/C.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Force felt by a real charge q that is placed inside an E-Field is given by:  </a:t>
            </a:r>
          </a:p>
        </p:txBody>
      </p:sp>
      <p:graphicFrame>
        <p:nvGraphicFramePr>
          <p:cNvPr id="14342" name="Object 3"/>
          <p:cNvGraphicFramePr>
            <a:graphicFrameLocks noChangeAspect="1"/>
          </p:cNvGraphicFramePr>
          <p:nvPr/>
        </p:nvGraphicFramePr>
        <p:xfrm>
          <a:off x="4724400" y="5010150"/>
          <a:ext cx="19224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5" imgW="888614" imgH="431613" progId="Equation.3">
                  <p:embed/>
                </p:oleObj>
              </mc:Choice>
              <mc:Fallback>
                <p:oleObj name="Equation" r:id="rId5" imgW="888614" imgH="4316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010150"/>
                        <a:ext cx="192246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4"/>
          <p:cNvGraphicFramePr>
            <a:graphicFrameLocks noChangeAspect="1"/>
          </p:cNvGraphicFramePr>
          <p:nvPr/>
        </p:nvGraphicFramePr>
        <p:xfrm>
          <a:off x="2133600" y="4343400"/>
          <a:ext cx="1066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7" imgW="495085" imgH="241195" progId="Equation.3">
                  <p:embed/>
                </p:oleObj>
              </mc:Choice>
              <mc:Fallback>
                <p:oleObj name="Equation" r:id="rId7" imgW="495085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343400"/>
                        <a:ext cx="1066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Box 7"/>
          <p:cNvSpPr txBox="1">
            <a:spLocks noChangeArrowheads="1"/>
          </p:cNvSpPr>
          <p:nvPr/>
        </p:nvSpPr>
        <p:spPr bwMode="auto">
          <a:xfrm>
            <a:off x="762000" y="5221288"/>
            <a:ext cx="4038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electric field of a point charge, in vector notation can be written as:</a:t>
            </a:r>
          </a:p>
        </p:txBody>
      </p:sp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4964113" y="5867400"/>
          <a:ext cx="18176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9" imgW="1219200" imgH="508000" progId="Equation.3">
                  <p:embed/>
                </p:oleObj>
              </mc:Choice>
              <mc:Fallback>
                <p:oleObj name="Equation" r:id="rId9" imgW="1219200" imgH="508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4113" y="5867400"/>
                        <a:ext cx="181768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TextBox 9"/>
          <p:cNvSpPr txBox="1">
            <a:spLocks noChangeArrowheads="1"/>
          </p:cNvSpPr>
          <p:nvPr/>
        </p:nvSpPr>
        <p:spPr bwMode="auto">
          <a:xfrm>
            <a:off x="4343400" y="6172200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Or: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990600" y="609600"/>
            <a:ext cx="2895600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Next Tuesday (9.April) at noon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Dr. Henri Janssen from OSU will be here to talk about Jobs and Life with a Physics Degree.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For $2 lunch will be provided.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609600" y="457200"/>
            <a:ext cx="358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/>
              <a:t>Coulomb’s Law</a:t>
            </a:r>
          </a:p>
        </p:txBody>
      </p:sp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2514600" y="2057400"/>
          <a:ext cx="3276600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927100" imgH="431800" progId="Equation.3">
                  <p:embed/>
                </p:oleObj>
              </mc:Choice>
              <mc:Fallback>
                <p:oleObj name="Equation" r:id="rId3" imgW="9271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057400"/>
                        <a:ext cx="3276600" cy="152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1676400" y="4038600"/>
            <a:ext cx="42672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Where </a:t>
            </a:r>
            <a:r>
              <a:rPr lang="en-US" altLang="en-US" sz="2400">
                <a:sym typeface="Symbol" panose="05050102010706020507" pitchFamily="18" charset="2"/>
              </a:rPr>
              <a:t></a:t>
            </a:r>
            <a:r>
              <a:rPr lang="en-US" altLang="en-US" sz="2400" baseline="-25000">
                <a:sym typeface="Symbol" panose="05050102010706020507" pitchFamily="18" charset="2"/>
              </a:rPr>
              <a:t>0</a:t>
            </a:r>
            <a:r>
              <a:rPr lang="en-US" altLang="en-US" sz="2400">
                <a:sym typeface="Symbol" panose="05050102010706020507" pitchFamily="18" charset="2"/>
              </a:rPr>
              <a:t> = 8.85</a:t>
            </a:r>
            <a:r>
              <a:rPr lang="en-US" altLang="en-US" sz="2400">
                <a:cs typeface="Arial" panose="020B0604020202020204" pitchFamily="34" charset="0"/>
                <a:sym typeface="Symbol" panose="05050102010706020507" pitchFamily="18" charset="2"/>
              </a:rPr>
              <a:t>·10</a:t>
            </a:r>
            <a:r>
              <a:rPr lang="en-US" altLang="en-US" sz="2400" baseline="30000">
                <a:cs typeface="Arial" panose="020B0604020202020204" pitchFamily="34" charset="0"/>
                <a:sym typeface="Symbol" panose="05050102010706020507" pitchFamily="18" charset="2"/>
              </a:rPr>
              <a:t>-12</a:t>
            </a:r>
            <a:r>
              <a:rPr lang="en-US" altLang="en-US" sz="2400">
                <a:cs typeface="Arial" panose="020B0604020202020204" pitchFamily="34" charset="0"/>
                <a:sym typeface="Symbol" panose="05050102010706020507" pitchFamily="18" charset="2"/>
              </a:rPr>
              <a:t> C</a:t>
            </a:r>
            <a:r>
              <a:rPr lang="en-US" altLang="en-US" sz="2400" baseline="3000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400">
                <a:cs typeface="Arial" panose="020B0604020202020204" pitchFamily="34" charset="0"/>
                <a:sym typeface="Symbol" panose="05050102010706020507" pitchFamily="18" charset="2"/>
              </a:rPr>
              <a:t>/Nm</a:t>
            </a:r>
            <a:r>
              <a:rPr lang="en-US" altLang="en-US" sz="2400" baseline="3000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30000">
                <a:cs typeface="Arial" panose="020B0604020202020204" pitchFamily="34" charset="0"/>
                <a:sym typeface="Symbol" panose="05050102010706020507" pitchFamily="18" charset="2"/>
              </a:rPr>
              <a:t>    </a:t>
            </a:r>
            <a:r>
              <a:rPr lang="en-US" altLang="en-US" sz="2400">
                <a:cs typeface="Arial" panose="020B0604020202020204" pitchFamily="34" charset="0"/>
                <a:sym typeface="Symbol" panose="05050102010706020507" pitchFamily="18" charset="2"/>
              </a:rPr>
              <a:t>or 1/4</a:t>
            </a:r>
            <a:r>
              <a:rPr lang="en-US" altLang="en-US" sz="2400">
                <a:sym typeface="Symbol" panose="05050102010706020507" pitchFamily="18" charset="2"/>
              </a:rPr>
              <a:t></a:t>
            </a:r>
            <a:r>
              <a:rPr lang="en-US" altLang="en-US" sz="2400" baseline="-25000">
                <a:sym typeface="Symbol" panose="05050102010706020507" pitchFamily="18" charset="2"/>
              </a:rPr>
              <a:t>0</a:t>
            </a:r>
            <a:r>
              <a:rPr lang="en-US" altLang="en-US" sz="2400">
                <a:sym typeface="Symbol" panose="05050102010706020507" pitchFamily="18" charset="2"/>
              </a:rPr>
              <a:t> = 8.99</a:t>
            </a:r>
            <a:r>
              <a:rPr lang="en-US" altLang="en-US" sz="2400">
                <a:cs typeface="Arial" panose="020B0604020202020204" pitchFamily="34" charset="0"/>
                <a:sym typeface="Symbol" panose="05050102010706020507" pitchFamily="18" charset="2"/>
              </a:rPr>
              <a:t>·10</a:t>
            </a:r>
            <a:r>
              <a:rPr lang="en-US" altLang="en-US" sz="2400" baseline="30000">
                <a:cs typeface="Arial" panose="020B0604020202020204" pitchFamily="34" charset="0"/>
                <a:sym typeface="Symbol" panose="05050102010706020507" pitchFamily="18" charset="2"/>
              </a:rPr>
              <a:t>9</a:t>
            </a:r>
            <a:r>
              <a:rPr lang="en-US" altLang="en-US" sz="2400">
                <a:cs typeface="Arial" panose="020B0604020202020204" pitchFamily="34" charset="0"/>
                <a:sym typeface="Symbol" panose="05050102010706020507" pitchFamily="18" charset="2"/>
              </a:rPr>
              <a:t> Nm</a:t>
            </a:r>
            <a:r>
              <a:rPr lang="en-US" altLang="en-US" sz="2400" baseline="3000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400">
                <a:cs typeface="Arial" panose="020B0604020202020204" pitchFamily="34" charset="0"/>
                <a:sym typeface="Symbol" panose="05050102010706020507" pitchFamily="18" charset="2"/>
              </a:rPr>
              <a:t>/C</a:t>
            </a:r>
            <a:r>
              <a:rPr lang="en-US" altLang="en-US" sz="2400" baseline="3000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1066800" y="1524000"/>
            <a:ext cx="701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The Force between two charges has been measured to be:</a:t>
            </a: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2819400" y="5257800"/>
            <a:ext cx="3152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</a:t>
            </a:r>
            <a:r>
              <a:rPr lang="en-US" altLang="en-US" sz="1800" baseline="-25000">
                <a:sym typeface="Symbol" panose="05050102010706020507" pitchFamily="18" charset="2"/>
              </a:rPr>
              <a:t>0</a:t>
            </a:r>
            <a:r>
              <a:rPr lang="en-US" altLang="en-US" sz="1800">
                <a:sym typeface="Symbol" panose="05050102010706020507" pitchFamily="18" charset="2"/>
              </a:rPr>
              <a:t> -- permittivity of free space</a:t>
            </a:r>
            <a:endParaRPr lang="en-US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609600" y="457200"/>
            <a:ext cx="655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/>
              <a:t>Let’s try In-Class Activity 2</a:t>
            </a:r>
          </a:p>
        </p:txBody>
      </p:sp>
      <p:sp>
        <p:nvSpPr>
          <p:cNvPr id="5123" name="Line 5"/>
          <p:cNvSpPr>
            <a:spLocks noChangeShapeType="1"/>
          </p:cNvSpPr>
          <p:nvPr/>
        </p:nvSpPr>
        <p:spPr bwMode="auto">
          <a:xfrm>
            <a:off x="533400" y="12192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3124200" y="1905000"/>
            <a:ext cx="5638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Part 1:  Find the net charge on each 2.5g balloon.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Part 2:  How many excess electrons is this?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Q</a:t>
            </a:r>
            <a:r>
              <a:rPr lang="en-US" altLang="en-US" sz="1800" baseline="-25000"/>
              <a:t>e</a:t>
            </a:r>
            <a:r>
              <a:rPr lang="en-US" altLang="en-US" sz="1800"/>
              <a:t> = 1.6*10</a:t>
            </a:r>
            <a:r>
              <a:rPr lang="en-US" altLang="en-US" sz="1800" baseline="30000"/>
              <a:t>-19</a:t>
            </a:r>
            <a:r>
              <a:rPr lang="en-US" altLang="en-US" sz="1800"/>
              <a:t>C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4724400" y="3124200"/>
          <a:ext cx="3276600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3" imgW="927100" imgH="431800" progId="Equation.3">
                  <p:embed/>
                </p:oleObj>
              </mc:Choice>
              <mc:Fallback>
                <p:oleObj name="Equation" r:id="rId3" imgW="9271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124200"/>
                        <a:ext cx="3276600" cy="152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3886200" y="5105400"/>
            <a:ext cx="42672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Where </a:t>
            </a:r>
            <a:r>
              <a:rPr lang="en-US" altLang="en-US" sz="2400">
                <a:sym typeface="Symbol" panose="05050102010706020507" pitchFamily="18" charset="2"/>
              </a:rPr>
              <a:t></a:t>
            </a:r>
            <a:r>
              <a:rPr lang="en-US" altLang="en-US" sz="2400" baseline="-25000">
                <a:sym typeface="Symbol" panose="05050102010706020507" pitchFamily="18" charset="2"/>
              </a:rPr>
              <a:t>0</a:t>
            </a:r>
            <a:r>
              <a:rPr lang="en-US" altLang="en-US" sz="2400">
                <a:sym typeface="Symbol" panose="05050102010706020507" pitchFamily="18" charset="2"/>
              </a:rPr>
              <a:t> = 8.85</a:t>
            </a:r>
            <a:r>
              <a:rPr lang="en-US" altLang="en-US" sz="2400">
                <a:cs typeface="Arial" panose="020B0604020202020204" pitchFamily="34" charset="0"/>
                <a:sym typeface="Symbol" panose="05050102010706020507" pitchFamily="18" charset="2"/>
              </a:rPr>
              <a:t>·10</a:t>
            </a:r>
            <a:r>
              <a:rPr lang="en-US" altLang="en-US" sz="2400" baseline="30000">
                <a:cs typeface="Arial" panose="020B0604020202020204" pitchFamily="34" charset="0"/>
                <a:sym typeface="Symbol" panose="05050102010706020507" pitchFamily="18" charset="2"/>
              </a:rPr>
              <a:t>-12</a:t>
            </a:r>
            <a:r>
              <a:rPr lang="en-US" altLang="en-US" sz="2400">
                <a:cs typeface="Arial" panose="020B0604020202020204" pitchFamily="34" charset="0"/>
                <a:sym typeface="Symbol" panose="05050102010706020507" pitchFamily="18" charset="2"/>
              </a:rPr>
              <a:t> C</a:t>
            </a:r>
            <a:r>
              <a:rPr lang="en-US" altLang="en-US" sz="2400" baseline="3000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400">
                <a:cs typeface="Arial" panose="020B0604020202020204" pitchFamily="34" charset="0"/>
                <a:sym typeface="Symbol" panose="05050102010706020507" pitchFamily="18" charset="2"/>
              </a:rPr>
              <a:t>/Nm</a:t>
            </a:r>
            <a:r>
              <a:rPr lang="en-US" altLang="en-US" sz="2400" baseline="3000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aseline="30000">
                <a:cs typeface="Arial" panose="020B0604020202020204" pitchFamily="34" charset="0"/>
                <a:sym typeface="Symbol" panose="05050102010706020507" pitchFamily="18" charset="2"/>
              </a:rPr>
              <a:t>    </a:t>
            </a:r>
            <a:r>
              <a:rPr lang="en-US" altLang="en-US" sz="2400">
                <a:cs typeface="Arial" panose="020B0604020202020204" pitchFamily="34" charset="0"/>
                <a:sym typeface="Symbol" panose="05050102010706020507" pitchFamily="18" charset="2"/>
              </a:rPr>
              <a:t>or 1/4</a:t>
            </a:r>
            <a:r>
              <a:rPr lang="en-US" altLang="en-US" sz="2400">
                <a:sym typeface="Symbol" panose="05050102010706020507" pitchFamily="18" charset="2"/>
              </a:rPr>
              <a:t></a:t>
            </a:r>
            <a:r>
              <a:rPr lang="en-US" altLang="en-US" sz="2400" baseline="-25000">
                <a:sym typeface="Symbol" panose="05050102010706020507" pitchFamily="18" charset="2"/>
              </a:rPr>
              <a:t>0</a:t>
            </a:r>
            <a:r>
              <a:rPr lang="en-US" altLang="en-US" sz="2400">
                <a:sym typeface="Symbol" panose="05050102010706020507" pitchFamily="18" charset="2"/>
              </a:rPr>
              <a:t> = 8.99</a:t>
            </a:r>
            <a:r>
              <a:rPr lang="en-US" altLang="en-US" sz="2400">
                <a:cs typeface="Arial" panose="020B0604020202020204" pitchFamily="34" charset="0"/>
                <a:sym typeface="Symbol" panose="05050102010706020507" pitchFamily="18" charset="2"/>
              </a:rPr>
              <a:t>·10</a:t>
            </a:r>
            <a:r>
              <a:rPr lang="en-US" altLang="en-US" sz="2400" baseline="30000">
                <a:cs typeface="Arial" panose="020B0604020202020204" pitchFamily="34" charset="0"/>
                <a:sym typeface="Symbol" panose="05050102010706020507" pitchFamily="18" charset="2"/>
              </a:rPr>
              <a:t>9</a:t>
            </a:r>
            <a:r>
              <a:rPr lang="en-US" altLang="en-US" sz="2400">
                <a:cs typeface="Arial" panose="020B0604020202020204" pitchFamily="34" charset="0"/>
                <a:sym typeface="Symbol" panose="05050102010706020507" pitchFamily="18" charset="2"/>
              </a:rPr>
              <a:t> Nm</a:t>
            </a:r>
            <a:r>
              <a:rPr lang="en-US" altLang="en-US" sz="2400" baseline="3000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400">
                <a:cs typeface="Arial" panose="020B0604020202020204" pitchFamily="34" charset="0"/>
                <a:sym typeface="Symbol" panose="05050102010706020507" pitchFamily="18" charset="2"/>
              </a:rPr>
              <a:t>/C</a:t>
            </a:r>
            <a:r>
              <a:rPr lang="en-US" altLang="en-US" sz="2400" baseline="3000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</a:p>
        </p:txBody>
      </p:sp>
      <p:pic>
        <p:nvPicPr>
          <p:cNvPr id="5127" name="Picture 2" descr="http://resource.rockyview.ab.ca/rvlc/physics30_BU/images/m3/p30_m3_052_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665288"/>
            <a:ext cx="25908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TextBox 1"/>
          <p:cNvSpPr txBox="1">
            <a:spLocks noChangeArrowheads="1"/>
          </p:cNvSpPr>
          <p:nvPr/>
        </p:nvSpPr>
        <p:spPr bwMode="auto">
          <a:xfrm>
            <a:off x="533400" y="5181600"/>
            <a:ext cx="2422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Things we have with which to measure: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 ruler, a protractor and a string.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7162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/>
              <a:t>Charge is a fundamental quantity in the universe.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228600" y="16002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</a:rPr>
              <a:t>In S.I. Units we use the “Coulomb” as the unit of Charge.</a:t>
            </a: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533400" y="2362200"/>
            <a:ext cx="4495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Fundamental particles and their charge:</a:t>
            </a:r>
          </a:p>
        </p:txBody>
      </p: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1981200" y="2971800"/>
            <a:ext cx="4114800" cy="429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Electrons:  -1.6</a:t>
            </a:r>
            <a:r>
              <a:rPr lang="en-US" altLang="en-US" sz="2400">
                <a:cs typeface="Arial" panose="020B0604020202020204" pitchFamily="34" charset="0"/>
              </a:rPr>
              <a:t>·10</a:t>
            </a:r>
            <a:r>
              <a:rPr lang="en-US" altLang="en-US" sz="2400" baseline="30000">
                <a:cs typeface="Arial" panose="020B0604020202020204" pitchFamily="34" charset="0"/>
              </a:rPr>
              <a:t>-19</a:t>
            </a:r>
            <a:r>
              <a:rPr lang="en-US" altLang="en-US" sz="2400">
                <a:cs typeface="Arial" panose="020B0604020202020204" pitchFamily="34" charset="0"/>
              </a:rPr>
              <a:t> C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Protons:  +1.6·10</a:t>
            </a:r>
            <a:r>
              <a:rPr lang="en-US" altLang="en-US" sz="2400" baseline="30000"/>
              <a:t>-19</a:t>
            </a:r>
            <a:r>
              <a:rPr lang="en-US" altLang="en-US" sz="2400"/>
              <a:t> C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Neutrons:  0 C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Up Quark:  + (2/3)e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Down Quark:  - (1/3)e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Positron:  +1.6·10</a:t>
            </a:r>
            <a:r>
              <a:rPr lang="en-US" altLang="en-US" sz="2400" baseline="30000"/>
              <a:t>-19</a:t>
            </a:r>
            <a:r>
              <a:rPr lang="en-US" altLang="en-US" sz="2400"/>
              <a:t> C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cs typeface="Arial" panose="020B0604020202020204" pitchFamily="34" charset="0"/>
            </a:endParaRPr>
          </a:p>
        </p:txBody>
      </p:sp>
      <p:pic>
        <p:nvPicPr>
          <p:cNvPr id="6150" name="Picture 11" descr="000329_m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590800"/>
            <a:ext cx="30384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0" y="304800"/>
            <a:ext cx="89916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/>
              <a:t>Sample Question: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/>
              <a:t>If electrons and protons truly behaved as particles, how fast would an electron be orbiting a Hydrogen nucleus.  Take the size of a Hydrogen atom to be S</a:t>
            </a:r>
            <a:r>
              <a:rPr lang="en-US" altLang="en-US" sz="3600" baseline="-25000"/>
              <a:t>H</a:t>
            </a:r>
            <a:r>
              <a:rPr lang="en-US" altLang="en-US" sz="3600"/>
              <a:t>=1.0Å.</a:t>
            </a:r>
          </a:p>
        </p:txBody>
      </p:sp>
      <p:grpSp>
        <p:nvGrpSpPr>
          <p:cNvPr id="7171" name="Group 2"/>
          <p:cNvGrpSpPr>
            <a:grpSpLocks/>
          </p:cNvGrpSpPr>
          <p:nvPr/>
        </p:nvGrpSpPr>
        <p:grpSpPr bwMode="auto">
          <a:xfrm>
            <a:off x="1066800" y="3886200"/>
            <a:ext cx="6629400" cy="1571625"/>
            <a:chOff x="1143000" y="2438400"/>
            <a:chExt cx="6629400" cy="1571632"/>
          </a:xfrm>
        </p:grpSpPr>
        <p:grpSp>
          <p:nvGrpSpPr>
            <p:cNvPr id="7172" name="Group 3"/>
            <p:cNvGrpSpPr>
              <a:grpSpLocks/>
            </p:cNvGrpSpPr>
            <p:nvPr/>
          </p:nvGrpSpPr>
          <p:grpSpPr bwMode="auto">
            <a:xfrm>
              <a:off x="4419600" y="3124206"/>
              <a:ext cx="762000" cy="885826"/>
              <a:chOff x="3456" y="3312"/>
              <a:chExt cx="480" cy="558"/>
            </a:xfrm>
          </p:grpSpPr>
          <p:sp>
            <p:nvSpPr>
              <p:cNvPr id="31" name="Oval 30"/>
              <p:cNvSpPr>
                <a:spLocks noChangeArrowheads="1"/>
              </p:cNvSpPr>
              <p:nvPr/>
            </p:nvSpPr>
            <p:spPr bwMode="auto">
              <a:xfrm rot="18576434">
                <a:off x="3454" y="3410"/>
                <a:ext cx="308" cy="30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tint val="33725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200" name="Oval 31"/>
              <p:cNvSpPr>
                <a:spLocks noChangeArrowheads="1"/>
              </p:cNvSpPr>
              <p:nvPr/>
            </p:nvSpPr>
            <p:spPr bwMode="auto">
              <a:xfrm rot="-3031750">
                <a:off x="3549" y="3315"/>
                <a:ext cx="309" cy="304"/>
              </a:xfrm>
              <a:prstGeom prst="ellipse">
                <a:avLst/>
              </a:prstGeom>
              <a:gradFill rotWithShape="0">
                <a:gsLst>
                  <a:gs pos="0">
                    <a:srgbClr val="CC0000"/>
                  </a:gs>
                  <a:gs pos="100000">
                    <a:srgbClr val="F3C3C3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 rot="4200190">
                <a:off x="3630" y="3427"/>
                <a:ext cx="308" cy="30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tint val="33725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202" name="Oval 33"/>
              <p:cNvSpPr>
                <a:spLocks noChangeArrowheads="1"/>
              </p:cNvSpPr>
              <p:nvPr/>
            </p:nvSpPr>
            <p:spPr bwMode="auto">
              <a:xfrm rot="4200190">
                <a:off x="3560" y="3564"/>
                <a:ext cx="309" cy="304"/>
              </a:xfrm>
              <a:prstGeom prst="ellipse">
                <a:avLst/>
              </a:prstGeom>
              <a:gradFill rotWithShape="0">
                <a:gsLst>
                  <a:gs pos="0">
                    <a:srgbClr val="CC0000"/>
                  </a:gs>
                  <a:gs pos="100000">
                    <a:srgbClr val="F3C3C3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7173" name="Group 4"/>
            <p:cNvGrpSpPr>
              <a:grpSpLocks/>
            </p:cNvGrpSpPr>
            <p:nvPr/>
          </p:nvGrpSpPr>
          <p:grpSpPr bwMode="auto">
            <a:xfrm>
              <a:off x="3657600" y="2438400"/>
              <a:ext cx="1681163" cy="1554163"/>
              <a:chOff x="1689" y="3044"/>
              <a:chExt cx="1059" cy="979"/>
            </a:xfrm>
          </p:grpSpPr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 rot="4200190">
                <a:off x="1993" y="3715"/>
                <a:ext cx="308" cy="308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tint val="33725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auto">
              <a:xfrm rot="4200190">
                <a:off x="1702" y="3492"/>
                <a:ext cx="313" cy="30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tint val="33725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182" name="Oval 13"/>
              <p:cNvSpPr>
                <a:spLocks noChangeArrowheads="1"/>
              </p:cNvSpPr>
              <p:nvPr/>
            </p:nvSpPr>
            <p:spPr bwMode="auto">
              <a:xfrm rot="4200190">
                <a:off x="1922" y="3686"/>
                <a:ext cx="313" cy="304"/>
              </a:xfrm>
              <a:prstGeom prst="ellipse">
                <a:avLst/>
              </a:prstGeom>
              <a:gradFill rotWithShape="0">
                <a:gsLst>
                  <a:gs pos="0">
                    <a:srgbClr val="CC0000"/>
                  </a:gs>
                  <a:gs pos="100000">
                    <a:srgbClr val="F3C3C3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183" name="Oval 14"/>
              <p:cNvSpPr>
                <a:spLocks noChangeArrowheads="1"/>
              </p:cNvSpPr>
              <p:nvPr/>
            </p:nvSpPr>
            <p:spPr bwMode="auto">
              <a:xfrm rot="4200190">
                <a:off x="2337" y="3123"/>
                <a:ext cx="308" cy="304"/>
              </a:xfrm>
              <a:prstGeom prst="ellipse">
                <a:avLst/>
              </a:prstGeom>
              <a:gradFill rotWithShape="0">
                <a:gsLst>
                  <a:gs pos="0">
                    <a:srgbClr val="CC0000"/>
                  </a:gs>
                  <a:gs pos="100000">
                    <a:srgbClr val="F3C3C3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184" name="Oval 15"/>
              <p:cNvSpPr>
                <a:spLocks noChangeArrowheads="1"/>
              </p:cNvSpPr>
              <p:nvPr/>
            </p:nvSpPr>
            <p:spPr bwMode="auto">
              <a:xfrm rot="4200190">
                <a:off x="2149" y="3660"/>
                <a:ext cx="308" cy="304"/>
              </a:xfrm>
              <a:prstGeom prst="ellipse">
                <a:avLst/>
              </a:prstGeom>
              <a:gradFill rotWithShape="0">
                <a:gsLst>
                  <a:gs pos="0">
                    <a:srgbClr val="CC0000"/>
                  </a:gs>
                  <a:gs pos="100000">
                    <a:srgbClr val="F3C3C3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185" name="Oval 16"/>
              <p:cNvSpPr>
                <a:spLocks noChangeArrowheads="1"/>
              </p:cNvSpPr>
              <p:nvPr/>
            </p:nvSpPr>
            <p:spPr bwMode="auto">
              <a:xfrm rot="4200190">
                <a:off x="1771" y="3105"/>
                <a:ext cx="308" cy="308"/>
              </a:xfrm>
              <a:prstGeom prst="ellipse">
                <a:avLst/>
              </a:prstGeom>
              <a:gradFill rotWithShape="0">
                <a:gsLst>
                  <a:gs pos="0">
                    <a:srgbClr val="CC0000"/>
                  </a:gs>
                  <a:gs pos="100000">
                    <a:srgbClr val="F3C3C3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" name="Oval 17"/>
              <p:cNvSpPr>
                <a:spLocks noChangeArrowheads="1"/>
              </p:cNvSpPr>
              <p:nvPr/>
            </p:nvSpPr>
            <p:spPr bwMode="auto">
              <a:xfrm rot="4200190">
                <a:off x="2134" y="3057"/>
                <a:ext cx="313" cy="308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tint val="33725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187" name="Oval 18"/>
              <p:cNvSpPr>
                <a:spLocks noChangeArrowheads="1"/>
              </p:cNvSpPr>
              <p:nvPr/>
            </p:nvSpPr>
            <p:spPr bwMode="auto">
              <a:xfrm rot="4200190">
                <a:off x="2015" y="3047"/>
                <a:ext cx="309" cy="304"/>
              </a:xfrm>
              <a:prstGeom prst="ellipse">
                <a:avLst/>
              </a:prstGeom>
              <a:gradFill rotWithShape="0">
                <a:gsLst>
                  <a:gs pos="0">
                    <a:srgbClr val="CC0000"/>
                  </a:gs>
                  <a:gs pos="100000">
                    <a:srgbClr val="F3C3C3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 rot="4200190">
                <a:off x="1988" y="3221"/>
                <a:ext cx="309" cy="30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tint val="33725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 rot="4200190">
                <a:off x="2157" y="3271"/>
                <a:ext cx="308" cy="30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tint val="33725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190" name="Oval 21"/>
              <p:cNvSpPr>
                <a:spLocks noChangeArrowheads="1"/>
              </p:cNvSpPr>
              <p:nvPr/>
            </p:nvSpPr>
            <p:spPr bwMode="auto">
              <a:xfrm rot="4200190">
                <a:off x="2078" y="3463"/>
                <a:ext cx="308" cy="304"/>
              </a:xfrm>
              <a:prstGeom prst="ellipse">
                <a:avLst/>
              </a:prstGeom>
              <a:gradFill rotWithShape="0">
                <a:gsLst>
                  <a:gs pos="0">
                    <a:srgbClr val="CC0000"/>
                  </a:gs>
                  <a:gs pos="100000">
                    <a:srgbClr val="F3C3C3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3" name="Oval 22"/>
              <p:cNvSpPr>
                <a:spLocks noChangeArrowheads="1"/>
              </p:cNvSpPr>
              <p:nvPr/>
            </p:nvSpPr>
            <p:spPr bwMode="auto">
              <a:xfrm rot="4200190">
                <a:off x="2198" y="3556"/>
                <a:ext cx="313" cy="30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tint val="33725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192" name="Oval 23"/>
              <p:cNvSpPr>
                <a:spLocks noChangeArrowheads="1"/>
              </p:cNvSpPr>
              <p:nvPr/>
            </p:nvSpPr>
            <p:spPr bwMode="auto">
              <a:xfrm rot="4200190">
                <a:off x="1754" y="3636"/>
                <a:ext cx="313" cy="304"/>
              </a:xfrm>
              <a:prstGeom prst="ellipse">
                <a:avLst/>
              </a:prstGeom>
              <a:gradFill rotWithShape="0">
                <a:gsLst>
                  <a:gs pos="0">
                    <a:srgbClr val="CC0000"/>
                  </a:gs>
                  <a:gs pos="100000">
                    <a:srgbClr val="F3C3C3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auto">
              <a:xfrm rot="4200190">
                <a:off x="1930" y="3544"/>
                <a:ext cx="309" cy="308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tint val="33725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194" name="Oval 25"/>
              <p:cNvSpPr>
                <a:spLocks noChangeArrowheads="1"/>
              </p:cNvSpPr>
              <p:nvPr/>
            </p:nvSpPr>
            <p:spPr bwMode="auto">
              <a:xfrm rot="4200190">
                <a:off x="1884" y="3423"/>
                <a:ext cx="313" cy="308"/>
              </a:xfrm>
              <a:prstGeom prst="ellipse">
                <a:avLst/>
              </a:prstGeom>
              <a:gradFill rotWithShape="0">
                <a:gsLst>
                  <a:gs pos="0">
                    <a:srgbClr val="CC0000"/>
                  </a:gs>
                  <a:gs pos="100000">
                    <a:srgbClr val="F3C3C3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7" name="Oval 26"/>
              <p:cNvSpPr>
                <a:spLocks noChangeArrowheads="1"/>
              </p:cNvSpPr>
              <p:nvPr/>
            </p:nvSpPr>
            <p:spPr bwMode="auto">
              <a:xfrm rot="4200190">
                <a:off x="1766" y="3331"/>
                <a:ext cx="308" cy="30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tint val="33725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 rot="4200190">
                <a:off x="2442" y="3331"/>
                <a:ext cx="308" cy="30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tint val="33725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197" name="Oval 28"/>
              <p:cNvSpPr>
                <a:spLocks noChangeArrowheads="1"/>
              </p:cNvSpPr>
              <p:nvPr/>
            </p:nvSpPr>
            <p:spPr bwMode="auto">
              <a:xfrm rot="4200190">
                <a:off x="2372" y="3468"/>
                <a:ext cx="309" cy="304"/>
              </a:xfrm>
              <a:prstGeom prst="ellipse">
                <a:avLst/>
              </a:prstGeom>
              <a:gradFill rotWithShape="0">
                <a:gsLst>
                  <a:gs pos="0">
                    <a:srgbClr val="CC0000"/>
                  </a:gs>
                  <a:gs pos="100000">
                    <a:srgbClr val="F3C3C3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198" name="Oval 29"/>
              <p:cNvSpPr>
                <a:spLocks noChangeArrowheads="1"/>
              </p:cNvSpPr>
              <p:nvPr/>
            </p:nvSpPr>
            <p:spPr bwMode="auto">
              <a:xfrm rot="4200190">
                <a:off x="1687" y="3278"/>
                <a:ext cx="308" cy="304"/>
              </a:xfrm>
              <a:prstGeom prst="ellipse">
                <a:avLst/>
              </a:prstGeom>
              <a:gradFill rotWithShape="0">
                <a:gsLst>
                  <a:gs pos="0">
                    <a:srgbClr val="CC0000"/>
                  </a:gs>
                  <a:gs pos="100000">
                    <a:srgbClr val="F3C3C3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7174" name="Arc 27"/>
            <p:cNvSpPr>
              <a:spLocks/>
            </p:cNvSpPr>
            <p:nvPr/>
          </p:nvSpPr>
          <p:spPr bwMode="auto">
            <a:xfrm flipH="1">
              <a:off x="2057400" y="3048000"/>
              <a:ext cx="4649788" cy="457200"/>
            </a:xfrm>
            <a:custGeom>
              <a:avLst/>
              <a:gdLst>
                <a:gd name="T0" fmla="*/ 2147483646 w 43200"/>
                <a:gd name="T1" fmla="*/ 0 h 42071"/>
                <a:gd name="T2" fmla="*/ 2147483646 w 43200"/>
                <a:gd name="T3" fmla="*/ 691706 h 42071"/>
                <a:gd name="T4" fmla="*/ 2147483646 w 43200"/>
                <a:gd name="T5" fmla="*/ 26272933 h 42071"/>
                <a:gd name="T6" fmla="*/ 0 60000 65536"/>
                <a:gd name="T7" fmla="*/ 0 60000 65536"/>
                <a:gd name="T8" fmla="*/ 0 60000 65536"/>
                <a:gd name="T9" fmla="*/ 0 w 43200"/>
                <a:gd name="T10" fmla="*/ 0 h 42071"/>
                <a:gd name="T11" fmla="*/ 43200 w 43200"/>
                <a:gd name="T12" fmla="*/ 42071 h 420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2071" fill="none" extrusionOk="0">
                  <a:moveTo>
                    <a:pt x="28491" y="-1"/>
                  </a:moveTo>
                  <a:cubicBezTo>
                    <a:pt x="37280" y="2958"/>
                    <a:pt x="43200" y="11197"/>
                    <a:pt x="43200" y="20471"/>
                  </a:cubicBezTo>
                  <a:cubicBezTo>
                    <a:pt x="43200" y="32400"/>
                    <a:pt x="33529" y="42071"/>
                    <a:pt x="21600" y="42071"/>
                  </a:cubicBezTo>
                  <a:cubicBezTo>
                    <a:pt x="9670" y="42071"/>
                    <a:pt x="0" y="32400"/>
                    <a:pt x="0" y="20471"/>
                  </a:cubicBezTo>
                  <a:cubicBezTo>
                    <a:pt x="-1" y="11756"/>
                    <a:pt x="5236" y="3896"/>
                    <a:pt x="13277" y="538"/>
                  </a:cubicBezTo>
                </a:path>
                <a:path w="43200" h="42071" stroke="0" extrusionOk="0">
                  <a:moveTo>
                    <a:pt x="28491" y="-1"/>
                  </a:moveTo>
                  <a:cubicBezTo>
                    <a:pt x="37280" y="2958"/>
                    <a:pt x="43200" y="11197"/>
                    <a:pt x="43200" y="20471"/>
                  </a:cubicBezTo>
                  <a:cubicBezTo>
                    <a:pt x="43200" y="32400"/>
                    <a:pt x="33529" y="42071"/>
                    <a:pt x="21600" y="42071"/>
                  </a:cubicBezTo>
                  <a:cubicBezTo>
                    <a:pt x="9670" y="42071"/>
                    <a:pt x="0" y="32400"/>
                    <a:pt x="0" y="20471"/>
                  </a:cubicBezTo>
                  <a:cubicBezTo>
                    <a:pt x="-1" y="11756"/>
                    <a:pt x="5236" y="3896"/>
                    <a:pt x="13277" y="538"/>
                  </a:cubicBezTo>
                  <a:lnTo>
                    <a:pt x="21600" y="20471"/>
                  </a:lnTo>
                  <a:lnTo>
                    <a:pt x="28491" y="-1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Oval 6"/>
            <p:cNvSpPr>
              <a:spLocks noChangeArrowheads="1"/>
            </p:cNvSpPr>
            <p:nvPr/>
          </p:nvSpPr>
          <p:spPr bwMode="auto">
            <a:xfrm>
              <a:off x="5715000" y="3352800"/>
              <a:ext cx="228600" cy="228600"/>
            </a:xfrm>
            <a:prstGeom prst="ellipse">
              <a:avLst/>
            </a:prstGeom>
            <a:gradFill rotWithShape="0">
              <a:gsLst>
                <a:gs pos="0">
                  <a:srgbClr val="00CC00"/>
                </a:gs>
                <a:gs pos="100000">
                  <a:srgbClr val="E5FAE5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76" name="Arc 29"/>
            <p:cNvSpPr>
              <a:spLocks/>
            </p:cNvSpPr>
            <p:nvPr/>
          </p:nvSpPr>
          <p:spPr bwMode="auto">
            <a:xfrm flipH="1">
              <a:off x="1524000" y="3048000"/>
              <a:ext cx="5791200" cy="609600"/>
            </a:xfrm>
            <a:custGeom>
              <a:avLst/>
              <a:gdLst>
                <a:gd name="T0" fmla="*/ 2147483646 w 43200"/>
                <a:gd name="T1" fmla="*/ 0 h 42071"/>
                <a:gd name="T2" fmla="*/ 2147483646 w 43200"/>
                <a:gd name="T3" fmla="*/ 1639737 h 42071"/>
                <a:gd name="T4" fmla="*/ 2147483646 w 43200"/>
                <a:gd name="T5" fmla="*/ 62276774 h 42071"/>
                <a:gd name="T6" fmla="*/ 0 60000 65536"/>
                <a:gd name="T7" fmla="*/ 0 60000 65536"/>
                <a:gd name="T8" fmla="*/ 0 60000 65536"/>
                <a:gd name="T9" fmla="*/ 0 w 43200"/>
                <a:gd name="T10" fmla="*/ 0 h 42071"/>
                <a:gd name="T11" fmla="*/ 43200 w 43200"/>
                <a:gd name="T12" fmla="*/ 42071 h 420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2071" fill="none" extrusionOk="0">
                  <a:moveTo>
                    <a:pt x="28491" y="-1"/>
                  </a:moveTo>
                  <a:cubicBezTo>
                    <a:pt x="37280" y="2958"/>
                    <a:pt x="43200" y="11197"/>
                    <a:pt x="43200" y="20471"/>
                  </a:cubicBezTo>
                  <a:cubicBezTo>
                    <a:pt x="43200" y="32400"/>
                    <a:pt x="33529" y="42071"/>
                    <a:pt x="21600" y="42071"/>
                  </a:cubicBezTo>
                  <a:cubicBezTo>
                    <a:pt x="9670" y="42071"/>
                    <a:pt x="0" y="32400"/>
                    <a:pt x="0" y="20471"/>
                  </a:cubicBezTo>
                  <a:cubicBezTo>
                    <a:pt x="-1" y="11756"/>
                    <a:pt x="5236" y="3896"/>
                    <a:pt x="13277" y="538"/>
                  </a:cubicBezTo>
                </a:path>
                <a:path w="43200" h="42071" stroke="0" extrusionOk="0">
                  <a:moveTo>
                    <a:pt x="28491" y="-1"/>
                  </a:moveTo>
                  <a:cubicBezTo>
                    <a:pt x="37280" y="2958"/>
                    <a:pt x="43200" y="11197"/>
                    <a:pt x="43200" y="20471"/>
                  </a:cubicBezTo>
                  <a:cubicBezTo>
                    <a:pt x="43200" y="32400"/>
                    <a:pt x="33529" y="42071"/>
                    <a:pt x="21600" y="42071"/>
                  </a:cubicBezTo>
                  <a:cubicBezTo>
                    <a:pt x="9670" y="42071"/>
                    <a:pt x="0" y="32400"/>
                    <a:pt x="0" y="20471"/>
                  </a:cubicBezTo>
                  <a:cubicBezTo>
                    <a:pt x="-1" y="11756"/>
                    <a:pt x="5236" y="3896"/>
                    <a:pt x="13277" y="538"/>
                  </a:cubicBezTo>
                  <a:lnTo>
                    <a:pt x="21600" y="20471"/>
                  </a:lnTo>
                  <a:lnTo>
                    <a:pt x="28491" y="-1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Oval 8"/>
            <p:cNvSpPr>
              <a:spLocks noChangeArrowheads="1"/>
            </p:cNvSpPr>
            <p:nvPr/>
          </p:nvSpPr>
          <p:spPr bwMode="auto">
            <a:xfrm>
              <a:off x="2362200" y="3505200"/>
              <a:ext cx="228600" cy="228600"/>
            </a:xfrm>
            <a:prstGeom prst="ellipse">
              <a:avLst/>
            </a:prstGeom>
            <a:gradFill rotWithShape="0">
              <a:gsLst>
                <a:gs pos="0">
                  <a:srgbClr val="00CC00"/>
                </a:gs>
                <a:gs pos="100000">
                  <a:srgbClr val="E5FAE5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78" name="Arc 31"/>
            <p:cNvSpPr>
              <a:spLocks/>
            </p:cNvSpPr>
            <p:nvPr/>
          </p:nvSpPr>
          <p:spPr bwMode="auto">
            <a:xfrm flipH="1">
              <a:off x="1143000" y="2959100"/>
              <a:ext cx="6629400" cy="850900"/>
            </a:xfrm>
            <a:custGeom>
              <a:avLst/>
              <a:gdLst>
                <a:gd name="T0" fmla="*/ 2147483646 w 43200"/>
                <a:gd name="T1" fmla="*/ 173878 h 42707"/>
                <a:gd name="T2" fmla="*/ 2147483646 w 43200"/>
                <a:gd name="T3" fmla="*/ 0 h 42707"/>
                <a:gd name="T4" fmla="*/ 2147483646 w 43200"/>
                <a:gd name="T5" fmla="*/ 166941830 h 42707"/>
                <a:gd name="T6" fmla="*/ 0 60000 65536"/>
                <a:gd name="T7" fmla="*/ 0 60000 65536"/>
                <a:gd name="T8" fmla="*/ 0 60000 65536"/>
                <a:gd name="T9" fmla="*/ 0 w 43200"/>
                <a:gd name="T10" fmla="*/ 0 h 42707"/>
                <a:gd name="T11" fmla="*/ 43200 w 43200"/>
                <a:gd name="T12" fmla="*/ 42707 h 427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2707" fill="none" extrusionOk="0">
                  <a:moveTo>
                    <a:pt x="26289" y="22"/>
                  </a:moveTo>
                  <a:cubicBezTo>
                    <a:pt x="36170" y="2220"/>
                    <a:pt x="43200" y="10984"/>
                    <a:pt x="43200" y="21107"/>
                  </a:cubicBezTo>
                  <a:cubicBezTo>
                    <a:pt x="43200" y="33036"/>
                    <a:pt x="33529" y="42707"/>
                    <a:pt x="21600" y="42707"/>
                  </a:cubicBezTo>
                  <a:cubicBezTo>
                    <a:pt x="9670" y="42707"/>
                    <a:pt x="0" y="33036"/>
                    <a:pt x="0" y="21107"/>
                  </a:cubicBezTo>
                  <a:cubicBezTo>
                    <a:pt x="-1" y="10945"/>
                    <a:pt x="7082" y="2158"/>
                    <a:pt x="17011" y="-1"/>
                  </a:cubicBezTo>
                </a:path>
                <a:path w="43200" h="42707" stroke="0" extrusionOk="0">
                  <a:moveTo>
                    <a:pt x="26289" y="22"/>
                  </a:moveTo>
                  <a:cubicBezTo>
                    <a:pt x="36170" y="2220"/>
                    <a:pt x="43200" y="10984"/>
                    <a:pt x="43200" y="21107"/>
                  </a:cubicBezTo>
                  <a:cubicBezTo>
                    <a:pt x="43200" y="33036"/>
                    <a:pt x="33529" y="42707"/>
                    <a:pt x="21600" y="42707"/>
                  </a:cubicBezTo>
                  <a:cubicBezTo>
                    <a:pt x="9670" y="42707"/>
                    <a:pt x="0" y="33036"/>
                    <a:pt x="0" y="21107"/>
                  </a:cubicBezTo>
                  <a:cubicBezTo>
                    <a:pt x="-1" y="10945"/>
                    <a:pt x="7082" y="2158"/>
                    <a:pt x="17011" y="-1"/>
                  </a:cubicBezTo>
                  <a:lnTo>
                    <a:pt x="21600" y="21107"/>
                  </a:lnTo>
                  <a:lnTo>
                    <a:pt x="26289" y="22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Oval 10"/>
            <p:cNvSpPr>
              <a:spLocks noChangeArrowheads="1"/>
            </p:cNvSpPr>
            <p:nvPr/>
          </p:nvSpPr>
          <p:spPr bwMode="auto">
            <a:xfrm>
              <a:off x="7391400" y="3048000"/>
              <a:ext cx="228600" cy="228600"/>
            </a:xfrm>
            <a:prstGeom prst="ellipse">
              <a:avLst/>
            </a:prstGeom>
            <a:gradFill rotWithShape="0">
              <a:gsLst>
                <a:gs pos="0">
                  <a:srgbClr val="00CC00"/>
                </a:gs>
                <a:gs pos="100000">
                  <a:srgbClr val="E5FAE5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152400" y="152400"/>
            <a:ext cx="86106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In Class Activity 3 – Let’s use Vpython to solve this one.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We have three 0.5gram Styrofoam peanuts each with a charge of +3nC each separated by 0.1 meters.  A 4</a:t>
            </a:r>
            <a:r>
              <a:rPr lang="en-US" altLang="en-US" sz="2800" baseline="30000"/>
              <a:t>th</a:t>
            </a:r>
            <a:r>
              <a:rPr lang="en-US" altLang="en-US" sz="2800"/>
              <a:t>  peanut is placed 20 cm above the right hand side peanut—it has a charge of -5nC.  What is the initial acceleration of the 4</a:t>
            </a:r>
            <a:r>
              <a:rPr lang="en-US" altLang="en-US" sz="2800" baseline="30000"/>
              <a:t>th</a:t>
            </a:r>
            <a:r>
              <a:rPr lang="en-US" altLang="en-US" sz="2800"/>
              <a:t> peanut?</a:t>
            </a:r>
          </a:p>
        </p:txBody>
      </p:sp>
      <p:sp>
        <p:nvSpPr>
          <p:cNvPr id="4" name="Oval 3"/>
          <p:cNvSpPr/>
          <p:nvPr/>
        </p:nvSpPr>
        <p:spPr>
          <a:xfrm>
            <a:off x="1905000" y="5257800"/>
            <a:ext cx="838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91000" y="5257800"/>
            <a:ext cx="838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553200" y="5257800"/>
            <a:ext cx="838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77000" y="3255963"/>
            <a:ext cx="838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2286000" y="58738"/>
            <a:ext cx="4572000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from visual import 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myscene = display(x=0,y=0, width = 600, height = 600,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         range = vector(.5,.5,.5))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 = .5*10**-3 #kg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 = .5*10**-3 #kg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q = +3*10**-09 #C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Q = -5*10**-09 #C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k = 8.99*10**9 #Nm^2/C^2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s1 = vector(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s2 = vector(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s3 = vector(0.1,0.0,0.0) #m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s4 = vector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F1on4 = k*q*Q/mag(s4-s1)**2*norm(s4-s1)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F2on4 = k*q*Q/mag(s4-s2)**2*norm(s4-s2)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F3on4 = k*q*Q/mag(s4-s3)**2*norm(s4-s3)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Fnet = F1on4+F2on4+F3on4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 = Fnet/M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381000" y="0"/>
            <a:ext cx="8077200" cy="689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/>
              <a:t>The Electric Field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When the human race first started in earnest exploring electric forces, many were concerned about these “action at a distance” forces.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The </a:t>
            </a:r>
            <a:r>
              <a:rPr lang="en-US" altLang="en-US" sz="2800" b="1"/>
              <a:t>Electric Field Model</a:t>
            </a:r>
            <a:r>
              <a:rPr lang="en-US" altLang="en-US" sz="2800"/>
              <a:t> was created to describe this phenomena.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An Electric Field Vector at a point in space…: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  1) … points in the direction a hypothetical infinitesimal positive charge would accelerate if placed there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   2)… has a magnitude proportional to the magnitude of the force that positive charge would feel there.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2255</TotalTime>
  <Words>803</Words>
  <Application>Microsoft Office PowerPoint</Application>
  <PresentationFormat>On-screen Show (4:3)</PresentationFormat>
  <Paragraphs>82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Symbol</vt:lpstr>
      <vt:lpstr>Default Design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Linn-Benton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Computer Services</dc:creator>
  <cp:lastModifiedBy>Greg S. Mulder</cp:lastModifiedBy>
  <cp:revision>52</cp:revision>
  <dcterms:created xsi:type="dcterms:W3CDTF">2007-04-03T17:23:50Z</dcterms:created>
  <dcterms:modified xsi:type="dcterms:W3CDTF">2017-04-02T19:15:33Z</dcterms:modified>
</cp:coreProperties>
</file>