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2" r:id="rId6"/>
    <p:sldId id="275" r:id="rId7"/>
    <p:sldId id="263" r:id="rId8"/>
    <p:sldId id="264" r:id="rId9"/>
    <p:sldId id="276" r:id="rId10"/>
    <p:sldId id="265" r:id="rId11"/>
    <p:sldId id="266" r:id="rId12"/>
    <p:sldId id="267" r:id="rId13"/>
    <p:sldId id="282" r:id="rId14"/>
    <p:sldId id="280" r:id="rId15"/>
    <p:sldId id="281" r:id="rId16"/>
    <p:sldId id="268" r:id="rId17"/>
    <p:sldId id="279" r:id="rId18"/>
    <p:sldId id="283" r:id="rId19"/>
    <p:sldId id="277" r:id="rId20"/>
    <p:sldId id="269" r:id="rId21"/>
    <p:sldId id="270" r:id="rId22"/>
    <p:sldId id="271" r:id="rId23"/>
    <p:sldId id="278" r:id="rId24"/>
    <p:sldId id="272" r:id="rId25"/>
    <p:sldId id="274" r:id="rId26"/>
    <p:sldId id="273" r:id="rId27"/>
  </p:sldIdLst>
  <p:sldSz cx="9144000" cy="6858000" type="screen4x3"/>
  <p:notesSz cx="6858000" cy="9144000"/>
  <p:custDataLst>
    <p:tags r:id="rId29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8" autoAdjust="0"/>
    <p:restoredTop sz="94660"/>
  </p:normalViewPr>
  <p:slideViewPr>
    <p:cSldViewPr>
      <p:cViewPr varScale="1">
        <p:scale>
          <a:sx n="68" d="100"/>
          <a:sy n="68" d="100"/>
        </p:scale>
        <p:origin x="126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A332D17-E480-4ED0-879F-62D54585FBC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59D350B-ACAE-4F88-8B86-C77B88D405EA}" type="slidenum">
              <a:rPr lang="en-US" altLang="en-US" smtClean="0"/>
              <a:pPr>
                <a:spcBef>
                  <a:spcPct val="0"/>
                </a:spcBef>
              </a:pPr>
              <a:t>5</a:t>
            </a:fld>
            <a:endParaRPr lang="en-US" altLang="en-US"/>
          </a:p>
        </p:txBody>
      </p:sp>
      <p:sp>
        <p:nvSpPr>
          <p:cNvPr id="819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STT26.1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688D-464B-4182-827B-0EDB3389B9A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1076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C05CA1-6D99-49B9-B9B2-1E59D124A52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6789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4D1888-BC45-403C-9163-AF2C1B3CC4B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33701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FCDF06-BBDE-488D-BFAB-051D167AAD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3679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4BA662-DA09-47BB-A984-9BEF0951621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7654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2927FE-02D1-4CA9-A899-B1486AF1BC6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5068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71A856-07FB-4B69-B155-8FB9A58AFAC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5233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B387C1-FD4A-46DD-B3BD-06D53DDBB27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4960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B98DBB-92F1-4731-AEC8-187B7FCE6AA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8834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BA1505-3E52-4F4F-8A0D-B4597883F24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8924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A9BCEC-D15B-4A84-88AE-85B6B6A6A70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2676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E06254-02A7-45C7-AC96-45F876C1E7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1927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7632FDF5-036C-46D9-8D97-2847819C22E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9.wmf"/><Relationship Id="rId2" Type="http://schemas.openxmlformats.org/officeDocument/2006/relationships/tags" Target="../tags/tag14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5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5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7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1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7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9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9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0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slideLayout" Target="../slideLayouts/slideLayout7.xml"/><Relationship Id="rId7" Type="http://schemas.openxmlformats.org/officeDocument/2006/relationships/oleObject" Target="../embeddings/oleObject2.bin"/><Relationship Id="rId2" Type="http://schemas.openxmlformats.org/officeDocument/2006/relationships/tags" Target="../tags/tag5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tags" Target="../tags/tag8.xml"/><Relationship Id="rId7" Type="http://schemas.openxmlformats.org/officeDocument/2006/relationships/oleObject" Target="../embeddings/oleObject3.bin"/><Relationship Id="rId2" Type="http://schemas.openxmlformats.org/officeDocument/2006/relationships/tags" Target="../tags/tag7.xml"/><Relationship Id="rId1" Type="http://schemas.openxmlformats.org/officeDocument/2006/relationships/vmlDrawing" Target="../drawings/vmlDrawing2.vml"/><Relationship Id="rId6" Type="http://schemas.openxmlformats.org/officeDocument/2006/relationships/slideLayout" Target="../slideLayouts/slideLayout12.xml"/><Relationship Id="rId5" Type="http://schemas.openxmlformats.org/officeDocument/2006/relationships/tags" Target="../tags/tag10.xml"/><Relationship Id="rId10" Type="http://schemas.openxmlformats.org/officeDocument/2006/relationships/image" Target="../media/image6.jpeg"/><Relationship Id="rId4" Type="http://schemas.openxmlformats.org/officeDocument/2006/relationships/tags" Target="../tags/tag9.xml"/><Relationship Id="rId9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/>
          <p:cNvSpPr txBox="1">
            <a:spLocks noChangeArrowheads="1"/>
          </p:cNvSpPr>
          <p:nvPr/>
        </p:nvSpPr>
        <p:spPr bwMode="auto">
          <a:xfrm>
            <a:off x="762000" y="609600"/>
            <a:ext cx="7315200" cy="550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/>
              <a:t>Chapter 26 -- The Electric Field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By the end of this chapter should be able to: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400"/>
              <a:t>Discuss a formal definition of the E-Field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400"/>
              <a:t>Calculate the E-Field of a variety of situations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	a point charge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	a dipole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	an infinite line of charge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	a ring of charge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	a disk of charge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	an infinite plane of charge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	a parallel plate capacitor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400"/>
              <a:t>Discuss and calculate what happens to a charge or dipole acted upon by an external E-field.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4"/>
          <p:cNvSpPr txBox="1">
            <a:spLocks noChangeArrowheads="1"/>
          </p:cNvSpPr>
          <p:nvPr/>
        </p:nvSpPr>
        <p:spPr bwMode="auto">
          <a:xfrm>
            <a:off x="533400" y="457200"/>
            <a:ext cx="73152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3600"/>
              <a:t>Let’s try finding the E-field a distance R from the mid-point of a line of charge of length L and charge Q.</a:t>
            </a: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4"/>
          <p:cNvSpPr txBox="1">
            <a:spLocks noChangeArrowheads="1"/>
          </p:cNvSpPr>
          <p:nvPr/>
        </p:nvSpPr>
        <p:spPr bwMode="auto">
          <a:xfrm>
            <a:off x="609600" y="533400"/>
            <a:ext cx="6705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3600"/>
              <a:t>After some work we found that:</a:t>
            </a:r>
          </a:p>
        </p:txBody>
      </p:sp>
      <p:graphicFrame>
        <p:nvGraphicFramePr>
          <p:cNvPr id="14339" name="Object 5"/>
          <p:cNvGraphicFramePr>
            <a:graphicFrameLocks noChangeAspect="1"/>
          </p:cNvGraphicFramePr>
          <p:nvPr/>
        </p:nvGraphicFramePr>
        <p:xfrm>
          <a:off x="1676400" y="1524000"/>
          <a:ext cx="4932363" cy="144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2" name="Equation" r:id="rId4" imgW="1651000" imgH="482600" progId="Equation.3">
                  <p:embed/>
                </p:oleObj>
              </mc:Choice>
              <mc:Fallback>
                <p:oleObj name="Equation" r:id="rId4" imgW="1651000" imgH="482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524000"/>
                        <a:ext cx="4932363" cy="1441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0" name="Object 6"/>
          <p:cNvGraphicFramePr>
            <a:graphicFrameLocks noChangeAspect="1"/>
          </p:cNvGraphicFramePr>
          <p:nvPr/>
        </p:nvGraphicFramePr>
        <p:xfrm>
          <a:off x="1203325" y="4684713"/>
          <a:ext cx="5538788" cy="1403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3" name="Equation" r:id="rId6" imgW="1854200" imgH="469900" progId="Equation.3">
                  <p:embed/>
                </p:oleObj>
              </mc:Choice>
              <mc:Fallback>
                <p:oleObj name="Equation" r:id="rId6" imgW="1854200" imgH="4699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3325" y="4684713"/>
                        <a:ext cx="5538788" cy="1403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1" name="Text Box 7"/>
          <p:cNvSpPr txBox="1">
            <a:spLocks noChangeArrowheads="1"/>
          </p:cNvSpPr>
          <p:nvPr/>
        </p:nvSpPr>
        <p:spPr bwMode="auto">
          <a:xfrm>
            <a:off x="609600" y="3048000"/>
            <a:ext cx="67056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3600"/>
              <a:t>Then, after a trig-substitution integral we found that:</a:t>
            </a:r>
          </a:p>
        </p:txBody>
      </p:sp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2" name="Object 4"/>
          <p:cNvGraphicFramePr>
            <a:graphicFrameLocks noChangeAspect="1"/>
          </p:cNvGraphicFramePr>
          <p:nvPr/>
        </p:nvGraphicFramePr>
        <p:xfrm>
          <a:off x="1411288" y="2438400"/>
          <a:ext cx="5537200" cy="1403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4" name="Equation" r:id="rId4" imgW="1854200" imgH="469900" progId="Equation.3">
                  <p:embed/>
                </p:oleObj>
              </mc:Choice>
              <mc:Fallback>
                <p:oleObj name="Equation" r:id="rId4" imgW="1854200" imgH="469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1288" y="2438400"/>
                        <a:ext cx="5537200" cy="1403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3" name="Text Box 5"/>
          <p:cNvSpPr txBox="1">
            <a:spLocks noChangeArrowheads="1"/>
          </p:cNvSpPr>
          <p:nvPr/>
        </p:nvSpPr>
        <p:spPr bwMode="auto">
          <a:xfrm>
            <a:off x="838200" y="609600"/>
            <a:ext cx="70866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/>
              <a:t>Let’s take a look at some “limiting cases” to see if this “not-so-pretty” result makes sense:</a:t>
            </a:r>
          </a:p>
        </p:txBody>
      </p:sp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0" y="2133600"/>
            <a:ext cx="411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6629400" y="21336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16388" name="Group 10"/>
          <p:cNvGrpSpPr>
            <a:grpSpLocks/>
          </p:cNvGrpSpPr>
          <p:nvPr/>
        </p:nvGrpSpPr>
        <p:grpSpPr bwMode="auto">
          <a:xfrm>
            <a:off x="838200" y="2743200"/>
            <a:ext cx="4191000" cy="304800"/>
            <a:chOff x="838200" y="2743200"/>
            <a:chExt cx="4191000" cy="30480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838200" y="2895600"/>
              <a:ext cx="4191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838200" y="2743200"/>
              <a:ext cx="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029200" y="2743200"/>
              <a:ext cx="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389" name="TextBox 8"/>
          <p:cNvSpPr txBox="1">
            <a:spLocks noChangeArrowheads="1"/>
          </p:cNvSpPr>
          <p:nvPr/>
        </p:nvSpPr>
        <p:spPr bwMode="auto">
          <a:xfrm>
            <a:off x="2438400" y="3048000"/>
            <a:ext cx="914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L</a:t>
            </a:r>
          </a:p>
        </p:txBody>
      </p:sp>
      <p:sp>
        <p:nvSpPr>
          <p:cNvPr id="16390" name="TextBox 9"/>
          <p:cNvSpPr txBox="1">
            <a:spLocks noChangeArrowheads="1"/>
          </p:cNvSpPr>
          <p:nvPr/>
        </p:nvSpPr>
        <p:spPr bwMode="auto">
          <a:xfrm>
            <a:off x="1219200" y="2119313"/>
            <a:ext cx="9144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M</a:t>
            </a:r>
          </a:p>
        </p:txBody>
      </p:sp>
      <p:grpSp>
        <p:nvGrpSpPr>
          <p:cNvPr id="16391" name="Group 11"/>
          <p:cNvGrpSpPr>
            <a:grpSpLocks/>
          </p:cNvGrpSpPr>
          <p:nvPr/>
        </p:nvGrpSpPr>
        <p:grpSpPr bwMode="auto">
          <a:xfrm>
            <a:off x="5029200" y="1509713"/>
            <a:ext cx="1828800" cy="304800"/>
            <a:chOff x="838200" y="2743200"/>
            <a:chExt cx="4191000" cy="304800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838200" y="2895600"/>
              <a:ext cx="4191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838200" y="2743200"/>
              <a:ext cx="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029200" y="2743200"/>
              <a:ext cx="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392" name="TextBox 15"/>
          <p:cNvSpPr txBox="1">
            <a:spLocks noChangeArrowheads="1"/>
          </p:cNvSpPr>
          <p:nvPr/>
        </p:nvSpPr>
        <p:spPr bwMode="auto">
          <a:xfrm>
            <a:off x="5737225" y="1241425"/>
            <a:ext cx="914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R</a:t>
            </a:r>
          </a:p>
        </p:txBody>
      </p:sp>
      <p:sp>
        <p:nvSpPr>
          <p:cNvPr id="16393" name="TextBox 16"/>
          <p:cNvSpPr txBox="1">
            <a:spLocks noChangeArrowheads="1"/>
          </p:cNvSpPr>
          <p:nvPr/>
        </p:nvSpPr>
        <p:spPr bwMode="auto">
          <a:xfrm>
            <a:off x="3581400" y="3505200"/>
            <a:ext cx="3581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Find the E-Field at the dot.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0" y="2133600"/>
            <a:ext cx="411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6629400" y="21336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17412" name="Group 10"/>
          <p:cNvGrpSpPr>
            <a:grpSpLocks/>
          </p:cNvGrpSpPr>
          <p:nvPr/>
        </p:nvGrpSpPr>
        <p:grpSpPr bwMode="auto">
          <a:xfrm>
            <a:off x="838200" y="2743200"/>
            <a:ext cx="4191000" cy="304800"/>
            <a:chOff x="838200" y="2743200"/>
            <a:chExt cx="4191000" cy="30480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838200" y="2895600"/>
              <a:ext cx="4191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838200" y="2743200"/>
              <a:ext cx="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029200" y="2743200"/>
              <a:ext cx="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413" name="TextBox 8"/>
          <p:cNvSpPr txBox="1">
            <a:spLocks noChangeArrowheads="1"/>
          </p:cNvSpPr>
          <p:nvPr/>
        </p:nvSpPr>
        <p:spPr bwMode="auto">
          <a:xfrm>
            <a:off x="2438400" y="3048000"/>
            <a:ext cx="914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L</a:t>
            </a:r>
          </a:p>
        </p:txBody>
      </p:sp>
      <p:sp>
        <p:nvSpPr>
          <p:cNvPr id="17414" name="TextBox 9"/>
          <p:cNvSpPr txBox="1">
            <a:spLocks noChangeArrowheads="1"/>
          </p:cNvSpPr>
          <p:nvPr/>
        </p:nvSpPr>
        <p:spPr bwMode="auto">
          <a:xfrm>
            <a:off x="1219200" y="2119313"/>
            <a:ext cx="9144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M</a:t>
            </a:r>
          </a:p>
        </p:txBody>
      </p:sp>
      <p:grpSp>
        <p:nvGrpSpPr>
          <p:cNvPr id="17415" name="Group 11"/>
          <p:cNvGrpSpPr>
            <a:grpSpLocks/>
          </p:cNvGrpSpPr>
          <p:nvPr/>
        </p:nvGrpSpPr>
        <p:grpSpPr bwMode="auto">
          <a:xfrm>
            <a:off x="5029200" y="1509713"/>
            <a:ext cx="1828800" cy="304800"/>
            <a:chOff x="838200" y="2743200"/>
            <a:chExt cx="4191000" cy="304800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838200" y="2895600"/>
              <a:ext cx="4191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838200" y="2743200"/>
              <a:ext cx="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029200" y="2743200"/>
              <a:ext cx="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416" name="TextBox 15"/>
          <p:cNvSpPr txBox="1">
            <a:spLocks noChangeArrowheads="1"/>
          </p:cNvSpPr>
          <p:nvPr/>
        </p:nvSpPr>
        <p:spPr bwMode="auto">
          <a:xfrm>
            <a:off x="5737225" y="1241425"/>
            <a:ext cx="914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R</a:t>
            </a:r>
          </a:p>
        </p:txBody>
      </p:sp>
      <p:sp>
        <p:nvSpPr>
          <p:cNvPr id="17417" name="TextBox 16"/>
          <p:cNvSpPr txBox="1">
            <a:spLocks noChangeArrowheads="1"/>
          </p:cNvSpPr>
          <p:nvPr/>
        </p:nvSpPr>
        <p:spPr bwMode="auto">
          <a:xfrm>
            <a:off x="3581400" y="3505200"/>
            <a:ext cx="3581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Find the E-Field at the dot.</a:t>
            </a:r>
          </a:p>
        </p:txBody>
      </p:sp>
      <p:sp>
        <p:nvSpPr>
          <p:cNvPr id="17418" name="Rectangle 17"/>
          <p:cNvSpPr>
            <a:spLocks noChangeArrowheads="1"/>
          </p:cNvSpPr>
          <p:nvPr/>
        </p:nvSpPr>
        <p:spPr bwMode="auto">
          <a:xfrm>
            <a:off x="1676400" y="304800"/>
            <a:ext cx="14970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ym typeface="Symbol" panose="05050102010706020507" pitchFamily="18" charset="2"/>
              </a:rPr>
              <a:t>(x) = </a:t>
            </a:r>
            <a:r>
              <a:rPr lang="en-US" altLang="en-US" sz="1800" baseline="-25000">
                <a:sym typeface="Symbol" panose="05050102010706020507" pitchFamily="18" charset="2"/>
              </a:rPr>
              <a:t>o</a:t>
            </a:r>
            <a:r>
              <a:rPr lang="en-US" altLang="en-US" sz="1800">
                <a:sym typeface="Symbol" panose="05050102010706020507" pitchFamily="18" charset="2"/>
              </a:rPr>
              <a:t>+ bx</a:t>
            </a:r>
            <a:endParaRPr lang="en-US" altLang="en-US" sz="1800"/>
          </a:p>
        </p:txBody>
      </p:sp>
      <p:sp>
        <p:nvSpPr>
          <p:cNvPr id="17419" name="TextBox 18"/>
          <p:cNvSpPr txBox="1">
            <a:spLocks noChangeArrowheads="1"/>
          </p:cNvSpPr>
          <p:nvPr/>
        </p:nvSpPr>
        <p:spPr bwMode="auto">
          <a:xfrm>
            <a:off x="1447800" y="4800600"/>
            <a:ext cx="3505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Qtot = same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Does E at R get larger, smaller or the stay same.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0" y="1044575"/>
            <a:ext cx="411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6629400" y="1044575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18436" name="Group 10"/>
          <p:cNvGrpSpPr>
            <a:grpSpLocks/>
          </p:cNvGrpSpPr>
          <p:nvPr/>
        </p:nvGrpSpPr>
        <p:grpSpPr bwMode="auto">
          <a:xfrm>
            <a:off x="838200" y="1654175"/>
            <a:ext cx="4191000" cy="304800"/>
            <a:chOff x="838200" y="2743200"/>
            <a:chExt cx="4191000" cy="30480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838200" y="2895600"/>
              <a:ext cx="4191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838200" y="2743200"/>
              <a:ext cx="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029200" y="2743200"/>
              <a:ext cx="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437" name="TextBox 8"/>
          <p:cNvSpPr txBox="1">
            <a:spLocks noChangeArrowheads="1"/>
          </p:cNvSpPr>
          <p:nvPr/>
        </p:nvSpPr>
        <p:spPr bwMode="auto">
          <a:xfrm>
            <a:off x="2438400" y="1958975"/>
            <a:ext cx="914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L</a:t>
            </a:r>
          </a:p>
        </p:txBody>
      </p:sp>
      <p:sp>
        <p:nvSpPr>
          <p:cNvPr id="18438" name="TextBox 9"/>
          <p:cNvSpPr txBox="1">
            <a:spLocks noChangeArrowheads="1"/>
          </p:cNvSpPr>
          <p:nvPr/>
        </p:nvSpPr>
        <p:spPr bwMode="auto">
          <a:xfrm>
            <a:off x="1219200" y="1030288"/>
            <a:ext cx="9144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M</a:t>
            </a:r>
          </a:p>
        </p:txBody>
      </p:sp>
      <p:grpSp>
        <p:nvGrpSpPr>
          <p:cNvPr id="18439" name="Group 11"/>
          <p:cNvGrpSpPr>
            <a:grpSpLocks/>
          </p:cNvGrpSpPr>
          <p:nvPr/>
        </p:nvGrpSpPr>
        <p:grpSpPr bwMode="auto">
          <a:xfrm>
            <a:off x="5029200" y="420688"/>
            <a:ext cx="1828800" cy="304800"/>
            <a:chOff x="838200" y="2743200"/>
            <a:chExt cx="4191000" cy="304800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838200" y="2895600"/>
              <a:ext cx="4191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838200" y="2743200"/>
              <a:ext cx="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029200" y="2743200"/>
              <a:ext cx="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440" name="TextBox 15"/>
          <p:cNvSpPr txBox="1">
            <a:spLocks noChangeArrowheads="1"/>
          </p:cNvSpPr>
          <p:nvPr/>
        </p:nvSpPr>
        <p:spPr bwMode="auto">
          <a:xfrm>
            <a:off x="5737225" y="152400"/>
            <a:ext cx="914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R</a:t>
            </a:r>
          </a:p>
        </p:txBody>
      </p:sp>
      <p:sp>
        <p:nvSpPr>
          <p:cNvPr id="18441" name="TextBox 16"/>
          <p:cNvSpPr txBox="1">
            <a:spLocks noChangeArrowheads="1"/>
          </p:cNvSpPr>
          <p:nvPr/>
        </p:nvSpPr>
        <p:spPr bwMode="auto">
          <a:xfrm>
            <a:off x="746125" y="2971800"/>
            <a:ext cx="35814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Find the E-Field at the dot.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For one rod, yesterday, we found that: 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8" name="Rectangle 17"/>
          <p:cNvSpPr/>
          <p:nvPr/>
        </p:nvSpPr>
        <p:spPr>
          <a:xfrm rot="16200000">
            <a:off x="4724400" y="4538663"/>
            <a:ext cx="411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18443" name="Group 10"/>
          <p:cNvGrpSpPr>
            <a:grpSpLocks/>
          </p:cNvGrpSpPr>
          <p:nvPr/>
        </p:nvGrpSpPr>
        <p:grpSpPr bwMode="auto">
          <a:xfrm rot="5400000">
            <a:off x="3946525" y="4521200"/>
            <a:ext cx="4191000" cy="304800"/>
            <a:chOff x="838200" y="2743200"/>
            <a:chExt cx="4191000" cy="304800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838200" y="2895600"/>
              <a:ext cx="4191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838200" y="2743200"/>
              <a:ext cx="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5029200" y="2743200"/>
              <a:ext cx="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444" name="TextBox 8"/>
          <p:cNvSpPr txBox="1">
            <a:spLocks noChangeArrowheads="1"/>
          </p:cNvSpPr>
          <p:nvPr/>
        </p:nvSpPr>
        <p:spPr bwMode="auto">
          <a:xfrm>
            <a:off x="5486400" y="4260850"/>
            <a:ext cx="914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L</a:t>
            </a:r>
          </a:p>
        </p:txBody>
      </p:sp>
      <p:grpSp>
        <p:nvGrpSpPr>
          <p:cNvPr id="18445" name="Group 11"/>
          <p:cNvGrpSpPr>
            <a:grpSpLocks/>
          </p:cNvGrpSpPr>
          <p:nvPr/>
        </p:nvGrpSpPr>
        <p:grpSpPr bwMode="auto">
          <a:xfrm rot="5400000">
            <a:off x="6889750" y="1658938"/>
            <a:ext cx="1533525" cy="304800"/>
            <a:chOff x="838200" y="2743200"/>
            <a:chExt cx="4191000" cy="304800"/>
          </a:xfrm>
        </p:grpSpPr>
        <p:cxnSp>
          <p:nvCxnSpPr>
            <p:cNvPr id="25" name="Straight Connector 24"/>
            <p:cNvCxnSpPr/>
            <p:nvPr/>
          </p:nvCxnSpPr>
          <p:spPr>
            <a:xfrm>
              <a:off x="838200" y="2895600"/>
              <a:ext cx="4191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838199" y="2743200"/>
              <a:ext cx="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5029199" y="2743200"/>
              <a:ext cx="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446" name="TextBox 15"/>
          <p:cNvSpPr txBox="1">
            <a:spLocks noChangeArrowheads="1"/>
          </p:cNvSpPr>
          <p:nvPr/>
        </p:nvSpPr>
        <p:spPr bwMode="auto">
          <a:xfrm rot="5400000">
            <a:off x="7500144" y="1926431"/>
            <a:ext cx="914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R</a:t>
            </a:r>
          </a:p>
        </p:txBody>
      </p:sp>
      <p:graphicFrame>
        <p:nvGraphicFramePr>
          <p:cNvPr id="18447" name="Object 3"/>
          <p:cNvGraphicFramePr>
            <a:graphicFrameLocks noChangeAspect="1"/>
          </p:cNvGraphicFramePr>
          <p:nvPr/>
        </p:nvGraphicFramePr>
        <p:xfrm>
          <a:off x="1433513" y="3997325"/>
          <a:ext cx="3146425" cy="90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0" name="Equation" r:id="rId3" imgW="1548728" imgH="444307" progId="Equation.3">
                  <p:embed/>
                </p:oleObj>
              </mc:Choice>
              <mc:Fallback>
                <p:oleObj name="Equation" r:id="rId3" imgW="1548728" imgH="444307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3513" y="3997325"/>
                        <a:ext cx="3146425" cy="903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4"/>
          <p:cNvSpPr txBox="1">
            <a:spLocks noChangeArrowheads="1"/>
          </p:cNvSpPr>
          <p:nvPr/>
        </p:nvSpPr>
        <p:spPr bwMode="auto">
          <a:xfrm>
            <a:off x="762000" y="762000"/>
            <a:ext cx="7620000" cy="277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4400"/>
              <a:t>Let’s now try to find the E-Field on the z-axis of a “ring” of charge with radius R and charge Q.</a:t>
            </a:r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Box 1"/>
          <p:cNvSpPr txBox="1">
            <a:spLocks noChangeArrowheads="1"/>
          </p:cNvSpPr>
          <p:nvPr/>
        </p:nvSpPr>
        <p:spPr bwMode="auto">
          <a:xfrm>
            <a:off x="609600" y="609600"/>
            <a:ext cx="4572000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If we were to try to find the E-field off the axis of the ring, we would discover that this would be very hard to do analytically.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We could, however, do this computationally.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/>
          <p:cNvSpPr>
            <a:spLocks noChangeArrowheads="1"/>
          </p:cNvSpPr>
          <p:nvPr/>
        </p:nvSpPr>
        <p:spPr bwMode="auto">
          <a:xfrm>
            <a:off x="762000" y="-1828800"/>
            <a:ext cx="4572000" cy="1034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from visual import *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myscene=display(range=vector(.10,.10,.10))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Q = 50*10^-9 # C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R=0.05 #m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k=8.99*10**9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print pi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Lambda = Q/(2*pi*R)  # linear charge density 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theta = 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s=vector(R*cos(theta),R*sin(theta),0.0)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dtheta = 2*pi/100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E = vector(0.0,0.0,0.0) # We start our Riemann sum at zero N/C.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p = vector(0.025,0.00,0.025)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ds = R*dtheta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dq = Lambda * ds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dE=vector(0.0,0.0,0.0)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dElabel=label(pos=p+dE,text='dE')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dqlabel=label(pos=dE,text='dq')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while theta &lt; 2*pi: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    rate(10)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    dE=k*dq/(mag(s-p))**2*norm(s-p)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    E=E+dE   # this makes the Riemann sum happen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    theta = theta + dtheta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    s=vector(R*cos(theta),R*sin(theta),0.0)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    dot = sphere(pos=s,radius=.01)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    print dE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    dEvector=arrow(pos=p,axis=dE/5/10**14,shaftwidth=.001)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    dElabel.pos=p+dE/5/10**14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    dqlabel.pos=s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print 'E=',E,'N/C'</a:t>
            </a:r>
          </a:p>
        </p:txBody>
      </p:sp>
      <p:pic>
        <p:nvPicPr>
          <p:cNvPr id="21507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600200"/>
            <a:ext cx="2689225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Box 1"/>
          <p:cNvSpPr txBox="1">
            <a:spLocks noChangeArrowheads="1"/>
          </p:cNvSpPr>
          <p:nvPr/>
        </p:nvSpPr>
        <p:spPr bwMode="auto">
          <a:xfrm>
            <a:off x="533400" y="304800"/>
            <a:ext cx="7543800" cy="403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/>
              <a:t>You have a negatively charged ring and a positively charged ring a distance s apart.  They share the same z-axis.  The rings are of radius R and magnitude charge Q.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/>
              <a:t>What is the E-Field on the z-axis directly between the two rings?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4"/>
          <p:cNvSpPr txBox="1">
            <a:spLocks noChangeArrowheads="1"/>
          </p:cNvSpPr>
          <p:nvPr/>
        </p:nvSpPr>
        <p:spPr bwMode="auto">
          <a:xfrm>
            <a:off x="304800" y="533400"/>
            <a:ext cx="8610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4000"/>
              <a:t>The E-Field from a point charge:</a:t>
            </a:r>
          </a:p>
        </p:txBody>
      </p:sp>
      <p:sp>
        <p:nvSpPr>
          <p:cNvPr id="4099" name="Text Box 18"/>
          <p:cNvSpPr txBox="1">
            <a:spLocks noChangeArrowheads="1"/>
          </p:cNvSpPr>
          <p:nvPr/>
        </p:nvSpPr>
        <p:spPr bwMode="auto">
          <a:xfrm>
            <a:off x="609600" y="1447800"/>
            <a:ext cx="7239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Remember, from last chapter, the E-Field Vector at a point is defined as the direction a positive charge will feel force at that point.</a:t>
            </a: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4" name="Object 4"/>
          <p:cNvGraphicFramePr>
            <a:graphicFrameLocks noChangeAspect="1"/>
          </p:cNvGraphicFramePr>
          <p:nvPr/>
        </p:nvGraphicFramePr>
        <p:xfrm>
          <a:off x="1562100" y="990600"/>
          <a:ext cx="4800600" cy="1109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6" name="Equation" r:id="rId4" imgW="1866900" imgH="431800" progId="Equation.3">
                  <p:embed/>
                </p:oleObj>
              </mc:Choice>
              <mc:Fallback>
                <p:oleObj name="Equation" r:id="rId4" imgW="18669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2100" y="990600"/>
                        <a:ext cx="4800600" cy="1109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5" name="Text Box 5"/>
          <p:cNvSpPr txBox="1">
            <a:spLocks noChangeArrowheads="1"/>
          </p:cNvSpPr>
          <p:nvPr/>
        </p:nvSpPr>
        <p:spPr bwMode="auto">
          <a:xfrm>
            <a:off x="1066800" y="3581400"/>
            <a:ext cx="63246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/>
              <a:t>As always, let’s try looking at a limiting case and see if it makes sense.</a:t>
            </a:r>
          </a:p>
        </p:txBody>
      </p:sp>
    </p:spTree>
    <p:custDataLst>
      <p:tags r:id="rId2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4"/>
          <p:cNvSpPr txBox="1">
            <a:spLocks noChangeArrowheads="1"/>
          </p:cNvSpPr>
          <p:nvPr/>
        </p:nvSpPr>
        <p:spPr bwMode="auto">
          <a:xfrm>
            <a:off x="914400" y="762000"/>
            <a:ext cx="6019800" cy="347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4000"/>
              <a:t>Now, let’s try a disk.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4000"/>
              <a:t>Find the E-field on the z-axis a distance ‘z’ above a disk of total charge Q and radius R.</a:t>
            </a:r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2" name="Object 4"/>
          <p:cNvGraphicFramePr>
            <a:graphicFrameLocks noChangeAspect="1"/>
          </p:cNvGraphicFramePr>
          <p:nvPr/>
        </p:nvGraphicFramePr>
        <p:xfrm>
          <a:off x="1828800" y="1371600"/>
          <a:ext cx="4800600" cy="124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3" name="Equation" r:id="rId4" imgW="1866900" imgH="482600" progId="Equation.3">
                  <p:embed/>
                </p:oleObj>
              </mc:Choice>
              <mc:Fallback>
                <p:oleObj name="Equation" r:id="rId4" imgW="1866900" imgH="482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371600"/>
                        <a:ext cx="4800600" cy="1241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Box 1"/>
          <p:cNvSpPr txBox="1">
            <a:spLocks noChangeArrowheads="1"/>
          </p:cNvSpPr>
          <p:nvPr/>
        </p:nvSpPr>
        <p:spPr bwMode="auto">
          <a:xfrm>
            <a:off x="533400" y="304800"/>
            <a:ext cx="8001000" cy="594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Step 1: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We drew a picture.  This picture included: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 	a)  Everything given.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	b)  It included a “dq” – the “dq” is usually best placed NOT at an end or midpoint.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	c)  Using the definitions of either  “linear charge density” or “surface charge density” we turned the dq into something we could integrate over.  (for example a dx, or a dxdy, or a </a:t>
            </a:r>
            <a:r>
              <a:rPr lang="en-US" altLang="en-US" sz="2000">
                <a:sym typeface="Symbol" panose="05050102010706020507" pitchFamily="18" charset="2"/>
              </a:rPr>
              <a:t>dd)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ym typeface="Symbol" panose="05050102010706020507" pitchFamily="18" charset="2"/>
              </a:rPr>
              <a:t>	d)  Set up your integral and…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ym typeface="Symbol" panose="05050102010706020507" pitchFamily="18" charset="2"/>
              </a:rPr>
              <a:t>	e)  make sure that your , , x, r, etc…. aren’t every “double used”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ym typeface="Symbol" panose="05050102010706020507" pitchFamily="18" charset="2"/>
              </a:rPr>
              <a:t>Step 2: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ym typeface="Symbol" panose="05050102010706020507" pitchFamily="18" charset="2"/>
              </a:rPr>
              <a:t>	Do your EFD with a clear E-net.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ym typeface="Symbol" panose="05050102010706020507" pitchFamily="18" charset="2"/>
              </a:rPr>
              <a:t>Step 3: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ym typeface="Symbol" panose="05050102010706020507" pitchFamily="18" charset="2"/>
              </a:rPr>
              <a:t>	Plug and chug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ym typeface="Symbol" panose="05050102010706020507" pitchFamily="18" charset="2"/>
              </a:rPr>
              <a:t>Step 4: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ym typeface="Symbol" panose="05050102010706020507" pitchFamily="18" charset="2"/>
              </a:rPr>
              <a:t>	Analyze your result.</a:t>
            </a:r>
            <a:endParaRPr lang="en-US" altLang="en-US" sz="20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4"/>
          <p:cNvSpPr txBox="1">
            <a:spLocks noChangeArrowheads="1"/>
          </p:cNvSpPr>
          <p:nvPr/>
        </p:nvSpPr>
        <p:spPr bwMode="auto">
          <a:xfrm>
            <a:off x="685800" y="685800"/>
            <a:ext cx="51054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/>
              <a:t>With a little bit of work, we can turn a turn a disk into an infinite plane.  </a:t>
            </a:r>
          </a:p>
        </p:txBody>
      </p:sp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6"/>
          <p:cNvSpPr>
            <a:spLocks noChangeArrowheads="1"/>
          </p:cNvSpPr>
          <p:nvPr/>
        </p:nvSpPr>
        <p:spPr bwMode="auto">
          <a:xfrm>
            <a:off x="381000" y="5013325"/>
            <a:ext cx="6629400" cy="152400"/>
          </a:xfrm>
          <a:prstGeom prst="rect">
            <a:avLst/>
          </a:prstGeom>
          <a:solidFill>
            <a:srgbClr val="00FF00"/>
          </a:solidFill>
          <a:ln w="9525">
            <a:miter lim="800000"/>
            <a:headEnd/>
            <a:tailEnd/>
          </a:ln>
          <a:scene3d>
            <a:camera prst="legacyObliqueTopRight">
              <a:rot lat="20999973" lon="0" rev="0"/>
            </a:camera>
            <a:lightRig rig="legacyFlat3" dir="b"/>
          </a:scene3d>
          <a:sp3d extrusionH="4189400" prstMaterial="legacyMatte">
            <a:bevelT w="13500" h="13500" prst="angle"/>
            <a:bevelB w="13500" h="13500" prst="angle"/>
            <a:extrusionClr>
              <a:srgbClr val="00FF00"/>
            </a:extrusionClr>
            <a:contourClr>
              <a:srgbClr val="00FF00"/>
            </a:contourClr>
          </a:sp3d>
        </p:spPr>
        <p:txBody>
          <a:bodyPr wrap="none" anchor="ctr">
            <a:flatTx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pSp>
        <p:nvGrpSpPr>
          <p:cNvPr id="28675" name="Group 229"/>
          <p:cNvGrpSpPr>
            <a:grpSpLocks/>
          </p:cNvGrpSpPr>
          <p:nvPr/>
        </p:nvGrpSpPr>
        <p:grpSpPr bwMode="auto">
          <a:xfrm>
            <a:off x="2057400" y="4479925"/>
            <a:ext cx="4724400" cy="152400"/>
            <a:chOff x="1296" y="3350"/>
            <a:chExt cx="2976" cy="96"/>
          </a:xfrm>
        </p:grpSpPr>
        <p:grpSp>
          <p:nvGrpSpPr>
            <p:cNvPr id="28843" name="Group 8"/>
            <p:cNvGrpSpPr>
              <a:grpSpLocks/>
            </p:cNvGrpSpPr>
            <p:nvPr/>
          </p:nvGrpSpPr>
          <p:grpSpPr bwMode="auto">
            <a:xfrm>
              <a:off x="1296" y="3350"/>
              <a:ext cx="192" cy="96"/>
              <a:chOff x="1344" y="3216"/>
              <a:chExt cx="336" cy="192"/>
            </a:xfrm>
          </p:grpSpPr>
          <p:sp>
            <p:nvSpPr>
              <p:cNvPr id="28876" name="Oval 9"/>
              <p:cNvSpPr>
                <a:spLocks noChangeArrowheads="1"/>
              </p:cNvSpPr>
              <p:nvPr/>
            </p:nvSpPr>
            <p:spPr bwMode="auto">
              <a:xfrm>
                <a:off x="1344" y="3216"/>
                <a:ext cx="336" cy="192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8877" name="Line 10"/>
              <p:cNvSpPr>
                <a:spLocks noChangeShapeType="1"/>
              </p:cNvSpPr>
              <p:nvPr/>
            </p:nvSpPr>
            <p:spPr bwMode="auto">
              <a:xfrm flipV="1">
                <a:off x="1392" y="3264"/>
                <a:ext cx="232" cy="4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878" name="Line 11"/>
              <p:cNvSpPr>
                <a:spLocks noChangeShapeType="1"/>
              </p:cNvSpPr>
              <p:nvPr/>
            </p:nvSpPr>
            <p:spPr bwMode="auto">
              <a:xfrm flipH="1" flipV="1">
                <a:off x="1512" y="3216"/>
                <a:ext cx="24" cy="144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8844" name="Group 12"/>
            <p:cNvGrpSpPr>
              <a:grpSpLocks/>
            </p:cNvGrpSpPr>
            <p:nvPr/>
          </p:nvGrpSpPr>
          <p:grpSpPr bwMode="auto">
            <a:xfrm>
              <a:off x="1680" y="3350"/>
              <a:ext cx="192" cy="96"/>
              <a:chOff x="1344" y="3216"/>
              <a:chExt cx="336" cy="192"/>
            </a:xfrm>
          </p:grpSpPr>
          <p:sp>
            <p:nvSpPr>
              <p:cNvPr id="28873" name="Oval 13"/>
              <p:cNvSpPr>
                <a:spLocks noChangeArrowheads="1"/>
              </p:cNvSpPr>
              <p:nvPr/>
            </p:nvSpPr>
            <p:spPr bwMode="auto">
              <a:xfrm>
                <a:off x="1344" y="3216"/>
                <a:ext cx="336" cy="192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8874" name="Line 14"/>
              <p:cNvSpPr>
                <a:spLocks noChangeShapeType="1"/>
              </p:cNvSpPr>
              <p:nvPr/>
            </p:nvSpPr>
            <p:spPr bwMode="auto">
              <a:xfrm flipV="1">
                <a:off x="1392" y="3264"/>
                <a:ext cx="232" cy="4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875" name="Line 15"/>
              <p:cNvSpPr>
                <a:spLocks noChangeShapeType="1"/>
              </p:cNvSpPr>
              <p:nvPr/>
            </p:nvSpPr>
            <p:spPr bwMode="auto">
              <a:xfrm flipH="1" flipV="1">
                <a:off x="1512" y="3216"/>
                <a:ext cx="24" cy="144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8845" name="Group 16"/>
            <p:cNvGrpSpPr>
              <a:grpSpLocks/>
            </p:cNvGrpSpPr>
            <p:nvPr/>
          </p:nvGrpSpPr>
          <p:grpSpPr bwMode="auto">
            <a:xfrm>
              <a:off x="2016" y="3350"/>
              <a:ext cx="192" cy="96"/>
              <a:chOff x="1344" y="3216"/>
              <a:chExt cx="336" cy="192"/>
            </a:xfrm>
          </p:grpSpPr>
          <p:sp>
            <p:nvSpPr>
              <p:cNvPr id="28870" name="Oval 17"/>
              <p:cNvSpPr>
                <a:spLocks noChangeArrowheads="1"/>
              </p:cNvSpPr>
              <p:nvPr/>
            </p:nvSpPr>
            <p:spPr bwMode="auto">
              <a:xfrm>
                <a:off x="1344" y="3216"/>
                <a:ext cx="336" cy="192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8871" name="Line 18"/>
              <p:cNvSpPr>
                <a:spLocks noChangeShapeType="1"/>
              </p:cNvSpPr>
              <p:nvPr/>
            </p:nvSpPr>
            <p:spPr bwMode="auto">
              <a:xfrm flipV="1">
                <a:off x="1392" y="3264"/>
                <a:ext cx="232" cy="4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872" name="Line 19"/>
              <p:cNvSpPr>
                <a:spLocks noChangeShapeType="1"/>
              </p:cNvSpPr>
              <p:nvPr/>
            </p:nvSpPr>
            <p:spPr bwMode="auto">
              <a:xfrm flipH="1" flipV="1">
                <a:off x="1512" y="3216"/>
                <a:ext cx="24" cy="144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8846" name="Group 20"/>
            <p:cNvGrpSpPr>
              <a:grpSpLocks/>
            </p:cNvGrpSpPr>
            <p:nvPr/>
          </p:nvGrpSpPr>
          <p:grpSpPr bwMode="auto">
            <a:xfrm>
              <a:off x="2352" y="3350"/>
              <a:ext cx="192" cy="96"/>
              <a:chOff x="1344" y="3216"/>
              <a:chExt cx="336" cy="192"/>
            </a:xfrm>
          </p:grpSpPr>
          <p:sp>
            <p:nvSpPr>
              <p:cNvPr id="28867" name="Oval 21"/>
              <p:cNvSpPr>
                <a:spLocks noChangeArrowheads="1"/>
              </p:cNvSpPr>
              <p:nvPr/>
            </p:nvSpPr>
            <p:spPr bwMode="auto">
              <a:xfrm>
                <a:off x="1344" y="3216"/>
                <a:ext cx="336" cy="192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8868" name="Line 22"/>
              <p:cNvSpPr>
                <a:spLocks noChangeShapeType="1"/>
              </p:cNvSpPr>
              <p:nvPr/>
            </p:nvSpPr>
            <p:spPr bwMode="auto">
              <a:xfrm flipV="1">
                <a:off x="1392" y="3264"/>
                <a:ext cx="232" cy="4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869" name="Line 23"/>
              <p:cNvSpPr>
                <a:spLocks noChangeShapeType="1"/>
              </p:cNvSpPr>
              <p:nvPr/>
            </p:nvSpPr>
            <p:spPr bwMode="auto">
              <a:xfrm flipH="1" flipV="1">
                <a:off x="1512" y="3216"/>
                <a:ext cx="24" cy="144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8847" name="Group 24"/>
            <p:cNvGrpSpPr>
              <a:grpSpLocks/>
            </p:cNvGrpSpPr>
            <p:nvPr/>
          </p:nvGrpSpPr>
          <p:grpSpPr bwMode="auto">
            <a:xfrm>
              <a:off x="2736" y="3350"/>
              <a:ext cx="192" cy="96"/>
              <a:chOff x="1344" y="3216"/>
              <a:chExt cx="336" cy="192"/>
            </a:xfrm>
          </p:grpSpPr>
          <p:sp>
            <p:nvSpPr>
              <p:cNvPr id="28864" name="Oval 25"/>
              <p:cNvSpPr>
                <a:spLocks noChangeArrowheads="1"/>
              </p:cNvSpPr>
              <p:nvPr/>
            </p:nvSpPr>
            <p:spPr bwMode="auto">
              <a:xfrm>
                <a:off x="1344" y="3216"/>
                <a:ext cx="336" cy="192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8865" name="Line 26"/>
              <p:cNvSpPr>
                <a:spLocks noChangeShapeType="1"/>
              </p:cNvSpPr>
              <p:nvPr/>
            </p:nvSpPr>
            <p:spPr bwMode="auto">
              <a:xfrm flipV="1">
                <a:off x="1392" y="3264"/>
                <a:ext cx="232" cy="4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866" name="Line 27"/>
              <p:cNvSpPr>
                <a:spLocks noChangeShapeType="1"/>
              </p:cNvSpPr>
              <p:nvPr/>
            </p:nvSpPr>
            <p:spPr bwMode="auto">
              <a:xfrm flipH="1" flipV="1">
                <a:off x="1512" y="3216"/>
                <a:ext cx="24" cy="144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8848" name="Group 28"/>
            <p:cNvGrpSpPr>
              <a:grpSpLocks/>
            </p:cNvGrpSpPr>
            <p:nvPr/>
          </p:nvGrpSpPr>
          <p:grpSpPr bwMode="auto">
            <a:xfrm>
              <a:off x="3072" y="3350"/>
              <a:ext cx="192" cy="96"/>
              <a:chOff x="1344" y="3216"/>
              <a:chExt cx="336" cy="192"/>
            </a:xfrm>
          </p:grpSpPr>
          <p:sp>
            <p:nvSpPr>
              <p:cNvPr id="28861" name="Oval 29"/>
              <p:cNvSpPr>
                <a:spLocks noChangeArrowheads="1"/>
              </p:cNvSpPr>
              <p:nvPr/>
            </p:nvSpPr>
            <p:spPr bwMode="auto">
              <a:xfrm>
                <a:off x="1344" y="3216"/>
                <a:ext cx="336" cy="192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8862" name="Line 30"/>
              <p:cNvSpPr>
                <a:spLocks noChangeShapeType="1"/>
              </p:cNvSpPr>
              <p:nvPr/>
            </p:nvSpPr>
            <p:spPr bwMode="auto">
              <a:xfrm flipV="1">
                <a:off x="1392" y="3264"/>
                <a:ext cx="232" cy="4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863" name="Line 31"/>
              <p:cNvSpPr>
                <a:spLocks noChangeShapeType="1"/>
              </p:cNvSpPr>
              <p:nvPr/>
            </p:nvSpPr>
            <p:spPr bwMode="auto">
              <a:xfrm flipH="1" flipV="1">
                <a:off x="1512" y="3216"/>
                <a:ext cx="24" cy="144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8849" name="Group 32"/>
            <p:cNvGrpSpPr>
              <a:grpSpLocks/>
            </p:cNvGrpSpPr>
            <p:nvPr/>
          </p:nvGrpSpPr>
          <p:grpSpPr bwMode="auto">
            <a:xfrm>
              <a:off x="3360" y="3350"/>
              <a:ext cx="192" cy="96"/>
              <a:chOff x="1344" y="3216"/>
              <a:chExt cx="336" cy="192"/>
            </a:xfrm>
          </p:grpSpPr>
          <p:sp>
            <p:nvSpPr>
              <p:cNvPr id="28858" name="Oval 33"/>
              <p:cNvSpPr>
                <a:spLocks noChangeArrowheads="1"/>
              </p:cNvSpPr>
              <p:nvPr/>
            </p:nvSpPr>
            <p:spPr bwMode="auto">
              <a:xfrm>
                <a:off x="1344" y="3216"/>
                <a:ext cx="336" cy="192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8859" name="Line 34"/>
              <p:cNvSpPr>
                <a:spLocks noChangeShapeType="1"/>
              </p:cNvSpPr>
              <p:nvPr/>
            </p:nvSpPr>
            <p:spPr bwMode="auto">
              <a:xfrm flipV="1">
                <a:off x="1392" y="3264"/>
                <a:ext cx="232" cy="4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860" name="Line 35"/>
              <p:cNvSpPr>
                <a:spLocks noChangeShapeType="1"/>
              </p:cNvSpPr>
              <p:nvPr/>
            </p:nvSpPr>
            <p:spPr bwMode="auto">
              <a:xfrm flipH="1" flipV="1">
                <a:off x="1512" y="3216"/>
                <a:ext cx="24" cy="144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8850" name="Group 36"/>
            <p:cNvGrpSpPr>
              <a:grpSpLocks/>
            </p:cNvGrpSpPr>
            <p:nvPr/>
          </p:nvGrpSpPr>
          <p:grpSpPr bwMode="auto">
            <a:xfrm>
              <a:off x="3744" y="3350"/>
              <a:ext cx="192" cy="96"/>
              <a:chOff x="1344" y="3216"/>
              <a:chExt cx="336" cy="192"/>
            </a:xfrm>
          </p:grpSpPr>
          <p:sp>
            <p:nvSpPr>
              <p:cNvPr id="28855" name="Oval 37"/>
              <p:cNvSpPr>
                <a:spLocks noChangeArrowheads="1"/>
              </p:cNvSpPr>
              <p:nvPr/>
            </p:nvSpPr>
            <p:spPr bwMode="auto">
              <a:xfrm>
                <a:off x="1344" y="3216"/>
                <a:ext cx="336" cy="192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8856" name="Line 38"/>
              <p:cNvSpPr>
                <a:spLocks noChangeShapeType="1"/>
              </p:cNvSpPr>
              <p:nvPr/>
            </p:nvSpPr>
            <p:spPr bwMode="auto">
              <a:xfrm flipV="1">
                <a:off x="1392" y="3264"/>
                <a:ext cx="232" cy="4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857" name="Line 39"/>
              <p:cNvSpPr>
                <a:spLocks noChangeShapeType="1"/>
              </p:cNvSpPr>
              <p:nvPr/>
            </p:nvSpPr>
            <p:spPr bwMode="auto">
              <a:xfrm flipH="1" flipV="1">
                <a:off x="1512" y="3216"/>
                <a:ext cx="24" cy="144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8851" name="Group 40"/>
            <p:cNvGrpSpPr>
              <a:grpSpLocks/>
            </p:cNvGrpSpPr>
            <p:nvPr/>
          </p:nvGrpSpPr>
          <p:grpSpPr bwMode="auto">
            <a:xfrm>
              <a:off x="4080" y="3350"/>
              <a:ext cx="192" cy="96"/>
              <a:chOff x="1344" y="3216"/>
              <a:chExt cx="336" cy="192"/>
            </a:xfrm>
          </p:grpSpPr>
          <p:sp>
            <p:nvSpPr>
              <p:cNvPr id="28852" name="Oval 41"/>
              <p:cNvSpPr>
                <a:spLocks noChangeArrowheads="1"/>
              </p:cNvSpPr>
              <p:nvPr/>
            </p:nvSpPr>
            <p:spPr bwMode="auto">
              <a:xfrm>
                <a:off x="1344" y="3216"/>
                <a:ext cx="336" cy="192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8853" name="Line 42"/>
              <p:cNvSpPr>
                <a:spLocks noChangeShapeType="1"/>
              </p:cNvSpPr>
              <p:nvPr/>
            </p:nvSpPr>
            <p:spPr bwMode="auto">
              <a:xfrm flipV="1">
                <a:off x="1392" y="3264"/>
                <a:ext cx="232" cy="4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854" name="Line 43"/>
              <p:cNvSpPr>
                <a:spLocks noChangeShapeType="1"/>
              </p:cNvSpPr>
              <p:nvPr/>
            </p:nvSpPr>
            <p:spPr bwMode="auto">
              <a:xfrm flipH="1" flipV="1">
                <a:off x="1512" y="3216"/>
                <a:ext cx="24" cy="144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8676" name="Group 228"/>
          <p:cNvGrpSpPr>
            <a:grpSpLocks/>
          </p:cNvGrpSpPr>
          <p:nvPr/>
        </p:nvGrpSpPr>
        <p:grpSpPr bwMode="auto">
          <a:xfrm>
            <a:off x="1600200" y="4708525"/>
            <a:ext cx="4800600" cy="228600"/>
            <a:chOff x="1008" y="3494"/>
            <a:chExt cx="3024" cy="144"/>
          </a:xfrm>
        </p:grpSpPr>
        <p:grpSp>
          <p:nvGrpSpPr>
            <p:cNvPr id="28807" name="Group 45"/>
            <p:cNvGrpSpPr>
              <a:grpSpLocks/>
            </p:cNvGrpSpPr>
            <p:nvPr/>
          </p:nvGrpSpPr>
          <p:grpSpPr bwMode="auto">
            <a:xfrm>
              <a:off x="1008" y="3494"/>
              <a:ext cx="240" cy="144"/>
              <a:chOff x="1344" y="3216"/>
              <a:chExt cx="336" cy="192"/>
            </a:xfrm>
          </p:grpSpPr>
          <p:sp>
            <p:nvSpPr>
              <p:cNvPr id="28840" name="Oval 46"/>
              <p:cNvSpPr>
                <a:spLocks noChangeArrowheads="1"/>
              </p:cNvSpPr>
              <p:nvPr/>
            </p:nvSpPr>
            <p:spPr bwMode="auto">
              <a:xfrm>
                <a:off x="1344" y="3216"/>
                <a:ext cx="336" cy="192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8841" name="Line 47"/>
              <p:cNvSpPr>
                <a:spLocks noChangeShapeType="1"/>
              </p:cNvSpPr>
              <p:nvPr/>
            </p:nvSpPr>
            <p:spPr bwMode="auto">
              <a:xfrm flipV="1">
                <a:off x="1392" y="3264"/>
                <a:ext cx="232" cy="4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842" name="Line 48"/>
              <p:cNvSpPr>
                <a:spLocks noChangeShapeType="1"/>
              </p:cNvSpPr>
              <p:nvPr/>
            </p:nvSpPr>
            <p:spPr bwMode="auto">
              <a:xfrm flipH="1" flipV="1">
                <a:off x="1512" y="3216"/>
                <a:ext cx="24" cy="144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8808" name="Group 49"/>
            <p:cNvGrpSpPr>
              <a:grpSpLocks/>
            </p:cNvGrpSpPr>
            <p:nvPr/>
          </p:nvGrpSpPr>
          <p:grpSpPr bwMode="auto">
            <a:xfrm>
              <a:off x="1392" y="3494"/>
              <a:ext cx="240" cy="144"/>
              <a:chOff x="1344" y="3216"/>
              <a:chExt cx="336" cy="192"/>
            </a:xfrm>
          </p:grpSpPr>
          <p:sp>
            <p:nvSpPr>
              <p:cNvPr id="28837" name="Oval 50"/>
              <p:cNvSpPr>
                <a:spLocks noChangeArrowheads="1"/>
              </p:cNvSpPr>
              <p:nvPr/>
            </p:nvSpPr>
            <p:spPr bwMode="auto">
              <a:xfrm>
                <a:off x="1344" y="3216"/>
                <a:ext cx="336" cy="192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8838" name="Line 51"/>
              <p:cNvSpPr>
                <a:spLocks noChangeShapeType="1"/>
              </p:cNvSpPr>
              <p:nvPr/>
            </p:nvSpPr>
            <p:spPr bwMode="auto">
              <a:xfrm flipV="1">
                <a:off x="1392" y="3264"/>
                <a:ext cx="232" cy="4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839" name="Line 52"/>
              <p:cNvSpPr>
                <a:spLocks noChangeShapeType="1"/>
              </p:cNvSpPr>
              <p:nvPr/>
            </p:nvSpPr>
            <p:spPr bwMode="auto">
              <a:xfrm flipH="1" flipV="1">
                <a:off x="1512" y="3216"/>
                <a:ext cx="24" cy="144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8809" name="Group 53"/>
            <p:cNvGrpSpPr>
              <a:grpSpLocks/>
            </p:cNvGrpSpPr>
            <p:nvPr/>
          </p:nvGrpSpPr>
          <p:grpSpPr bwMode="auto">
            <a:xfrm>
              <a:off x="1728" y="3494"/>
              <a:ext cx="240" cy="144"/>
              <a:chOff x="1344" y="3216"/>
              <a:chExt cx="336" cy="192"/>
            </a:xfrm>
          </p:grpSpPr>
          <p:sp>
            <p:nvSpPr>
              <p:cNvPr id="28834" name="Oval 54"/>
              <p:cNvSpPr>
                <a:spLocks noChangeArrowheads="1"/>
              </p:cNvSpPr>
              <p:nvPr/>
            </p:nvSpPr>
            <p:spPr bwMode="auto">
              <a:xfrm>
                <a:off x="1344" y="3216"/>
                <a:ext cx="336" cy="192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8835" name="Line 55"/>
              <p:cNvSpPr>
                <a:spLocks noChangeShapeType="1"/>
              </p:cNvSpPr>
              <p:nvPr/>
            </p:nvSpPr>
            <p:spPr bwMode="auto">
              <a:xfrm flipV="1">
                <a:off x="1392" y="3264"/>
                <a:ext cx="232" cy="4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836" name="Line 56"/>
              <p:cNvSpPr>
                <a:spLocks noChangeShapeType="1"/>
              </p:cNvSpPr>
              <p:nvPr/>
            </p:nvSpPr>
            <p:spPr bwMode="auto">
              <a:xfrm flipH="1" flipV="1">
                <a:off x="1512" y="3216"/>
                <a:ext cx="24" cy="144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8810" name="Group 57"/>
            <p:cNvGrpSpPr>
              <a:grpSpLocks/>
            </p:cNvGrpSpPr>
            <p:nvPr/>
          </p:nvGrpSpPr>
          <p:grpSpPr bwMode="auto">
            <a:xfrm>
              <a:off x="2064" y="3494"/>
              <a:ext cx="240" cy="144"/>
              <a:chOff x="1344" y="3216"/>
              <a:chExt cx="336" cy="192"/>
            </a:xfrm>
          </p:grpSpPr>
          <p:sp>
            <p:nvSpPr>
              <p:cNvPr id="28831" name="Oval 58"/>
              <p:cNvSpPr>
                <a:spLocks noChangeArrowheads="1"/>
              </p:cNvSpPr>
              <p:nvPr/>
            </p:nvSpPr>
            <p:spPr bwMode="auto">
              <a:xfrm>
                <a:off x="1344" y="3216"/>
                <a:ext cx="336" cy="192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8832" name="Line 59"/>
              <p:cNvSpPr>
                <a:spLocks noChangeShapeType="1"/>
              </p:cNvSpPr>
              <p:nvPr/>
            </p:nvSpPr>
            <p:spPr bwMode="auto">
              <a:xfrm flipV="1">
                <a:off x="1392" y="3264"/>
                <a:ext cx="232" cy="4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833" name="Line 60"/>
              <p:cNvSpPr>
                <a:spLocks noChangeShapeType="1"/>
              </p:cNvSpPr>
              <p:nvPr/>
            </p:nvSpPr>
            <p:spPr bwMode="auto">
              <a:xfrm flipH="1" flipV="1">
                <a:off x="1512" y="3216"/>
                <a:ext cx="24" cy="144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8811" name="Group 61"/>
            <p:cNvGrpSpPr>
              <a:grpSpLocks/>
            </p:cNvGrpSpPr>
            <p:nvPr/>
          </p:nvGrpSpPr>
          <p:grpSpPr bwMode="auto">
            <a:xfrm>
              <a:off x="2448" y="3494"/>
              <a:ext cx="240" cy="144"/>
              <a:chOff x="1344" y="3216"/>
              <a:chExt cx="336" cy="192"/>
            </a:xfrm>
          </p:grpSpPr>
          <p:sp>
            <p:nvSpPr>
              <p:cNvPr id="28828" name="Oval 62"/>
              <p:cNvSpPr>
                <a:spLocks noChangeArrowheads="1"/>
              </p:cNvSpPr>
              <p:nvPr/>
            </p:nvSpPr>
            <p:spPr bwMode="auto">
              <a:xfrm>
                <a:off x="1344" y="3216"/>
                <a:ext cx="336" cy="192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8829" name="Line 63"/>
              <p:cNvSpPr>
                <a:spLocks noChangeShapeType="1"/>
              </p:cNvSpPr>
              <p:nvPr/>
            </p:nvSpPr>
            <p:spPr bwMode="auto">
              <a:xfrm flipV="1">
                <a:off x="1392" y="3264"/>
                <a:ext cx="232" cy="4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830" name="Line 64"/>
              <p:cNvSpPr>
                <a:spLocks noChangeShapeType="1"/>
              </p:cNvSpPr>
              <p:nvPr/>
            </p:nvSpPr>
            <p:spPr bwMode="auto">
              <a:xfrm flipH="1" flipV="1">
                <a:off x="1512" y="3216"/>
                <a:ext cx="24" cy="144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8812" name="Group 65"/>
            <p:cNvGrpSpPr>
              <a:grpSpLocks/>
            </p:cNvGrpSpPr>
            <p:nvPr/>
          </p:nvGrpSpPr>
          <p:grpSpPr bwMode="auto">
            <a:xfrm>
              <a:off x="2784" y="3494"/>
              <a:ext cx="240" cy="144"/>
              <a:chOff x="1344" y="3216"/>
              <a:chExt cx="336" cy="192"/>
            </a:xfrm>
          </p:grpSpPr>
          <p:sp>
            <p:nvSpPr>
              <p:cNvPr id="28825" name="Oval 66"/>
              <p:cNvSpPr>
                <a:spLocks noChangeArrowheads="1"/>
              </p:cNvSpPr>
              <p:nvPr/>
            </p:nvSpPr>
            <p:spPr bwMode="auto">
              <a:xfrm>
                <a:off x="1344" y="3216"/>
                <a:ext cx="336" cy="192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8826" name="Line 67"/>
              <p:cNvSpPr>
                <a:spLocks noChangeShapeType="1"/>
              </p:cNvSpPr>
              <p:nvPr/>
            </p:nvSpPr>
            <p:spPr bwMode="auto">
              <a:xfrm flipV="1">
                <a:off x="1392" y="3264"/>
                <a:ext cx="232" cy="4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827" name="Line 68"/>
              <p:cNvSpPr>
                <a:spLocks noChangeShapeType="1"/>
              </p:cNvSpPr>
              <p:nvPr/>
            </p:nvSpPr>
            <p:spPr bwMode="auto">
              <a:xfrm flipH="1" flipV="1">
                <a:off x="1512" y="3216"/>
                <a:ext cx="24" cy="144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8813" name="Group 69"/>
            <p:cNvGrpSpPr>
              <a:grpSpLocks/>
            </p:cNvGrpSpPr>
            <p:nvPr/>
          </p:nvGrpSpPr>
          <p:grpSpPr bwMode="auto">
            <a:xfrm>
              <a:off x="3072" y="3494"/>
              <a:ext cx="240" cy="144"/>
              <a:chOff x="1344" y="3216"/>
              <a:chExt cx="336" cy="192"/>
            </a:xfrm>
          </p:grpSpPr>
          <p:sp>
            <p:nvSpPr>
              <p:cNvPr id="28822" name="Oval 70"/>
              <p:cNvSpPr>
                <a:spLocks noChangeArrowheads="1"/>
              </p:cNvSpPr>
              <p:nvPr/>
            </p:nvSpPr>
            <p:spPr bwMode="auto">
              <a:xfrm>
                <a:off x="1344" y="3216"/>
                <a:ext cx="336" cy="192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8823" name="Line 71"/>
              <p:cNvSpPr>
                <a:spLocks noChangeShapeType="1"/>
              </p:cNvSpPr>
              <p:nvPr/>
            </p:nvSpPr>
            <p:spPr bwMode="auto">
              <a:xfrm flipV="1">
                <a:off x="1392" y="3264"/>
                <a:ext cx="232" cy="4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824" name="Line 72"/>
              <p:cNvSpPr>
                <a:spLocks noChangeShapeType="1"/>
              </p:cNvSpPr>
              <p:nvPr/>
            </p:nvSpPr>
            <p:spPr bwMode="auto">
              <a:xfrm flipH="1" flipV="1">
                <a:off x="1512" y="3216"/>
                <a:ext cx="24" cy="144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8814" name="Group 73"/>
            <p:cNvGrpSpPr>
              <a:grpSpLocks/>
            </p:cNvGrpSpPr>
            <p:nvPr/>
          </p:nvGrpSpPr>
          <p:grpSpPr bwMode="auto">
            <a:xfrm>
              <a:off x="3456" y="3494"/>
              <a:ext cx="240" cy="144"/>
              <a:chOff x="1344" y="3216"/>
              <a:chExt cx="336" cy="192"/>
            </a:xfrm>
          </p:grpSpPr>
          <p:sp>
            <p:nvSpPr>
              <p:cNvPr id="28819" name="Oval 74"/>
              <p:cNvSpPr>
                <a:spLocks noChangeArrowheads="1"/>
              </p:cNvSpPr>
              <p:nvPr/>
            </p:nvSpPr>
            <p:spPr bwMode="auto">
              <a:xfrm>
                <a:off x="1344" y="3216"/>
                <a:ext cx="336" cy="192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8820" name="Line 75"/>
              <p:cNvSpPr>
                <a:spLocks noChangeShapeType="1"/>
              </p:cNvSpPr>
              <p:nvPr/>
            </p:nvSpPr>
            <p:spPr bwMode="auto">
              <a:xfrm flipV="1">
                <a:off x="1392" y="3264"/>
                <a:ext cx="232" cy="4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821" name="Line 76"/>
              <p:cNvSpPr>
                <a:spLocks noChangeShapeType="1"/>
              </p:cNvSpPr>
              <p:nvPr/>
            </p:nvSpPr>
            <p:spPr bwMode="auto">
              <a:xfrm flipH="1" flipV="1">
                <a:off x="1512" y="3216"/>
                <a:ext cx="24" cy="144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8815" name="Group 77"/>
            <p:cNvGrpSpPr>
              <a:grpSpLocks/>
            </p:cNvGrpSpPr>
            <p:nvPr/>
          </p:nvGrpSpPr>
          <p:grpSpPr bwMode="auto">
            <a:xfrm>
              <a:off x="3792" y="3494"/>
              <a:ext cx="240" cy="144"/>
              <a:chOff x="1344" y="3216"/>
              <a:chExt cx="336" cy="192"/>
            </a:xfrm>
          </p:grpSpPr>
          <p:sp>
            <p:nvSpPr>
              <p:cNvPr id="28816" name="Oval 78"/>
              <p:cNvSpPr>
                <a:spLocks noChangeArrowheads="1"/>
              </p:cNvSpPr>
              <p:nvPr/>
            </p:nvSpPr>
            <p:spPr bwMode="auto">
              <a:xfrm>
                <a:off x="1344" y="3216"/>
                <a:ext cx="336" cy="192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8817" name="Line 79"/>
              <p:cNvSpPr>
                <a:spLocks noChangeShapeType="1"/>
              </p:cNvSpPr>
              <p:nvPr/>
            </p:nvSpPr>
            <p:spPr bwMode="auto">
              <a:xfrm flipV="1">
                <a:off x="1392" y="3264"/>
                <a:ext cx="232" cy="4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818" name="Line 80"/>
              <p:cNvSpPr>
                <a:spLocks noChangeShapeType="1"/>
              </p:cNvSpPr>
              <p:nvPr/>
            </p:nvSpPr>
            <p:spPr bwMode="auto">
              <a:xfrm flipH="1" flipV="1">
                <a:off x="1512" y="3216"/>
                <a:ext cx="24" cy="144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8677" name="Group 227"/>
          <p:cNvGrpSpPr>
            <a:grpSpLocks/>
          </p:cNvGrpSpPr>
          <p:nvPr/>
        </p:nvGrpSpPr>
        <p:grpSpPr bwMode="auto">
          <a:xfrm>
            <a:off x="2667000" y="4327525"/>
            <a:ext cx="4724400" cy="76200"/>
            <a:chOff x="1680" y="3254"/>
            <a:chExt cx="2976" cy="48"/>
          </a:xfrm>
        </p:grpSpPr>
        <p:grpSp>
          <p:nvGrpSpPr>
            <p:cNvPr id="28771" name="Group 82"/>
            <p:cNvGrpSpPr>
              <a:grpSpLocks/>
            </p:cNvGrpSpPr>
            <p:nvPr/>
          </p:nvGrpSpPr>
          <p:grpSpPr bwMode="auto">
            <a:xfrm>
              <a:off x="1680" y="3254"/>
              <a:ext cx="192" cy="48"/>
              <a:chOff x="1344" y="3216"/>
              <a:chExt cx="336" cy="192"/>
            </a:xfrm>
          </p:grpSpPr>
          <p:sp>
            <p:nvSpPr>
              <p:cNvPr id="28804" name="Oval 83"/>
              <p:cNvSpPr>
                <a:spLocks noChangeArrowheads="1"/>
              </p:cNvSpPr>
              <p:nvPr/>
            </p:nvSpPr>
            <p:spPr bwMode="auto">
              <a:xfrm>
                <a:off x="1344" y="3216"/>
                <a:ext cx="336" cy="192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8805" name="Line 84"/>
              <p:cNvSpPr>
                <a:spLocks noChangeShapeType="1"/>
              </p:cNvSpPr>
              <p:nvPr/>
            </p:nvSpPr>
            <p:spPr bwMode="auto">
              <a:xfrm flipV="1">
                <a:off x="1392" y="3264"/>
                <a:ext cx="232" cy="4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806" name="Line 85"/>
              <p:cNvSpPr>
                <a:spLocks noChangeShapeType="1"/>
              </p:cNvSpPr>
              <p:nvPr/>
            </p:nvSpPr>
            <p:spPr bwMode="auto">
              <a:xfrm flipH="1" flipV="1">
                <a:off x="1512" y="3216"/>
                <a:ext cx="24" cy="144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8772" name="Group 86"/>
            <p:cNvGrpSpPr>
              <a:grpSpLocks/>
            </p:cNvGrpSpPr>
            <p:nvPr/>
          </p:nvGrpSpPr>
          <p:grpSpPr bwMode="auto">
            <a:xfrm>
              <a:off x="2064" y="3254"/>
              <a:ext cx="192" cy="48"/>
              <a:chOff x="1344" y="3216"/>
              <a:chExt cx="336" cy="192"/>
            </a:xfrm>
          </p:grpSpPr>
          <p:sp>
            <p:nvSpPr>
              <p:cNvPr id="28801" name="Oval 87"/>
              <p:cNvSpPr>
                <a:spLocks noChangeArrowheads="1"/>
              </p:cNvSpPr>
              <p:nvPr/>
            </p:nvSpPr>
            <p:spPr bwMode="auto">
              <a:xfrm>
                <a:off x="1344" y="3216"/>
                <a:ext cx="336" cy="192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8802" name="Line 88"/>
              <p:cNvSpPr>
                <a:spLocks noChangeShapeType="1"/>
              </p:cNvSpPr>
              <p:nvPr/>
            </p:nvSpPr>
            <p:spPr bwMode="auto">
              <a:xfrm flipV="1">
                <a:off x="1392" y="3264"/>
                <a:ext cx="232" cy="4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803" name="Line 89"/>
              <p:cNvSpPr>
                <a:spLocks noChangeShapeType="1"/>
              </p:cNvSpPr>
              <p:nvPr/>
            </p:nvSpPr>
            <p:spPr bwMode="auto">
              <a:xfrm flipH="1" flipV="1">
                <a:off x="1512" y="3216"/>
                <a:ext cx="24" cy="144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8773" name="Group 90"/>
            <p:cNvGrpSpPr>
              <a:grpSpLocks/>
            </p:cNvGrpSpPr>
            <p:nvPr/>
          </p:nvGrpSpPr>
          <p:grpSpPr bwMode="auto">
            <a:xfrm>
              <a:off x="2400" y="3254"/>
              <a:ext cx="192" cy="48"/>
              <a:chOff x="1344" y="3216"/>
              <a:chExt cx="336" cy="192"/>
            </a:xfrm>
          </p:grpSpPr>
          <p:sp>
            <p:nvSpPr>
              <p:cNvPr id="28798" name="Oval 91"/>
              <p:cNvSpPr>
                <a:spLocks noChangeArrowheads="1"/>
              </p:cNvSpPr>
              <p:nvPr/>
            </p:nvSpPr>
            <p:spPr bwMode="auto">
              <a:xfrm>
                <a:off x="1344" y="3216"/>
                <a:ext cx="336" cy="192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8799" name="Line 92"/>
              <p:cNvSpPr>
                <a:spLocks noChangeShapeType="1"/>
              </p:cNvSpPr>
              <p:nvPr/>
            </p:nvSpPr>
            <p:spPr bwMode="auto">
              <a:xfrm flipV="1">
                <a:off x="1392" y="3264"/>
                <a:ext cx="232" cy="4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800" name="Line 93"/>
              <p:cNvSpPr>
                <a:spLocks noChangeShapeType="1"/>
              </p:cNvSpPr>
              <p:nvPr/>
            </p:nvSpPr>
            <p:spPr bwMode="auto">
              <a:xfrm flipH="1" flipV="1">
                <a:off x="1512" y="3216"/>
                <a:ext cx="24" cy="144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8774" name="Group 94"/>
            <p:cNvGrpSpPr>
              <a:grpSpLocks/>
            </p:cNvGrpSpPr>
            <p:nvPr/>
          </p:nvGrpSpPr>
          <p:grpSpPr bwMode="auto">
            <a:xfrm>
              <a:off x="2736" y="3254"/>
              <a:ext cx="192" cy="48"/>
              <a:chOff x="1344" y="3216"/>
              <a:chExt cx="336" cy="192"/>
            </a:xfrm>
          </p:grpSpPr>
          <p:sp>
            <p:nvSpPr>
              <p:cNvPr id="28795" name="Oval 95"/>
              <p:cNvSpPr>
                <a:spLocks noChangeArrowheads="1"/>
              </p:cNvSpPr>
              <p:nvPr/>
            </p:nvSpPr>
            <p:spPr bwMode="auto">
              <a:xfrm>
                <a:off x="1344" y="3216"/>
                <a:ext cx="336" cy="192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8796" name="Line 96"/>
              <p:cNvSpPr>
                <a:spLocks noChangeShapeType="1"/>
              </p:cNvSpPr>
              <p:nvPr/>
            </p:nvSpPr>
            <p:spPr bwMode="auto">
              <a:xfrm flipV="1">
                <a:off x="1392" y="3264"/>
                <a:ext cx="232" cy="4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97" name="Line 97"/>
              <p:cNvSpPr>
                <a:spLocks noChangeShapeType="1"/>
              </p:cNvSpPr>
              <p:nvPr/>
            </p:nvSpPr>
            <p:spPr bwMode="auto">
              <a:xfrm flipH="1" flipV="1">
                <a:off x="1512" y="3216"/>
                <a:ext cx="24" cy="144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8775" name="Group 98"/>
            <p:cNvGrpSpPr>
              <a:grpSpLocks/>
            </p:cNvGrpSpPr>
            <p:nvPr/>
          </p:nvGrpSpPr>
          <p:grpSpPr bwMode="auto">
            <a:xfrm>
              <a:off x="3120" y="3254"/>
              <a:ext cx="192" cy="48"/>
              <a:chOff x="1344" y="3216"/>
              <a:chExt cx="336" cy="192"/>
            </a:xfrm>
          </p:grpSpPr>
          <p:sp>
            <p:nvSpPr>
              <p:cNvPr id="28792" name="Oval 99"/>
              <p:cNvSpPr>
                <a:spLocks noChangeArrowheads="1"/>
              </p:cNvSpPr>
              <p:nvPr/>
            </p:nvSpPr>
            <p:spPr bwMode="auto">
              <a:xfrm>
                <a:off x="1344" y="3216"/>
                <a:ext cx="336" cy="192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8793" name="Line 100"/>
              <p:cNvSpPr>
                <a:spLocks noChangeShapeType="1"/>
              </p:cNvSpPr>
              <p:nvPr/>
            </p:nvSpPr>
            <p:spPr bwMode="auto">
              <a:xfrm flipV="1">
                <a:off x="1392" y="3264"/>
                <a:ext cx="232" cy="4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94" name="Line 101"/>
              <p:cNvSpPr>
                <a:spLocks noChangeShapeType="1"/>
              </p:cNvSpPr>
              <p:nvPr/>
            </p:nvSpPr>
            <p:spPr bwMode="auto">
              <a:xfrm flipH="1" flipV="1">
                <a:off x="1512" y="3216"/>
                <a:ext cx="24" cy="144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8776" name="Group 102"/>
            <p:cNvGrpSpPr>
              <a:grpSpLocks/>
            </p:cNvGrpSpPr>
            <p:nvPr/>
          </p:nvGrpSpPr>
          <p:grpSpPr bwMode="auto">
            <a:xfrm>
              <a:off x="3456" y="3254"/>
              <a:ext cx="192" cy="48"/>
              <a:chOff x="1344" y="3216"/>
              <a:chExt cx="336" cy="192"/>
            </a:xfrm>
          </p:grpSpPr>
          <p:sp>
            <p:nvSpPr>
              <p:cNvPr id="28789" name="Oval 103"/>
              <p:cNvSpPr>
                <a:spLocks noChangeArrowheads="1"/>
              </p:cNvSpPr>
              <p:nvPr/>
            </p:nvSpPr>
            <p:spPr bwMode="auto">
              <a:xfrm>
                <a:off x="1344" y="3216"/>
                <a:ext cx="336" cy="192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8790" name="Line 104"/>
              <p:cNvSpPr>
                <a:spLocks noChangeShapeType="1"/>
              </p:cNvSpPr>
              <p:nvPr/>
            </p:nvSpPr>
            <p:spPr bwMode="auto">
              <a:xfrm flipV="1">
                <a:off x="1392" y="3264"/>
                <a:ext cx="232" cy="4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91" name="Line 105"/>
              <p:cNvSpPr>
                <a:spLocks noChangeShapeType="1"/>
              </p:cNvSpPr>
              <p:nvPr/>
            </p:nvSpPr>
            <p:spPr bwMode="auto">
              <a:xfrm flipH="1" flipV="1">
                <a:off x="1512" y="3216"/>
                <a:ext cx="24" cy="144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8777" name="Group 106"/>
            <p:cNvGrpSpPr>
              <a:grpSpLocks/>
            </p:cNvGrpSpPr>
            <p:nvPr/>
          </p:nvGrpSpPr>
          <p:grpSpPr bwMode="auto">
            <a:xfrm>
              <a:off x="3744" y="3254"/>
              <a:ext cx="192" cy="48"/>
              <a:chOff x="1344" y="3216"/>
              <a:chExt cx="336" cy="192"/>
            </a:xfrm>
          </p:grpSpPr>
          <p:sp>
            <p:nvSpPr>
              <p:cNvPr id="28786" name="Oval 107"/>
              <p:cNvSpPr>
                <a:spLocks noChangeArrowheads="1"/>
              </p:cNvSpPr>
              <p:nvPr/>
            </p:nvSpPr>
            <p:spPr bwMode="auto">
              <a:xfrm>
                <a:off x="1344" y="3216"/>
                <a:ext cx="336" cy="192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8787" name="Line 108"/>
              <p:cNvSpPr>
                <a:spLocks noChangeShapeType="1"/>
              </p:cNvSpPr>
              <p:nvPr/>
            </p:nvSpPr>
            <p:spPr bwMode="auto">
              <a:xfrm flipV="1">
                <a:off x="1392" y="3264"/>
                <a:ext cx="232" cy="4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88" name="Line 109"/>
              <p:cNvSpPr>
                <a:spLocks noChangeShapeType="1"/>
              </p:cNvSpPr>
              <p:nvPr/>
            </p:nvSpPr>
            <p:spPr bwMode="auto">
              <a:xfrm flipH="1" flipV="1">
                <a:off x="1512" y="3216"/>
                <a:ext cx="24" cy="144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8778" name="Group 110"/>
            <p:cNvGrpSpPr>
              <a:grpSpLocks/>
            </p:cNvGrpSpPr>
            <p:nvPr/>
          </p:nvGrpSpPr>
          <p:grpSpPr bwMode="auto">
            <a:xfrm>
              <a:off x="4128" y="3254"/>
              <a:ext cx="192" cy="48"/>
              <a:chOff x="1344" y="3216"/>
              <a:chExt cx="336" cy="192"/>
            </a:xfrm>
          </p:grpSpPr>
          <p:sp>
            <p:nvSpPr>
              <p:cNvPr id="28783" name="Oval 111"/>
              <p:cNvSpPr>
                <a:spLocks noChangeArrowheads="1"/>
              </p:cNvSpPr>
              <p:nvPr/>
            </p:nvSpPr>
            <p:spPr bwMode="auto">
              <a:xfrm>
                <a:off x="1344" y="3216"/>
                <a:ext cx="336" cy="192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8784" name="Line 112"/>
              <p:cNvSpPr>
                <a:spLocks noChangeShapeType="1"/>
              </p:cNvSpPr>
              <p:nvPr/>
            </p:nvSpPr>
            <p:spPr bwMode="auto">
              <a:xfrm flipV="1">
                <a:off x="1392" y="3264"/>
                <a:ext cx="232" cy="4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85" name="Line 113"/>
              <p:cNvSpPr>
                <a:spLocks noChangeShapeType="1"/>
              </p:cNvSpPr>
              <p:nvPr/>
            </p:nvSpPr>
            <p:spPr bwMode="auto">
              <a:xfrm flipH="1" flipV="1">
                <a:off x="1512" y="3216"/>
                <a:ext cx="24" cy="144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8779" name="Group 114"/>
            <p:cNvGrpSpPr>
              <a:grpSpLocks/>
            </p:cNvGrpSpPr>
            <p:nvPr/>
          </p:nvGrpSpPr>
          <p:grpSpPr bwMode="auto">
            <a:xfrm>
              <a:off x="4464" y="3254"/>
              <a:ext cx="192" cy="48"/>
              <a:chOff x="1344" y="3216"/>
              <a:chExt cx="336" cy="192"/>
            </a:xfrm>
          </p:grpSpPr>
          <p:sp>
            <p:nvSpPr>
              <p:cNvPr id="28780" name="Oval 115"/>
              <p:cNvSpPr>
                <a:spLocks noChangeArrowheads="1"/>
              </p:cNvSpPr>
              <p:nvPr/>
            </p:nvSpPr>
            <p:spPr bwMode="auto">
              <a:xfrm>
                <a:off x="1344" y="3216"/>
                <a:ext cx="336" cy="192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8781" name="Line 116"/>
              <p:cNvSpPr>
                <a:spLocks noChangeShapeType="1"/>
              </p:cNvSpPr>
              <p:nvPr/>
            </p:nvSpPr>
            <p:spPr bwMode="auto">
              <a:xfrm flipV="1">
                <a:off x="1392" y="3264"/>
                <a:ext cx="232" cy="4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82" name="Line 117"/>
              <p:cNvSpPr>
                <a:spLocks noChangeShapeType="1"/>
              </p:cNvSpPr>
              <p:nvPr/>
            </p:nvSpPr>
            <p:spPr bwMode="auto">
              <a:xfrm flipH="1" flipV="1">
                <a:off x="1512" y="3216"/>
                <a:ext cx="24" cy="144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8678" name="Rectangle 124"/>
          <p:cNvSpPr>
            <a:spLocks noChangeArrowheads="1"/>
          </p:cNvSpPr>
          <p:nvPr/>
        </p:nvSpPr>
        <p:spPr bwMode="auto">
          <a:xfrm>
            <a:off x="533400" y="2651125"/>
            <a:ext cx="6629400" cy="152400"/>
          </a:xfrm>
          <a:prstGeom prst="rect">
            <a:avLst/>
          </a:prstGeom>
          <a:solidFill>
            <a:srgbClr val="00FF00"/>
          </a:solidFill>
          <a:ln w="9525">
            <a:miter lim="800000"/>
            <a:headEnd/>
            <a:tailEnd/>
          </a:ln>
          <a:scene3d>
            <a:camera prst="legacyObliqueTopRight">
              <a:rot lat="20999973" lon="0" rev="0"/>
            </a:camera>
            <a:lightRig rig="legacyFlat3" dir="b"/>
          </a:scene3d>
          <a:sp3d extrusionH="4189400" prstMaterial="legacyMatte">
            <a:bevelT w="13500" h="13500" prst="angle"/>
            <a:bevelB w="13500" h="13500" prst="angle"/>
            <a:extrusionClr>
              <a:srgbClr val="00FF00"/>
            </a:extrusionClr>
            <a:contourClr>
              <a:srgbClr val="00FF00"/>
            </a:contourClr>
          </a:sp3d>
        </p:spPr>
        <p:txBody>
          <a:bodyPr wrap="none" anchor="ctr">
            <a:flatTx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pSp>
        <p:nvGrpSpPr>
          <p:cNvPr id="28679" name="Group 226"/>
          <p:cNvGrpSpPr>
            <a:grpSpLocks/>
          </p:cNvGrpSpPr>
          <p:nvPr/>
        </p:nvGrpSpPr>
        <p:grpSpPr bwMode="auto">
          <a:xfrm>
            <a:off x="1600200" y="2346325"/>
            <a:ext cx="4953000" cy="228600"/>
            <a:chOff x="1008" y="2006"/>
            <a:chExt cx="3120" cy="144"/>
          </a:xfrm>
        </p:grpSpPr>
        <p:grpSp>
          <p:nvGrpSpPr>
            <p:cNvPr id="28744" name="Group 126"/>
            <p:cNvGrpSpPr>
              <a:grpSpLocks/>
            </p:cNvGrpSpPr>
            <p:nvPr/>
          </p:nvGrpSpPr>
          <p:grpSpPr bwMode="auto">
            <a:xfrm>
              <a:off x="1008" y="2006"/>
              <a:ext cx="240" cy="144"/>
              <a:chOff x="1296" y="3264"/>
              <a:chExt cx="240" cy="144"/>
            </a:xfrm>
          </p:grpSpPr>
          <p:sp>
            <p:nvSpPr>
              <p:cNvPr id="28769" name="Oval 127"/>
              <p:cNvSpPr>
                <a:spLocks noChangeArrowheads="1"/>
              </p:cNvSpPr>
              <p:nvPr/>
            </p:nvSpPr>
            <p:spPr bwMode="auto">
              <a:xfrm>
                <a:off x="1296" y="3264"/>
                <a:ext cx="240" cy="144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solidFill>
                    <a:schemeClr val="accent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8770" name="Line 128"/>
              <p:cNvSpPr>
                <a:spLocks noChangeShapeType="1"/>
              </p:cNvSpPr>
              <p:nvPr/>
            </p:nvSpPr>
            <p:spPr bwMode="auto">
              <a:xfrm flipV="1">
                <a:off x="1330" y="3312"/>
                <a:ext cx="158" cy="24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8745" name="Group 129"/>
            <p:cNvGrpSpPr>
              <a:grpSpLocks/>
            </p:cNvGrpSpPr>
            <p:nvPr/>
          </p:nvGrpSpPr>
          <p:grpSpPr bwMode="auto">
            <a:xfrm>
              <a:off x="1392" y="2006"/>
              <a:ext cx="240" cy="144"/>
              <a:chOff x="1296" y="3264"/>
              <a:chExt cx="240" cy="144"/>
            </a:xfrm>
          </p:grpSpPr>
          <p:sp>
            <p:nvSpPr>
              <p:cNvPr id="28767" name="Oval 130"/>
              <p:cNvSpPr>
                <a:spLocks noChangeArrowheads="1"/>
              </p:cNvSpPr>
              <p:nvPr/>
            </p:nvSpPr>
            <p:spPr bwMode="auto">
              <a:xfrm>
                <a:off x="1296" y="3264"/>
                <a:ext cx="240" cy="144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solidFill>
                    <a:schemeClr val="accent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8768" name="Line 131"/>
              <p:cNvSpPr>
                <a:spLocks noChangeShapeType="1"/>
              </p:cNvSpPr>
              <p:nvPr/>
            </p:nvSpPr>
            <p:spPr bwMode="auto">
              <a:xfrm flipV="1">
                <a:off x="1330" y="3312"/>
                <a:ext cx="158" cy="24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8746" name="Group 132"/>
            <p:cNvGrpSpPr>
              <a:grpSpLocks/>
            </p:cNvGrpSpPr>
            <p:nvPr/>
          </p:nvGrpSpPr>
          <p:grpSpPr bwMode="auto">
            <a:xfrm>
              <a:off x="1776" y="2006"/>
              <a:ext cx="240" cy="144"/>
              <a:chOff x="1296" y="3264"/>
              <a:chExt cx="240" cy="144"/>
            </a:xfrm>
          </p:grpSpPr>
          <p:sp>
            <p:nvSpPr>
              <p:cNvPr id="28765" name="Oval 133"/>
              <p:cNvSpPr>
                <a:spLocks noChangeArrowheads="1"/>
              </p:cNvSpPr>
              <p:nvPr/>
            </p:nvSpPr>
            <p:spPr bwMode="auto">
              <a:xfrm>
                <a:off x="1296" y="3264"/>
                <a:ext cx="240" cy="144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solidFill>
                    <a:schemeClr val="accent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8766" name="Line 134"/>
              <p:cNvSpPr>
                <a:spLocks noChangeShapeType="1"/>
              </p:cNvSpPr>
              <p:nvPr/>
            </p:nvSpPr>
            <p:spPr bwMode="auto">
              <a:xfrm flipV="1">
                <a:off x="1330" y="3312"/>
                <a:ext cx="158" cy="24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8747" name="Group 135"/>
            <p:cNvGrpSpPr>
              <a:grpSpLocks/>
            </p:cNvGrpSpPr>
            <p:nvPr/>
          </p:nvGrpSpPr>
          <p:grpSpPr bwMode="auto">
            <a:xfrm>
              <a:off x="2160" y="2006"/>
              <a:ext cx="240" cy="144"/>
              <a:chOff x="1296" y="3264"/>
              <a:chExt cx="240" cy="144"/>
            </a:xfrm>
          </p:grpSpPr>
          <p:sp>
            <p:nvSpPr>
              <p:cNvPr id="28763" name="Oval 136"/>
              <p:cNvSpPr>
                <a:spLocks noChangeArrowheads="1"/>
              </p:cNvSpPr>
              <p:nvPr/>
            </p:nvSpPr>
            <p:spPr bwMode="auto">
              <a:xfrm>
                <a:off x="1296" y="3264"/>
                <a:ext cx="240" cy="144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solidFill>
                    <a:schemeClr val="accent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8764" name="Line 137"/>
              <p:cNvSpPr>
                <a:spLocks noChangeShapeType="1"/>
              </p:cNvSpPr>
              <p:nvPr/>
            </p:nvSpPr>
            <p:spPr bwMode="auto">
              <a:xfrm flipV="1">
                <a:off x="1330" y="3312"/>
                <a:ext cx="158" cy="24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8748" name="Group 138"/>
            <p:cNvGrpSpPr>
              <a:grpSpLocks/>
            </p:cNvGrpSpPr>
            <p:nvPr/>
          </p:nvGrpSpPr>
          <p:grpSpPr bwMode="auto">
            <a:xfrm>
              <a:off x="2496" y="2006"/>
              <a:ext cx="240" cy="144"/>
              <a:chOff x="1296" y="3264"/>
              <a:chExt cx="240" cy="144"/>
            </a:xfrm>
          </p:grpSpPr>
          <p:sp>
            <p:nvSpPr>
              <p:cNvPr id="28761" name="Oval 139"/>
              <p:cNvSpPr>
                <a:spLocks noChangeArrowheads="1"/>
              </p:cNvSpPr>
              <p:nvPr/>
            </p:nvSpPr>
            <p:spPr bwMode="auto">
              <a:xfrm>
                <a:off x="1296" y="3264"/>
                <a:ext cx="240" cy="144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solidFill>
                    <a:schemeClr val="accent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8762" name="Line 140"/>
              <p:cNvSpPr>
                <a:spLocks noChangeShapeType="1"/>
              </p:cNvSpPr>
              <p:nvPr/>
            </p:nvSpPr>
            <p:spPr bwMode="auto">
              <a:xfrm flipV="1">
                <a:off x="1330" y="3312"/>
                <a:ext cx="158" cy="24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8749" name="Group 141"/>
            <p:cNvGrpSpPr>
              <a:grpSpLocks/>
            </p:cNvGrpSpPr>
            <p:nvPr/>
          </p:nvGrpSpPr>
          <p:grpSpPr bwMode="auto">
            <a:xfrm>
              <a:off x="2832" y="2006"/>
              <a:ext cx="240" cy="144"/>
              <a:chOff x="1296" y="3264"/>
              <a:chExt cx="240" cy="144"/>
            </a:xfrm>
          </p:grpSpPr>
          <p:sp>
            <p:nvSpPr>
              <p:cNvPr id="28759" name="Oval 142"/>
              <p:cNvSpPr>
                <a:spLocks noChangeArrowheads="1"/>
              </p:cNvSpPr>
              <p:nvPr/>
            </p:nvSpPr>
            <p:spPr bwMode="auto">
              <a:xfrm>
                <a:off x="1296" y="3264"/>
                <a:ext cx="240" cy="144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solidFill>
                    <a:schemeClr val="accent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8760" name="Line 143"/>
              <p:cNvSpPr>
                <a:spLocks noChangeShapeType="1"/>
              </p:cNvSpPr>
              <p:nvPr/>
            </p:nvSpPr>
            <p:spPr bwMode="auto">
              <a:xfrm flipV="1">
                <a:off x="1330" y="3312"/>
                <a:ext cx="158" cy="24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8750" name="Group 144"/>
            <p:cNvGrpSpPr>
              <a:grpSpLocks/>
            </p:cNvGrpSpPr>
            <p:nvPr/>
          </p:nvGrpSpPr>
          <p:grpSpPr bwMode="auto">
            <a:xfrm>
              <a:off x="3216" y="2006"/>
              <a:ext cx="240" cy="144"/>
              <a:chOff x="1296" y="3264"/>
              <a:chExt cx="240" cy="144"/>
            </a:xfrm>
          </p:grpSpPr>
          <p:sp>
            <p:nvSpPr>
              <p:cNvPr id="28757" name="Oval 145"/>
              <p:cNvSpPr>
                <a:spLocks noChangeArrowheads="1"/>
              </p:cNvSpPr>
              <p:nvPr/>
            </p:nvSpPr>
            <p:spPr bwMode="auto">
              <a:xfrm>
                <a:off x="1296" y="3264"/>
                <a:ext cx="240" cy="144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solidFill>
                    <a:schemeClr val="accent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8758" name="Line 146"/>
              <p:cNvSpPr>
                <a:spLocks noChangeShapeType="1"/>
              </p:cNvSpPr>
              <p:nvPr/>
            </p:nvSpPr>
            <p:spPr bwMode="auto">
              <a:xfrm flipV="1">
                <a:off x="1330" y="3312"/>
                <a:ext cx="158" cy="24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8751" name="Group 147"/>
            <p:cNvGrpSpPr>
              <a:grpSpLocks/>
            </p:cNvGrpSpPr>
            <p:nvPr/>
          </p:nvGrpSpPr>
          <p:grpSpPr bwMode="auto">
            <a:xfrm>
              <a:off x="3552" y="2006"/>
              <a:ext cx="240" cy="144"/>
              <a:chOff x="1296" y="3264"/>
              <a:chExt cx="240" cy="144"/>
            </a:xfrm>
          </p:grpSpPr>
          <p:sp>
            <p:nvSpPr>
              <p:cNvPr id="28755" name="Oval 148"/>
              <p:cNvSpPr>
                <a:spLocks noChangeArrowheads="1"/>
              </p:cNvSpPr>
              <p:nvPr/>
            </p:nvSpPr>
            <p:spPr bwMode="auto">
              <a:xfrm>
                <a:off x="1296" y="3264"/>
                <a:ext cx="240" cy="144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solidFill>
                    <a:schemeClr val="accent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8756" name="Line 149"/>
              <p:cNvSpPr>
                <a:spLocks noChangeShapeType="1"/>
              </p:cNvSpPr>
              <p:nvPr/>
            </p:nvSpPr>
            <p:spPr bwMode="auto">
              <a:xfrm flipV="1">
                <a:off x="1330" y="3312"/>
                <a:ext cx="158" cy="24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8752" name="Group 150"/>
            <p:cNvGrpSpPr>
              <a:grpSpLocks/>
            </p:cNvGrpSpPr>
            <p:nvPr/>
          </p:nvGrpSpPr>
          <p:grpSpPr bwMode="auto">
            <a:xfrm>
              <a:off x="3888" y="2006"/>
              <a:ext cx="240" cy="144"/>
              <a:chOff x="1296" y="3264"/>
              <a:chExt cx="240" cy="144"/>
            </a:xfrm>
          </p:grpSpPr>
          <p:sp>
            <p:nvSpPr>
              <p:cNvPr id="28753" name="Oval 151"/>
              <p:cNvSpPr>
                <a:spLocks noChangeArrowheads="1"/>
              </p:cNvSpPr>
              <p:nvPr/>
            </p:nvSpPr>
            <p:spPr bwMode="auto">
              <a:xfrm>
                <a:off x="1296" y="3264"/>
                <a:ext cx="240" cy="144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solidFill>
                    <a:schemeClr val="accent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8754" name="Line 152"/>
              <p:cNvSpPr>
                <a:spLocks noChangeShapeType="1"/>
              </p:cNvSpPr>
              <p:nvPr/>
            </p:nvSpPr>
            <p:spPr bwMode="auto">
              <a:xfrm flipV="1">
                <a:off x="1330" y="3312"/>
                <a:ext cx="158" cy="24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8680" name="Group 225"/>
          <p:cNvGrpSpPr>
            <a:grpSpLocks/>
          </p:cNvGrpSpPr>
          <p:nvPr/>
        </p:nvGrpSpPr>
        <p:grpSpPr bwMode="auto">
          <a:xfrm>
            <a:off x="2209800" y="2117725"/>
            <a:ext cx="4953000" cy="152400"/>
            <a:chOff x="1392" y="1862"/>
            <a:chExt cx="3120" cy="96"/>
          </a:xfrm>
        </p:grpSpPr>
        <p:grpSp>
          <p:nvGrpSpPr>
            <p:cNvPr id="28717" name="Group 154"/>
            <p:cNvGrpSpPr>
              <a:grpSpLocks/>
            </p:cNvGrpSpPr>
            <p:nvPr/>
          </p:nvGrpSpPr>
          <p:grpSpPr bwMode="auto">
            <a:xfrm>
              <a:off x="1392" y="1862"/>
              <a:ext cx="240" cy="96"/>
              <a:chOff x="1296" y="3264"/>
              <a:chExt cx="240" cy="144"/>
            </a:xfrm>
          </p:grpSpPr>
          <p:sp>
            <p:nvSpPr>
              <p:cNvPr id="28742" name="Oval 155"/>
              <p:cNvSpPr>
                <a:spLocks noChangeArrowheads="1"/>
              </p:cNvSpPr>
              <p:nvPr/>
            </p:nvSpPr>
            <p:spPr bwMode="auto">
              <a:xfrm>
                <a:off x="1296" y="3264"/>
                <a:ext cx="240" cy="144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solidFill>
                    <a:schemeClr val="accent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8743" name="Line 156"/>
              <p:cNvSpPr>
                <a:spLocks noChangeShapeType="1"/>
              </p:cNvSpPr>
              <p:nvPr/>
            </p:nvSpPr>
            <p:spPr bwMode="auto">
              <a:xfrm flipV="1">
                <a:off x="1330" y="3312"/>
                <a:ext cx="158" cy="24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8718" name="Group 157"/>
            <p:cNvGrpSpPr>
              <a:grpSpLocks/>
            </p:cNvGrpSpPr>
            <p:nvPr/>
          </p:nvGrpSpPr>
          <p:grpSpPr bwMode="auto">
            <a:xfrm>
              <a:off x="1776" y="1862"/>
              <a:ext cx="240" cy="96"/>
              <a:chOff x="1296" y="3264"/>
              <a:chExt cx="240" cy="144"/>
            </a:xfrm>
          </p:grpSpPr>
          <p:sp>
            <p:nvSpPr>
              <p:cNvPr id="28740" name="Oval 158"/>
              <p:cNvSpPr>
                <a:spLocks noChangeArrowheads="1"/>
              </p:cNvSpPr>
              <p:nvPr/>
            </p:nvSpPr>
            <p:spPr bwMode="auto">
              <a:xfrm>
                <a:off x="1296" y="3264"/>
                <a:ext cx="240" cy="144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solidFill>
                    <a:schemeClr val="accent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8741" name="Line 159"/>
              <p:cNvSpPr>
                <a:spLocks noChangeShapeType="1"/>
              </p:cNvSpPr>
              <p:nvPr/>
            </p:nvSpPr>
            <p:spPr bwMode="auto">
              <a:xfrm flipV="1">
                <a:off x="1330" y="3312"/>
                <a:ext cx="158" cy="24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8719" name="Group 160"/>
            <p:cNvGrpSpPr>
              <a:grpSpLocks/>
            </p:cNvGrpSpPr>
            <p:nvPr/>
          </p:nvGrpSpPr>
          <p:grpSpPr bwMode="auto">
            <a:xfrm>
              <a:off x="2160" y="1862"/>
              <a:ext cx="240" cy="96"/>
              <a:chOff x="1296" y="3264"/>
              <a:chExt cx="240" cy="144"/>
            </a:xfrm>
          </p:grpSpPr>
          <p:sp>
            <p:nvSpPr>
              <p:cNvPr id="28738" name="Oval 161"/>
              <p:cNvSpPr>
                <a:spLocks noChangeArrowheads="1"/>
              </p:cNvSpPr>
              <p:nvPr/>
            </p:nvSpPr>
            <p:spPr bwMode="auto">
              <a:xfrm>
                <a:off x="1296" y="3264"/>
                <a:ext cx="240" cy="144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solidFill>
                    <a:schemeClr val="accent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8739" name="Line 162"/>
              <p:cNvSpPr>
                <a:spLocks noChangeShapeType="1"/>
              </p:cNvSpPr>
              <p:nvPr/>
            </p:nvSpPr>
            <p:spPr bwMode="auto">
              <a:xfrm flipV="1">
                <a:off x="1330" y="3312"/>
                <a:ext cx="158" cy="24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8720" name="Group 163"/>
            <p:cNvGrpSpPr>
              <a:grpSpLocks/>
            </p:cNvGrpSpPr>
            <p:nvPr/>
          </p:nvGrpSpPr>
          <p:grpSpPr bwMode="auto">
            <a:xfrm>
              <a:off x="2544" y="1862"/>
              <a:ext cx="240" cy="96"/>
              <a:chOff x="1296" y="3264"/>
              <a:chExt cx="240" cy="144"/>
            </a:xfrm>
          </p:grpSpPr>
          <p:sp>
            <p:nvSpPr>
              <p:cNvPr id="28736" name="Oval 164"/>
              <p:cNvSpPr>
                <a:spLocks noChangeArrowheads="1"/>
              </p:cNvSpPr>
              <p:nvPr/>
            </p:nvSpPr>
            <p:spPr bwMode="auto">
              <a:xfrm>
                <a:off x="1296" y="3264"/>
                <a:ext cx="240" cy="144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solidFill>
                    <a:schemeClr val="accent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8737" name="Line 165"/>
              <p:cNvSpPr>
                <a:spLocks noChangeShapeType="1"/>
              </p:cNvSpPr>
              <p:nvPr/>
            </p:nvSpPr>
            <p:spPr bwMode="auto">
              <a:xfrm flipV="1">
                <a:off x="1330" y="3312"/>
                <a:ext cx="158" cy="24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8721" name="Group 166"/>
            <p:cNvGrpSpPr>
              <a:grpSpLocks/>
            </p:cNvGrpSpPr>
            <p:nvPr/>
          </p:nvGrpSpPr>
          <p:grpSpPr bwMode="auto">
            <a:xfrm>
              <a:off x="2880" y="1862"/>
              <a:ext cx="240" cy="96"/>
              <a:chOff x="1296" y="3264"/>
              <a:chExt cx="240" cy="144"/>
            </a:xfrm>
          </p:grpSpPr>
          <p:sp>
            <p:nvSpPr>
              <p:cNvPr id="28734" name="Oval 167"/>
              <p:cNvSpPr>
                <a:spLocks noChangeArrowheads="1"/>
              </p:cNvSpPr>
              <p:nvPr/>
            </p:nvSpPr>
            <p:spPr bwMode="auto">
              <a:xfrm>
                <a:off x="1296" y="3264"/>
                <a:ext cx="240" cy="144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solidFill>
                    <a:schemeClr val="accent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8735" name="Line 168"/>
              <p:cNvSpPr>
                <a:spLocks noChangeShapeType="1"/>
              </p:cNvSpPr>
              <p:nvPr/>
            </p:nvSpPr>
            <p:spPr bwMode="auto">
              <a:xfrm flipV="1">
                <a:off x="1330" y="3312"/>
                <a:ext cx="158" cy="24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8722" name="Group 169"/>
            <p:cNvGrpSpPr>
              <a:grpSpLocks/>
            </p:cNvGrpSpPr>
            <p:nvPr/>
          </p:nvGrpSpPr>
          <p:grpSpPr bwMode="auto">
            <a:xfrm>
              <a:off x="3216" y="1862"/>
              <a:ext cx="240" cy="96"/>
              <a:chOff x="1296" y="3264"/>
              <a:chExt cx="240" cy="144"/>
            </a:xfrm>
          </p:grpSpPr>
          <p:sp>
            <p:nvSpPr>
              <p:cNvPr id="28732" name="Oval 170"/>
              <p:cNvSpPr>
                <a:spLocks noChangeArrowheads="1"/>
              </p:cNvSpPr>
              <p:nvPr/>
            </p:nvSpPr>
            <p:spPr bwMode="auto">
              <a:xfrm>
                <a:off x="1296" y="3264"/>
                <a:ext cx="240" cy="144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solidFill>
                    <a:schemeClr val="accent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8733" name="Line 171"/>
              <p:cNvSpPr>
                <a:spLocks noChangeShapeType="1"/>
              </p:cNvSpPr>
              <p:nvPr/>
            </p:nvSpPr>
            <p:spPr bwMode="auto">
              <a:xfrm flipV="1">
                <a:off x="1330" y="3312"/>
                <a:ext cx="158" cy="24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8723" name="Group 172"/>
            <p:cNvGrpSpPr>
              <a:grpSpLocks/>
            </p:cNvGrpSpPr>
            <p:nvPr/>
          </p:nvGrpSpPr>
          <p:grpSpPr bwMode="auto">
            <a:xfrm>
              <a:off x="3600" y="1862"/>
              <a:ext cx="240" cy="96"/>
              <a:chOff x="1296" y="3264"/>
              <a:chExt cx="240" cy="144"/>
            </a:xfrm>
          </p:grpSpPr>
          <p:sp>
            <p:nvSpPr>
              <p:cNvPr id="28730" name="Oval 173"/>
              <p:cNvSpPr>
                <a:spLocks noChangeArrowheads="1"/>
              </p:cNvSpPr>
              <p:nvPr/>
            </p:nvSpPr>
            <p:spPr bwMode="auto">
              <a:xfrm>
                <a:off x="1296" y="3264"/>
                <a:ext cx="240" cy="144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solidFill>
                    <a:schemeClr val="accent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8731" name="Line 174"/>
              <p:cNvSpPr>
                <a:spLocks noChangeShapeType="1"/>
              </p:cNvSpPr>
              <p:nvPr/>
            </p:nvSpPr>
            <p:spPr bwMode="auto">
              <a:xfrm flipV="1">
                <a:off x="1330" y="3312"/>
                <a:ext cx="158" cy="24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8724" name="Group 175"/>
            <p:cNvGrpSpPr>
              <a:grpSpLocks/>
            </p:cNvGrpSpPr>
            <p:nvPr/>
          </p:nvGrpSpPr>
          <p:grpSpPr bwMode="auto">
            <a:xfrm>
              <a:off x="3936" y="1862"/>
              <a:ext cx="240" cy="96"/>
              <a:chOff x="1296" y="3264"/>
              <a:chExt cx="240" cy="144"/>
            </a:xfrm>
          </p:grpSpPr>
          <p:sp>
            <p:nvSpPr>
              <p:cNvPr id="28728" name="Oval 176"/>
              <p:cNvSpPr>
                <a:spLocks noChangeArrowheads="1"/>
              </p:cNvSpPr>
              <p:nvPr/>
            </p:nvSpPr>
            <p:spPr bwMode="auto">
              <a:xfrm>
                <a:off x="1296" y="3264"/>
                <a:ext cx="240" cy="144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solidFill>
                    <a:schemeClr val="accent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8729" name="Line 177"/>
              <p:cNvSpPr>
                <a:spLocks noChangeShapeType="1"/>
              </p:cNvSpPr>
              <p:nvPr/>
            </p:nvSpPr>
            <p:spPr bwMode="auto">
              <a:xfrm flipV="1">
                <a:off x="1330" y="3312"/>
                <a:ext cx="158" cy="24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8725" name="Group 178"/>
            <p:cNvGrpSpPr>
              <a:grpSpLocks/>
            </p:cNvGrpSpPr>
            <p:nvPr/>
          </p:nvGrpSpPr>
          <p:grpSpPr bwMode="auto">
            <a:xfrm>
              <a:off x="4272" y="1862"/>
              <a:ext cx="240" cy="96"/>
              <a:chOff x="1296" y="3264"/>
              <a:chExt cx="240" cy="144"/>
            </a:xfrm>
          </p:grpSpPr>
          <p:sp>
            <p:nvSpPr>
              <p:cNvPr id="28726" name="Oval 179"/>
              <p:cNvSpPr>
                <a:spLocks noChangeArrowheads="1"/>
              </p:cNvSpPr>
              <p:nvPr/>
            </p:nvSpPr>
            <p:spPr bwMode="auto">
              <a:xfrm>
                <a:off x="1296" y="3264"/>
                <a:ext cx="240" cy="144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solidFill>
                    <a:schemeClr val="accent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8727" name="Line 180"/>
              <p:cNvSpPr>
                <a:spLocks noChangeShapeType="1"/>
              </p:cNvSpPr>
              <p:nvPr/>
            </p:nvSpPr>
            <p:spPr bwMode="auto">
              <a:xfrm flipV="1">
                <a:off x="1330" y="3312"/>
                <a:ext cx="158" cy="24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8681" name="Group 224"/>
          <p:cNvGrpSpPr>
            <a:grpSpLocks/>
          </p:cNvGrpSpPr>
          <p:nvPr/>
        </p:nvGrpSpPr>
        <p:grpSpPr bwMode="auto">
          <a:xfrm>
            <a:off x="2667000" y="1965325"/>
            <a:ext cx="4953000" cy="76200"/>
            <a:chOff x="1680" y="1766"/>
            <a:chExt cx="3120" cy="48"/>
          </a:xfrm>
        </p:grpSpPr>
        <p:grpSp>
          <p:nvGrpSpPr>
            <p:cNvPr id="28690" name="Group 182"/>
            <p:cNvGrpSpPr>
              <a:grpSpLocks/>
            </p:cNvGrpSpPr>
            <p:nvPr/>
          </p:nvGrpSpPr>
          <p:grpSpPr bwMode="auto">
            <a:xfrm>
              <a:off x="1680" y="1766"/>
              <a:ext cx="240" cy="48"/>
              <a:chOff x="1296" y="3264"/>
              <a:chExt cx="240" cy="144"/>
            </a:xfrm>
          </p:grpSpPr>
          <p:sp>
            <p:nvSpPr>
              <p:cNvPr id="28715" name="Oval 183"/>
              <p:cNvSpPr>
                <a:spLocks noChangeArrowheads="1"/>
              </p:cNvSpPr>
              <p:nvPr/>
            </p:nvSpPr>
            <p:spPr bwMode="auto">
              <a:xfrm>
                <a:off x="1296" y="3264"/>
                <a:ext cx="240" cy="144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solidFill>
                    <a:schemeClr val="accent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8716" name="Line 184"/>
              <p:cNvSpPr>
                <a:spLocks noChangeShapeType="1"/>
              </p:cNvSpPr>
              <p:nvPr/>
            </p:nvSpPr>
            <p:spPr bwMode="auto">
              <a:xfrm flipV="1">
                <a:off x="1330" y="3312"/>
                <a:ext cx="158" cy="24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8691" name="Group 185"/>
            <p:cNvGrpSpPr>
              <a:grpSpLocks/>
            </p:cNvGrpSpPr>
            <p:nvPr/>
          </p:nvGrpSpPr>
          <p:grpSpPr bwMode="auto">
            <a:xfrm>
              <a:off x="2064" y="1766"/>
              <a:ext cx="240" cy="48"/>
              <a:chOff x="1296" y="3264"/>
              <a:chExt cx="240" cy="144"/>
            </a:xfrm>
          </p:grpSpPr>
          <p:sp>
            <p:nvSpPr>
              <p:cNvPr id="28713" name="Oval 186"/>
              <p:cNvSpPr>
                <a:spLocks noChangeArrowheads="1"/>
              </p:cNvSpPr>
              <p:nvPr/>
            </p:nvSpPr>
            <p:spPr bwMode="auto">
              <a:xfrm>
                <a:off x="1296" y="3264"/>
                <a:ext cx="240" cy="144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solidFill>
                    <a:schemeClr val="accent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8714" name="Line 187"/>
              <p:cNvSpPr>
                <a:spLocks noChangeShapeType="1"/>
              </p:cNvSpPr>
              <p:nvPr/>
            </p:nvSpPr>
            <p:spPr bwMode="auto">
              <a:xfrm flipV="1">
                <a:off x="1330" y="3312"/>
                <a:ext cx="158" cy="24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8692" name="Group 188"/>
            <p:cNvGrpSpPr>
              <a:grpSpLocks/>
            </p:cNvGrpSpPr>
            <p:nvPr/>
          </p:nvGrpSpPr>
          <p:grpSpPr bwMode="auto">
            <a:xfrm>
              <a:off x="2448" y="1766"/>
              <a:ext cx="240" cy="48"/>
              <a:chOff x="1296" y="3264"/>
              <a:chExt cx="240" cy="144"/>
            </a:xfrm>
          </p:grpSpPr>
          <p:sp>
            <p:nvSpPr>
              <p:cNvPr id="28711" name="Oval 189"/>
              <p:cNvSpPr>
                <a:spLocks noChangeArrowheads="1"/>
              </p:cNvSpPr>
              <p:nvPr/>
            </p:nvSpPr>
            <p:spPr bwMode="auto">
              <a:xfrm>
                <a:off x="1296" y="3264"/>
                <a:ext cx="240" cy="144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solidFill>
                    <a:schemeClr val="accent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8712" name="Line 190"/>
              <p:cNvSpPr>
                <a:spLocks noChangeShapeType="1"/>
              </p:cNvSpPr>
              <p:nvPr/>
            </p:nvSpPr>
            <p:spPr bwMode="auto">
              <a:xfrm flipV="1">
                <a:off x="1330" y="3312"/>
                <a:ext cx="158" cy="24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8693" name="Group 191"/>
            <p:cNvGrpSpPr>
              <a:grpSpLocks/>
            </p:cNvGrpSpPr>
            <p:nvPr/>
          </p:nvGrpSpPr>
          <p:grpSpPr bwMode="auto">
            <a:xfrm>
              <a:off x="2832" y="1766"/>
              <a:ext cx="240" cy="48"/>
              <a:chOff x="1296" y="3264"/>
              <a:chExt cx="240" cy="144"/>
            </a:xfrm>
          </p:grpSpPr>
          <p:sp>
            <p:nvSpPr>
              <p:cNvPr id="28709" name="Oval 192"/>
              <p:cNvSpPr>
                <a:spLocks noChangeArrowheads="1"/>
              </p:cNvSpPr>
              <p:nvPr/>
            </p:nvSpPr>
            <p:spPr bwMode="auto">
              <a:xfrm>
                <a:off x="1296" y="3264"/>
                <a:ext cx="240" cy="144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solidFill>
                    <a:schemeClr val="accent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8710" name="Line 193"/>
              <p:cNvSpPr>
                <a:spLocks noChangeShapeType="1"/>
              </p:cNvSpPr>
              <p:nvPr/>
            </p:nvSpPr>
            <p:spPr bwMode="auto">
              <a:xfrm flipV="1">
                <a:off x="1330" y="3312"/>
                <a:ext cx="158" cy="24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8694" name="Group 194"/>
            <p:cNvGrpSpPr>
              <a:grpSpLocks/>
            </p:cNvGrpSpPr>
            <p:nvPr/>
          </p:nvGrpSpPr>
          <p:grpSpPr bwMode="auto">
            <a:xfrm>
              <a:off x="3168" y="1766"/>
              <a:ext cx="240" cy="48"/>
              <a:chOff x="1296" y="3264"/>
              <a:chExt cx="240" cy="144"/>
            </a:xfrm>
          </p:grpSpPr>
          <p:sp>
            <p:nvSpPr>
              <p:cNvPr id="28707" name="Oval 195"/>
              <p:cNvSpPr>
                <a:spLocks noChangeArrowheads="1"/>
              </p:cNvSpPr>
              <p:nvPr/>
            </p:nvSpPr>
            <p:spPr bwMode="auto">
              <a:xfrm>
                <a:off x="1296" y="3264"/>
                <a:ext cx="240" cy="144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solidFill>
                    <a:schemeClr val="accent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8708" name="Line 196"/>
              <p:cNvSpPr>
                <a:spLocks noChangeShapeType="1"/>
              </p:cNvSpPr>
              <p:nvPr/>
            </p:nvSpPr>
            <p:spPr bwMode="auto">
              <a:xfrm flipV="1">
                <a:off x="1330" y="3312"/>
                <a:ext cx="158" cy="24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8695" name="Group 197"/>
            <p:cNvGrpSpPr>
              <a:grpSpLocks/>
            </p:cNvGrpSpPr>
            <p:nvPr/>
          </p:nvGrpSpPr>
          <p:grpSpPr bwMode="auto">
            <a:xfrm>
              <a:off x="3504" y="1766"/>
              <a:ext cx="240" cy="48"/>
              <a:chOff x="1296" y="3264"/>
              <a:chExt cx="240" cy="144"/>
            </a:xfrm>
          </p:grpSpPr>
          <p:sp>
            <p:nvSpPr>
              <p:cNvPr id="28705" name="Oval 198"/>
              <p:cNvSpPr>
                <a:spLocks noChangeArrowheads="1"/>
              </p:cNvSpPr>
              <p:nvPr/>
            </p:nvSpPr>
            <p:spPr bwMode="auto">
              <a:xfrm>
                <a:off x="1296" y="3264"/>
                <a:ext cx="240" cy="144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solidFill>
                    <a:schemeClr val="accent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8706" name="Line 199"/>
              <p:cNvSpPr>
                <a:spLocks noChangeShapeType="1"/>
              </p:cNvSpPr>
              <p:nvPr/>
            </p:nvSpPr>
            <p:spPr bwMode="auto">
              <a:xfrm flipV="1">
                <a:off x="1330" y="3312"/>
                <a:ext cx="158" cy="24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8696" name="Group 200"/>
            <p:cNvGrpSpPr>
              <a:grpSpLocks/>
            </p:cNvGrpSpPr>
            <p:nvPr/>
          </p:nvGrpSpPr>
          <p:grpSpPr bwMode="auto">
            <a:xfrm>
              <a:off x="3888" y="1766"/>
              <a:ext cx="240" cy="48"/>
              <a:chOff x="1296" y="3264"/>
              <a:chExt cx="240" cy="144"/>
            </a:xfrm>
          </p:grpSpPr>
          <p:sp>
            <p:nvSpPr>
              <p:cNvPr id="28703" name="Oval 201"/>
              <p:cNvSpPr>
                <a:spLocks noChangeArrowheads="1"/>
              </p:cNvSpPr>
              <p:nvPr/>
            </p:nvSpPr>
            <p:spPr bwMode="auto">
              <a:xfrm>
                <a:off x="1296" y="3264"/>
                <a:ext cx="240" cy="144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solidFill>
                    <a:schemeClr val="accent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8704" name="Line 202"/>
              <p:cNvSpPr>
                <a:spLocks noChangeShapeType="1"/>
              </p:cNvSpPr>
              <p:nvPr/>
            </p:nvSpPr>
            <p:spPr bwMode="auto">
              <a:xfrm flipV="1">
                <a:off x="1330" y="3312"/>
                <a:ext cx="158" cy="24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8697" name="Group 203"/>
            <p:cNvGrpSpPr>
              <a:grpSpLocks/>
            </p:cNvGrpSpPr>
            <p:nvPr/>
          </p:nvGrpSpPr>
          <p:grpSpPr bwMode="auto">
            <a:xfrm>
              <a:off x="4224" y="1766"/>
              <a:ext cx="240" cy="48"/>
              <a:chOff x="1296" y="3264"/>
              <a:chExt cx="240" cy="144"/>
            </a:xfrm>
          </p:grpSpPr>
          <p:sp>
            <p:nvSpPr>
              <p:cNvPr id="28701" name="Oval 204"/>
              <p:cNvSpPr>
                <a:spLocks noChangeArrowheads="1"/>
              </p:cNvSpPr>
              <p:nvPr/>
            </p:nvSpPr>
            <p:spPr bwMode="auto">
              <a:xfrm>
                <a:off x="1296" y="3264"/>
                <a:ext cx="240" cy="144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solidFill>
                    <a:schemeClr val="accent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8702" name="Line 205"/>
              <p:cNvSpPr>
                <a:spLocks noChangeShapeType="1"/>
              </p:cNvSpPr>
              <p:nvPr/>
            </p:nvSpPr>
            <p:spPr bwMode="auto">
              <a:xfrm flipV="1">
                <a:off x="1330" y="3312"/>
                <a:ext cx="158" cy="24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8698" name="Group 206"/>
            <p:cNvGrpSpPr>
              <a:grpSpLocks/>
            </p:cNvGrpSpPr>
            <p:nvPr/>
          </p:nvGrpSpPr>
          <p:grpSpPr bwMode="auto">
            <a:xfrm>
              <a:off x="4560" y="1766"/>
              <a:ext cx="240" cy="48"/>
              <a:chOff x="1296" y="3264"/>
              <a:chExt cx="240" cy="144"/>
            </a:xfrm>
          </p:grpSpPr>
          <p:sp>
            <p:nvSpPr>
              <p:cNvPr id="28699" name="Oval 207"/>
              <p:cNvSpPr>
                <a:spLocks noChangeArrowheads="1"/>
              </p:cNvSpPr>
              <p:nvPr/>
            </p:nvSpPr>
            <p:spPr bwMode="auto">
              <a:xfrm>
                <a:off x="1296" y="3264"/>
                <a:ext cx="240" cy="144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solidFill>
                    <a:schemeClr val="accent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8700" name="Line 208"/>
              <p:cNvSpPr>
                <a:spLocks noChangeShapeType="1"/>
              </p:cNvSpPr>
              <p:nvPr/>
            </p:nvSpPr>
            <p:spPr bwMode="auto">
              <a:xfrm flipV="1">
                <a:off x="1330" y="3312"/>
                <a:ext cx="158" cy="24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8682" name="Text Box 223"/>
          <p:cNvSpPr txBox="1">
            <a:spLocks noChangeArrowheads="1"/>
          </p:cNvSpPr>
          <p:nvPr/>
        </p:nvSpPr>
        <p:spPr bwMode="auto">
          <a:xfrm>
            <a:off x="304800" y="76200"/>
            <a:ext cx="75438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/>
              <a:t>The Parallel Plate Capacitor  -- The plates are assumed to be very large.</a:t>
            </a:r>
          </a:p>
        </p:txBody>
      </p:sp>
      <p:sp>
        <p:nvSpPr>
          <p:cNvPr id="28683" name="Oval 230"/>
          <p:cNvSpPr>
            <a:spLocks noChangeArrowheads="1"/>
          </p:cNvSpPr>
          <p:nvPr/>
        </p:nvSpPr>
        <p:spPr bwMode="auto">
          <a:xfrm>
            <a:off x="3810000" y="33528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8684" name="Oval 231"/>
          <p:cNvSpPr>
            <a:spLocks noChangeArrowheads="1"/>
          </p:cNvSpPr>
          <p:nvPr/>
        </p:nvSpPr>
        <p:spPr bwMode="auto">
          <a:xfrm>
            <a:off x="3810000" y="56388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8685" name="Oval 232"/>
          <p:cNvSpPr>
            <a:spLocks noChangeArrowheads="1"/>
          </p:cNvSpPr>
          <p:nvPr/>
        </p:nvSpPr>
        <p:spPr bwMode="auto">
          <a:xfrm>
            <a:off x="3886200" y="1219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8686" name="Text Box 233"/>
          <p:cNvSpPr txBox="1">
            <a:spLocks noChangeArrowheads="1"/>
          </p:cNvSpPr>
          <p:nvPr/>
        </p:nvSpPr>
        <p:spPr bwMode="auto">
          <a:xfrm>
            <a:off x="4267200" y="990600"/>
            <a:ext cx="990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3600"/>
              <a:t>A.</a:t>
            </a:r>
          </a:p>
        </p:txBody>
      </p:sp>
      <p:sp>
        <p:nvSpPr>
          <p:cNvPr id="28687" name="Text Box 234"/>
          <p:cNvSpPr txBox="1">
            <a:spLocks noChangeArrowheads="1"/>
          </p:cNvSpPr>
          <p:nvPr/>
        </p:nvSpPr>
        <p:spPr bwMode="auto">
          <a:xfrm>
            <a:off x="4114800" y="3124200"/>
            <a:ext cx="990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3600"/>
              <a:t>B.</a:t>
            </a:r>
          </a:p>
        </p:txBody>
      </p:sp>
      <p:sp>
        <p:nvSpPr>
          <p:cNvPr id="28688" name="Text Box 235"/>
          <p:cNvSpPr txBox="1">
            <a:spLocks noChangeArrowheads="1"/>
          </p:cNvSpPr>
          <p:nvPr/>
        </p:nvSpPr>
        <p:spPr bwMode="auto">
          <a:xfrm>
            <a:off x="4114800" y="5410200"/>
            <a:ext cx="990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3600"/>
              <a:t>C.</a:t>
            </a:r>
          </a:p>
        </p:txBody>
      </p:sp>
      <p:sp>
        <p:nvSpPr>
          <p:cNvPr id="206" name="TextBox 205"/>
          <p:cNvSpPr txBox="1"/>
          <p:nvPr/>
        </p:nvSpPr>
        <p:spPr>
          <a:xfrm>
            <a:off x="6400800" y="4625975"/>
            <a:ext cx="2514600" cy="2308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dirty="0">
                <a:latin typeface="Arial" charset="0"/>
              </a:rPr>
              <a:t>Which direction does the E-field point at C?</a:t>
            </a:r>
          </a:p>
          <a:p>
            <a:pPr marL="342900" indent="-342900" eaLnBrk="1" hangingPunct="1">
              <a:buFontTx/>
              <a:buAutoNum type="arabicPeriod"/>
              <a:defRPr/>
            </a:pPr>
            <a:r>
              <a:rPr lang="en-US" dirty="0">
                <a:latin typeface="Arial" charset="0"/>
              </a:rPr>
              <a:t>Up</a:t>
            </a:r>
          </a:p>
          <a:p>
            <a:pPr marL="342900" indent="-342900" eaLnBrk="1" hangingPunct="1">
              <a:buFontTx/>
              <a:buAutoNum type="arabicPeriod"/>
              <a:defRPr/>
            </a:pPr>
            <a:r>
              <a:rPr lang="en-US" dirty="0">
                <a:latin typeface="Arial" charset="0"/>
              </a:rPr>
              <a:t>Down</a:t>
            </a:r>
          </a:p>
          <a:p>
            <a:pPr marL="342900" indent="-342900" eaLnBrk="1" hangingPunct="1">
              <a:buFontTx/>
              <a:buAutoNum type="arabicPeriod"/>
              <a:defRPr/>
            </a:pPr>
            <a:r>
              <a:rPr lang="en-US" dirty="0">
                <a:latin typeface="Arial" charset="0"/>
              </a:rPr>
              <a:t>Left</a:t>
            </a:r>
          </a:p>
          <a:p>
            <a:pPr marL="342900" indent="-342900" eaLnBrk="1" hangingPunct="1">
              <a:buFontTx/>
              <a:buAutoNum type="arabicPeriod"/>
              <a:defRPr/>
            </a:pPr>
            <a:r>
              <a:rPr lang="en-US" dirty="0">
                <a:latin typeface="Arial" charset="0"/>
              </a:rPr>
              <a:t>Right</a:t>
            </a:r>
          </a:p>
          <a:p>
            <a:pPr marL="342900" indent="-342900" eaLnBrk="1" hangingPunct="1">
              <a:buFontTx/>
              <a:buAutoNum type="arabicPeriod"/>
              <a:defRPr/>
            </a:pPr>
            <a:r>
              <a:rPr lang="en-US" dirty="0">
                <a:latin typeface="Arial" charset="0"/>
              </a:rPr>
              <a:t>Zero</a:t>
            </a:r>
          </a:p>
          <a:p>
            <a:pPr marL="342900" indent="-342900" eaLnBrk="1" hangingPunct="1">
              <a:buFontTx/>
              <a:buAutoNum type="arabicPeriod"/>
              <a:defRPr/>
            </a:pPr>
            <a:endParaRPr lang="en-US" dirty="0">
              <a:latin typeface="Arial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4"/>
          <p:cNvSpPr txBox="1">
            <a:spLocks noChangeArrowheads="1"/>
          </p:cNvSpPr>
          <p:nvPr/>
        </p:nvSpPr>
        <p:spPr bwMode="auto">
          <a:xfrm>
            <a:off x="609600" y="304800"/>
            <a:ext cx="68580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3600"/>
              <a:t>Let’s try putting a dipole in an Electric Field</a:t>
            </a:r>
          </a:p>
        </p:txBody>
      </p:sp>
      <p:pic>
        <p:nvPicPr>
          <p:cNvPr id="29699" name="Picture 5" descr="1475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828800"/>
            <a:ext cx="4495800" cy="3652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0" name="Text Box 6"/>
          <p:cNvSpPr txBox="1">
            <a:spLocks noChangeArrowheads="1"/>
          </p:cNvSpPr>
          <p:nvPr/>
        </p:nvSpPr>
        <p:spPr bwMode="auto">
          <a:xfrm>
            <a:off x="838200" y="2057400"/>
            <a:ext cx="2971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9701" name="TextBox 4"/>
          <p:cNvSpPr txBox="1">
            <a:spLocks noChangeArrowheads="1"/>
          </p:cNvSpPr>
          <p:nvPr/>
        </p:nvSpPr>
        <p:spPr bwMode="auto">
          <a:xfrm>
            <a:off x="838200" y="1676400"/>
            <a:ext cx="2286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Let’s find the period of oscillation of HydroFluoric Acid.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304800" y="533400"/>
            <a:ext cx="8610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4000"/>
              <a:t>The E-Field from a point charge:</a:t>
            </a: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381000" y="5867400"/>
            <a:ext cx="8128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http://phet.colorado.edu/new/simulations/sims.php?sim=Electric_Field_Hockey</a:t>
            </a:r>
          </a:p>
        </p:txBody>
      </p:sp>
      <p:pic>
        <p:nvPicPr>
          <p:cNvPr id="5124" name="Picture 4" descr="718px-E_FieldOnePointChar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09800"/>
            <a:ext cx="3197225" cy="311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125" name="Group 5"/>
          <p:cNvGrpSpPr>
            <a:grpSpLocks/>
          </p:cNvGrpSpPr>
          <p:nvPr/>
        </p:nvGrpSpPr>
        <p:grpSpPr bwMode="auto">
          <a:xfrm>
            <a:off x="5410200" y="2743200"/>
            <a:ext cx="1981200" cy="1905000"/>
            <a:chOff x="3408" y="1296"/>
            <a:chExt cx="1248" cy="1200"/>
          </a:xfrm>
        </p:grpSpPr>
        <p:pic>
          <p:nvPicPr>
            <p:cNvPr id="5128" name="Picture 6" descr="718px-E_FieldOnePointCharg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184" t="41548" r="40517" b="43788"/>
            <a:stretch>
              <a:fillRect/>
            </a:stretch>
          </p:blipFill>
          <p:spPr bwMode="auto">
            <a:xfrm>
              <a:off x="3888" y="177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29" name="Line 7"/>
            <p:cNvSpPr>
              <a:spLocks noChangeShapeType="1"/>
            </p:cNvSpPr>
            <p:nvPr/>
          </p:nvSpPr>
          <p:spPr bwMode="auto">
            <a:xfrm>
              <a:off x="4032" y="2064"/>
              <a:ext cx="0" cy="432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0" name="Line 8"/>
            <p:cNvSpPr>
              <a:spLocks noChangeShapeType="1"/>
            </p:cNvSpPr>
            <p:nvPr/>
          </p:nvSpPr>
          <p:spPr bwMode="auto">
            <a:xfrm>
              <a:off x="4176" y="1920"/>
              <a:ext cx="480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1" name="Line 9"/>
            <p:cNvSpPr>
              <a:spLocks noChangeShapeType="1"/>
            </p:cNvSpPr>
            <p:nvPr/>
          </p:nvSpPr>
          <p:spPr bwMode="auto">
            <a:xfrm>
              <a:off x="4032" y="1296"/>
              <a:ext cx="0" cy="432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2" name="Line 10"/>
            <p:cNvSpPr>
              <a:spLocks noChangeShapeType="1"/>
            </p:cNvSpPr>
            <p:nvPr/>
          </p:nvSpPr>
          <p:spPr bwMode="auto">
            <a:xfrm>
              <a:off x="3408" y="1920"/>
              <a:ext cx="480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3" name="Line 11"/>
            <p:cNvSpPr>
              <a:spLocks noChangeShapeType="1"/>
            </p:cNvSpPr>
            <p:nvPr/>
          </p:nvSpPr>
          <p:spPr bwMode="auto">
            <a:xfrm flipV="1">
              <a:off x="3456" y="2064"/>
              <a:ext cx="432" cy="336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4" name="Line 12"/>
            <p:cNvSpPr>
              <a:spLocks noChangeShapeType="1"/>
            </p:cNvSpPr>
            <p:nvPr/>
          </p:nvSpPr>
          <p:spPr bwMode="auto">
            <a:xfrm flipH="1" flipV="1">
              <a:off x="4128" y="2064"/>
              <a:ext cx="432" cy="336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5" name="Line 13"/>
            <p:cNvSpPr>
              <a:spLocks noChangeShapeType="1"/>
            </p:cNvSpPr>
            <p:nvPr/>
          </p:nvSpPr>
          <p:spPr bwMode="auto">
            <a:xfrm flipH="1">
              <a:off x="4176" y="1440"/>
              <a:ext cx="432" cy="336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6" name="Line 14"/>
            <p:cNvSpPr>
              <a:spLocks noChangeShapeType="1"/>
            </p:cNvSpPr>
            <p:nvPr/>
          </p:nvSpPr>
          <p:spPr bwMode="auto">
            <a:xfrm>
              <a:off x="3504" y="1440"/>
              <a:ext cx="432" cy="336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26" name="Text Box 15"/>
          <p:cNvSpPr txBox="1">
            <a:spLocks noChangeArrowheads="1"/>
          </p:cNvSpPr>
          <p:nvPr/>
        </p:nvSpPr>
        <p:spPr bwMode="auto">
          <a:xfrm>
            <a:off x="609600" y="1447800"/>
            <a:ext cx="7239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Remember, from last chapter, the E-Field Vector at a point is defined as the direction a positive charge will feel force at that point.</a:t>
            </a:r>
          </a:p>
        </p:txBody>
      </p:sp>
      <p:sp>
        <p:nvSpPr>
          <p:cNvPr id="5127" name="Text Box 16"/>
          <p:cNvSpPr txBox="1">
            <a:spLocks noChangeArrowheads="1"/>
          </p:cNvSpPr>
          <p:nvPr/>
        </p:nvSpPr>
        <p:spPr bwMode="auto">
          <a:xfrm>
            <a:off x="1905000" y="5257800"/>
            <a:ext cx="5791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Two different ways to represent the E-Field.</a:t>
            </a: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304800" y="533400"/>
            <a:ext cx="8610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4000"/>
              <a:t>The E-Field from a point charge:</a:t>
            </a:r>
          </a:p>
        </p:txBody>
      </p:sp>
      <p:pic>
        <p:nvPicPr>
          <p:cNvPr id="6147" name="Picture 4" descr="718px-E_FieldOnePointChar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667000"/>
            <a:ext cx="2282825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Text Box 16"/>
          <p:cNvSpPr txBox="1">
            <a:spLocks noChangeArrowheads="1"/>
          </p:cNvSpPr>
          <p:nvPr/>
        </p:nvSpPr>
        <p:spPr bwMode="auto">
          <a:xfrm>
            <a:off x="762000" y="4800600"/>
            <a:ext cx="57912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/>
              <a:t>To find the force on a charge placed in an external E-Field, we find that </a:t>
            </a:r>
            <a:r>
              <a:rPr lang="en-US" altLang="en-US" b="1"/>
              <a:t>F</a:t>
            </a:r>
            <a:r>
              <a:rPr lang="en-US" altLang="en-US"/>
              <a:t> = Q</a:t>
            </a:r>
            <a:r>
              <a:rPr lang="en-US" altLang="en-US" b="1"/>
              <a:t>E</a:t>
            </a:r>
            <a:r>
              <a:rPr lang="en-US" altLang="en-US"/>
              <a:t>.</a:t>
            </a:r>
          </a:p>
        </p:txBody>
      </p:sp>
      <p:sp>
        <p:nvSpPr>
          <p:cNvPr id="6149" name="Text Box 20"/>
          <p:cNvSpPr txBox="1">
            <a:spLocks noChangeArrowheads="1"/>
          </p:cNvSpPr>
          <p:nvPr/>
        </p:nvSpPr>
        <p:spPr bwMode="auto">
          <a:xfrm>
            <a:off x="381000" y="1600200"/>
            <a:ext cx="129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/>
              <a:t>Since:</a:t>
            </a:r>
          </a:p>
        </p:txBody>
      </p:sp>
      <p:sp>
        <p:nvSpPr>
          <p:cNvPr id="6150" name="Text Box 21"/>
          <p:cNvSpPr txBox="1">
            <a:spLocks noChangeArrowheads="1"/>
          </p:cNvSpPr>
          <p:nvPr/>
        </p:nvSpPr>
        <p:spPr bwMode="auto">
          <a:xfrm>
            <a:off x="4572000" y="1524000"/>
            <a:ext cx="14478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/>
              <a:t>The E-field is:</a:t>
            </a:r>
          </a:p>
        </p:txBody>
      </p:sp>
      <p:graphicFrame>
        <p:nvGraphicFramePr>
          <p:cNvPr id="6151" name="Object 5"/>
          <p:cNvGraphicFramePr>
            <a:graphicFrameLocks noChangeAspect="1"/>
          </p:cNvGraphicFramePr>
          <p:nvPr/>
        </p:nvGraphicFramePr>
        <p:xfrm>
          <a:off x="1673225" y="1371600"/>
          <a:ext cx="2325688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" name="Equation" r:id="rId5" imgW="1016000" imgH="431800" progId="Equation.3">
                  <p:embed/>
                </p:oleObj>
              </mc:Choice>
              <mc:Fallback>
                <p:oleObj name="Equation" r:id="rId5" imgW="1016000" imgH="431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3225" y="1371600"/>
                        <a:ext cx="2325688" cy="989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2" name="Object 3"/>
          <p:cNvGraphicFramePr>
            <a:graphicFrameLocks noChangeAspect="1"/>
          </p:cNvGraphicFramePr>
          <p:nvPr/>
        </p:nvGraphicFramePr>
        <p:xfrm>
          <a:off x="6019800" y="1371600"/>
          <a:ext cx="2035175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" name="Equation" r:id="rId7" imgW="889000" imgH="457200" progId="Equation.3">
                  <p:embed/>
                </p:oleObj>
              </mc:Choice>
              <mc:Fallback>
                <p:oleObj name="Equation" r:id="rId7" imgW="889000" imgH="457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1371600"/>
                        <a:ext cx="2035175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3" name="Line 24"/>
          <p:cNvSpPr>
            <a:spLocks noChangeShapeType="1"/>
          </p:cNvSpPr>
          <p:nvPr/>
        </p:nvSpPr>
        <p:spPr bwMode="auto">
          <a:xfrm flipV="1">
            <a:off x="7924800" y="2057400"/>
            <a:ext cx="0" cy="1905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4" name="Line 25"/>
          <p:cNvSpPr>
            <a:spLocks noChangeShapeType="1"/>
          </p:cNvSpPr>
          <p:nvPr/>
        </p:nvSpPr>
        <p:spPr bwMode="auto">
          <a:xfrm flipH="1" flipV="1">
            <a:off x="3962400" y="1981200"/>
            <a:ext cx="3733800" cy="1981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5" name="Text Box 26"/>
          <p:cNvSpPr txBox="1">
            <a:spLocks noChangeArrowheads="1"/>
          </p:cNvSpPr>
          <p:nvPr/>
        </p:nvSpPr>
        <p:spPr bwMode="auto">
          <a:xfrm>
            <a:off x="7239000" y="4038600"/>
            <a:ext cx="1676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Note the notation.</a:t>
            </a:r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ChangeArrowheads="1"/>
          </p:cNvSpPr>
          <p:nvPr/>
        </p:nvSpPr>
        <p:spPr bwMode="auto">
          <a:xfrm>
            <a:off x="414338" y="414338"/>
            <a:ext cx="7378700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>
                <a:latin typeface="Times New Roman" panose="02020603050405020304" pitchFamily="18" charset="0"/>
              </a:rPr>
              <a:t>The E-field is a vector field.  This means that the E-field from multiple point charges add together.</a:t>
            </a: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PQuestion"/>
          <p:cNvSpPr>
            <a:spLocks noGrp="1"/>
          </p:cNvSpPr>
          <p:nvPr>
            <p:ph type="title"/>
          </p:nvPr>
        </p:nvSpPr>
        <p:spPr>
          <a:xfrm>
            <a:off x="381000" y="1066800"/>
            <a:ext cx="4114800" cy="1143000"/>
          </a:xfrm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At the position of the dot, the electric field points:</a:t>
            </a:r>
          </a:p>
        </p:txBody>
      </p:sp>
      <p:graphicFrame>
        <p:nvGraphicFramePr>
          <p:cNvPr id="4" name="TPChart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5257800" y="3200400"/>
          <a:ext cx="3060700" cy="344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5" name="Chart" r:id="rId7" imgW="4572000" imgH="5143500" progId="MSGraph.Chart.8">
                  <p:embed followColorScheme="full"/>
                </p:oleObj>
              </mc:Choice>
              <mc:Fallback>
                <p:oleObj name="Chart" r:id="rId7" imgW="4572000" imgH="5143500" progId="MSGraph.Chart.8">
                  <p:embed followColorScheme="full"/>
                  <p:pic>
                    <p:nvPicPr>
                      <p:cNvPr id="0" name="TPChart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3200400"/>
                        <a:ext cx="3060700" cy="3443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220" name="ResponseGrid" descr="responsegrid.png"/>
          <p:cNvPicPr>
            <a:picLocks/>
          </p:cNvPicPr>
          <p:nvPr>
            <p:custDataLst>
              <p:tags r:id="rId4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000" y="4445000"/>
            <a:ext cx="889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221" name="Group 3"/>
          <p:cNvGrpSpPr>
            <a:grpSpLocks/>
          </p:cNvGrpSpPr>
          <p:nvPr/>
        </p:nvGrpSpPr>
        <p:grpSpPr bwMode="auto">
          <a:xfrm>
            <a:off x="4953000" y="381000"/>
            <a:ext cx="3276600" cy="2819400"/>
            <a:chOff x="2304" y="192"/>
            <a:chExt cx="3216" cy="2496"/>
          </a:xfrm>
        </p:grpSpPr>
        <p:pic>
          <p:nvPicPr>
            <p:cNvPr id="9223" name="Picture 4" descr="26_stt_1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4" y="192"/>
              <a:ext cx="3216" cy="24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24" name="Rectangle 5"/>
            <p:cNvSpPr>
              <a:spLocks noChangeArrowheads="1"/>
            </p:cNvSpPr>
            <p:nvPr/>
          </p:nvSpPr>
          <p:spPr bwMode="auto">
            <a:xfrm>
              <a:off x="2880" y="2544"/>
              <a:ext cx="2016" cy="1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9222" name="TPAnswers"/>
          <p:cNvSpPr>
            <a:spLocks noGrp="1"/>
          </p:cNvSpPr>
          <p:nvPr>
            <p:ph type="body" idx="1"/>
            <p:custDataLst>
              <p:tags r:id="rId5"/>
            </p:custDataLst>
          </p:nvPr>
        </p:nvSpPr>
        <p:spPr>
          <a:xfrm>
            <a:off x="381000" y="2971800"/>
            <a:ext cx="4114800" cy="3581400"/>
          </a:xfrm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1. Left.</a:t>
            </a:r>
          </a:p>
          <a:p>
            <a:r>
              <a:rPr lang="en-US" altLang="en-US">
                <a:latin typeface="Times New Roman" panose="02020603050405020304" pitchFamily="18" charset="0"/>
              </a:rPr>
              <a:t>2. Down.</a:t>
            </a:r>
          </a:p>
          <a:p>
            <a:r>
              <a:rPr lang="en-US" altLang="en-US">
                <a:latin typeface="Times New Roman" panose="02020603050405020304" pitchFamily="18" charset="0"/>
              </a:rPr>
              <a:t>3. Right.</a:t>
            </a:r>
          </a:p>
          <a:p>
            <a:r>
              <a:rPr lang="en-US" altLang="en-US">
                <a:latin typeface="Times New Roman" panose="02020603050405020304" pitchFamily="18" charset="0"/>
              </a:rPr>
              <a:t>4. Up.</a:t>
            </a:r>
          </a:p>
          <a:p>
            <a:r>
              <a:rPr lang="en-US" altLang="en-US">
                <a:latin typeface="Times New Roman" panose="02020603050405020304" pitchFamily="18" charset="0"/>
              </a:rPr>
              <a:t>5. The electric field is zero.</a:t>
            </a: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ChangeArrowheads="1"/>
          </p:cNvSpPr>
          <p:nvPr/>
        </p:nvSpPr>
        <p:spPr bwMode="auto">
          <a:xfrm>
            <a:off x="381000" y="5867400"/>
            <a:ext cx="8128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http://phet.colorado.edu/new/simulations/sims.php?sim=Electric_Field_Hockey</a:t>
            </a:r>
          </a:p>
        </p:txBody>
      </p:sp>
      <p:sp>
        <p:nvSpPr>
          <p:cNvPr id="10243" name="Text Box 5"/>
          <p:cNvSpPr txBox="1">
            <a:spLocks noChangeArrowheads="1"/>
          </p:cNvSpPr>
          <p:nvPr/>
        </p:nvSpPr>
        <p:spPr bwMode="auto">
          <a:xfrm>
            <a:off x="381000" y="304800"/>
            <a:ext cx="3429000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3600"/>
              <a:t>Note the direction of the E-field for negative charges.</a:t>
            </a:r>
          </a:p>
        </p:txBody>
      </p:sp>
      <p:sp>
        <p:nvSpPr>
          <p:cNvPr id="10244" name="Line 8"/>
          <p:cNvSpPr>
            <a:spLocks noChangeShapeType="1"/>
          </p:cNvSpPr>
          <p:nvPr/>
        </p:nvSpPr>
        <p:spPr bwMode="auto">
          <a:xfrm>
            <a:off x="5638800" y="3429000"/>
            <a:ext cx="0" cy="6858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5" name="Line 9"/>
          <p:cNvSpPr>
            <a:spLocks noChangeShapeType="1"/>
          </p:cNvSpPr>
          <p:nvPr/>
        </p:nvSpPr>
        <p:spPr bwMode="auto">
          <a:xfrm>
            <a:off x="5867400" y="3200400"/>
            <a:ext cx="7620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6" name="Line 10"/>
          <p:cNvSpPr>
            <a:spLocks noChangeShapeType="1"/>
          </p:cNvSpPr>
          <p:nvPr/>
        </p:nvSpPr>
        <p:spPr bwMode="auto">
          <a:xfrm>
            <a:off x="5638800" y="2209800"/>
            <a:ext cx="0" cy="6858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7" name="Line 11"/>
          <p:cNvSpPr>
            <a:spLocks noChangeShapeType="1"/>
          </p:cNvSpPr>
          <p:nvPr/>
        </p:nvSpPr>
        <p:spPr bwMode="auto">
          <a:xfrm>
            <a:off x="4648200" y="3200400"/>
            <a:ext cx="7620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8" name="Line 12"/>
          <p:cNvSpPr>
            <a:spLocks noChangeShapeType="1"/>
          </p:cNvSpPr>
          <p:nvPr/>
        </p:nvSpPr>
        <p:spPr bwMode="auto">
          <a:xfrm flipV="1">
            <a:off x="4724400" y="3429000"/>
            <a:ext cx="685800" cy="5334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9" name="Line 13"/>
          <p:cNvSpPr>
            <a:spLocks noChangeShapeType="1"/>
          </p:cNvSpPr>
          <p:nvPr/>
        </p:nvSpPr>
        <p:spPr bwMode="auto">
          <a:xfrm flipH="1" flipV="1">
            <a:off x="5791200" y="3429000"/>
            <a:ext cx="685800" cy="5334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0" name="Line 14"/>
          <p:cNvSpPr>
            <a:spLocks noChangeShapeType="1"/>
          </p:cNvSpPr>
          <p:nvPr/>
        </p:nvSpPr>
        <p:spPr bwMode="auto">
          <a:xfrm flipH="1">
            <a:off x="5867400" y="2438400"/>
            <a:ext cx="685800" cy="5334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1" name="Line 15"/>
          <p:cNvSpPr>
            <a:spLocks noChangeShapeType="1"/>
          </p:cNvSpPr>
          <p:nvPr/>
        </p:nvSpPr>
        <p:spPr bwMode="auto">
          <a:xfrm>
            <a:off x="4800600" y="2438400"/>
            <a:ext cx="685800" cy="5334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2" name="Oval 16"/>
          <p:cNvSpPr>
            <a:spLocks noChangeArrowheads="1"/>
          </p:cNvSpPr>
          <p:nvPr/>
        </p:nvSpPr>
        <p:spPr bwMode="auto">
          <a:xfrm>
            <a:off x="5486400" y="3048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-</a:t>
            </a: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6"/>
          <p:cNvSpPr txBox="1">
            <a:spLocks noChangeArrowheads="1"/>
          </p:cNvSpPr>
          <p:nvPr/>
        </p:nvSpPr>
        <p:spPr bwMode="auto">
          <a:xfrm>
            <a:off x="609600" y="1143000"/>
            <a:ext cx="75438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/>
              <a:t>If we put a negative and positive “close” together, we get a dipole.</a:t>
            </a:r>
          </a:p>
        </p:txBody>
      </p:sp>
      <p:sp>
        <p:nvSpPr>
          <p:cNvPr id="11267" name="Text Box 7"/>
          <p:cNvSpPr txBox="1">
            <a:spLocks noChangeArrowheads="1"/>
          </p:cNvSpPr>
          <p:nvPr/>
        </p:nvSpPr>
        <p:spPr bwMode="auto">
          <a:xfrm>
            <a:off x="228600" y="304800"/>
            <a:ext cx="2286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4400"/>
              <a:t>Dipoles:</a:t>
            </a:r>
          </a:p>
        </p:txBody>
      </p:sp>
      <p:grpSp>
        <p:nvGrpSpPr>
          <p:cNvPr id="11268" name="Group 7"/>
          <p:cNvGrpSpPr>
            <a:grpSpLocks/>
          </p:cNvGrpSpPr>
          <p:nvPr/>
        </p:nvGrpSpPr>
        <p:grpSpPr bwMode="auto">
          <a:xfrm>
            <a:off x="4114800" y="2590800"/>
            <a:ext cx="304800" cy="3124200"/>
            <a:chOff x="4114800" y="2590800"/>
            <a:chExt cx="304800" cy="3124200"/>
          </a:xfrm>
        </p:grpSpPr>
        <p:sp>
          <p:nvSpPr>
            <p:cNvPr id="11271" name="Oval 4"/>
            <p:cNvSpPr>
              <a:spLocks noChangeArrowheads="1"/>
            </p:cNvSpPr>
            <p:nvPr/>
          </p:nvSpPr>
          <p:spPr bwMode="auto">
            <a:xfrm>
              <a:off x="4114800" y="4114800"/>
              <a:ext cx="304800" cy="304800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-</a:t>
              </a:r>
            </a:p>
          </p:txBody>
        </p:sp>
        <p:sp>
          <p:nvSpPr>
            <p:cNvPr id="11272" name="Oval 5"/>
            <p:cNvSpPr>
              <a:spLocks noChangeArrowheads="1"/>
            </p:cNvSpPr>
            <p:nvPr/>
          </p:nvSpPr>
          <p:spPr bwMode="auto">
            <a:xfrm>
              <a:off x="4114800" y="3581400"/>
              <a:ext cx="304800" cy="3048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aseline="-25000"/>
                <a:t>+</a:t>
              </a:r>
            </a:p>
          </p:txBody>
        </p:sp>
        <p:sp>
          <p:nvSpPr>
            <p:cNvPr id="11273" name="Line 8"/>
            <p:cNvSpPr>
              <a:spLocks noChangeShapeType="1"/>
            </p:cNvSpPr>
            <p:nvPr/>
          </p:nvSpPr>
          <p:spPr bwMode="auto">
            <a:xfrm>
              <a:off x="4267200" y="2590800"/>
              <a:ext cx="0" cy="3124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269" name="Text Box 9"/>
          <p:cNvSpPr txBox="1">
            <a:spLocks noChangeArrowheads="1"/>
          </p:cNvSpPr>
          <p:nvPr/>
        </p:nvSpPr>
        <p:spPr bwMode="auto">
          <a:xfrm>
            <a:off x="4800600" y="3048000"/>
            <a:ext cx="33528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/>
              <a:t>Sample Question: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/>
              <a:t>Let’s find the E field on the “y-axis” shown here.</a:t>
            </a:r>
          </a:p>
        </p:txBody>
      </p:sp>
      <p:sp>
        <p:nvSpPr>
          <p:cNvPr id="11270" name="TextBox 8"/>
          <p:cNvSpPr txBox="1">
            <a:spLocks noChangeArrowheads="1"/>
          </p:cNvSpPr>
          <p:nvPr/>
        </p:nvSpPr>
        <p:spPr bwMode="auto">
          <a:xfrm>
            <a:off x="457200" y="5334000"/>
            <a:ext cx="5334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By definition, the positive charge and negative charge are equal in magnitude AND the dipole is “small”.  “small” means small compared to the distance you are away from the dipole.</a:t>
            </a: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1"/>
          <p:cNvSpPr txBox="1">
            <a:spLocks noChangeArrowheads="1"/>
          </p:cNvSpPr>
          <p:nvPr/>
        </p:nvSpPr>
        <p:spPr bwMode="auto">
          <a:xfrm>
            <a:off x="1524000" y="914400"/>
            <a:ext cx="48768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/>
              <a:t>On Wednesday we discovered that E-field on the vertical axis of a dipole is:</a:t>
            </a:r>
          </a:p>
        </p:txBody>
      </p:sp>
      <p:graphicFrame>
        <p:nvGraphicFramePr>
          <p:cNvPr id="12291" name="Object 2"/>
          <p:cNvGraphicFramePr>
            <a:graphicFrameLocks noChangeAspect="1"/>
          </p:cNvGraphicFramePr>
          <p:nvPr/>
        </p:nvGraphicFramePr>
        <p:xfrm>
          <a:off x="2514600" y="3124200"/>
          <a:ext cx="4438650" cy="220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" name="Equation" r:id="rId3" imgW="1637589" imgH="812447" progId="Equation.3">
                  <p:embed/>
                </p:oleObj>
              </mc:Choice>
              <mc:Fallback>
                <p:oleObj name="Equation" r:id="rId3" imgW="1637589" imgH="812447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124200"/>
                        <a:ext cx="4438650" cy="220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2" name="TextBox 3"/>
          <p:cNvSpPr txBox="1">
            <a:spLocks noChangeArrowheads="1"/>
          </p:cNvSpPr>
          <p:nvPr/>
        </p:nvSpPr>
        <p:spPr bwMode="auto">
          <a:xfrm>
            <a:off x="1066800" y="5486400"/>
            <a:ext cx="54864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This however, is not too elucidating.  Let’s try looking at a limiting case.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ANDSHOWBAR" val="True"/>
  <p:tag name="BULLETTYPE" val="3"/>
  <p:tag name="RESPCOUNTERSTYLE" val="-1"/>
  <p:tag name="INPUTSOURCE" val="1"/>
  <p:tag name="BACKUPMAINTENANCE" val="7"/>
  <p:tag name="ROTATIONINTERVAL" val="2"/>
  <p:tag name="RACERSMAXDISPLAYED" val="5"/>
  <p:tag name="TEAMSINLEADERBOARD" val="5"/>
  <p:tag name="BUBBLEVALUEFORMAT" val="0.0"/>
  <p:tag name="CUSTOMCELLFORECOLOR" val="-16777216"/>
  <p:tag name="CUSTOMCELLBACKCOLOR4" val="-8355712"/>
  <p:tag name="DISPLAYDEVICEID" val="True"/>
  <p:tag name="GRIDSIZE" val="{Width=800, Height=600}"/>
  <p:tag name="CHARTLABELS" val="1"/>
  <p:tag name="PARTLISTDEFAULT" val="1"/>
  <p:tag name="INCORRECTPOINTVALUE" val="0"/>
  <p:tag name="AUTOADJUSTPARTRANGE" val="True"/>
  <p:tag name="FIBNUMRESULTS" val="5"/>
  <p:tag name="PRRESPONSE2" val="9"/>
  <p:tag name="PRRESPONSE6" val="5"/>
  <p:tag name="PRRESPONSE10" val="1"/>
  <p:tag name="POWERPOINTVERSION" val="12.0"/>
  <p:tag name="CSVFORMAT" val="0"/>
  <p:tag name="RESPCOUNTERFORMAT" val="0"/>
  <p:tag name="ALLOWDUPLICATES" val="False"/>
  <p:tag name="REVIEWONLY" val="False"/>
  <p:tag name="RACEANIMATIONSPEED" val="3"/>
  <p:tag name="BUBBLENAMEVISIBLE" val="True"/>
  <p:tag name="CUSTOMGRIDBACKCOLOR" val="-2830136"/>
  <p:tag name="USESCHEMECOLORS" val="True"/>
  <p:tag name="GRIDROTATIONINTERVAL" val="2"/>
  <p:tag name="CHARTCOLORS" val="0"/>
  <p:tag name="INCLUDEPPT" val="True"/>
  <p:tag name="REALTIMEBACKUPPATH" val="(None)"/>
  <p:tag name="FIBDISPLAYRESULTS" val="True"/>
  <p:tag name="PRRESPONSE3" val="8"/>
  <p:tag name="PRRESPONSE8" val="3"/>
  <p:tag name="TPVERSION" val="2008"/>
  <p:tag name="ANSWERNOWSTYLE" val="-1"/>
  <p:tag name="COUNTDOWNSECONDS" val="10"/>
  <p:tag name="AUTOADVANCE" val="False"/>
  <p:tag name="SKIPREMAININGRACESLIDES" val="True"/>
  <p:tag name="BUBBLEGROUPING" val="3"/>
  <p:tag name="CUSTOMCELLBACKCOLOR3" val="-268652"/>
  <p:tag name="AUTOSIZEGRID" val="True"/>
  <p:tag name="INCLUDENONRESPONDERS" val="False"/>
  <p:tag name="REALTIMEBACKUP" val="False"/>
  <p:tag name="FIBINCLUDEOTHER" val="True"/>
  <p:tag name="PRRESPONSE5" val="6"/>
  <p:tag name="ALWAYSOPENPOLL" val="False"/>
  <p:tag name="ANSWERNOWTEXT" val="Answer Now"/>
  <p:tag name="BACKUPSESSIONS" val="True"/>
  <p:tag name="RACEENDPOINTS" val="100"/>
  <p:tag name="DEFAULTNUMTEAMS" val="5"/>
  <p:tag name="DISPLAYDEVICENUMBER" val="True"/>
  <p:tag name="RESETCHARTS" val="True"/>
  <p:tag name="ZEROBASED" val="False"/>
  <p:tag name="PRRESPONSE1" val="10"/>
  <p:tag name="SHOWFLASHWARNING" val="True"/>
  <p:tag name="COUNTDOWNSTYLE" val="-1"/>
  <p:tag name="AUTOUPDATEALIASES" val="True"/>
  <p:tag name="BUBBLESIZEVISIBLE" val="True"/>
  <p:tag name="GRIDOPACITY" val="90"/>
  <p:tag name="ALLOWUSERFEEDBACK" val="True"/>
  <p:tag name="FIBDISPLAYKEYWORDS" val="True"/>
  <p:tag name="SHOWBARVISIBLE" val="True"/>
  <p:tag name="NUMRESPONSES" val="1"/>
  <p:tag name="MAXRESPONDERS" val="5"/>
  <p:tag name="GRIDPOSITION" val="1"/>
  <p:tag name="CHARTSCALE" val="True"/>
  <p:tag name="PRRESPONSE9" val="2"/>
  <p:tag name="CHARTVALUEFORMAT" val="0%"/>
  <p:tag name="CUSTOMCELLBACKCOLOR2" val="-13395457"/>
  <p:tag name="CORRECTPOINTVALUE" val="1"/>
  <p:tag name="USESECONDARYMONITOR" val="True"/>
  <p:tag name="PARTICIPANTSINLEADERBOARD" val="5"/>
  <p:tag name="MULTIRESPDIVISOR" val="1"/>
  <p:tag name="SAVECSVWITHSESSION" val="True"/>
  <p:tag name="DISPLAYNAME" val="True"/>
  <p:tag name="PRRESPONSE7" val="4"/>
  <p:tag name="POLLINGCYCLE" val="2"/>
  <p:tag name="STDCHART" val="1"/>
  <p:tag name="RESPTABLESTYLE" val="-1"/>
  <p:tag name="CUSTOMCELLBACKCOLOR1" val="-657956"/>
  <p:tag name="PRRESPONSE4" val="7"/>
  <p:tag name="ADVANCEDSETTINGSVIEW" val="False"/>
  <p:tag name="DELIMITERS" val="3.1"/>
  <p:tag name="TPFULLVERSION" val="4.2.3.23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SWERBULLETS" val="3"/>
  <p:tag name="OLDNUMANSWERS" val="5"/>
  <p:tag name="TEXTLENGTH" val="65"/>
  <p:tag name="FONTSIZE" val="32"/>
  <p:tag name="BULLETTYPE" val="ppBulletArabicPeriod"/>
  <p:tag name="ANSWERTEXT" val="1. Left.&#10;2. Down.&#10;3. Right.&#10;4. Up.&#10;5. The electric field is zero.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GUID" val="40A7976C4F824A4D98ED58B860BF6CCA"/>
  <p:tag name="SLIDEID" val="40A7976C4F824A4D98ED58B860BF6CCA"/>
  <p:tag name="SLIDEORDER" val="1"/>
  <p:tag name="SLIDETYPE" val="Q"/>
  <p:tag name="DEMOGRAPHIC" val="False"/>
  <p:tag name="TEAMASSIGN" val="False"/>
  <p:tag name="SPEEDSCORING" val="False"/>
  <p:tag name="CORRECTPOINTVALUE" val="1"/>
  <p:tag name="INCORRECTPOINTVALUE" val="0"/>
  <p:tag name="ZEROBASED" val="False"/>
  <p:tag name="NUMRESPONSES" val="1"/>
  <p:tag name="AUTOADVANCE" val="False"/>
  <p:tag name="DELIMITERS" val="3.1"/>
  <p:tag name="VALUEFORMAT" val="0%"/>
  <p:tag name="QUESTIONALIAS" val="At the position of the dot, the electric field points:"/>
  <p:tag name="ANSWERSALIAS" val="1. Left.|smicln|2. Down.|smicln|3. Right.|smicln|4. Up.|smicln|5. The electric field is zero."/>
  <p:tag name="VALUES" val="No Value|smicln|No Value|smicln|No Value|smicln|No Value|smicln|No Valu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HARTTYPE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RESPTABLE" val="True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1661</TotalTime>
  <Words>1006</Words>
  <Application>Microsoft Office PowerPoint</Application>
  <PresentationFormat>On-screen Show (4:3)</PresentationFormat>
  <Paragraphs>137</Paragraphs>
  <Slides>26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Times New Roman</vt:lpstr>
      <vt:lpstr>Symbol</vt:lpstr>
      <vt:lpstr>Default Design</vt:lpstr>
      <vt:lpstr>Microsoft Equation 3.0</vt:lpstr>
      <vt:lpstr>Microsoft Graph Chart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At the position of the dot, the electric field points: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Linn-Benton Community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Computer Services</dc:creator>
  <cp:lastModifiedBy>Greg S. Mulder</cp:lastModifiedBy>
  <cp:revision>63</cp:revision>
  <dcterms:created xsi:type="dcterms:W3CDTF">2008-04-07T16:54:32Z</dcterms:created>
  <dcterms:modified xsi:type="dcterms:W3CDTF">2017-04-20T02:42:21Z</dcterms:modified>
</cp:coreProperties>
</file>