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6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7" r:id="rId12"/>
    <p:sldId id="269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74D1D0-5578-4463-A7E2-0490F053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B34E4-4527-49CA-A458-0EDD967AF8C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STT27.3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Answer: 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EDE1-DAC8-411F-A035-CE872C081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39290-FDA6-4B46-AB80-60A42A6EE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EB2A-6E34-4C82-894C-C608CBC4E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FD16A-48A6-4A06-A659-491AFA78A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00FFD-C6F5-413C-882A-7DDCC03A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7785D-EB1E-4A8C-BAD9-18539132F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18208-2D56-47DA-909B-A41BEC26A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0CFEC-D932-4988-905A-E62B8E0ED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903CB-23F6-4A26-97C8-4B48B00F9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D601D-BEE3-467A-8445-F83F3879E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5ECBE-AED9-404D-9196-071F4A739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8626A6A-83C5-4AF2-BE3E-8AC28EAEA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Chp 27 Goals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the concept of </a:t>
            </a:r>
            <a:r>
              <a:rPr lang="en-US" altLang="en-US" b="1"/>
              <a:t>Electric Field Flux</a:t>
            </a:r>
          </a:p>
          <a:p>
            <a:r>
              <a:rPr lang="en-US" altLang="en-US"/>
              <a:t>View charges as “sinks” and “sources” of Electric Field</a:t>
            </a:r>
          </a:p>
          <a:p>
            <a:r>
              <a:rPr lang="en-US" altLang="en-US"/>
              <a:t>Understand “Gauss’ Law”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724400"/>
            <a:ext cx="8458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accent6"/>
                </a:solidFill>
                <a:latin typeface="Arial" charset="0"/>
              </a:rPr>
              <a:t>Go to:  http://www.aw-bc.com/knight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457200" y="304800"/>
            <a:ext cx="563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Chapter 28 Summary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219200" y="990600"/>
            <a:ext cx="586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Flux is defined as the normal component of E-field “poking” out of a defined surface.</a:t>
            </a:r>
          </a:p>
        </p:txBody>
      </p:sp>
      <p:graphicFrame>
        <p:nvGraphicFramePr>
          <p:cNvPr id="13316" name="Object 20"/>
          <p:cNvGraphicFramePr>
            <a:graphicFrameLocks noChangeAspect="1"/>
          </p:cNvGraphicFramePr>
          <p:nvPr/>
        </p:nvGraphicFramePr>
        <p:xfrm>
          <a:off x="3429000" y="2209800"/>
          <a:ext cx="38862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939392" imgH="393529" progId="Equation.3">
                  <p:embed/>
                </p:oleObj>
              </mc:Choice>
              <mc:Fallback>
                <p:oleObj name="Equation" r:id="rId3" imgW="939392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38862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4092575" y="5151438"/>
          <a:ext cx="3624263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876300" imgH="431800" progId="Equation.3">
                  <p:embed/>
                </p:oleObj>
              </mc:Choice>
              <mc:Fallback>
                <p:oleObj name="Equation" r:id="rId5" imgW="876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5151438"/>
                        <a:ext cx="3624263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990600" y="4038600"/>
            <a:ext cx="586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Gauss’ Law:  The amount of E-field fluxing through a closed surface is equal to q</a:t>
            </a:r>
            <a:r>
              <a:rPr lang="en-US" altLang="en-US" sz="2800" baseline="-25000"/>
              <a:t>enclosed.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381000" y="3048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You have a long straight wire that is charged up with a linear charge density of +</a:t>
            </a:r>
            <a:r>
              <a:rPr lang="en-US" altLang="en-US">
                <a:sym typeface="Symbol" panose="05050102010706020507" pitchFamily="18" charset="2"/>
              </a:rPr>
              <a:t>.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You then have a conducting cylinder of inner radius R</a:t>
            </a:r>
            <a:r>
              <a:rPr lang="en-US" altLang="en-US" baseline="-25000">
                <a:sym typeface="Symbol" panose="05050102010706020507" pitchFamily="18" charset="2"/>
              </a:rPr>
              <a:t>in</a:t>
            </a:r>
            <a:r>
              <a:rPr lang="en-US" altLang="en-US">
                <a:sym typeface="Symbol" panose="05050102010706020507" pitchFamily="18" charset="2"/>
              </a:rPr>
              <a:t> and outer radius R</a:t>
            </a:r>
            <a:r>
              <a:rPr lang="en-US" altLang="en-US" baseline="-25000">
                <a:sym typeface="Symbol" panose="05050102010706020507" pitchFamily="18" charset="2"/>
              </a:rPr>
              <a:t>out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What is the E-field at: r&lt;R</a:t>
            </a:r>
            <a:r>
              <a:rPr lang="en-US" altLang="en-US" baseline="-25000">
                <a:sym typeface="Symbol" panose="05050102010706020507" pitchFamily="18" charset="2"/>
              </a:rPr>
              <a:t>in</a:t>
            </a:r>
            <a:r>
              <a:rPr lang="en-US" altLang="en-US">
                <a:sym typeface="Symbol" panose="05050102010706020507" pitchFamily="18" charset="2"/>
              </a:rPr>
              <a:t>, R</a:t>
            </a:r>
            <a:r>
              <a:rPr lang="en-US" altLang="en-US" baseline="-25000">
                <a:sym typeface="Symbol" panose="05050102010706020507" pitchFamily="18" charset="2"/>
              </a:rPr>
              <a:t>out</a:t>
            </a:r>
            <a:r>
              <a:rPr lang="en-US" altLang="en-US">
                <a:sym typeface="Symbol" panose="05050102010706020507" pitchFamily="18" charset="2"/>
              </a:rPr>
              <a:t>&gt;r&gt;R</a:t>
            </a:r>
            <a:r>
              <a:rPr lang="en-US" altLang="en-US" baseline="-25000">
                <a:sym typeface="Symbol" panose="05050102010706020507" pitchFamily="18" charset="2"/>
              </a:rPr>
              <a:t>in</a:t>
            </a:r>
            <a:r>
              <a:rPr lang="en-US" altLang="en-US">
                <a:sym typeface="Symbol" panose="05050102010706020507" pitchFamily="18" charset="2"/>
              </a:rPr>
              <a:t>, r&gt;R</a:t>
            </a:r>
            <a:r>
              <a:rPr lang="en-US" altLang="en-US" baseline="-25000">
                <a:sym typeface="Symbol" panose="05050102010706020507" pitchFamily="18" charset="2"/>
              </a:rPr>
              <a:t>out</a:t>
            </a:r>
            <a:r>
              <a:rPr lang="en-US" altLang="en-US">
                <a:sym typeface="Symbol" panose="05050102010706020507" pitchFamily="18" charset="2"/>
              </a:rPr>
              <a:t>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Also:  what is the linear charge density on the inside surface and outside surface of the cylinder.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381000" y="304800"/>
            <a:ext cx="8305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You have a hollow conductive sphere that is charged up to +5Q.  Inside at the middle of the shell you place a metal sphere of charge of -2Q.  Find the E-field everywhere.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28600" y="76200"/>
            <a:ext cx="8991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Gauss’ Law ALWAYS works because it is a fundamental rule of the universe.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HOWEVER, when trying to solve analytically you must have impressive symmetry for it to be useful.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three shapes of Gaussian surfaces that are “easy”: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Cubes  	  Spheres		  Cylinders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These three shapes can help us solve problems that include:  wires, spheres, very long cylinders, very large planes, point charge.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If you don’t have a probably with appropriate symmetry, then you can use computational means when using Gauss’ Law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76200"/>
            <a:ext cx="9601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Chapter 25: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Coulomb’s Law 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types of problems we could solve involved FBDs, a</a:t>
            </a:r>
            <a:r>
              <a:rPr lang="en-US" altLang="en-US" sz="2400" baseline="-25000"/>
              <a:t>net</a:t>
            </a:r>
            <a:r>
              <a:rPr lang="en-US" altLang="en-US" sz="2400"/>
              <a:t>, and other concepts that we discovered in Ph 211 and Ph 212.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Also in Chp 25, we introduced the concept of an E-field</a:t>
            </a:r>
            <a:r>
              <a:rPr lang="en-US" alt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667000" y="533400"/>
          <a:ext cx="25146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"/>
                        <a:ext cx="25146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6200" y="3144838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Chapter 26:</a:t>
            </a:r>
            <a:r>
              <a:rPr lang="en-US" altLang="en-US" sz="2400"/>
              <a:t>  We deeply investigated the definition of the E-field.  We solved several examples where we had to find the E-field for a finite number of charges (such as a dipole) and/or a continuous distribution of charge.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7772400" y="2590800"/>
          <a:ext cx="10017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495085" imgH="241195" progId="Equation.3">
                  <p:embed/>
                </p:oleObj>
              </mc:Choice>
              <mc:Fallback>
                <p:oleObj name="Equation" r:id="rId5" imgW="495085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590800"/>
                        <a:ext cx="10017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76200" y="5126038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Chapter 27:</a:t>
            </a:r>
            <a:r>
              <a:rPr lang="en-US" altLang="en-US" sz="2400"/>
              <a:t>  We learned how to use Gauss’ Law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2057400" y="5430838"/>
          <a:ext cx="28956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876300" imgH="431800" progId="Equation.3">
                  <p:embed/>
                </p:oleObj>
              </mc:Choice>
              <mc:Fallback>
                <p:oleObj name="Equation" r:id="rId7" imgW="876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30838"/>
                        <a:ext cx="2895600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5105400" y="5659438"/>
            <a:ext cx="259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To use this we first had to understand the concept of flux.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3962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/>
              <a:t>Find the E-field of a very large plate (l=w=2meters) charged to 5C.  Find out to what charge you need to charge a frog in order to levitate above the plate.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/>
              <a:t>Chp 27 -- Gauss’ Law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533400" y="838200"/>
            <a:ext cx="7315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We’ve already discussed how charge can be thought of as a “source” or a “sink” of E-field line.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It turns out that Electric Fields need to be symmetric around all spatial reflections for Gauss’s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Law to be super useful.</a:t>
            </a:r>
          </a:p>
        </p:txBody>
      </p:sp>
      <p:grpSp>
        <p:nvGrpSpPr>
          <p:cNvPr id="4100" name="Group 27"/>
          <p:cNvGrpSpPr>
            <a:grpSpLocks/>
          </p:cNvGrpSpPr>
          <p:nvPr/>
        </p:nvGrpSpPr>
        <p:grpSpPr bwMode="auto">
          <a:xfrm>
            <a:off x="4419600" y="3810000"/>
            <a:ext cx="2971800" cy="1295400"/>
            <a:chOff x="480" y="3216"/>
            <a:chExt cx="1872" cy="816"/>
          </a:xfrm>
        </p:grpSpPr>
        <p:sp>
          <p:nvSpPr>
            <p:cNvPr id="4123" name="Text Box 8"/>
            <p:cNvSpPr txBox="1">
              <a:spLocks noChangeArrowheads="1"/>
            </p:cNvSpPr>
            <p:nvPr/>
          </p:nvSpPr>
          <p:spPr bwMode="auto">
            <a:xfrm>
              <a:off x="480" y="3504"/>
              <a:ext cx="177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+++++++++++++++++++</a:t>
              </a:r>
            </a:p>
          </p:txBody>
        </p:sp>
        <p:sp>
          <p:nvSpPr>
            <p:cNvPr id="4124" name="Line 9"/>
            <p:cNvSpPr>
              <a:spLocks noChangeShapeType="1"/>
            </p:cNvSpPr>
            <p:nvPr/>
          </p:nvSpPr>
          <p:spPr bwMode="auto">
            <a:xfrm flipV="1">
              <a:off x="576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10"/>
            <p:cNvSpPr>
              <a:spLocks noChangeShapeType="1"/>
            </p:cNvSpPr>
            <p:nvPr/>
          </p:nvSpPr>
          <p:spPr bwMode="auto">
            <a:xfrm flipV="1">
              <a:off x="768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Line 11"/>
            <p:cNvSpPr>
              <a:spLocks noChangeShapeType="1"/>
            </p:cNvSpPr>
            <p:nvPr/>
          </p:nvSpPr>
          <p:spPr bwMode="auto">
            <a:xfrm flipV="1">
              <a:off x="960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12"/>
            <p:cNvSpPr>
              <a:spLocks noChangeShapeType="1"/>
            </p:cNvSpPr>
            <p:nvPr/>
          </p:nvSpPr>
          <p:spPr bwMode="auto">
            <a:xfrm flipV="1">
              <a:off x="1152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13"/>
            <p:cNvSpPr>
              <a:spLocks noChangeShapeType="1"/>
            </p:cNvSpPr>
            <p:nvPr/>
          </p:nvSpPr>
          <p:spPr bwMode="auto">
            <a:xfrm flipV="1">
              <a:off x="1344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14"/>
            <p:cNvSpPr>
              <a:spLocks noChangeShapeType="1"/>
            </p:cNvSpPr>
            <p:nvPr/>
          </p:nvSpPr>
          <p:spPr bwMode="auto">
            <a:xfrm flipV="1">
              <a:off x="1536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15"/>
            <p:cNvSpPr>
              <a:spLocks noChangeShapeType="1"/>
            </p:cNvSpPr>
            <p:nvPr/>
          </p:nvSpPr>
          <p:spPr bwMode="auto">
            <a:xfrm flipV="1">
              <a:off x="1728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16"/>
            <p:cNvSpPr>
              <a:spLocks noChangeShapeType="1"/>
            </p:cNvSpPr>
            <p:nvPr/>
          </p:nvSpPr>
          <p:spPr bwMode="auto">
            <a:xfrm flipV="1">
              <a:off x="1920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17"/>
            <p:cNvSpPr>
              <a:spLocks noChangeShapeType="1"/>
            </p:cNvSpPr>
            <p:nvPr/>
          </p:nvSpPr>
          <p:spPr bwMode="auto">
            <a:xfrm flipV="1">
              <a:off x="2112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18"/>
            <p:cNvSpPr>
              <a:spLocks noChangeShapeType="1"/>
            </p:cNvSpPr>
            <p:nvPr/>
          </p:nvSpPr>
          <p:spPr bwMode="auto">
            <a:xfrm>
              <a:off x="576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19"/>
            <p:cNvSpPr>
              <a:spLocks noChangeShapeType="1"/>
            </p:cNvSpPr>
            <p:nvPr/>
          </p:nvSpPr>
          <p:spPr bwMode="auto">
            <a:xfrm>
              <a:off x="768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20"/>
            <p:cNvSpPr>
              <a:spLocks noChangeShapeType="1"/>
            </p:cNvSpPr>
            <p:nvPr/>
          </p:nvSpPr>
          <p:spPr bwMode="auto">
            <a:xfrm>
              <a:off x="960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Line 21"/>
            <p:cNvSpPr>
              <a:spLocks noChangeShapeType="1"/>
            </p:cNvSpPr>
            <p:nvPr/>
          </p:nvSpPr>
          <p:spPr bwMode="auto">
            <a:xfrm>
              <a:off x="1152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Line 22"/>
            <p:cNvSpPr>
              <a:spLocks noChangeShapeType="1"/>
            </p:cNvSpPr>
            <p:nvPr/>
          </p:nvSpPr>
          <p:spPr bwMode="auto">
            <a:xfrm>
              <a:off x="1344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Line 23"/>
            <p:cNvSpPr>
              <a:spLocks noChangeShapeType="1"/>
            </p:cNvSpPr>
            <p:nvPr/>
          </p:nvSpPr>
          <p:spPr bwMode="auto">
            <a:xfrm>
              <a:off x="1536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24"/>
            <p:cNvSpPr>
              <a:spLocks noChangeShapeType="1"/>
            </p:cNvSpPr>
            <p:nvPr/>
          </p:nvSpPr>
          <p:spPr bwMode="auto">
            <a:xfrm>
              <a:off x="1728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25"/>
            <p:cNvSpPr>
              <a:spLocks noChangeShapeType="1"/>
            </p:cNvSpPr>
            <p:nvPr/>
          </p:nvSpPr>
          <p:spPr bwMode="auto">
            <a:xfrm>
              <a:off x="1920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Line 26"/>
            <p:cNvSpPr>
              <a:spLocks noChangeShapeType="1"/>
            </p:cNvSpPr>
            <p:nvPr/>
          </p:nvSpPr>
          <p:spPr bwMode="auto">
            <a:xfrm>
              <a:off x="2112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Text Box 28"/>
          <p:cNvSpPr txBox="1">
            <a:spLocks noChangeArrowheads="1"/>
          </p:cNvSpPr>
          <p:nvPr/>
        </p:nvSpPr>
        <p:spPr bwMode="auto">
          <a:xfrm>
            <a:off x="495300" y="5076825"/>
            <a:ext cx="365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Let’s see if this distribution of charge + hypothetical E-Field is symmetric in all dimensions.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 flipH="1">
            <a:off x="4343400" y="5257800"/>
            <a:ext cx="2971800" cy="1295400"/>
            <a:chOff x="480" y="3216"/>
            <a:chExt cx="1872" cy="816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480" y="3504"/>
              <a:ext cx="177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+++++++++++++++++++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576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V="1">
              <a:off x="768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V="1">
              <a:off x="960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V="1">
              <a:off x="1152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V="1">
              <a:off x="1344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1536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V="1">
              <a:off x="1728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V="1">
              <a:off x="1920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 flipV="1">
              <a:off x="2112" y="3216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576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768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960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1152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1344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>
              <a:off x="1536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>
              <a:off x="1728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1920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>
              <a:off x="2112" y="3840"/>
              <a:ext cx="240" cy="19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rot="5400000">
            <a:off x="4191000" y="5181600"/>
            <a:ext cx="32766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00200" y="2438400"/>
          <a:ext cx="38862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39392" imgH="393529" progId="Equation.3">
                  <p:embed/>
                </p:oleObj>
              </mc:Choice>
              <mc:Fallback>
                <p:oleObj name="Equation" r:id="rId3" imgW="939392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38862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33400" y="762000"/>
            <a:ext cx="716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The Flux of the E-field through a defined surface is: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200400" y="685800"/>
            <a:ext cx="5080000" cy="3886200"/>
            <a:chOff x="1968" y="384"/>
            <a:chExt cx="3200" cy="2448"/>
          </a:xfrm>
        </p:grpSpPr>
        <p:pic>
          <p:nvPicPr>
            <p:cNvPr id="6150" name="Picture 3" descr="27_stt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84"/>
              <a:ext cx="3200" cy="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Rectangle 4"/>
            <p:cNvSpPr>
              <a:spLocks noChangeArrowheads="1"/>
            </p:cNvSpPr>
            <p:nvPr/>
          </p:nvSpPr>
          <p:spPr bwMode="auto">
            <a:xfrm>
              <a:off x="2496" y="2448"/>
              <a:ext cx="206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8200" y="3657600"/>
            <a:ext cx="7332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17299"/>
                </a:solidFill>
                <a:latin typeface="Times New Roman" panose="02020603050405020304" pitchFamily="18" charset="0"/>
              </a:rPr>
              <a:t>The total electric flux through this box is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19400" y="4191000"/>
            <a:ext cx="20891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lphaUcPeriod"/>
            </a:pPr>
            <a:r>
              <a:rPr lang="en-US" altLang="en-US" sz="2400">
                <a:latin typeface="Times New Roman" panose="02020603050405020304" pitchFamily="18" charset="0"/>
              </a:rPr>
              <a:t>6 Nm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/C.</a:t>
            </a:r>
          </a:p>
          <a:p>
            <a:pPr eaLnBrk="1" hangingPunct="1">
              <a:spcBef>
                <a:spcPct val="0"/>
              </a:spcBef>
              <a:buFontTx/>
              <a:buAutoNum type="alphaUcPeriod"/>
            </a:pPr>
            <a:r>
              <a:rPr lang="en-US" altLang="en-US" sz="2400">
                <a:latin typeface="Times New Roman" panose="02020603050405020304" pitchFamily="18" charset="0"/>
              </a:rPr>
              <a:t>4 Nm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/C.</a:t>
            </a:r>
          </a:p>
          <a:p>
            <a:pPr eaLnBrk="1" hangingPunct="1">
              <a:spcBef>
                <a:spcPct val="0"/>
              </a:spcBef>
              <a:buFontTx/>
              <a:buAutoNum type="alphaUcPeriod"/>
            </a:pPr>
            <a:r>
              <a:rPr lang="en-US" altLang="en-US" sz="2400">
                <a:latin typeface="Times New Roman" panose="02020603050405020304" pitchFamily="18" charset="0"/>
              </a:rPr>
              <a:t>2 Nm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/C.	 </a:t>
            </a:r>
          </a:p>
          <a:p>
            <a:pPr eaLnBrk="1" hangingPunct="1">
              <a:spcBef>
                <a:spcPct val="0"/>
              </a:spcBef>
              <a:buFontTx/>
              <a:buAutoNum type="alphaUcPeriod"/>
            </a:pPr>
            <a:r>
              <a:rPr lang="en-US" altLang="en-US" sz="2400">
                <a:latin typeface="Times New Roman" panose="02020603050405020304" pitchFamily="18" charset="0"/>
              </a:rPr>
              <a:t>1 Nm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/C.</a:t>
            </a:r>
          </a:p>
          <a:p>
            <a:pPr eaLnBrk="1" hangingPunct="1">
              <a:spcBef>
                <a:spcPct val="0"/>
              </a:spcBef>
              <a:buFontTx/>
              <a:buAutoNum type="alphaUcPeriod"/>
            </a:pPr>
            <a:r>
              <a:rPr lang="en-US" altLang="en-US" sz="2400">
                <a:latin typeface="Times New Roman" panose="02020603050405020304" pitchFamily="18" charset="0"/>
              </a:rPr>
              <a:t>0 Nm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/C.</a:t>
            </a:r>
          </a:p>
        </p:txBody>
      </p:sp>
      <p:pic>
        <p:nvPicPr>
          <p:cNvPr id="6149" name="PRS Question Icon" descr="PRS Question Ico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98425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486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52400" y="0"/>
            <a:ext cx="2895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Sample Problem: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Find the E-field flux through this square.  E= 20N/C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81200" y="838200"/>
            <a:ext cx="6781800" cy="3657600"/>
            <a:chOff x="672" y="192"/>
            <a:chExt cx="4272" cy="2304"/>
          </a:xfrm>
        </p:grpSpPr>
        <p:sp>
          <p:nvSpPr>
            <p:cNvPr id="9222" name="AutoShape 5"/>
            <p:cNvSpPr>
              <a:spLocks noChangeArrowheads="1"/>
            </p:cNvSpPr>
            <p:nvPr/>
          </p:nvSpPr>
          <p:spPr bwMode="auto">
            <a:xfrm>
              <a:off x="672" y="1824"/>
              <a:ext cx="4272" cy="672"/>
            </a:xfrm>
            <a:prstGeom prst="parallelogram">
              <a:avLst>
                <a:gd name="adj" fmla="val 1589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223" name="Group 24"/>
            <p:cNvGrpSpPr>
              <a:grpSpLocks/>
            </p:cNvGrpSpPr>
            <p:nvPr/>
          </p:nvGrpSpPr>
          <p:grpSpPr bwMode="auto">
            <a:xfrm>
              <a:off x="1344" y="192"/>
              <a:ext cx="2496" cy="2208"/>
              <a:chOff x="1344" y="192"/>
              <a:chExt cx="2496" cy="2208"/>
            </a:xfrm>
          </p:grpSpPr>
          <p:grpSp>
            <p:nvGrpSpPr>
              <p:cNvPr id="9224" name="Group 23"/>
              <p:cNvGrpSpPr>
                <a:grpSpLocks/>
              </p:cNvGrpSpPr>
              <p:nvPr/>
            </p:nvGrpSpPr>
            <p:grpSpPr bwMode="auto">
              <a:xfrm>
                <a:off x="1344" y="1536"/>
                <a:ext cx="432" cy="798"/>
                <a:chOff x="1344" y="1536"/>
                <a:chExt cx="432" cy="798"/>
              </a:xfrm>
            </p:grpSpPr>
            <p:sp>
              <p:nvSpPr>
                <p:cNvPr id="923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584" y="1776"/>
                  <a:ext cx="0" cy="425"/>
                </a:xfrm>
                <a:prstGeom prst="lin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344" y="2068"/>
                  <a:ext cx="0" cy="266"/>
                </a:xfrm>
                <a:prstGeom prst="lin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1536"/>
                  <a:ext cx="0" cy="532"/>
                </a:xfrm>
                <a:prstGeom prst="lin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25" name="Group 22"/>
              <p:cNvGrpSpPr>
                <a:grpSpLocks/>
              </p:cNvGrpSpPr>
              <p:nvPr/>
            </p:nvGrpSpPr>
            <p:grpSpPr bwMode="auto">
              <a:xfrm>
                <a:off x="2352" y="1200"/>
                <a:ext cx="432" cy="1200"/>
                <a:chOff x="2352" y="1200"/>
                <a:chExt cx="432" cy="1200"/>
              </a:xfrm>
            </p:grpSpPr>
            <p:sp>
              <p:nvSpPr>
                <p:cNvPr id="922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592" y="1536"/>
                  <a:ext cx="0" cy="632"/>
                </a:xfrm>
                <a:prstGeom prst="lin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352" y="1935"/>
                  <a:ext cx="0" cy="465"/>
                </a:xfrm>
                <a:prstGeom prst="lin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784" y="1200"/>
                  <a:ext cx="0" cy="735"/>
                </a:xfrm>
                <a:prstGeom prst="lin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26" name="Line 15"/>
              <p:cNvSpPr>
                <a:spLocks noChangeShapeType="1"/>
              </p:cNvSpPr>
              <p:nvPr/>
            </p:nvSpPr>
            <p:spPr bwMode="auto">
              <a:xfrm flipV="1">
                <a:off x="3648" y="912"/>
                <a:ext cx="0" cy="1255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Line 16"/>
              <p:cNvSpPr>
                <a:spLocks noChangeShapeType="1"/>
              </p:cNvSpPr>
              <p:nvPr/>
            </p:nvSpPr>
            <p:spPr bwMode="auto">
              <a:xfrm flipV="1">
                <a:off x="3408" y="1488"/>
                <a:ext cx="0" cy="912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Line 17"/>
              <p:cNvSpPr>
                <a:spLocks noChangeShapeType="1"/>
              </p:cNvSpPr>
              <p:nvPr/>
            </p:nvSpPr>
            <p:spPr bwMode="auto">
              <a:xfrm flipV="1">
                <a:off x="3840" y="192"/>
                <a:ext cx="0" cy="1743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9219" name="Object 20"/>
          <p:cNvGraphicFramePr>
            <a:graphicFrameLocks noChangeAspect="1"/>
          </p:cNvGraphicFramePr>
          <p:nvPr/>
        </p:nvGraphicFramePr>
        <p:xfrm>
          <a:off x="1676400" y="4876800"/>
          <a:ext cx="38862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939392" imgH="393529" progId="Equation.3">
                  <p:embed/>
                </p:oleObj>
              </mc:Choice>
              <mc:Fallback>
                <p:oleObj name="Equation" r:id="rId3" imgW="939392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38862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1"/>
          <p:cNvGraphicFramePr>
            <a:graphicFrameLocks noChangeAspect="1"/>
          </p:cNvGraphicFramePr>
          <p:nvPr/>
        </p:nvGraphicFramePr>
        <p:xfrm>
          <a:off x="3276600" y="228600"/>
          <a:ext cx="25225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609336" imgH="241195" progId="Equation.3">
                  <p:embed/>
                </p:oleObj>
              </mc:Choice>
              <mc:Fallback>
                <p:oleObj name="Equation" r:id="rId5" imgW="609336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"/>
                        <a:ext cx="25225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31"/>
          <p:cNvSpPr txBox="1">
            <a:spLocks noChangeArrowheads="1"/>
          </p:cNvSpPr>
          <p:nvPr/>
        </p:nvSpPr>
        <p:spPr bwMode="auto">
          <a:xfrm>
            <a:off x="152400" y="0"/>
            <a:ext cx="2895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Sample Problem: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Find the E-field flux through a 2-meter by 2-meter square where the E-field is given by the following equation.  The square is located with one corner at the origin in the x-y plane.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6629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Remember that charges can be thought of as “sources” and “sinks” of E-field.</a:t>
            </a: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2133600" y="2743200"/>
          <a:ext cx="38862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939392" imgH="393529" progId="Equation.3">
                  <p:embed/>
                </p:oleObj>
              </mc:Choice>
              <mc:Fallback>
                <p:oleObj name="Equation" r:id="rId3" imgW="93939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8862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295400" y="4724400"/>
            <a:ext cx="6096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find the amount of E-field Flux “coming out of” a positive point charge.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895600" y="1752600"/>
          <a:ext cx="236378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2363788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838200" y="609600"/>
            <a:ext cx="723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Thus, the amount of flux created by a charge can be given as:</a:t>
            </a:r>
          </a:p>
        </p:txBody>
      </p:sp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2281238" y="4648200"/>
          <a:ext cx="404177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977900" imgH="457200" progId="Equation.3">
                  <p:embed/>
                </p:oleObj>
              </mc:Choice>
              <mc:Fallback>
                <p:oleObj name="Equation" r:id="rId5" imgW="977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648200"/>
                        <a:ext cx="404177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990600" y="3581400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When we combine the two ways we can think about flux we get “Gauss’ Law”: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7315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/>
              <a:t>Let’s use Gauss’ Law to find the E-field of an (infinitely) long straight wire.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4.10"/>
  <p:tag name="QUESTIONNAME" val=" "/>
  <p:tag name="QUESTIONTYPE" val=" 0"/>
  <p:tag name="QUESTIONCHOICES" val=" 3"/>
  <p:tag name="QUESTIONANSWER" val="C"/>
  <p:tag name="QUESTIONDIFFICULTY" val=" 0"/>
  <p:tag name="QUESTIONPOINTS" val=" 1"/>
  <p:tag name="QUESTIONCHANCES" val=" 1"/>
  <p:tag name="QUESTIONTIMER" val="00:30"/>
  <p:tag name="QUESTIONCHOICESTYPE" val=" 1"/>
  <p:tag name="QUESTIONCHARTTYPE" val="0"/>
  <p:tag name="MANUALQUESTIONSTART" val="No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635</Words>
  <Application>Microsoft Office PowerPoint</Application>
  <PresentationFormat>On-screen Show (4:3)</PresentationFormat>
  <Paragraphs>64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Symbol</vt:lpstr>
      <vt:lpstr>Default Design</vt:lpstr>
      <vt:lpstr>Microsoft Equation 3.0</vt:lpstr>
      <vt:lpstr>Chp 27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51</cp:revision>
  <dcterms:created xsi:type="dcterms:W3CDTF">2008-04-15T15:46:48Z</dcterms:created>
  <dcterms:modified xsi:type="dcterms:W3CDTF">2017-04-02T19:16:08Z</dcterms:modified>
</cp:coreProperties>
</file>