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2" r:id="rId4"/>
    <p:sldId id="264" r:id="rId5"/>
    <p:sldId id="265" r:id="rId6"/>
    <p:sldId id="271" r:id="rId7"/>
    <p:sldId id="261" r:id="rId8"/>
    <p:sldId id="258" r:id="rId9"/>
    <p:sldId id="259" r:id="rId10"/>
    <p:sldId id="272" r:id="rId11"/>
    <p:sldId id="277" r:id="rId12"/>
    <p:sldId id="266" r:id="rId13"/>
    <p:sldId id="267" r:id="rId14"/>
    <p:sldId id="273" r:id="rId15"/>
    <p:sldId id="274" r:id="rId16"/>
    <p:sldId id="275" r:id="rId17"/>
    <p:sldId id="269" r:id="rId18"/>
    <p:sldId id="268" r:id="rId19"/>
    <p:sldId id="270" r:id="rId20"/>
    <p:sldId id="276" r:id="rId21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60732-048B-4537-8C33-09732286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9E273-99D8-4B24-8F2D-2CE015393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2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A685E-9706-4EDD-A643-58FE81EDD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1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E3F11-EEF3-49A5-9AD5-1CCAB8497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60DB3-A6ED-40C3-80D3-2B7150E1C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105E4-17F5-4956-A3B2-5AF607C16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0F737-39AC-4227-ABB7-16D928569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0F816-4803-4D8A-82E3-CE916D139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DDBA4-96C7-4973-8800-2A376E8AC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1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CA960-C5F9-4784-BE04-C7F72E657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6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0B7F-97E1-4EEA-9CA5-9982D2938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780C158-BA73-4DCE-8060-453EEF474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het.colorado.edu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w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8.wmf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8.wmf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6.bin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9.bin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Chapter 29 – Connecting Potential and Field</a:t>
            </a:r>
          </a:p>
        </p:txBody>
      </p:sp>
      <p:pic>
        <p:nvPicPr>
          <p:cNvPr id="2051" name="Picture 5" descr="29_29_01"/>
          <p:cNvPicPr>
            <a:picLocks noChangeAspect="1" noChangeArrowheads="1"/>
          </p:cNvPicPr>
          <p:nvPr/>
        </p:nvPicPr>
        <p:blipFill>
          <a:blip r:embed="rId4">
            <a:lum bright="-6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2128838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29_29_02"/>
          <p:cNvPicPr>
            <a:picLocks noChangeAspect="1" noChangeArrowheads="1"/>
          </p:cNvPicPr>
          <p:nvPr/>
        </p:nvPicPr>
        <p:blipFill>
          <a:blip r:embed="rId5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05000"/>
            <a:ext cx="34766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6553200" y="2514600"/>
          <a:ext cx="21336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6" imgW="965200" imgH="431800" progId="Equation.DSMT4">
                  <p:embed/>
                </p:oleObj>
              </mc:Choice>
              <mc:Fallback>
                <p:oleObj name="Equation" r:id="rId6" imgW="9652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14600"/>
                        <a:ext cx="2133600" cy="9540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152400" y="381000"/>
            <a:ext cx="84582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Go to </a:t>
            </a:r>
            <a:r>
              <a:rPr lang="en-US" altLang="en-US" sz="2800">
                <a:hlinkClick r:id="rId3"/>
              </a:rPr>
              <a:t>http://phet.colorado.edu</a:t>
            </a:r>
            <a:r>
              <a:rPr lang="en-US" altLang="en-US" sz="2800"/>
              <a:t>  click into “Physics” and then click into “Electricity, Magnets and Circuits”.  Run “Circuit Construction Kit (AC +DC).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Step 1:  Make a circuit consisting of one battery and one capacitor.  What happens?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Step 2:  Take a closer look by using the “Current Chart”.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Step 3:  Slow things down by making a circuit consisting of a battery, a capacitor and a resistor.  What does the current vs. time graph look like this time?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Step 4:  What happens if you create an RC circuit with two capacitors in parallel?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Step 5:  What happens if you create an RC circuit with two capacitors in series?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Step 6:  Play around with the Voltmeter.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990600" y="838200"/>
            <a:ext cx="6248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Why should the very first equation-like thing that you write be V = integral of dV?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609600" y="0"/>
            <a:ext cx="3581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Remember that the E-field between two parallel plates is:</a:t>
            </a:r>
          </a:p>
        </p:txBody>
      </p:sp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1295400" y="2819400"/>
          <a:ext cx="14478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4" imgW="558558" imgH="431613" progId="Equation.3">
                  <p:embed/>
                </p:oleObj>
              </mc:Choice>
              <mc:Fallback>
                <p:oleObj name="Equation" r:id="rId4" imgW="558558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14478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4572000" y="228600"/>
            <a:ext cx="3581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… and remember that the electric potential between two points inside a parallel plate is:</a:t>
            </a:r>
          </a:p>
        </p:txBody>
      </p:sp>
      <p:graphicFrame>
        <p:nvGraphicFramePr>
          <p:cNvPr id="13317" name="Object 7"/>
          <p:cNvGraphicFramePr>
            <a:graphicFrameLocks noChangeAspect="1"/>
          </p:cNvGraphicFramePr>
          <p:nvPr/>
        </p:nvGraphicFramePr>
        <p:xfrm>
          <a:off x="5486400" y="2971800"/>
          <a:ext cx="15478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6" imgW="596641" imgH="177723" progId="Equation.3">
                  <p:embed/>
                </p:oleObj>
              </mc:Choice>
              <mc:Fallback>
                <p:oleObj name="Equation" r:id="rId6" imgW="596641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971800"/>
                        <a:ext cx="15478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609600" y="416083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Combining these:</a:t>
            </a:r>
          </a:p>
        </p:txBody>
      </p:sp>
      <p:graphicFrame>
        <p:nvGraphicFramePr>
          <p:cNvPr id="13319" name="Object 9"/>
          <p:cNvGraphicFramePr>
            <a:graphicFrameLocks noChangeAspect="1"/>
          </p:cNvGraphicFramePr>
          <p:nvPr/>
        </p:nvGraphicFramePr>
        <p:xfrm>
          <a:off x="3810000" y="3932238"/>
          <a:ext cx="23368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8" imgW="901309" imgH="393529" progId="Equation.3">
                  <p:embed/>
                </p:oleObj>
              </mc:Choice>
              <mc:Fallback>
                <p:oleObj name="Equation" r:id="rId8" imgW="901309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32238"/>
                        <a:ext cx="23368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457200" y="50673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We’re going to define Capacitance as:</a:t>
            </a:r>
          </a:p>
        </p:txBody>
      </p:sp>
      <p:graphicFrame>
        <p:nvGraphicFramePr>
          <p:cNvPr id="13321" name="Object 6"/>
          <p:cNvGraphicFramePr>
            <a:graphicFrameLocks noChangeAspect="1"/>
          </p:cNvGraphicFramePr>
          <p:nvPr/>
        </p:nvGraphicFramePr>
        <p:xfrm>
          <a:off x="6265863" y="5381625"/>
          <a:ext cx="22098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10" imgW="660113" imgH="444307" progId="Equation.3">
                  <p:embed/>
                </p:oleObj>
              </mc:Choice>
              <mc:Fallback>
                <p:oleObj name="Equation" r:id="rId10" imgW="660113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63" y="5381625"/>
                        <a:ext cx="22098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514600" y="457200"/>
          <a:ext cx="23368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4" imgW="901309" imgH="393529" progId="Equation.3">
                  <p:embed/>
                </p:oleObj>
              </mc:Choice>
              <mc:Fallback>
                <p:oleObj name="Equation" r:id="rId4" imgW="901309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57200"/>
                        <a:ext cx="23368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We’re going to define Capacitance as:</a:t>
            </a:r>
          </a:p>
        </p:txBody>
      </p:sp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5486400" y="2362200"/>
          <a:ext cx="22098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6" imgW="660113" imgH="444307" progId="Equation.3">
                  <p:embed/>
                </p:oleObj>
              </mc:Choice>
              <mc:Fallback>
                <p:oleObj name="Equation" r:id="rId6" imgW="660113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362200"/>
                        <a:ext cx="22098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228600" y="1676400"/>
            <a:ext cx="533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You can find the energy in a capacitor by integrating: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152400" y="533400"/>
            <a:ext cx="6477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Let’s look at how much energy is stored in a capacitor.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667000" y="2971800"/>
          <a:ext cx="33559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4" imgW="1295400" imgH="393700" progId="Equation.3">
                  <p:embed/>
                </p:oleObj>
              </mc:Choice>
              <mc:Fallback>
                <p:oleObj name="Equation" r:id="rId4" imgW="12954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335597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457200" y="457200"/>
            <a:ext cx="5257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Let’s find the Effective Capacitance of two capacitors in parallel: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457200" y="457200"/>
            <a:ext cx="5257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Let’s find the Effective Capacitance of two capacitors in series: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838200" y="533400"/>
            <a:ext cx="3276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Dielectrics</a:t>
            </a:r>
          </a:p>
        </p:txBody>
      </p:sp>
      <p:pic>
        <p:nvPicPr>
          <p:cNvPr id="18435" name="Picture 4" descr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340725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 descr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573213"/>
            <a:ext cx="52133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685800" y="160338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/>
              <a:t>Summary of Chapter 30: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28600" y="882650"/>
            <a:ext cx="55626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You should realize how electric potential and electric fields are related to each other.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If you have calculated an E-Field for a configuration, you should be able to find a potential and visa-versa.</a:t>
            </a:r>
          </a:p>
        </p:txBody>
      </p:sp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6172200" y="1371600"/>
          <a:ext cx="1981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4" imgW="622030" imgH="215806" progId="Equation.3">
                  <p:embed/>
                </p:oleObj>
              </mc:Choice>
              <mc:Fallback>
                <p:oleObj name="Equation" r:id="rId4" imgW="62203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371600"/>
                        <a:ext cx="19812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228600" y="3376613"/>
            <a:ext cx="6400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You should be able to qualitatively discuss what a capacitor is and does.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228600" y="4260850"/>
            <a:ext cx="8001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You should be able to find the capacitance of a situation.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228600" y="4829175"/>
            <a:ext cx="8305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You should be able to find the effective capacitance of a circuit in parallel and in series.</a:t>
            </a:r>
          </a:p>
        </p:txBody>
      </p:sp>
      <p:graphicFrame>
        <p:nvGraphicFramePr>
          <p:cNvPr id="19464" name="Object 10"/>
          <p:cNvGraphicFramePr>
            <a:graphicFrameLocks noChangeAspect="1"/>
          </p:cNvGraphicFramePr>
          <p:nvPr/>
        </p:nvGraphicFramePr>
        <p:xfrm>
          <a:off x="6400800" y="2438400"/>
          <a:ext cx="16764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6" imgW="660113" imgH="444307" progId="Equation.3">
                  <p:embed/>
                </p:oleObj>
              </mc:Choice>
              <mc:Fallback>
                <p:oleObj name="Equation" r:id="rId6" imgW="660113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438400"/>
                        <a:ext cx="16764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28600" y="57150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Energy conservation mandates that the </a:t>
            </a:r>
            <a:r>
              <a:rPr lang="en-US" altLang="en-US" sz="2400">
                <a:sym typeface="Symbol" panose="05050102010706020507" pitchFamily="18" charset="2"/>
              </a:rPr>
              <a:t>V around a closed loop always be zero.</a:t>
            </a:r>
            <a:endParaRPr lang="en-US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knight_Figure_30_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28800"/>
            <a:ext cx="646588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304800" y="798513"/>
            <a:ext cx="5715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a.  Find the Effective Capacitance of this Circuit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0" y="76200"/>
            <a:ext cx="632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Sample Problem:</a:t>
            </a:r>
            <a:endParaRPr lang="en-US" altLang="en-US" sz="1800"/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304800" y="52578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b.  For a 12V battery, what would the voltage be across each capacitor?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30_stt1_0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08425"/>
            <a:ext cx="67818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4" descr="30_stt1_01"/>
          <p:cNvPicPr>
            <a:picLocks noChangeAspect="1" noChangeArrowheads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11779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3505200" y="2819400"/>
            <a:ext cx="502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 Which graph of the electric potential </a:t>
            </a:r>
            <a:r>
              <a:rPr lang="en-US" altLang="en-US" sz="1800" b="1">
                <a:latin typeface="Comic Sans MS" panose="030F0702030302020204" pitchFamily="66" charset="0"/>
              </a:rPr>
              <a:t>V</a:t>
            </a:r>
            <a:r>
              <a:rPr lang="en-US" altLang="en-US" sz="1800">
                <a:latin typeface="Comic Sans MS" panose="030F0702030302020204" pitchFamily="66" charset="0"/>
              </a:rPr>
              <a:t> describes the electric field shown?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05200" y="381000"/>
            <a:ext cx="441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Remember the definition of an E-Field:  An E-Field vector field shows at every point the acceleration a positive charge would experience at any given point.</a:t>
            </a:r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30.P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5340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304800" y="874713"/>
            <a:ext cx="8153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lphaLcPeriod"/>
            </a:pPr>
            <a:r>
              <a:rPr lang="en-US" altLang="en-US" sz="2800"/>
              <a:t>Find the Effective Capacitance of this Circuit.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b.  Find the charge on each capacitor.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0" y="152400"/>
            <a:ext cx="632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Sample Problem:</a:t>
            </a:r>
            <a:endParaRPr lang="en-US" altLang="en-US" sz="1800"/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304800" y="5334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c.  What would the voltage be across each capacitor?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30_stt2_01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41148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30_stt2_06"/>
          <p:cNvPicPr>
            <a:picLocks noChangeAspect="1" noChangeArrowheads="1"/>
          </p:cNvPicPr>
          <p:nvPr/>
        </p:nvPicPr>
        <p:blipFill>
          <a:blip r:embed="rId4">
            <a:lum bright="-6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153025"/>
            <a:ext cx="2386013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30_stt2_05"/>
          <p:cNvPicPr>
            <a:picLocks noChangeAspect="1" noChangeArrowheads="1"/>
          </p:cNvPicPr>
          <p:nvPr/>
        </p:nvPicPr>
        <p:blipFill>
          <a:blip r:embed="rId5">
            <a:lum bright="-6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76825"/>
            <a:ext cx="23891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30_stt2_04"/>
          <p:cNvPicPr>
            <a:picLocks noChangeAspect="1" noChangeArrowheads="1"/>
          </p:cNvPicPr>
          <p:nvPr/>
        </p:nvPicPr>
        <p:blipFill>
          <a:blip r:embed="rId6">
            <a:lum bright="-6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65550"/>
            <a:ext cx="23891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7" descr="30_stt2_03"/>
          <p:cNvPicPr>
            <a:picLocks noChangeAspect="1" noChangeArrowheads="1"/>
          </p:cNvPicPr>
          <p:nvPr/>
        </p:nvPicPr>
        <p:blipFill>
          <a:blip r:embed="rId7">
            <a:lum bright="-6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81425"/>
            <a:ext cx="2389188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8" descr="30_stt2_02"/>
          <p:cNvPicPr>
            <a:picLocks noChangeAspect="1" noChangeArrowheads="1"/>
          </p:cNvPicPr>
          <p:nvPr/>
        </p:nvPicPr>
        <p:blipFill>
          <a:blip r:embed="rId8">
            <a:lum bright="-6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52850"/>
            <a:ext cx="2389188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9" descr="30_stt2_07"/>
          <p:cNvPicPr>
            <a:picLocks noChangeAspect="1" noChangeArrowheads="1"/>
          </p:cNvPicPr>
          <p:nvPr/>
        </p:nvPicPr>
        <p:blipFill>
          <a:blip r:embed="rId9">
            <a:lum bright="-6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53025"/>
            <a:ext cx="238283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438400" y="2667000"/>
            <a:ext cx="502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 Which set of equipotential contours describes the electric field shown?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838200" y="533400"/>
            <a:ext cx="60198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Let’s compare energy and voltage in a parallel plate capacitor.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66800" y="533400"/>
            <a:ext cx="63246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Looking at it in “reverse” we get that: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09800" y="1828800"/>
          <a:ext cx="3355975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634725" imgH="393529" progId="Equation.3">
                  <p:embed/>
                </p:oleObj>
              </mc:Choice>
              <mc:Fallback>
                <p:oleObj name="Equation" r:id="rId4" imgW="634725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3355975" cy="208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219200" y="838200"/>
            <a:ext cx="63246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The E-field and Potential Field are related through the gradient: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/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3346450" y="2209800"/>
          <a:ext cx="32893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4" imgW="622030" imgH="215806" progId="Equation.3">
                  <p:embed/>
                </p:oleObj>
              </mc:Choice>
              <mc:Fallback>
                <p:oleObj name="Equation" r:id="rId4" imgW="622030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2209800"/>
                        <a:ext cx="328930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381000" y="3962400"/>
            <a:ext cx="59436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Sample Problem: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Let’s say that we had some sort of crazy potential field such that:  V(x,y,z) = 3xy</a:t>
            </a:r>
            <a:r>
              <a:rPr lang="en-US" altLang="en-US" sz="1800" baseline="30000"/>
              <a:t>2</a:t>
            </a:r>
            <a:r>
              <a:rPr lang="en-US" altLang="en-US" sz="1800"/>
              <a:t> + 5y</a:t>
            </a:r>
            <a:r>
              <a:rPr lang="en-US" altLang="en-US" sz="1800" baseline="30000"/>
              <a:t>3</a:t>
            </a:r>
            <a:r>
              <a:rPr lang="en-US" altLang="en-US" sz="1800"/>
              <a:t> + 5z + 12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What E-field would create this potential?</a:t>
            </a:r>
          </a:p>
        </p:txBody>
      </p:sp>
      <p:pic>
        <p:nvPicPr>
          <p:cNvPr id="5" name="Picture 7" descr="EF_multichg"/>
          <p:cNvPicPr>
            <a:picLocks noChangeAspect="1" noChangeArrowheads="1"/>
          </p:cNvPicPr>
          <p:nvPr/>
        </p:nvPicPr>
        <p:blipFill>
          <a:blip r:embed="rId6">
            <a:lum bright="-6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0"/>
            <a:ext cx="20034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Kirchhoff’s Loop Law</a:t>
            </a:r>
          </a:p>
        </p:txBody>
      </p:sp>
      <p:pic>
        <p:nvPicPr>
          <p:cNvPr id="8195" name="Picture 3" descr="30_10"/>
          <p:cNvPicPr>
            <a:picLocks noChangeAspect="1" noChangeArrowheads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6925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143000" y="5065713"/>
          <a:ext cx="28194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5" imgW="1333500" imgH="342900" progId="Equation.DSMT4">
                  <p:embed/>
                </p:oleObj>
              </mc:Choice>
              <mc:Fallback>
                <p:oleObj name="Equation" r:id="rId5" imgW="1333500" imgH="342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65713"/>
                        <a:ext cx="2819400" cy="7254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09600" y="1295400"/>
            <a:ext cx="48006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 Since the electric field is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conservative, any path between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points </a:t>
            </a:r>
            <a:r>
              <a:rPr lang="en-US" altLang="en-US" sz="1800" b="1">
                <a:latin typeface="Comic Sans MS" panose="030F0702030302020204" pitchFamily="66" charset="0"/>
              </a:rPr>
              <a:t>1</a:t>
            </a:r>
            <a:r>
              <a:rPr lang="en-US" altLang="en-US" sz="1800">
                <a:latin typeface="Comic Sans MS" panose="030F0702030302020204" pitchFamily="66" charset="0"/>
              </a:rPr>
              <a:t> and </a:t>
            </a:r>
            <a:r>
              <a:rPr lang="en-US" altLang="en-US" sz="1800" b="1">
                <a:latin typeface="Comic Sans MS" panose="030F0702030302020204" pitchFamily="66" charset="0"/>
              </a:rPr>
              <a:t>2</a:t>
            </a:r>
            <a:r>
              <a:rPr lang="en-US" altLang="en-US" sz="1800">
                <a:latin typeface="Comic Sans MS" panose="030F0702030302020204" pitchFamily="66" charset="0"/>
              </a:rPr>
              <a:t> finds the same potential difference.  Any path can be approximated by segments parallel and perpendicular to equipotential surfaces, and the perpendicular segments must cross the same equipotentials.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 Since a closed loop starts and ends at the same point, the potential around the loop must be zero.  This is Kirchhoff’s Loop Law, which we will use later.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u="sng">
                <a:solidFill>
                  <a:srgbClr val="008000"/>
                </a:solidFill>
              </a:rPr>
              <a:t>Example</a:t>
            </a:r>
            <a:r>
              <a:rPr lang="en-US" altLang="en-US" sz="4000">
                <a:solidFill>
                  <a:srgbClr val="008000"/>
                </a:solidFill>
              </a:rPr>
              <a:t>: The Potential</a:t>
            </a:r>
            <a:br>
              <a:rPr lang="en-US" altLang="en-US" sz="4000">
                <a:solidFill>
                  <a:srgbClr val="008000"/>
                </a:solidFill>
              </a:rPr>
            </a:br>
            <a:r>
              <a:rPr lang="en-US" altLang="en-US" sz="4000">
                <a:solidFill>
                  <a:srgbClr val="008000"/>
                </a:solidFill>
              </a:rPr>
              <a:t>of a Ring of Charge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2895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 Find the potential of a thin uniformly charged ring of radius </a:t>
            </a:r>
            <a:r>
              <a:rPr lang="en-US" altLang="en-US" sz="1800" b="1">
                <a:latin typeface="Comic Sans MS" panose="030F0702030302020204" pitchFamily="66" charset="0"/>
              </a:rPr>
              <a:t>R</a:t>
            </a:r>
            <a:r>
              <a:rPr lang="en-US" altLang="en-US" sz="1800">
                <a:latin typeface="Comic Sans MS" panose="030F0702030302020204" pitchFamily="66" charset="0"/>
              </a:rPr>
              <a:t> and charge </a:t>
            </a:r>
            <a:r>
              <a:rPr lang="en-US" altLang="en-US" sz="1800" b="1">
                <a:latin typeface="Comic Sans MS" panose="030F0702030302020204" pitchFamily="66" charset="0"/>
              </a:rPr>
              <a:t>Q</a:t>
            </a:r>
            <a:r>
              <a:rPr lang="en-US" altLang="en-US" sz="1800">
                <a:latin typeface="Comic Sans MS" panose="030F0702030302020204" pitchFamily="66" charset="0"/>
              </a:rPr>
              <a:t> at point </a:t>
            </a:r>
            <a:r>
              <a:rPr lang="en-US" altLang="en-US" sz="1800" b="1">
                <a:latin typeface="Comic Sans MS" panose="030F0702030302020204" pitchFamily="66" charset="0"/>
              </a:rPr>
              <a:t>P</a:t>
            </a:r>
            <a:r>
              <a:rPr lang="en-US" altLang="en-US" sz="1800">
                <a:latin typeface="Comic Sans MS" panose="030F0702030302020204" pitchFamily="66" charset="0"/>
              </a:rPr>
              <a:t> on the z axis? </a:t>
            </a:r>
          </a:p>
        </p:txBody>
      </p:sp>
      <p:pic>
        <p:nvPicPr>
          <p:cNvPr id="9220" name="Picture 4" descr="29_31"/>
          <p:cNvPicPr>
            <a:picLocks noChangeAspect="1" noChangeArrowheads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600200"/>
            <a:ext cx="565785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28600" y="3278188"/>
          <a:ext cx="35845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5" imgW="2159000" imgH="393700" progId="Equation.DSMT4">
                  <p:embed/>
                </p:oleObj>
              </mc:Choice>
              <mc:Fallback>
                <p:oleObj name="Equation" r:id="rId5" imgW="21590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78188"/>
                        <a:ext cx="35845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28600" y="4262438"/>
          <a:ext cx="39592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7" imgW="2387600" imgH="431800" progId="Equation.DSMT4">
                  <p:embed/>
                </p:oleObj>
              </mc:Choice>
              <mc:Fallback>
                <p:oleObj name="Equation" r:id="rId7" imgW="23876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62438"/>
                        <a:ext cx="395922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228600" y="5319713"/>
          <a:ext cx="5410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9" imgW="3263900" imgH="482600" progId="Equation.DSMT4">
                  <p:embed/>
                </p:oleObj>
              </mc:Choice>
              <mc:Fallback>
                <p:oleObj name="Equation" r:id="rId9" imgW="32639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19713"/>
                        <a:ext cx="5410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u="sng">
                <a:solidFill>
                  <a:srgbClr val="008000"/>
                </a:solidFill>
              </a:rPr>
              <a:t>Example</a:t>
            </a:r>
            <a:r>
              <a:rPr lang="en-US" altLang="en-US" sz="4000">
                <a:solidFill>
                  <a:srgbClr val="008000"/>
                </a:solidFill>
              </a:rPr>
              <a:t>: The Potential</a:t>
            </a:r>
            <a:br>
              <a:rPr lang="en-US" altLang="en-US" sz="4000">
                <a:solidFill>
                  <a:srgbClr val="008000"/>
                </a:solidFill>
              </a:rPr>
            </a:br>
            <a:r>
              <a:rPr lang="en-US" altLang="en-US" sz="4000">
                <a:solidFill>
                  <a:srgbClr val="008000"/>
                </a:solidFill>
              </a:rPr>
              <a:t>of a Disk of Charge</a:t>
            </a:r>
          </a:p>
        </p:txBody>
      </p:sp>
      <p:pic>
        <p:nvPicPr>
          <p:cNvPr id="10243" name="Picture 4" descr="29_3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30350"/>
            <a:ext cx="413385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2895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 Find the potential of a uniformly charged disk of radius </a:t>
            </a:r>
            <a:r>
              <a:rPr lang="en-US" altLang="en-US" sz="1800" b="1">
                <a:latin typeface="Comic Sans MS" panose="030F0702030302020204" pitchFamily="66" charset="0"/>
              </a:rPr>
              <a:t>R</a:t>
            </a:r>
            <a:r>
              <a:rPr lang="en-US" altLang="en-US" sz="1800">
                <a:latin typeface="Comic Sans MS" panose="030F0702030302020204" pitchFamily="66" charset="0"/>
              </a:rPr>
              <a:t> and charge </a:t>
            </a:r>
            <a:r>
              <a:rPr lang="en-US" altLang="en-US" sz="1800" b="1">
                <a:latin typeface="Comic Sans MS" panose="030F0702030302020204" pitchFamily="66" charset="0"/>
              </a:rPr>
              <a:t>Q</a:t>
            </a:r>
            <a:r>
              <a:rPr lang="en-US" altLang="en-US" sz="1800">
                <a:latin typeface="Comic Sans MS" panose="030F0702030302020204" pitchFamily="66" charset="0"/>
              </a:rPr>
              <a:t> at point </a:t>
            </a:r>
            <a:r>
              <a:rPr lang="en-US" altLang="en-US" sz="1800" b="1">
                <a:latin typeface="Comic Sans MS" panose="030F0702030302020204" pitchFamily="66" charset="0"/>
              </a:rPr>
              <a:t>P</a:t>
            </a:r>
            <a:r>
              <a:rPr lang="en-US" altLang="en-US" sz="1800">
                <a:latin typeface="Comic Sans MS" panose="030F0702030302020204" pitchFamily="66" charset="0"/>
              </a:rPr>
              <a:t> on the z axis? </a:t>
            </a: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609600" y="2884488"/>
          <a:ext cx="34559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1905000" imgH="520700" progId="Equation.DSMT4">
                  <p:embed/>
                </p:oleObj>
              </mc:Choice>
              <mc:Fallback>
                <p:oleObj name="Equation" r:id="rId5" imgW="1905000" imgH="520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84488"/>
                        <a:ext cx="345598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7748588" y="3846513"/>
            <a:ext cx="306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P</a:t>
            </a: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-2590800" y="4033838"/>
          <a:ext cx="7229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7" imgW="4165600" imgH="482600" progId="Equation.DSMT4">
                  <p:embed/>
                </p:oleObj>
              </mc:Choice>
              <mc:Fallback>
                <p:oleObj name="Equation" r:id="rId7" imgW="41656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90800" y="4033838"/>
                        <a:ext cx="72294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Box 2"/>
          <p:cNvSpPr txBox="1">
            <a:spLocks noChangeArrowheads="1"/>
          </p:cNvSpPr>
          <p:nvPr/>
        </p:nvSpPr>
        <p:spPr bwMode="auto">
          <a:xfrm>
            <a:off x="685800" y="5181600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Then, use the relationship between V and E to find the E-field on the z-axis.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2.3.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623</Words>
  <Application>Microsoft Office PowerPoint</Application>
  <PresentationFormat>On-screen Show (4:3)</PresentationFormat>
  <Paragraphs>58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Comic Sans MS</vt:lpstr>
      <vt:lpstr>Symbol</vt:lpstr>
      <vt:lpstr>Default Design</vt:lpstr>
      <vt:lpstr>MathType 5.0 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Kirchhoff’s Loop Law</vt:lpstr>
      <vt:lpstr>Example: The Potential of a Ring of Charge</vt:lpstr>
      <vt:lpstr>Example: The Potential of a Disk of Charge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Linn-Benton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Services</dc:creator>
  <cp:lastModifiedBy>Greg S. Mulder</cp:lastModifiedBy>
  <cp:revision>40</cp:revision>
  <dcterms:created xsi:type="dcterms:W3CDTF">2007-05-07T17:50:36Z</dcterms:created>
  <dcterms:modified xsi:type="dcterms:W3CDTF">2017-04-02T19:18:50Z</dcterms:modified>
</cp:coreProperties>
</file>