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7" autoAdjust="0"/>
  </p:normalViewPr>
  <p:slideViewPr>
    <p:cSldViewPr>
      <p:cViewPr varScale="1">
        <p:scale>
          <a:sx n="68" d="100"/>
          <a:sy n="68" d="100"/>
        </p:scale>
        <p:origin x="7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4912376-F388-4D5C-9AC9-C193F1BD41C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ED94DB-D0EE-4E88-A178-3BCB2E342EE0}" type="slidenum">
              <a:rPr lang="en-US" altLang="en-US" smtClean="0"/>
              <a:pPr>
                <a:spcBef>
                  <a:spcPct val="0"/>
                </a:spcBef>
              </a:pPr>
              <a:t>26</a:t>
            </a:fld>
            <a:endParaRPr lang="en-US" altLang="en-US"/>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103F60-FA47-45DD-ACD1-EA97AA85806D}" type="slidenum">
              <a:rPr lang="en-US" altLang="en-US" smtClean="0"/>
              <a:pPr>
                <a:spcBef>
                  <a:spcPct val="0"/>
                </a:spcBef>
              </a:pPr>
              <a:t>72</a:t>
            </a:fld>
            <a:endParaRPr lang="en-US" altLang="en-US"/>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STT28.5</a:t>
            </a:r>
          </a:p>
          <a:p>
            <a:pPr eaLnBrk="1" hangingPunct="1"/>
            <a:r>
              <a:rPr lang="en-US" altLang="en-US"/>
              <a:t>Answer: 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1E79C4-AA13-47CD-9A12-889BC5DF9C03}" type="slidenum">
              <a:rPr lang="en-US" altLang="en-US" smtClean="0"/>
              <a:pPr>
                <a:spcBef>
                  <a:spcPct val="0"/>
                </a:spcBef>
              </a:pPr>
              <a:t>73</a:t>
            </a:fld>
            <a:endParaRPr lang="en-US" altLang="en-US"/>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5BC2EF-C502-4C3F-8D73-3653A6A25A13}" type="slidenum">
              <a:rPr lang="en-US" altLang="en-US" smtClean="0"/>
              <a:pPr>
                <a:spcBef>
                  <a:spcPct val="0"/>
                </a:spcBef>
              </a:pPr>
              <a:t>74</a:t>
            </a:fld>
            <a:endParaRPr lang="en-US" altLang="en-US"/>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STT30.4</a:t>
            </a:r>
          </a:p>
          <a:p>
            <a:pPr eaLnBrk="1" hangingPunct="1"/>
            <a:r>
              <a:rPr lang="en-US" altLang="en-US"/>
              <a:t>Answer: 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658B3D-DA90-4584-8ABF-812897452840}" type="slidenum">
              <a:rPr lang="en-US" altLang="en-US" smtClean="0"/>
              <a:pPr>
                <a:spcBef>
                  <a:spcPct val="0"/>
                </a:spcBef>
              </a:pPr>
              <a:t>75</a:t>
            </a:fld>
            <a:endParaRPr lang="en-US" altLang="en-US"/>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STT30.4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224415-53C7-4132-9236-2DA9F9B6EE1B}" type="slidenum">
              <a:rPr lang="en-US" altLang="en-US" smtClean="0"/>
              <a:pPr>
                <a:spcBef>
                  <a:spcPct val="0"/>
                </a:spcBef>
              </a:pPr>
              <a:t>64</a:t>
            </a:fld>
            <a:endParaRPr lang="en-US" altLang="en-US"/>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STT28.1</a:t>
            </a:r>
          </a:p>
          <a:p>
            <a:pPr eaLnBrk="1" hangingPunct="1"/>
            <a:r>
              <a:rPr lang="en-US" altLang="en-US"/>
              <a:t>Answer: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8B1B1C-9437-47AE-B539-EA44881842E1}" type="slidenum">
              <a:rPr lang="en-US" altLang="en-US" smtClean="0"/>
              <a:pPr>
                <a:spcBef>
                  <a:spcPct val="0"/>
                </a:spcBef>
              </a:pPr>
              <a:t>65</a:t>
            </a:fld>
            <a:endParaRPr lang="en-US" altLang="en-US"/>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24138D-BE22-4BA6-9FCE-1EE03157323C}" type="slidenum">
              <a:rPr lang="en-US" altLang="en-US" smtClean="0"/>
              <a:pPr>
                <a:spcBef>
                  <a:spcPct val="0"/>
                </a:spcBef>
              </a:pPr>
              <a:t>66</a:t>
            </a:fld>
            <a:endParaRPr lang="en-US" altLang="en-US"/>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STT28.4</a:t>
            </a:r>
          </a:p>
          <a:p>
            <a:pPr eaLnBrk="1" hangingPunct="1"/>
            <a:r>
              <a:rPr lang="en-US" altLang="en-US"/>
              <a:t>Answer: 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2F62C6-DF3A-434F-8793-EDE459AB502E}" type="slidenum">
              <a:rPr lang="en-US" altLang="en-US" smtClean="0"/>
              <a:pPr>
                <a:spcBef>
                  <a:spcPct val="0"/>
                </a:spcBef>
              </a:pPr>
              <a:t>67</a:t>
            </a:fld>
            <a:endParaRPr lang="en-US" altLang="en-US"/>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4E3515-5175-4428-9A2C-03A49167487E}" type="slidenum">
              <a:rPr lang="en-US" altLang="en-US" smtClean="0"/>
              <a:pPr>
                <a:spcBef>
                  <a:spcPct val="0"/>
                </a:spcBef>
              </a:pPr>
              <a:t>68</a:t>
            </a:fld>
            <a:endParaRPr lang="en-US" altLang="en-US"/>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STT28.3</a:t>
            </a:r>
          </a:p>
          <a:p>
            <a:pPr eaLnBrk="1" hangingPunct="1"/>
            <a:r>
              <a:rPr lang="en-US" altLang="en-US"/>
              <a:t>Answer: 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BA81EB-A8BD-4CC3-B42E-DB55BB7D14AB}" type="slidenum">
              <a:rPr lang="en-US" altLang="en-US" smtClean="0"/>
              <a:pPr>
                <a:spcBef>
                  <a:spcPct val="0"/>
                </a:spcBef>
              </a:pPr>
              <a:t>69</a:t>
            </a:fld>
            <a:endParaRPr lang="en-US" altLang="en-US"/>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1518F9-719D-4ED0-BB22-C16EBB12B23B}" type="slidenum">
              <a:rPr lang="en-US" altLang="en-US" smtClean="0"/>
              <a:pPr>
                <a:spcBef>
                  <a:spcPct val="0"/>
                </a:spcBef>
              </a:pPr>
              <a:t>70</a:t>
            </a:fld>
            <a:endParaRPr lang="en-US" altLang="en-US"/>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STT28.4</a:t>
            </a:r>
          </a:p>
          <a:p>
            <a:pPr eaLnBrk="1" hangingPunct="1"/>
            <a:r>
              <a:rPr lang="en-US" altLang="en-US"/>
              <a:t>Answer: 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826A88-0DEB-4D08-BF1C-4BCAE73CE255}" type="slidenum">
              <a:rPr lang="en-US" altLang="en-US" smtClean="0"/>
              <a:pPr>
                <a:spcBef>
                  <a:spcPct val="0"/>
                </a:spcBef>
              </a:pPr>
              <a:t>71</a:t>
            </a:fld>
            <a:endParaRPr lang="en-US" altLang="en-US"/>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STT28.4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10B550-C99D-46C4-9530-EB0C28B80C7D}" type="slidenum">
              <a:rPr lang="en-US" altLang="en-US"/>
              <a:pPr>
                <a:defRPr/>
              </a:pPr>
              <a:t>‹#›</a:t>
            </a:fld>
            <a:endParaRPr lang="en-US" altLang="en-US"/>
          </a:p>
        </p:txBody>
      </p:sp>
    </p:spTree>
    <p:extLst>
      <p:ext uri="{BB962C8B-B14F-4D97-AF65-F5344CB8AC3E}">
        <p14:creationId xmlns:p14="http://schemas.microsoft.com/office/powerpoint/2010/main" val="312756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052529-4601-47CF-9054-BD0CD4D3971F}" type="slidenum">
              <a:rPr lang="en-US" altLang="en-US"/>
              <a:pPr>
                <a:defRPr/>
              </a:pPr>
              <a:t>‹#›</a:t>
            </a:fld>
            <a:endParaRPr lang="en-US" altLang="en-US"/>
          </a:p>
        </p:txBody>
      </p:sp>
    </p:spTree>
    <p:extLst>
      <p:ext uri="{BB962C8B-B14F-4D97-AF65-F5344CB8AC3E}">
        <p14:creationId xmlns:p14="http://schemas.microsoft.com/office/powerpoint/2010/main" val="399647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91DB0B-6C85-4491-950E-606B708D5F96}" type="slidenum">
              <a:rPr lang="en-US" altLang="en-US"/>
              <a:pPr>
                <a:defRPr/>
              </a:pPr>
              <a:t>‹#›</a:t>
            </a:fld>
            <a:endParaRPr lang="en-US" altLang="en-US"/>
          </a:p>
        </p:txBody>
      </p:sp>
    </p:spTree>
    <p:extLst>
      <p:ext uri="{BB962C8B-B14F-4D97-AF65-F5344CB8AC3E}">
        <p14:creationId xmlns:p14="http://schemas.microsoft.com/office/powerpoint/2010/main" val="2506125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3AEE0D-EC45-4851-9FB3-890BB915D3E9}" type="slidenum">
              <a:rPr lang="en-US" altLang="en-US"/>
              <a:pPr>
                <a:defRPr/>
              </a:pPr>
              <a:t>‹#›</a:t>
            </a:fld>
            <a:endParaRPr lang="en-US" altLang="en-US"/>
          </a:p>
        </p:txBody>
      </p:sp>
    </p:spTree>
    <p:extLst>
      <p:ext uri="{BB962C8B-B14F-4D97-AF65-F5344CB8AC3E}">
        <p14:creationId xmlns:p14="http://schemas.microsoft.com/office/powerpoint/2010/main" val="154878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7E1A14-0332-41E9-ACBF-7AE6252FE822}" type="slidenum">
              <a:rPr lang="en-US" altLang="en-US"/>
              <a:pPr>
                <a:defRPr/>
              </a:pPr>
              <a:t>‹#›</a:t>
            </a:fld>
            <a:endParaRPr lang="en-US" altLang="en-US"/>
          </a:p>
        </p:txBody>
      </p:sp>
    </p:spTree>
    <p:extLst>
      <p:ext uri="{BB962C8B-B14F-4D97-AF65-F5344CB8AC3E}">
        <p14:creationId xmlns:p14="http://schemas.microsoft.com/office/powerpoint/2010/main" val="5422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212D8D-EDFD-429C-8E00-98B75E39676F}" type="slidenum">
              <a:rPr lang="en-US" altLang="en-US"/>
              <a:pPr>
                <a:defRPr/>
              </a:pPr>
              <a:t>‹#›</a:t>
            </a:fld>
            <a:endParaRPr lang="en-US" altLang="en-US"/>
          </a:p>
        </p:txBody>
      </p:sp>
    </p:spTree>
    <p:extLst>
      <p:ext uri="{BB962C8B-B14F-4D97-AF65-F5344CB8AC3E}">
        <p14:creationId xmlns:p14="http://schemas.microsoft.com/office/powerpoint/2010/main" val="213827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C2C67-DF51-4902-B7BC-6F50B7E5AFBB}" type="slidenum">
              <a:rPr lang="en-US" altLang="en-US"/>
              <a:pPr>
                <a:defRPr/>
              </a:pPr>
              <a:t>‹#›</a:t>
            </a:fld>
            <a:endParaRPr lang="en-US" altLang="en-US"/>
          </a:p>
        </p:txBody>
      </p:sp>
    </p:spTree>
    <p:extLst>
      <p:ext uri="{BB962C8B-B14F-4D97-AF65-F5344CB8AC3E}">
        <p14:creationId xmlns:p14="http://schemas.microsoft.com/office/powerpoint/2010/main" val="405748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A508E27-08BE-4D3D-98C9-1775B1E60D3D}" type="slidenum">
              <a:rPr lang="en-US" altLang="en-US"/>
              <a:pPr>
                <a:defRPr/>
              </a:pPr>
              <a:t>‹#›</a:t>
            </a:fld>
            <a:endParaRPr lang="en-US" altLang="en-US"/>
          </a:p>
        </p:txBody>
      </p:sp>
    </p:spTree>
    <p:extLst>
      <p:ext uri="{BB962C8B-B14F-4D97-AF65-F5344CB8AC3E}">
        <p14:creationId xmlns:p14="http://schemas.microsoft.com/office/powerpoint/2010/main" val="60835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34CA722-5063-4E8C-B2A2-8FCF2EA4A8FC}" type="slidenum">
              <a:rPr lang="en-US" altLang="en-US"/>
              <a:pPr>
                <a:defRPr/>
              </a:pPr>
              <a:t>‹#›</a:t>
            </a:fld>
            <a:endParaRPr lang="en-US" altLang="en-US"/>
          </a:p>
        </p:txBody>
      </p:sp>
    </p:spTree>
    <p:extLst>
      <p:ext uri="{BB962C8B-B14F-4D97-AF65-F5344CB8AC3E}">
        <p14:creationId xmlns:p14="http://schemas.microsoft.com/office/powerpoint/2010/main" val="88006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3E606D-E305-4C75-AA72-4FBE61B3DE1F}" type="slidenum">
              <a:rPr lang="en-US" altLang="en-US"/>
              <a:pPr>
                <a:defRPr/>
              </a:pPr>
              <a:t>‹#›</a:t>
            </a:fld>
            <a:endParaRPr lang="en-US" altLang="en-US"/>
          </a:p>
        </p:txBody>
      </p:sp>
    </p:spTree>
    <p:extLst>
      <p:ext uri="{BB962C8B-B14F-4D97-AF65-F5344CB8AC3E}">
        <p14:creationId xmlns:p14="http://schemas.microsoft.com/office/powerpoint/2010/main" val="407614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6E1198-3EEC-4CD0-B91D-26BA92BE18AD}" type="slidenum">
              <a:rPr lang="en-US" altLang="en-US"/>
              <a:pPr>
                <a:defRPr/>
              </a:pPr>
              <a:t>‹#›</a:t>
            </a:fld>
            <a:endParaRPr lang="en-US" altLang="en-US"/>
          </a:p>
        </p:txBody>
      </p:sp>
    </p:spTree>
    <p:extLst>
      <p:ext uri="{BB962C8B-B14F-4D97-AF65-F5344CB8AC3E}">
        <p14:creationId xmlns:p14="http://schemas.microsoft.com/office/powerpoint/2010/main" val="35464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720BD2-B364-4652-A8F8-EC69244D3232}" type="slidenum">
              <a:rPr lang="en-US" altLang="en-US"/>
              <a:pPr>
                <a:defRPr/>
              </a:pPr>
              <a:t>‹#›</a:t>
            </a:fld>
            <a:endParaRPr lang="en-US" altLang="en-US"/>
          </a:p>
        </p:txBody>
      </p:sp>
    </p:spTree>
    <p:extLst>
      <p:ext uri="{BB962C8B-B14F-4D97-AF65-F5344CB8AC3E}">
        <p14:creationId xmlns:p14="http://schemas.microsoft.com/office/powerpoint/2010/main" val="371288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A58F268-98D3-44C2-A88A-BC4BF7CBD1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8.png"/><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3.png"/><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8.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1.wmf"/><Relationship Id="rId5" Type="http://schemas.openxmlformats.org/officeDocument/2006/relationships/oleObject" Target="../embeddings/oleObject7.bin"/><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4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8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82.png"/><Relationship Id="rId5" Type="http://schemas.openxmlformats.org/officeDocument/2006/relationships/oleObject" Target="../embeddings/oleObject8.bin"/><Relationship Id="rId4" Type="http://schemas.openxmlformats.org/officeDocument/2006/relationships/image" Target="../media/image81.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82.png"/><Relationship Id="rId4" Type="http://schemas.openxmlformats.org/officeDocument/2006/relationships/oleObject" Target="../embeddings/oleObject9.bin"/></Relationships>
</file>

<file path=ppt/slides/_rels/slide68.xml.rels><?xml version="1.0" encoding="UTF-8" standalone="yes"?>
<Relationships xmlns="http://schemas.openxmlformats.org/package/2006/relationships"><Relationship Id="rId3" Type="http://schemas.openxmlformats.org/officeDocument/2006/relationships/image" Target="../media/image83.jpeg"/><Relationship Id="rId7" Type="http://schemas.openxmlformats.org/officeDocument/2006/relationships/image" Target="../media/image87.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6.jpeg"/><Relationship Id="rId5" Type="http://schemas.openxmlformats.org/officeDocument/2006/relationships/image" Target="../media/image85.jpeg"/><Relationship Id="rId4" Type="http://schemas.openxmlformats.org/officeDocument/2006/relationships/image" Target="../media/image84.jpeg"/></Relationships>
</file>

<file path=ppt/slides/_rels/slide69.xml.rels><?xml version="1.0" encoding="UTF-8" standalone="yes"?>
<Relationships xmlns="http://schemas.openxmlformats.org/package/2006/relationships"><Relationship Id="rId8" Type="http://schemas.openxmlformats.org/officeDocument/2006/relationships/image" Target="../media/image87.jpeg"/><Relationship Id="rId3" Type="http://schemas.openxmlformats.org/officeDocument/2006/relationships/notesSlide" Target="../notesSlides/notesSlide7.xml"/><Relationship Id="rId7" Type="http://schemas.openxmlformats.org/officeDocument/2006/relationships/image" Target="../media/image86.jpe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85.jpeg"/><Relationship Id="rId5" Type="http://schemas.openxmlformats.org/officeDocument/2006/relationships/image" Target="../media/image84.jpeg"/><Relationship Id="rId10" Type="http://schemas.openxmlformats.org/officeDocument/2006/relationships/image" Target="../media/image82.png"/><Relationship Id="rId4" Type="http://schemas.openxmlformats.org/officeDocument/2006/relationships/image" Target="../media/image83.jpeg"/><Relationship Id="rId9"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82.png"/><Relationship Id="rId5" Type="http://schemas.openxmlformats.org/officeDocument/2006/relationships/oleObject" Target="../embeddings/oleObject11.bin"/><Relationship Id="rId4" Type="http://schemas.openxmlformats.org/officeDocument/2006/relationships/image" Target="../media/image88.jpeg"/></Relationships>
</file>

<file path=ppt/slides/_rels/slide72.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82.png"/><Relationship Id="rId5" Type="http://schemas.openxmlformats.org/officeDocument/2006/relationships/oleObject" Target="../embeddings/oleObject12.bin"/><Relationship Id="rId4" Type="http://schemas.openxmlformats.org/officeDocument/2006/relationships/image" Target="../media/image89.jpeg"/></Relationships>
</file>

<file path=ppt/slides/_rels/slide74.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2.png"/><Relationship Id="rId5" Type="http://schemas.openxmlformats.org/officeDocument/2006/relationships/oleObject" Target="../embeddings/oleObject13.bin"/><Relationship Id="rId4" Type="http://schemas.openxmlformats.org/officeDocument/2006/relationships/image" Target="../media/image90.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42913" y="231775"/>
            <a:ext cx="8229600" cy="949325"/>
          </a:xfrm>
        </p:spPr>
        <p:txBody>
          <a:bodyPr/>
          <a:lstStyle/>
          <a:p>
            <a:pPr eaLnBrk="1" hangingPunct="1">
              <a:defRPr/>
            </a:pPr>
            <a:r>
              <a:rPr lang="en-US" b="1">
                <a:solidFill>
                  <a:srgbClr val="316598"/>
                </a:solidFill>
              </a:rPr>
              <a:t>Chapter 30. </a:t>
            </a:r>
            <a:r>
              <a:rPr lang="en-US" b="1" dirty="0">
                <a:solidFill>
                  <a:srgbClr val="316598"/>
                </a:solidFill>
              </a:rPr>
              <a:t>Current and Resistance</a:t>
            </a:r>
            <a:endParaRPr lang="en-US" b="1" dirty="0">
              <a:effectLst>
                <a:outerShdw blurRad="38100" dist="38100" dir="2700000" algn="tl">
                  <a:srgbClr val="C0C0C0"/>
                </a:outerShdw>
              </a:effectLst>
            </a:endParaRPr>
          </a:p>
        </p:txBody>
      </p:sp>
      <p:sp>
        <p:nvSpPr>
          <p:cNvPr id="3075" name="Text Box 3"/>
          <p:cNvSpPr txBox="1">
            <a:spLocks noChangeArrowheads="1"/>
          </p:cNvSpPr>
          <p:nvPr/>
        </p:nvSpPr>
        <p:spPr bwMode="auto">
          <a:xfrm>
            <a:off x="304800" y="1371600"/>
            <a:ext cx="43434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800" b="1">
                <a:latin typeface="Times New Roman" panose="02020603050405020304" pitchFamily="18" charset="0"/>
              </a:rPr>
              <a:t>Chapter Goals: </a:t>
            </a:r>
          </a:p>
          <a:p>
            <a:pPr eaLnBrk="1" hangingPunct="1">
              <a:buFontTx/>
              <a:buNone/>
            </a:pPr>
            <a:r>
              <a:rPr lang="en-US" altLang="en-US" sz="2800">
                <a:latin typeface="Times New Roman" panose="02020603050405020304" pitchFamily="18" charset="0"/>
              </a:rPr>
              <a:t>To learn how and why charges moves through a wire.</a:t>
            </a:r>
          </a:p>
          <a:p>
            <a:pPr eaLnBrk="1" hangingPunct="1">
              <a:buFontTx/>
              <a:buNone/>
            </a:pPr>
            <a:r>
              <a:rPr lang="en-US" altLang="en-US" sz="2800">
                <a:latin typeface="Times New Roman" panose="02020603050405020304" pitchFamily="18" charset="0"/>
              </a:rPr>
              <a:t>To define “Current”.</a:t>
            </a:r>
          </a:p>
          <a:p>
            <a:pPr eaLnBrk="1" hangingPunct="1">
              <a:buFontTx/>
              <a:buNone/>
            </a:pPr>
            <a:r>
              <a:rPr lang="en-US" altLang="en-US" sz="2800">
                <a:latin typeface="Times New Roman" panose="02020603050405020304" pitchFamily="18" charset="0"/>
              </a:rPr>
              <a:t>To understand Ohm’s Law</a:t>
            </a:r>
          </a:p>
          <a:p>
            <a:pPr eaLnBrk="1" hangingPunct="1">
              <a:buFontTx/>
              <a:buNone/>
            </a:pPr>
            <a:r>
              <a:rPr lang="en-US" altLang="en-US" sz="2800">
                <a:latin typeface="Times New Roman" panose="02020603050405020304" pitchFamily="18" charset="0"/>
              </a:rPr>
              <a:t>Discuss the differences and similarities between conductors, semi-conductors, super conductors.</a:t>
            </a:r>
          </a:p>
        </p:txBody>
      </p:sp>
      <p:pic>
        <p:nvPicPr>
          <p:cNvPr id="3076" name="Picture 4" descr="graphic photo_p9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24000"/>
            <a:ext cx="33528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8D047C4-1438-44AD-B22C-57D10851B82B}" type="slidenum">
              <a:rPr lang="en-US" altLang="en-US" sz="1400"/>
              <a:pPr algn="r" eaLnBrk="1" hangingPunct="1">
                <a:spcBef>
                  <a:spcPct val="0"/>
                </a:spcBef>
                <a:buFontTx/>
                <a:buNone/>
              </a:pPr>
              <a:t>10</a:t>
            </a:fld>
            <a:endParaRPr lang="en-US" altLang="en-US" sz="1400"/>
          </a:p>
        </p:txBody>
      </p:sp>
      <p:sp>
        <p:nvSpPr>
          <p:cNvPr id="12291" name="Rectangle 4"/>
          <p:cNvSpPr>
            <a:spLocks noGrp="1" noChangeArrowheads="1"/>
          </p:cNvSpPr>
          <p:nvPr>
            <p:ph type="title" idx="4294967295"/>
          </p:nvPr>
        </p:nvSpPr>
        <p:spPr/>
        <p:txBody>
          <a:bodyPr/>
          <a:lstStyle/>
          <a:p>
            <a:pPr eaLnBrk="1" hangingPunct="1"/>
            <a:r>
              <a:rPr lang="en-US" altLang="en-US"/>
              <a:t>A Model of Conduction (2)</a:t>
            </a:r>
          </a:p>
        </p:txBody>
      </p:sp>
      <p:pic>
        <p:nvPicPr>
          <p:cNvPr id="12292" name="Picture 5" descr="28_17_0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81000" y="1466850"/>
            <a:ext cx="3343275"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6" descr="28_17_02"/>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5160963" y="1447800"/>
            <a:ext cx="3373437"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4" name="Object 7"/>
          <p:cNvGraphicFramePr>
            <a:graphicFrameLocks noChangeAspect="1"/>
          </p:cNvGraphicFramePr>
          <p:nvPr/>
        </p:nvGraphicFramePr>
        <p:xfrm>
          <a:off x="1981200" y="4343400"/>
          <a:ext cx="4267200" cy="765175"/>
        </p:xfrm>
        <a:graphic>
          <a:graphicData uri="http://schemas.openxmlformats.org/presentationml/2006/ole">
            <mc:AlternateContent xmlns:mc="http://schemas.openxmlformats.org/markup-compatibility/2006">
              <mc:Choice xmlns:v="urn:schemas-microsoft-com:vml" Requires="v">
                <p:oleObj spid="_x0000_s12296" name="Equation" r:id="rId5" imgW="2197100" imgH="393700" progId="Equation.DSMT4">
                  <p:embed/>
                </p:oleObj>
              </mc:Choice>
              <mc:Fallback>
                <p:oleObj name="Equation" r:id="rId5" imgW="21971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343400"/>
                        <a:ext cx="4267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8"/>
          <p:cNvGraphicFramePr>
            <a:graphicFrameLocks noChangeAspect="1"/>
          </p:cNvGraphicFramePr>
          <p:nvPr/>
        </p:nvGraphicFramePr>
        <p:xfrm>
          <a:off x="2971800" y="5334000"/>
          <a:ext cx="2209800" cy="744538"/>
        </p:xfrm>
        <a:graphic>
          <a:graphicData uri="http://schemas.openxmlformats.org/presentationml/2006/ole">
            <mc:AlternateContent xmlns:mc="http://schemas.openxmlformats.org/markup-compatibility/2006">
              <mc:Choice xmlns:v="urn:schemas-microsoft-com:vml" Requires="v">
                <p:oleObj spid="_x0000_s12297" name="Equation" r:id="rId7" imgW="1167893" imgH="393529" progId="Equation.DSMT4">
                  <p:embed/>
                </p:oleObj>
              </mc:Choice>
              <mc:Fallback>
                <p:oleObj name="Equation" r:id="rId7" imgW="1167893" imgH="393529"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5334000"/>
                        <a:ext cx="2209800" cy="744538"/>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7D6E635B-94C2-4C93-9728-474D5AB3D4DA}" type="slidenum">
              <a:rPr lang="en-US" altLang="en-US" sz="1400"/>
              <a:pPr algn="r" eaLnBrk="1" hangingPunct="1">
                <a:spcBef>
                  <a:spcPct val="0"/>
                </a:spcBef>
                <a:buFontTx/>
                <a:buNone/>
              </a:pPr>
              <a:t>11</a:t>
            </a:fld>
            <a:endParaRPr lang="en-US" altLang="en-US" sz="1400"/>
          </a:p>
        </p:txBody>
      </p:sp>
      <p:sp>
        <p:nvSpPr>
          <p:cNvPr id="13315" name="Rectangle 2"/>
          <p:cNvSpPr>
            <a:spLocks noGrp="1" noChangeArrowheads="1"/>
          </p:cNvSpPr>
          <p:nvPr>
            <p:ph type="title" idx="4294967295"/>
          </p:nvPr>
        </p:nvSpPr>
        <p:spPr/>
        <p:txBody>
          <a:bodyPr/>
          <a:lstStyle/>
          <a:p>
            <a:pPr eaLnBrk="1" hangingPunct="1"/>
            <a:r>
              <a:rPr lang="en-US" altLang="en-US"/>
              <a:t>Current and Electrons</a:t>
            </a:r>
          </a:p>
        </p:txBody>
      </p:sp>
      <p:pic>
        <p:nvPicPr>
          <p:cNvPr id="13316" name="Picture 4" descr="28_21"/>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057400" y="1371600"/>
            <a:ext cx="5715000" cy="443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70EFA7D-8A26-4756-A61F-434E168247CC}" type="slidenum">
              <a:rPr lang="en-US" altLang="en-US" sz="1400"/>
              <a:pPr algn="r" eaLnBrk="1" hangingPunct="1">
                <a:spcBef>
                  <a:spcPct val="0"/>
                </a:spcBef>
                <a:buFontTx/>
                <a:buNone/>
              </a:pPr>
              <a:t>12</a:t>
            </a:fld>
            <a:endParaRPr lang="en-US" altLang="en-US" sz="1400"/>
          </a:p>
        </p:txBody>
      </p:sp>
      <p:sp>
        <p:nvSpPr>
          <p:cNvPr id="14339" name="Rectangle 4"/>
          <p:cNvSpPr>
            <a:spLocks noGrp="1" noChangeArrowheads="1"/>
          </p:cNvSpPr>
          <p:nvPr>
            <p:ph type="title" idx="4294967295"/>
          </p:nvPr>
        </p:nvSpPr>
        <p:spPr/>
        <p:txBody>
          <a:bodyPr/>
          <a:lstStyle/>
          <a:p>
            <a:pPr eaLnBrk="1" hangingPunct="1"/>
            <a:r>
              <a:rPr lang="en-US" altLang="en-US"/>
              <a:t>Kirchhoff’s Junction Law</a:t>
            </a:r>
          </a:p>
        </p:txBody>
      </p:sp>
      <p:pic>
        <p:nvPicPr>
          <p:cNvPr id="14340" name="Picture 5" descr="28_22_02"/>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791200" y="1600200"/>
            <a:ext cx="28225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28_22_01"/>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457200" y="1905000"/>
            <a:ext cx="28194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2" name="Object 7"/>
          <p:cNvGraphicFramePr>
            <a:graphicFrameLocks noChangeAspect="1"/>
          </p:cNvGraphicFramePr>
          <p:nvPr/>
        </p:nvGraphicFramePr>
        <p:xfrm>
          <a:off x="3505200" y="2286000"/>
          <a:ext cx="2144713" cy="622300"/>
        </p:xfrm>
        <a:graphic>
          <a:graphicData uri="http://schemas.openxmlformats.org/presentationml/2006/ole">
            <mc:AlternateContent xmlns:mc="http://schemas.openxmlformats.org/markup-compatibility/2006">
              <mc:Choice xmlns:v="urn:schemas-microsoft-com:vml" Requires="v">
                <p:oleObj spid="_x0000_s14344" name="Equation" r:id="rId5" imgW="875920" imgH="253890" progId="Equation.DSMT4">
                  <p:embed/>
                </p:oleObj>
              </mc:Choice>
              <mc:Fallback>
                <p:oleObj name="Equation" r:id="rId5" imgW="875920" imgH="25389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286000"/>
                        <a:ext cx="21447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8"/>
          <p:cNvGraphicFramePr>
            <a:graphicFrameLocks noChangeAspect="1"/>
          </p:cNvGraphicFramePr>
          <p:nvPr/>
        </p:nvGraphicFramePr>
        <p:xfrm>
          <a:off x="755650" y="5257800"/>
          <a:ext cx="7778750" cy="754063"/>
        </p:xfrm>
        <a:graphic>
          <a:graphicData uri="http://schemas.openxmlformats.org/presentationml/2006/ole">
            <mc:AlternateContent xmlns:mc="http://schemas.openxmlformats.org/markup-compatibility/2006">
              <mc:Choice xmlns:v="urn:schemas-microsoft-com:vml" Requires="v">
                <p:oleObj spid="_x0000_s14345" name="Equation" r:id="rId7" imgW="3543300" imgH="342900" progId="Equation.DSMT4">
                  <p:embed/>
                </p:oleObj>
              </mc:Choice>
              <mc:Fallback>
                <p:oleObj name="Equation" r:id="rId7" imgW="3543300" imgH="3429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5257800"/>
                        <a:ext cx="7778750" cy="754063"/>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15363"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9FED1B0-CA2D-4370-8943-E3DD264C8E24}" type="slidenum">
              <a:rPr lang="en-US" altLang="en-US" sz="1400"/>
              <a:pPr algn="r" eaLnBrk="1" hangingPunct="1">
                <a:spcBef>
                  <a:spcPct val="0"/>
                </a:spcBef>
                <a:buFontTx/>
                <a:buNone/>
              </a:pPr>
              <a:t>13</a:t>
            </a:fld>
            <a:endParaRPr lang="en-US" altLang="en-US" sz="1400"/>
          </a:p>
        </p:txBody>
      </p:sp>
      <p:sp>
        <p:nvSpPr>
          <p:cNvPr id="15364" name="Rectangle 4"/>
          <p:cNvSpPr>
            <a:spLocks noGrp="1" noChangeArrowheads="1"/>
          </p:cNvSpPr>
          <p:nvPr>
            <p:ph type="title" idx="4294967295"/>
          </p:nvPr>
        </p:nvSpPr>
        <p:spPr/>
        <p:txBody>
          <a:bodyPr/>
          <a:lstStyle/>
          <a:p>
            <a:pPr eaLnBrk="1" hangingPunct="1"/>
            <a:r>
              <a:rPr lang="en-US" altLang="en-US">
                <a:solidFill>
                  <a:srgbClr val="CC00CC"/>
                </a:solidFill>
              </a:rPr>
              <a:t>Quick Question 3</a:t>
            </a:r>
          </a:p>
        </p:txBody>
      </p:sp>
      <p:pic>
        <p:nvPicPr>
          <p:cNvPr id="15365" name="Picture 5" descr="28_stt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895600" y="1143000"/>
            <a:ext cx="37338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6"/>
          <p:cNvSpPr txBox="1">
            <a:spLocks noChangeArrowheads="1"/>
          </p:cNvSpPr>
          <p:nvPr/>
        </p:nvSpPr>
        <p:spPr bwMode="auto">
          <a:xfrm>
            <a:off x="1219200" y="5576888"/>
            <a:ext cx="6564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(a) 0 A     (b) 1 A in     (c) 1 A out     (d) 2 A in     (e)  2 A out</a:t>
            </a:r>
          </a:p>
        </p:txBody>
      </p:sp>
      <p:sp>
        <p:nvSpPr>
          <p:cNvPr id="15367" name="Text Box 7"/>
          <p:cNvSpPr txBox="1">
            <a:spLocks noChangeArrowheads="1"/>
          </p:cNvSpPr>
          <p:nvPr/>
        </p:nvSpPr>
        <p:spPr bwMode="auto">
          <a:xfrm>
            <a:off x="2393950" y="5195888"/>
            <a:ext cx="454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What is the current at the bottom wire?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16387"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5693855-4488-4F33-A683-831F12F86A35}" type="slidenum">
              <a:rPr lang="en-US" altLang="en-US" sz="1400"/>
              <a:pPr algn="r" eaLnBrk="1" hangingPunct="1">
                <a:spcBef>
                  <a:spcPct val="0"/>
                </a:spcBef>
                <a:buFontTx/>
                <a:buNone/>
              </a:pPr>
              <a:t>14</a:t>
            </a:fld>
            <a:endParaRPr lang="en-US" altLang="en-US" sz="1400"/>
          </a:p>
        </p:txBody>
      </p:sp>
      <p:sp>
        <p:nvSpPr>
          <p:cNvPr id="16388" name="Oval 2"/>
          <p:cNvSpPr>
            <a:spLocks noChangeArrowheads="1"/>
          </p:cNvSpPr>
          <p:nvPr/>
        </p:nvSpPr>
        <p:spPr bwMode="auto">
          <a:xfrm>
            <a:off x="2133600" y="2209800"/>
            <a:ext cx="2362200" cy="2286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89" name="Oval 3"/>
          <p:cNvSpPr>
            <a:spLocks noChangeArrowheads="1"/>
          </p:cNvSpPr>
          <p:nvPr/>
        </p:nvSpPr>
        <p:spPr bwMode="auto">
          <a:xfrm>
            <a:off x="1600200" y="1752600"/>
            <a:ext cx="3429000" cy="3124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90" name="Oval 4"/>
          <p:cNvSpPr>
            <a:spLocks noChangeArrowheads="1"/>
          </p:cNvSpPr>
          <p:nvPr/>
        </p:nvSpPr>
        <p:spPr bwMode="auto">
          <a:xfrm>
            <a:off x="1143000" y="1295400"/>
            <a:ext cx="4343400" cy="403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91" name="Oval 5"/>
          <p:cNvSpPr>
            <a:spLocks noChangeArrowheads="1"/>
          </p:cNvSpPr>
          <p:nvPr/>
        </p:nvSpPr>
        <p:spPr bwMode="auto">
          <a:xfrm>
            <a:off x="762000" y="914400"/>
            <a:ext cx="5410200" cy="4800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92" name="Oval 6"/>
          <p:cNvSpPr>
            <a:spLocks noChangeArrowheads="1"/>
          </p:cNvSpPr>
          <p:nvPr/>
        </p:nvSpPr>
        <p:spPr bwMode="auto">
          <a:xfrm>
            <a:off x="381000" y="609600"/>
            <a:ext cx="6324600" cy="548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93" name="Oval 7"/>
          <p:cNvSpPr>
            <a:spLocks noChangeArrowheads="1"/>
          </p:cNvSpPr>
          <p:nvPr/>
        </p:nvSpPr>
        <p:spPr bwMode="auto">
          <a:xfrm>
            <a:off x="0" y="304800"/>
            <a:ext cx="7315200" cy="617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94" name="Oval 8"/>
          <p:cNvSpPr>
            <a:spLocks noChangeArrowheads="1"/>
          </p:cNvSpPr>
          <p:nvPr/>
        </p:nvSpPr>
        <p:spPr bwMode="auto">
          <a:xfrm>
            <a:off x="-457200" y="0"/>
            <a:ext cx="8229600" cy="6858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nvGrpSpPr>
          <p:cNvPr id="16395" name="Group 9"/>
          <p:cNvGrpSpPr>
            <a:grpSpLocks/>
          </p:cNvGrpSpPr>
          <p:nvPr/>
        </p:nvGrpSpPr>
        <p:grpSpPr bwMode="auto">
          <a:xfrm>
            <a:off x="2971800" y="2895600"/>
            <a:ext cx="685800" cy="762000"/>
            <a:chOff x="1776" y="1152"/>
            <a:chExt cx="1776" cy="1824"/>
          </a:xfrm>
        </p:grpSpPr>
        <p:sp>
          <p:nvSpPr>
            <p:cNvPr id="16427" name="Oval 10"/>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28" name="Oval 11"/>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29" name="Oval 12"/>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0" name="Oval 13"/>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1" name="Oval 14"/>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2" name="Oval 15"/>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3" name="Oval 16"/>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4" name="Oval 17"/>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5" name="Oval 18"/>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6" name="Oval 19"/>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7" name="Oval 20"/>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8" name="Oval 21"/>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39" name="Oval 22"/>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40" name="Oval 23"/>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41" name="Oval 24"/>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42" name="Oval 25"/>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43" name="Oval 26"/>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44" name="Oval 27"/>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45" name="Oval 28"/>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6396" name="Text Box 29"/>
          <p:cNvSpPr txBox="1">
            <a:spLocks noChangeArrowheads="1"/>
          </p:cNvSpPr>
          <p:nvPr/>
        </p:nvSpPr>
        <p:spPr bwMode="auto">
          <a:xfrm>
            <a:off x="2971800" y="2971800"/>
            <a:ext cx="83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b="1">
                <a:solidFill>
                  <a:schemeClr val="bg1"/>
                </a:solidFill>
                <a:latin typeface="Impact" panose="020B0806030902050204" pitchFamily="34" charset="0"/>
              </a:rPr>
              <a:t>Cu</a:t>
            </a:r>
            <a:endParaRPr lang="en-US" altLang="en-US" sz="2800">
              <a:latin typeface="Impact" panose="020B0806030902050204" pitchFamily="34" charset="0"/>
            </a:endParaRPr>
          </a:p>
        </p:txBody>
      </p:sp>
      <p:sp>
        <p:nvSpPr>
          <p:cNvPr id="16397" name="Oval 30"/>
          <p:cNvSpPr>
            <a:spLocks noChangeArrowheads="1"/>
          </p:cNvSpPr>
          <p:nvPr/>
        </p:nvSpPr>
        <p:spPr bwMode="auto">
          <a:xfrm>
            <a:off x="3200400" y="4419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98" name="Oval 31"/>
          <p:cNvSpPr>
            <a:spLocks noChangeArrowheads="1"/>
          </p:cNvSpPr>
          <p:nvPr/>
        </p:nvSpPr>
        <p:spPr bwMode="auto">
          <a:xfrm>
            <a:off x="3200400" y="1676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399" name="Oval 32"/>
          <p:cNvSpPr>
            <a:spLocks noChangeArrowheads="1"/>
          </p:cNvSpPr>
          <p:nvPr/>
        </p:nvSpPr>
        <p:spPr bwMode="auto">
          <a:xfrm>
            <a:off x="3505200" y="5257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00" name="Oval 33"/>
          <p:cNvSpPr>
            <a:spLocks noChangeArrowheads="1"/>
          </p:cNvSpPr>
          <p:nvPr/>
        </p:nvSpPr>
        <p:spPr bwMode="auto">
          <a:xfrm>
            <a:off x="5257800" y="3810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1" name="Oval 34"/>
          <p:cNvSpPr>
            <a:spLocks noChangeArrowheads="1"/>
          </p:cNvSpPr>
          <p:nvPr/>
        </p:nvSpPr>
        <p:spPr bwMode="auto">
          <a:xfrm>
            <a:off x="3962400" y="1371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2" name="Oval 35"/>
          <p:cNvSpPr>
            <a:spLocks noChangeArrowheads="1"/>
          </p:cNvSpPr>
          <p:nvPr/>
        </p:nvSpPr>
        <p:spPr bwMode="auto">
          <a:xfrm>
            <a:off x="2209800" y="1447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3" name="Oval 36"/>
          <p:cNvSpPr>
            <a:spLocks noChangeArrowheads="1"/>
          </p:cNvSpPr>
          <p:nvPr/>
        </p:nvSpPr>
        <p:spPr bwMode="auto">
          <a:xfrm>
            <a:off x="1066800" y="3200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4" name="Oval 37"/>
          <p:cNvSpPr>
            <a:spLocks noChangeArrowheads="1"/>
          </p:cNvSpPr>
          <p:nvPr/>
        </p:nvSpPr>
        <p:spPr bwMode="auto">
          <a:xfrm>
            <a:off x="1905000" y="4800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5" name="Oval 38"/>
          <p:cNvSpPr>
            <a:spLocks noChangeArrowheads="1"/>
          </p:cNvSpPr>
          <p:nvPr/>
        </p:nvSpPr>
        <p:spPr bwMode="auto">
          <a:xfrm>
            <a:off x="3200400" y="4724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6" name="Oval 39"/>
          <p:cNvSpPr>
            <a:spLocks noChangeArrowheads="1"/>
          </p:cNvSpPr>
          <p:nvPr/>
        </p:nvSpPr>
        <p:spPr bwMode="auto">
          <a:xfrm>
            <a:off x="3200400" y="2133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7" name="Oval 40"/>
          <p:cNvSpPr>
            <a:spLocks noChangeArrowheads="1"/>
          </p:cNvSpPr>
          <p:nvPr/>
        </p:nvSpPr>
        <p:spPr bwMode="auto">
          <a:xfrm>
            <a:off x="3200400" y="5638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8" name="Oval 41"/>
          <p:cNvSpPr>
            <a:spLocks noChangeArrowheads="1"/>
          </p:cNvSpPr>
          <p:nvPr/>
        </p:nvSpPr>
        <p:spPr bwMode="auto">
          <a:xfrm>
            <a:off x="3200400" y="8382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09" name="Oval 42"/>
          <p:cNvSpPr>
            <a:spLocks noChangeArrowheads="1"/>
          </p:cNvSpPr>
          <p:nvPr/>
        </p:nvSpPr>
        <p:spPr bwMode="auto">
          <a:xfrm>
            <a:off x="6553200" y="38862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10" name="Oval 43"/>
          <p:cNvSpPr>
            <a:spLocks noChangeArrowheads="1"/>
          </p:cNvSpPr>
          <p:nvPr/>
        </p:nvSpPr>
        <p:spPr bwMode="auto">
          <a:xfrm>
            <a:off x="4267200" y="609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11" name="Oval 44"/>
          <p:cNvSpPr>
            <a:spLocks noChangeArrowheads="1"/>
          </p:cNvSpPr>
          <p:nvPr/>
        </p:nvSpPr>
        <p:spPr bwMode="auto">
          <a:xfrm>
            <a:off x="1676400" y="990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12" name="Oval 45"/>
          <p:cNvSpPr>
            <a:spLocks noChangeArrowheads="1"/>
          </p:cNvSpPr>
          <p:nvPr/>
        </p:nvSpPr>
        <p:spPr bwMode="auto">
          <a:xfrm>
            <a:off x="304800" y="3200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13" name="Oval 46"/>
          <p:cNvSpPr>
            <a:spLocks noChangeArrowheads="1"/>
          </p:cNvSpPr>
          <p:nvPr/>
        </p:nvSpPr>
        <p:spPr bwMode="auto">
          <a:xfrm>
            <a:off x="1447800" y="5334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14" name="Oval 47"/>
          <p:cNvSpPr>
            <a:spLocks noChangeArrowheads="1"/>
          </p:cNvSpPr>
          <p:nvPr/>
        </p:nvSpPr>
        <p:spPr bwMode="auto">
          <a:xfrm>
            <a:off x="3581400" y="6019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15" name="Oval 48"/>
          <p:cNvSpPr>
            <a:spLocks noChangeArrowheads="1"/>
          </p:cNvSpPr>
          <p:nvPr/>
        </p:nvSpPr>
        <p:spPr bwMode="auto">
          <a:xfrm>
            <a:off x="3200400" y="6400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16" name="Oval 49"/>
          <p:cNvSpPr>
            <a:spLocks noChangeArrowheads="1"/>
          </p:cNvSpPr>
          <p:nvPr/>
        </p:nvSpPr>
        <p:spPr bwMode="auto">
          <a:xfrm>
            <a:off x="3200400" y="22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6417" name="Oval 50"/>
          <p:cNvSpPr>
            <a:spLocks noChangeArrowheads="1"/>
          </p:cNvSpPr>
          <p:nvPr/>
        </p:nvSpPr>
        <p:spPr bwMode="auto">
          <a:xfrm>
            <a:off x="3657600" y="6781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18" name="Oval 51"/>
          <p:cNvSpPr>
            <a:spLocks noChangeArrowheads="1"/>
          </p:cNvSpPr>
          <p:nvPr/>
        </p:nvSpPr>
        <p:spPr bwMode="auto">
          <a:xfrm>
            <a:off x="6248400" y="5943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19" name="Oval 52"/>
          <p:cNvSpPr>
            <a:spLocks noChangeArrowheads="1"/>
          </p:cNvSpPr>
          <p:nvPr/>
        </p:nvSpPr>
        <p:spPr bwMode="auto">
          <a:xfrm>
            <a:off x="7620000" y="3810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20" name="Oval 53"/>
          <p:cNvSpPr>
            <a:spLocks noChangeArrowheads="1"/>
          </p:cNvSpPr>
          <p:nvPr/>
        </p:nvSpPr>
        <p:spPr bwMode="auto">
          <a:xfrm>
            <a:off x="7315200" y="1905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21" name="Oval 54"/>
          <p:cNvSpPr>
            <a:spLocks noChangeArrowheads="1"/>
          </p:cNvSpPr>
          <p:nvPr/>
        </p:nvSpPr>
        <p:spPr bwMode="auto">
          <a:xfrm>
            <a:off x="5257800" y="22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22" name="Oval 55"/>
          <p:cNvSpPr>
            <a:spLocks noChangeArrowheads="1"/>
          </p:cNvSpPr>
          <p:nvPr/>
        </p:nvSpPr>
        <p:spPr bwMode="auto">
          <a:xfrm>
            <a:off x="1905000" y="22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23" name="Oval 56"/>
          <p:cNvSpPr>
            <a:spLocks noChangeArrowheads="1"/>
          </p:cNvSpPr>
          <p:nvPr/>
        </p:nvSpPr>
        <p:spPr bwMode="auto">
          <a:xfrm>
            <a:off x="-76200" y="1828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24" name="Oval 57"/>
          <p:cNvSpPr>
            <a:spLocks noChangeArrowheads="1"/>
          </p:cNvSpPr>
          <p:nvPr/>
        </p:nvSpPr>
        <p:spPr bwMode="auto">
          <a:xfrm>
            <a:off x="-457200" y="4191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16425" name="Oval 58"/>
          <p:cNvSpPr>
            <a:spLocks noChangeArrowheads="1"/>
          </p:cNvSpPr>
          <p:nvPr/>
        </p:nvSpPr>
        <p:spPr bwMode="auto">
          <a:xfrm>
            <a:off x="838200" y="5943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Impact" panose="020B0806030902050204" pitchFamily="34" charset="0"/>
            </a:endParaRPr>
          </a:p>
        </p:txBody>
      </p:sp>
      <p:sp>
        <p:nvSpPr>
          <p:cNvPr id="563259" name="Text Box 59"/>
          <p:cNvSpPr txBox="1">
            <a:spLocks noChangeArrowheads="1"/>
          </p:cNvSpPr>
          <p:nvPr/>
        </p:nvSpPr>
        <p:spPr bwMode="auto">
          <a:xfrm>
            <a:off x="4191000" y="3124200"/>
            <a:ext cx="45720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800">
                <a:latin typeface="Impact" panose="020B0806030902050204" pitchFamily="34" charset="0"/>
              </a:rPr>
              <a:t>1s</a:t>
            </a:r>
            <a:r>
              <a:rPr lang="en-US" altLang="en-US" sz="2800" baseline="30000">
                <a:latin typeface="Impact" panose="020B0806030902050204" pitchFamily="34" charset="0"/>
              </a:rPr>
              <a:t>2  </a:t>
            </a:r>
            <a:r>
              <a:rPr lang="en-US" altLang="en-US" sz="2800">
                <a:latin typeface="Impact" panose="020B0806030902050204" pitchFamily="34" charset="0"/>
              </a:rPr>
              <a:t>2s</a:t>
            </a:r>
            <a:r>
              <a:rPr lang="en-US" altLang="en-US" sz="2800" baseline="30000">
                <a:latin typeface="Impact" panose="020B0806030902050204" pitchFamily="34" charset="0"/>
              </a:rPr>
              <a:t>2  </a:t>
            </a:r>
            <a:r>
              <a:rPr lang="en-US" altLang="en-US" sz="2800">
                <a:latin typeface="Impact" panose="020B0806030902050204" pitchFamily="34" charset="0"/>
              </a:rPr>
              <a:t>2p</a:t>
            </a:r>
            <a:r>
              <a:rPr lang="en-US" altLang="en-US" sz="2800" baseline="30000">
                <a:latin typeface="Impact" panose="020B0806030902050204" pitchFamily="34" charset="0"/>
              </a:rPr>
              <a:t>6  </a:t>
            </a:r>
            <a:r>
              <a:rPr lang="en-US" altLang="en-US" sz="2800">
                <a:latin typeface="Impact" panose="020B0806030902050204" pitchFamily="34" charset="0"/>
              </a:rPr>
              <a:t>3s</a:t>
            </a:r>
            <a:r>
              <a:rPr lang="en-US" altLang="en-US" sz="2800" baseline="30000">
                <a:latin typeface="Impact" panose="020B0806030902050204" pitchFamily="34" charset="0"/>
              </a:rPr>
              <a:t>2 </a:t>
            </a:r>
            <a:r>
              <a:rPr lang="en-US" altLang="en-US" sz="2800">
                <a:latin typeface="Impact" panose="020B0806030902050204" pitchFamily="34" charset="0"/>
              </a:rPr>
              <a:t>3p</a:t>
            </a:r>
            <a:r>
              <a:rPr lang="en-US" altLang="en-US" sz="2800" baseline="30000">
                <a:latin typeface="Impact" panose="020B0806030902050204" pitchFamily="34" charset="0"/>
              </a:rPr>
              <a:t>6  </a:t>
            </a:r>
            <a:r>
              <a:rPr lang="en-US" altLang="en-US" sz="2800">
                <a:latin typeface="Impact" panose="020B0806030902050204" pitchFamily="34" charset="0"/>
              </a:rPr>
              <a:t>4s</a:t>
            </a:r>
            <a:r>
              <a:rPr lang="en-US" altLang="en-US" sz="2800" baseline="30000">
                <a:latin typeface="Impact" panose="020B0806030902050204" pitchFamily="34" charset="0"/>
              </a:rPr>
              <a:t>2  </a:t>
            </a:r>
            <a:r>
              <a:rPr lang="en-US" altLang="en-US" sz="2800">
                <a:latin typeface="Impact" panose="020B0806030902050204" pitchFamily="34" charset="0"/>
              </a:rPr>
              <a:t>3d</a:t>
            </a:r>
            <a:r>
              <a:rPr lang="en-US" altLang="en-US" sz="2800" baseline="30000">
                <a:latin typeface="Impact" panose="020B0806030902050204" pitchFamily="34" charset="0"/>
              </a:rPr>
              <a:t>9 </a:t>
            </a:r>
            <a:endParaRPr lang="en-US" altLang="en-US" sz="2800">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563259">
                                            <p:txEl>
                                              <p:pRg st="0" end="0"/>
                                            </p:txEl>
                                          </p:spTgt>
                                        </p:tgtEl>
                                        <p:attrNameLst>
                                          <p:attrName>style.visibility</p:attrName>
                                        </p:attrNameLst>
                                      </p:cBhvr>
                                      <p:to>
                                        <p:strVal val="visible"/>
                                      </p:to>
                                    </p:set>
                                    <p:anim calcmode="lin" valueType="num">
                                      <p:cBhvr additive="base">
                                        <p:cTn id="7" dur="75" fill="hold"/>
                                        <p:tgtEl>
                                          <p:spTgt spid="563259">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563259">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B13DE10-AAC8-4C9A-A43E-54766CE03D52}" type="slidenum">
              <a:rPr lang="en-US" altLang="en-US" sz="1400"/>
              <a:pPr algn="r" eaLnBrk="1" hangingPunct="1">
                <a:spcBef>
                  <a:spcPct val="0"/>
                </a:spcBef>
                <a:buFontTx/>
                <a:buNone/>
              </a:pPr>
              <a:t>15</a:t>
            </a:fld>
            <a:endParaRPr lang="en-US" altLang="en-US" sz="1400"/>
          </a:p>
        </p:txBody>
      </p:sp>
      <p:grpSp>
        <p:nvGrpSpPr>
          <p:cNvPr id="2" name="Group 2"/>
          <p:cNvGrpSpPr>
            <a:grpSpLocks/>
          </p:cNvGrpSpPr>
          <p:nvPr/>
        </p:nvGrpSpPr>
        <p:grpSpPr bwMode="auto">
          <a:xfrm>
            <a:off x="457200" y="2743200"/>
            <a:ext cx="1905000" cy="1447800"/>
            <a:chOff x="1536" y="1728"/>
            <a:chExt cx="1200" cy="912"/>
          </a:xfrm>
        </p:grpSpPr>
        <p:grpSp>
          <p:nvGrpSpPr>
            <p:cNvPr id="17771" name="Group 3"/>
            <p:cNvGrpSpPr>
              <a:grpSpLocks/>
            </p:cNvGrpSpPr>
            <p:nvPr/>
          </p:nvGrpSpPr>
          <p:grpSpPr bwMode="auto">
            <a:xfrm>
              <a:off x="1872" y="2064"/>
              <a:ext cx="240" cy="240"/>
              <a:chOff x="1776" y="1152"/>
              <a:chExt cx="1776" cy="1824"/>
            </a:xfrm>
          </p:grpSpPr>
          <p:sp>
            <p:nvSpPr>
              <p:cNvPr id="17774" name="Oval 4"/>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75" name="Oval 5"/>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76" name="Oval 6"/>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77" name="Oval 7"/>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78" name="Oval 8"/>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79" name="Oval 9"/>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0" name="Oval 10"/>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1" name="Oval 11"/>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2" name="Oval 12"/>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3" name="Oval 13"/>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4" name="Oval 14"/>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5" name="Oval 15"/>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6" name="Oval 16"/>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7" name="Oval 17"/>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8" name="Oval 18"/>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89" name="Oval 19"/>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90" name="Oval 20"/>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91" name="Oval 21"/>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92" name="Oval 22"/>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772" name="Oval 23"/>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73" name="Text Box 24"/>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4" name="Group 25"/>
          <p:cNvGrpSpPr>
            <a:grpSpLocks/>
          </p:cNvGrpSpPr>
          <p:nvPr/>
        </p:nvGrpSpPr>
        <p:grpSpPr bwMode="auto">
          <a:xfrm>
            <a:off x="990600" y="2743200"/>
            <a:ext cx="1905000" cy="1447800"/>
            <a:chOff x="1536" y="1728"/>
            <a:chExt cx="1200" cy="912"/>
          </a:xfrm>
        </p:grpSpPr>
        <p:grpSp>
          <p:nvGrpSpPr>
            <p:cNvPr id="17749" name="Group 26"/>
            <p:cNvGrpSpPr>
              <a:grpSpLocks/>
            </p:cNvGrpSpPr>
            <p:nvPr/>
          </p:nvGrpSpPr>
          <p:grpSpPr bwMode="auto">
            <a:xfrm>
              <a:off x="1872" y="2064"/>
              <a:ext cx="240" cy="240"/>
              <a:chOff x="1776" y="1152"/>
              <a:chExt cx="1776" cy="1824"/>
            </a:xfrm>
          </p:grpSpPr>
          <p:sp>
            <p:nvSpPr>
              <p:cNvPr id="17752" name="Oval 27"/>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3" name="Oval 28"/>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4" name="Oval 29"/>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5" name="Oval 30"/>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6" name="Oval 31"/>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7" name="Oval 32"/>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8" name="Oval 33"/>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9" name="Oval 34"/>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0" name="Oval 35"/>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1" name="Oval 36"/>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2" name="Oval 37"/>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3" name="Oval 38"/>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4" name="Oval 39"/>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5" name="Oval 40"/>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6" name="Oval 41"/>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7" name="Oval 42"/>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8" name="Oval 43"/>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69" name="Oval 44"/>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70" name="Oval 45"/>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750" name="Oval 46"/>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51" name="Text Box 47"/>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6" name="Group 48"/>
          <p:cNvGrpSpPr>
            <a:grpSpLocks/>
          </p:cNvGrpSpPr>
          <p:nvPr/>
        </p:nvGrpSpPr>
        <p:grpSpPr bwMode="auto">
          <a:xfrm>
            <a:off x="1600200" y="2743200"/>
            <a:ext cx="1905000" cy="1447800"/>
            <a:chOff x="1536" y="1728"/>
            <a:chExt cx="1200" cy="912"/>
          </a:xfrm>
        </p:grpSpPr>
        <p:grpSp>
          <p:nvGrpSpPr>
            <p:cNvPr id="17727" name="Group 49"/>
            <p:cNvGrpSpPr>
              <a:grpSpLocks/>
            </p:cNvGrpSpPr>
            <p:nvPr/>
          </p:nvGrpSpPr>
          <p:grpSpPr bwMode="auto">
            <a:xfrm>
              <a:off x="1872" y="2064"/>
              <a:ext cx="240" cy="240"/>
              <a:chOff x="1776" y="1152"/>
              <a:chExt cx="1776" cy="1824"/>
            </a:xfrm>
          </p:grpSpPr>
          <p:sp>
            <p:nvSpPr>
              <p:cNvPr id="17730" name="Oval 50"/>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1" name="Oval 51"/>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2" name="Oval 52"/>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3" name="Oval 53"/>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4" name="Oval 54"/>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5" name="Oval 55"/>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6" name="Oval 56"/>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7" name="Oval 57"/>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8" name="Oval 58"/>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39" name="Oval 59"/>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0" name="Oval 60"/>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1" name="Oval 61"/>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2" name="Oval 62"/>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3" name="Oval 63"/>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4" name="Oval 64"/>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5" name="Oval 65"/>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6" name="Oval 66"/>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7" name="Oval 67"/>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48" name="Oval 68"/>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728" name="Oval 69"/>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9" name="Text Box 70"/>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8" name="Group 71"/>
          <p:cNvGrpSpPr>
            <a:grpSpLocks/>
          </p:cNvGrpSpPr>
          <p:nvPr/>
        </p:nvGrpSpPr>
        <p:grpSpPr bwMode="auto">
          <a:xfrm>
            <a:off x="2209800" y="2743200"/>
            <a:ext cx="1905000" cy="1447800"/>
            <a:chOff x="1536" y="1728"/>
            <a:chExt cx="1200" cy="912"/>
          </a:xfrm>
        </p:grpSpPr>
        <p:grpSp>
          <p:nvGrpSpPr>
            <p:cNvPr id="17705" name="Group 72"/>
            <p:cNvGrpSpPr>
              <a:grpSpLocks/>
            </p:cNvGrpSpPr>
            <p:nvPr/>
          </p:nvGrpSpPr>
          <p:grpSpPr bwMode="auto">
            <a:xfrm>
              <a:off x="1872" y="2064"/>
              <a:ext cx="240" cy="240"/>
              <a:chOff x="1776" y="1152"/>
              <a:chExt cx="1776" cy="1824"/>
            </a:xfrm>
          </p:grpSpPr>
          <p:sp>
            <p:nvSpPr>
              <p:cNvPr id="17708" name="Oval 73"/>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09" name="Oval 74"/>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0" name="Oval 75"/>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1" name="Oval 76"/>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2" name="Oval 77"/>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3" name="Oval 78"/>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4" name="Oval 79"/>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5" name="Oval 80"/>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6" name="Oval 81"/>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7" name="Oval 82"/>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8" name="Oval 83"/>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19" name="Oval 84"/>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0" name="Oval 85"/>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1" name="Oval 86"/>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2" name="Oval 87"/>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3" name="Oval 88"/>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4" name="Oval 89"/>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5" name="Oval 90"/>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26" name="Oval 91"/>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706" name="Oval 92"/>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07" name="Text Box 93"/>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10" name="Group 94"/>
          <p:cNvGrpSpPr>
            <a:grpSpLocks/>
          </p:cNvGrpSpPr>
          <p:nvPr/>
        </p:nvGrpSpPr>
        <p:grpSpPr bwMode="auto">
          <a:xfrm>
            <a:off x="2819400" y="2743200"/>
            <a:ext cx="1905000" cy="1447800"/>
            <a:chOff x="1536" y="1728"/>
            <a:chExt cx="1200" cy="912"/>
          </a:xfrm>
        </p:grpSpPr>
        <p:grpSp>
          <p:nvGrpSpPr>
            <p:cNvPr id="17683" name="Group 95"/>
            <p:cNvGrpSpPr>
              <a:grpSpLocks/>
            </p:cNvGrpSpPr>
            <p:nvPr/>
          </p:nvGrpSpPr>
          <p:grpSpPr bwMode="auto">
            <a:xfrm>
              <a:off x="1872" y="2064"/>
              <a:ext cx="240" cy="240"/>
              <a:chOff x="1776" y="1152"/>
              <a:chExt cx="1776" cy="1824"/>
            </a:xfrm>
          </p:grpSpPr>
          <p:sp>
            <p:nvSpPr>
              <p:cNvPr id="17686" name="Oval 96"/>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87" name="Oval 97"/>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88" name="Oval 98"/>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89" name="Oval 99"/>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0" name="Oval 100"/>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1" name="Oval 101"/>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2" name="Oval 102"/>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3" name="Oval 103"/>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4" name="Oval 104"/>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5" name="Oval 105"/>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6" name="Oval 106"/>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7" name="Oval 107"/>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8" name="Oval 108"/>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99" name="Oval 109"/>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00" name="Oval 110"/>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01" name="Oval 111"/>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02" name="Oval 112"/>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03" name="Oval 113"/>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704" name="Oval 114"/>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684" name="Oval 115"/>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85" name="Text Box 116"/>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12" name="Group 117"/>
          <p:cNvGrpSpPr>
            <a:grpSpLocks/>
          </p:cNvGrpSpPr>
          <p:nvPr/>
        </p:nvGrpSpPr>
        <p:grpSpPr bwMode="auto">
          <a:xfrm>
            <a:off x="3352800" y="2743200"/>
            <a:ext cx="1905000" cy="1447800"/>
            <a:chOff x="1536" y="1728"/>
            <a:chExt cx="1200" cy="912"/>
          </a:xfrm>
        </p:grpSpPr>
        <p:grpSp>
          <p:nvGrpSpPr>
            <p:cNvPr id="17661" name="Group 118"/>
            <p:cNvGrpSpPr>
              <a:grpSpLocks/>
            </p:cNvGrpSpPr>
            <p:nvPr/>
          </p:nvGrpSpPr>
          <p:grpSpPr bwMode="auto">
            <a:xfrm>
              <a:off x="1872" y="2064"/>
              <a:ext cx="240" cy="240"/>
              <a:chOff x="1776" y="1152"/>
              <a:chExt cx="1776" cy="1824"/>
            </a:xfrm>
          </p:grpSpPr>
          <p:sp>
            <p:nvSpPr>
              <p:cNvPr id="17664" name="Oval 119"/>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65" name="Oval 120"/>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66" name="Oval 121"/>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67" name="Oval 122"/>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68" name="Oval 123"/>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69" name="Oval 124"/>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0" name="Oval 125"/>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1" name="Oval 126"/>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2" name="Oval 127"/>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3" name="Oval 128"/>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4" name="Oval 129"/>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5" name="Oval 130"/>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6" name="Oval 131"/>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7" name="Oval 132"/>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8" name="Oval 133"/>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79" name="Oval 134"/>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80" name="Oval 135"/>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81" name="Oval 136"/>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82" name="Oval 137"/>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662" name="Oval 138"/>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63" name="Text Box 139"/>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14" name="Group 140"/>
          <p:cNvGrpSpPr>
            <a:grpSpLocks/>
          </p:cNvGrpSpPr>
          <p:nvPr/>
        </p:nvGrpSpPr>
        <p:grpSpPr bwMode="auto">
          <a:xfrm>
            <a:off x="3962400" y="2743200"/>
            <a:ext cx="1905000" cy="1447800"/>
            <a:chOff x="1536" y="1728"/>
            <a:chExt cx="1200" cy="912"/>
          </a:xfrm>
        </p:grpSpPr>
        <p:grpSp>
          <p:nvGrpSpPr>
            <p:cNvPr id="17639" name="Group 141"/>
            <p:cNvGrpSpPr>
              <a:grpSpLocks/>
            </p:cNvGrpSpPr>
            <p:nvPr/>
          </p:nvGrpSpPr>
          <p:grpSpPr bwMode="auto">
            <a:xfrm>
              <a:off x="1872" y="2064"/>
              <a:ext cx="240" cy="240"/>
              <a:chOff x="1776" y="1152"/>
              <a:chExt cx="1776" cy="1824"/>
            </a:xfrm>
          </p:grpSpPr>
          <p:sp>
            <p:nvSpPr>
              <p:cNvPr id="17642" name="Oval 142"/>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3" name="Oval 143"/>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4" name="Oval 144"/>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5" name="Oval 145"/>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6" name="Oval 146"/>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7" name="Oval 147"/>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8" name="Oval 148"/>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9" name="Oval 149"/>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0" name="Oval 150"/>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1" name="Oval 151"/>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2" name="Oval 152"/>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3" name="Oval 153"/>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4" name="Oval 154"/>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5" name="Oval 155"/>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6" name="Oval 156"/>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7" name="Oval 157"/>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8" name="Oval 158"/>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59" name="Oval 159"/>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60" name="Oval 160"/>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640" name="Oval 161"/>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41" name="Text Box 162"/>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16" name="Group 163"/>
          <p:cNvGrpSpPr>
            <a:grpSpLocks/>
          </p:cNvGrpSpPr>
          <p:nvPr/>
        </p:nvGrpSpPr>
        <p:grpSpPr bwMode="auto">
          <a:xfrm>
            <a:off x="4572000" y="2743200"/>
            <a:ext cx="1905000" cy="1447800"/>
            <a:chOff x="1536" y="1728"/>
            <a:chExt cx="1200" cy="912"/>
          </a:xfrm>
        </p:grpSpPr>
        <p:grpSp>
          <p:nvGrpSpPr>
            <p:cNvPr id="17617" name="Group 164"/>
            <p:cNvGrpSpPr>
              <a:grpSpLocks/>
            </p:cNvGrpSpPr>
            <p:nvPr/>
          </p:nvGrpSpPr>
          <p:grpSpPr bwMode="auto">
            <a:xfrm>
              <a:off x="1872" y="2064"/>
              <a:ext cx="240" cy="240"/>
              <a:chOff x="1776" y="1152"/>
              <a:chExt cx="1776" cy="1824"/>
            </a:xfrm>
          </p:grpSpPr>
          <p:sp>
            <p:nvSpPr>
              <p:cNvPr id="17620" name="Oval 165"/>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1" name="Oval 166"/>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2" name="Oval 167"/>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3" name="Oval 168"/>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4" name="Oval 169"/>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5" name="Oval 170"/>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6" name="Oval 171"/>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7" name="Oval 172"/>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8" name="Oval 173"/>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29" name="Oval 174"/>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0" name="Oval 175"/>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1" name="Oval 176"/>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2" name="Oval 177"/>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3" name="Oval 178"/>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4" name="Oval 179"/>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5" name="Oval 180"/>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6" name="Oval 181"/>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7" name="Oval 182"/>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38" name="Oval 183"/>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618" name="Oval 184"/>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9" name="Text Box 185"/>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18" name="Group 186"/>
          <p:cNvGrpSpPr>
            <a:grpSpLocks/>
          </p:cNvGrpSpPr>
          <p:nvPr/>
        </p:nvGrpSpPr>
        <p:grpSpPr bwMode="auto">
          <a:xfrm>
            <a:off x="5105400" y="2743200"/>
            <a:ext cx="1905000" cy="1447800"/>
            <a:chOff x="1536" y="1728"/>
            <a:chExt cx="1200" cy="912"/>
          </a:xfrm>
        </p:grpSpPr>
        <p:grpSp>
          <p:nvGrpSpPr>
            <p:cNvPr id="17595" name="Group 187"/>
            <p:cNvGrpSpPr>
              <a:grpSpLocks/>
            </p:cNvGrpSpPr>
            <p:nvPr/>
          </p:nvGrpSpPr>
          <p:grpSpPr bwMode="auto">
            <a:xfrm>
              <a:off x="1872" y="2064"/>
              <a:ext cx="240" cy="240"/>
              <a:chOff x="1776" y="1152"/>
              <a:chExt cx="1776" cy="1824"/>
            </a:xfrm>
          </p:grpSpPr>
          <p:sp>
            <p:nvSpPr>
              <p:cNvPr id="17598" name="Oval 188"/>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99" name="Oval 189"/>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0" name="Oval 190"/>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1" name="Oval 191"/>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2" name="Oval 192"/>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3" name="Oval 193"/>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4" name="Oval 194"/>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5" name="Oval 195"/>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6" name="Oval 196"/>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7" name="Oval 197"/>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8" name="Oval 198"/>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09" name="Oval 199"/>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0" name="Oval 200"/>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1" name="Oval 201"/>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2" name="Oval 202"/>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3" name="Oval 203"/>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4" name="Oval 204"/>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5" name="Oval 205"/>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616" name="Oval 206"/>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596" name="Oval 207"/>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97" name="Text Box 208"/>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20" name="Group 209"/>
          <p:cNvGrpSpPr>
            <a:grpSpLocks/>
          </p:cNvGrpSpPr>
          <p:nvPr/>
        </p:nvGrpSpPr>
        <p:grpSpPr bwMode="auto">
          <a:xfrm>
            <a:off x="5715000" y="2743200"/>
            <a:ext cx="1905000" cy="1447800"/>
            <a:chOff x="1536" y="1728"/>
            <a:chExt cx="1200" cy="912"/>
          </a:xfrm>
        </p:grpSpPr>
        <p:grpSp>
          <p:nvGrpSpPr>
            <p:cNvPr id="17573" name="Group 210"/>
            <p:cNvGrpSpPr>
              <a:grpSpLocks/>
            </p:cNvGrpSpPr>
            <p:nvPr/>
          </p:nvGrpSpPr>
          <p:grpSpPr bwMode="auto">
            <a:xfrm>
              <a:off x="1872" y="2064"/>
              <a:ext cx="240" cy="240"/>
              <a:chOff x="1776" y="1152"/>
              <a:chExt cx="1776" cy="1824"/>
            </a:xfrm>
          </p:grpSpPr>
          <p:sp>
            <p:nvSpPr>
              <p:cNvPr id="17576" name="Oval 211"/>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77" name="Oval 212"/>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78" name="Oval 213"/>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79" name="Oval 214"/>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0" name="Oval 215"/>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1" name="Oval 216"/>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2" name="Oval 217"/>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3" name="Oval 218"/>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4" name="Oval 219"/>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5" name="Oval 220"/>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6" name="Oval 221"/>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7" name="Oval 222"/>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8" name="Oval 223"/>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89" name="Oval 224"/>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90" name="Oval 225"/>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91" name="Oval 226"/>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92" name="Oval 227"/>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93" name="Oval 228"/>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94" name="Oval 229"/>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574" name="Oval 230"/>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75" name="Text Box 231"/>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22" name="Group 232"/>
          <p:cNvGrpSpPr>
            <a:grpSpLocks/>
          </p:cNvGrpSpPr>
          <p:nvPr/>
        </p:nvGrpSpPr>
        <p:grpSpPr bwMode="auto">
          <a:xfrm>
            <a:off x="6324600" y="2743200"/>
            <a:ext cx="1905000" cy="1447800"/>
            <a:chOff x="1536" y="1728"/>
            <a:chExt cx="1200" cy="912"/>
          </a:xfrm>
        </p:grpSpPr>
        <p:grpSp>
          <p:nvGrpSpPr>
            <p:cNvPr id="17551" name="Group 233"/>
            <p:cNvGrpSpPr>
              <a:grpSpLocks/>
            </p:cNvGrpSpPr>
            <p:nvPr/>
          </p:nvGrpSpPr>
          <p:grpSpPr bwMode="auto">
            <a:xfrm>
              <a:off x="1872" y="2064"/>
              <a:ext cx="240" cy="240"/>
              <a:chOff x="1776" y="1152"/>
              <a:chExt cx="1776" cy="1824"/>
            </a:xfrm>
          </p:grpSpPr>
          <p:sp>
            <p:nvSpPr>
              <p:cNvPr id="17554" name="Oval 234"/>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55" name="Oval 235"/>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56" name="Oval 236"/>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57" name="Oval 237"/>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58" name="Oval 238"/>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59" name="Oval 239"/>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0" name="Oval 240"/>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1" name="Oval 241"/>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2" name="Oval 242"/>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3" name="Oval 243"/>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4" name="Oval 244"/>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5" name="Oval 245"/>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6" name="Oval 246"/>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7" name="Oval 247"/>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8" name="Oval 248"/>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69" name="Oval 249"/>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70" name="Oval 250"/>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71" name="Oval 251"/>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72" name="Oval 252"/>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552" name="Oval 253"/>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53" name="Text Box 254"/>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24" name="Group 255"/>
          <p:cNvGrpSpPr>
            <a:grpSpLocks/>
          </p:cNvGrpSpPr>
          <p:nvPr/>
        </p:nvGrpSpPr>
        <p:grpSpPr bwMode="auto">
          <a:xfrm>
            <a:off x="6934200" y="2743200"/>
            <a:ext cx="1905000" cy="1447800"/>
            <a:chOff x="1536" y="1728"/>
            <a:chExt cx="1200" cy="912"/>
          </a:xfrm>
        </p:grpSpPr>
        <p:grpSp>
          <p:nvGrpSpPr>
            <p:cNvPr id="17529" name="Group 256"/>
            <p:cNvGrpSpPr>
              <a:grpSpLocks/>
            </p:cNvGrpSpPr>
            <p:nvPr/>
          </p:nvGrpSpPr>
          <p:grpSpPr bwMode="auto">
            <a:xfrm>
              <a:off x="1872" y="2064"/>
              <a:ext cx="240" cy="240"/>
              <a:chOff x="1776" y="1152"/>
              <a:chExt cx="1776" cy="1824"/>
            </a:xfrm>
          </p:grpSpPr>
          <p:sp>
            <p:nvSpPr>
              <p:cNvPr id="17532" name="Oval 257"/>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3" name="Oval 258"/>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4" name="Oval 259"/>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5" name="Oval 260"/>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6" name="Oval 261"/>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7" name="Oval 262"/>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8" name="Oval 263"/>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9" name="Oval 264"/>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0" name="Oval 265"/>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1" name="Oval 266"/>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2" name="Oval 267"/>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3" name="Oval 268"/>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4" name="Oval 269"/>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5" name="Oval 270"/>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6" name="Oval 271"/>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7" name="Oval 272"/>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8" name="Oval 273"/>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49" name="Oval 274"/>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50" name="Oval 275"/>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530" name="Oval 276"/>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31" name="Text Box 277"/>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26" name="Group 278"/>
          <p:cNvGrpSpPr>
            <a:grpSpLocks/>
          </p:cNvGrpSpPr>
          <p:nvPr/>
        </p:nvGrpSpPr>
        <p:grpSpPr bwMode="auto">
          <a:xfrm>
            <a:off x="7467600" y="2743200"/>
            <a:ext cx="1905000" cy="1447800"/>
            <a:chOff x="1536" y="1728"/>
            <a:chExt cx="1200" cy="912"/>
          </a:xfrm>
        </p:grpSpPr>
        <p:grpSp>
          <p:nvGrpSpPr>
            <p:cNvPr id="17507" name="Group 279"/>
            <p:cNvGrpSpPr>
              <a:grpSpLocks/>
            </p:cNvGrpSpPr>
            <p:nvPr/>
          </p:nvGrpSpPr>
          <p:grpSpPr bwMode="auto">
            <a:xfrm>
              <a:off x="1872" y="2064"/>
              <a:ext cx="240" cy="240"/>
              <a:chOff x="1776" y="1152"/>
              <a:chExt cx="1776" cy="1824"/>
            </a:xfrm>
          </p:grpSpPr>
          <p:sp>
            <p:nvSpPr>
              <p:cNvPr id="17510" name="Oval 280"/>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1" name="Oval 281"/>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2" name="Oval 282"/>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3" name="Oval 283"/>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4" name="Oval 284"/>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5" name="Oval 285"/>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6" name="Oval 286"/>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7" name="Oval 287"/>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8" name="Oval 288"/>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19" name="Oval 289"/>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0" name="Oval 290"/>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1" name="Oval 291"/>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2" name="Oval 292"/>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3" name="Oval 293"/>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4" name="Oval 294"/>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5" name="Oval 295"/>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6" name="Oval 296"/>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7" name="Oval 297"/>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28" name="Oval 298"/>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508" name="Oval 299"/>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9" name="Text Box 300"/>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28" name="Group 301"/>
          <p:cNvGrpSpPr>
            <a:grpSpLocks/>
          </p:cNvGrpSpPr>
          <p:nvPr/>
        </p:nvGrpSpPr>
        <p:grpSpPr bwMode="auto">
          <a:xfrm>
            <a:off x="8077200" y="2743200"/>
            <a:ext cx="1905000" cy="1447800"/>
            <a:chOff x="1536" y="1728"/>
            <a:chExt cx="1200" cy="912"/>
          </a:xfrm>
        </p:grpSpPr>
        <p:grpSp>
          <p:nvGrpSpPr>
            <p:cNvPr id="17485" name="Group 302"/>
            <p:cNvGrpSpPr>
              <a:grpSpLocks/>
            </p:cNvGrpSpPr>
            <p:nvPr/>
          </p:nvGrpSpPr>
          <p:grpSpPr bwMode="auto">
            <a:xfrm>
              <a:off x="1872" y="2064"/>
              <a:ext cx="240" cy="240"/>
              <a:chOff x="1776" y="1152"/>
              <a:chExt cx="1776" cy="1824"/>
            </a:xfrm>
          </p:grpSpPr>
          <p:sp>
            <p:nvSpPr>
              <p:cNvPr id="17488" name="Oval 303"/>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89" name="Oval 304"/>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0" name="Oval 305"/>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1" name="Oval 306"/>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2" name="Oval 307"/>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3" name="Oval 308"/>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4" name="Oval 309"/>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5" name="Oval 310"/>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6" name="Oval 311"/>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7" name="Oval 312"/>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8" name="Oval 313"/>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99" name="Oval 314"/>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0" name="Oval 315"/>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1" name="Oval 316"/>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2" name="Oval 317"/>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3" name="Oval 318"/>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4" name="Oval 319"/>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5" name="Oval 320"/>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506" name="Oval 321"/>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486" name="Oval 322"/>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87" name="Text Box 323"/>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30" name="Group 324"/>
          <p:cNvGrpSpPr>
            <a:grpSpLocks/>
          </p:cNvGrpSpPr>
          <p:nvPr/>
        </p:nvGrpSpPr>
        <p:grpSpPr bwMode="auto">
          <a:xfrm>
            <a:off x="8610600" y="2743200"/>
            <a:ext cx="1905000" cy="1447800"/>
            <a:chOff x="1536" y="1728"/>
            <a:chExt cx="1200" cy="912"/>
          </a:xfrm>
        </p:grpSpPr>
        <p:grpSp>
          <p:nvGrpSpPr>
            <p:cNvPr id="17463" name="Group 325"/>
            <p:cNvGrpSpPr>
              <a:grpSpLocks/>
            </p:cNvGrpSpPr>
            <p:nvPr/>
          </p:nvGrpSpPr>
          <p:grpSpPr bwMode="auto">
            <a:xfrm>
              <a:off x="1872" y="2064"/>
              <a:ext cx="240" cy="240"/>
              <a:chOff x="1776" y="1152"/>
              <a:chExt cx="1776" cy="1824"/>
            </a:xfrm>
          </p:grpSpPr>
          <p:sp>
            <p:nvSpPr>
              <p:cNvPr id="17466" name="Oval 326"/>
              <p:cNvSpPr>
                <a:spLocks noChangeArrowheads="1"/>
              </p:cNvSpPr>
              <p:nvPr/>
            </p:nvSpPr>
            <p:spPr bwMode="auto">
              <a:xfrm>
                <a:off x="2976"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67" name="Oval 327"/>
              <p:cNvSpPr>
                <a:spLocks noChangeArrowheads="1"/>
              </p:cNvSpPr>
              <p:nvPr/>
            </p:nvSpPr>
            <p:spPr bwMode="auto">
              <a:xfrm>
                <a:off x="2400" y="244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68" name="Oval 328"/>
              <p:cNvSpPr>
                <a:spLocks noChangeArrowheads="1"/>
              </p:cNvSpPr>
              <p:nvPr/>
            </p:nvSpPr>
            <p:spPr bwMode="auto">
              <a:xfrm>
                <a:off x="2880" y="220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69" name="Oval 329"/>
              <p:cNvSpPr>
                <a:spLocks noChangeArrowheads="1"/>
              </p:cNvSpPr>
              <p:nvPr/>
            </p:nvSpPr>
            <p:spPr bwMode="auto">
              <a:xfrm>
                <a:off x="2160" y="120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0" name="Oval 330"/>
              <p:cNvSpPr>
                <a:spLocks noChangeArrowheads="1"/>
              </p:cNvSpPr>
              <p:nvPr/>
            </p:nvSpPr>
            <p:spPr bwMode="auto">
              <a:xfrm>
                <a:off x="2976"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1" name="Oval 331"/>
              <p:cNvSpPr>
                <a:spLocks noChangeArrowheads="1"/>
              </p:cNvSpPr>
              <p:nvPr/>
            </p:nvSpPr>
            <p:spPr bwMode="auto">
              <a:xfrm>
                <a:off x="1776"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2" name="Oval 332"/>
              <p:cNvSpPr>
                <a:spLocks noChangeArrowheads="1"/>
              </p:cNvSpPr>
              <p:nvPr/>
            </p:nvSpPr>
            <p:spPr bwMode="auto">
              <a:xfrm>
                <a:off x="1920" y="1488"/>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3" name="Oval 333"/>
              <p:cNvSpPr>
                <a:spLocks noChangeArrowheads="1"/>
              </p:cNvSpPr>
              <p:nvPr/>
            </p:nvSpPr>
            <p:spPr bwMode="auto">
              <a:xfrm>
                <a:off x="1824" y="1680"/>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4" name="Oval 334"/>
              <p:cNvSpPr>
                <a:spLocks noChangeArrowheads="1"/>
              </p:cNvSpPr>
              <p:nvPr/>
            </p:nvSpPr>
            <p:spPr bwMode="auto">
              <a:xfrm>
                <a:off x="2112" y="182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5" name="Oval 335"/>
              <p:cNvSpPr>
                <a:spLocks noChangeArrowheads="1"/>
              </p:cNvSpPr>
              <p:nvPr/>
            </p:nvSpPr>
            <p:spPr bwMode="auto">
              <a:xfrm>
                <a:off x="2304" y="1584"/>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6" name="Oval 336"/>
              <p:cNvSpPr>
                <a:spLocks noChangeArrowheads="1"/>
              </p:cNvSpPr>
              <p:nvPr/>
            </p:nvSpPr>
            <p:spPr bwMode="auto">
              <a:xfrm>
                <a:off x="2592" y="182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7" name="Oval 337"/>
              <p:cNvSpPr>
                <a:spLocks noChangeArrowheads="1"/>
              </p:cNvSpPr>
              <p:nvPr/>
            </p:nvSpPr>
            <p:spPr bwMode="auto">
              <a:xfrm>
                <a:off x="2832" y="1680"/>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8" name="Oval 338"/>
              <p:cNvSpPr>
                <a:spLocks noChangeArrowheads="1"/>
              </p:cNvSpPr>
              <p:nvPr/>
            </p:nvSpPr>
            <p:spPr bwMode="auto">
              <a:xfrm>
                <a:off x="2688" y="2448"/>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79" name="Oval 339"/>
              <p:cNvSpPr>
                <a:spLocks noChangeArrowheads="1"/>
              </p:cNvSpPr>
              <p:nvPr/>
            </p:nvSpPr>
            <p:spPr bwMode="auto">
              <a:xfrm>
                <a:off x="2640" y="211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80" name="Oval 340"/>
              <p:cNvSpPr>
                <a:spLocks noChangeArrowheads="1"/>
              </p:cNvSpPr>
              <p:nvPr/>
            </p:nvSpPr>
            <p:spPr bwMode="auto">
              <a:xfrm>
                <a:off x="2400" y="211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81" name="Oval 341"/>
              <p:cNvSpPr>
                <a:spLocks noChangeArrowheads="1"/>
              </p:cNvSpPr>
              <p:nvPr/>
            </p:nvSpPr>
            <p:spPr bwMode="auto">
              <a:xfrm>
                <a:off x="2160" y="2256"/>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82" name="Oval 342"/>
              <p:cNvSpPr>
                <a:spLocks noChangeArrowheads="1"/>
              </p:cNvSpPr>
              <p:nvPr/>
            </p:nvSpPr>
            <p:spPr bwMode="auto">
              <a:xfrm>
                <a:off x="2592" y="1152"/>
                <a:ext cx="576" cy="52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83" name="Oval 343"/>
              <p:cNvSpPr>
                <a:spLocks noChangeArrowheads="1"/>
              </p:cNvSpPr>
              <p:nvPr/>
            </p:nvSpPr>
            <p:spPr bwMode="auto">
              <a:xfrm>
                <a:off x="2784" y="1344"/>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84" name="Oval 344"/>
              <p:cNvSpPr>
                <a:spLocks noChangeArrowheads="1"/>
              </p:cNvSpPr>
              <p:nvPr/>
            </p:nvSpPr>
            <p:spPr bwMode="auto">
              <a:xfrm>
                <a:off x="2016" y="2352"/>
                <a:ext cx="576" cy="528"/>
              </a:xfrm>
              <a:prstGeom prst="ellipse">
                <a:avLst/>
              </a:prstGeom>
              <a:solidFill>
                <a:srgbClr val="CC0000"/>
              </a:solidFill>
              <a:ln w="9525">
                <a:solidFill>
                  <a:schemeClr val="accent2"/>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sp>
          <p:nvSpPr>
            <p:cNvPr id="17464" name="Oval 345"/>
            <p:cNvSpPr>
              <a:spLocks noChangeArrowheads="1"/>
            </p:cNvSpPr>
            <p:nvPr/>
          </p:nvSpPr>
          <p:spPr bwMode="auto">
            <a:xfrm>
              <a:off x="1536" y="1728"/>
              <a:ext cx="912" cy="91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65" name="Text Box 346"/>
            <p:cNvSpPr txBox="1">
              <a:spLocks noChangeArrowheads="1"/>
            </p:cNvSpPr>
            <p:nvPr/>
          </p:nvSpPr>
          <p:spPr bwMode="auto">
            <a:xfrm>
              <a:off x="2304" y="2016"/>
              <a:ext cx="43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Impact" panose="020B0806030902050204" pitchFamily="34" charset="0"/>
                </a:rPr>
                <a:t>3d</a:t>
              </a:r>
              <a:r>
                <a:rPr lang="en-US" altLang="en-US" sz="2400" baseline="30000">
                  <a:latin typeface="Impact" panose="020B0806030902050204" pitchFamily="34" charset="0"/>
                </a:rPr>
                <a:t>9</a:t>
              </a:r>
              <a:endParaRPr lang="en-US" altLang="en-US" sz="2400">
                <a:latin typeface="Impact" panose="020B0806030902050204" pitchFamily="34" charset="0"/>
              </a:endParaRPr>
            </a:p>
          </p:txBody>
        </p:sp>
      </p:grpSp>
      <p:grpSp>
        <p:nvGrpSpPr>
          <p:cNvPr id="24576" name="Group 347"/>
          <p:cNvGrpSpPr>
            <a:grpSpLocks/>
          </p:cNvGrpSpPr>
          <p:nvPr/>
        </p:nvGrpSpPr>
        <p:grpSpPr bwMode="auto">
          <a:xfrm>
            <a:off x="304800" y="1219200"/>
            <a:ext cx="8610600" cy="2971800"/>
            <a:chOff x="96" y="1152"/>
            <a:chExt cx="5424" cy="1872"/>
          </a:xfrm>
        </p:grpSpPr>
        <p:sp>
          <p:nvSpPr>
            <p:cNvPr id="17427" name="Rectangle 348"/>
            <p:cNvSpPr>
              <a:spLocks noChangeArrowheads="1"/>
            </p:cNvSpPr>
            <p:nvPr/>
          </p:nvSpPr>
          <p:spPr bwMode="auto">
            <a:xfrm>
              <a:off x="96" y="1152"/>
              <a:ext cx="5424" cy="1872"/>
            </a:xfrm>
            <a:prstGeom prst="rect">
              <a:avLst/>
            </a:prstGeom>
            <a:solidFill>
              <a:schemeClr val="bg1"/>
            </a:solidFill>
            <a:ln w="1301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7428" name="Line 349"/>
            <p:cNvSpPr>
              <a:spLocks noChangeShapeType="1"/>
            </p:cNvSpPr>
            <p:nvPr/>
          </p:nvSpPr>
          <p:spPr bwMode="auto">
            <a:xfrm>
              <a:off x="144" y="1536"/>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350"/>
            <p:cNvSpPr>
              <a:spLocks noChangeShapeType="1"/>
            </p:cNvSpPr>
            <p:nvPr/>
          </p:nvSpPr>
          <p:spPr bwMode="auto">
            <a:xfrm>
              <a:off x="144" y="158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0" name="Line 351"/>
            <p:cNvSpPr>
              <a:spLocks noChangeShapeType="1"/>
            </p:cNvSpPr>
            <p:nvPr/>
          </p:nvSpPr>
          <p:spPr bwMode="auto">
            <a:xfrm>
              <a:off x="144" y="163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1" name="Line 352"/>
            <p:cNvSpPr>
              <a:spLocks noChangeShapeType="1"/>
            </p:cNvSpPr>
            <p:nvPr/>
          </p:nvSpPr>
          <p:spPr bwMode="auto">
            <a:xfrm>
              <a:off x="144" y="168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2" name="Line 353"/>
            <p:cNvSpPr>
              <a:spLocks noChangeShapeType="1"/>
            </p:cNvSpPr>
            <p:nvPr/>
          </p:nvSpPr>
          <p:spPr bwMode="auto">
            <a:xfrm>
              <a:off x="144" y="172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Line 354"/>
            <p:cNvSpPr>
              <a:spLocks noChangeShapeType="1"/>
            </p:cNvSpPr>
            <p:nvPr/>
          </p:nvSpPr>
          <p:spPr bwMode="auto">
            <a:xfrm>
              <a:off x="144" y="177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4" name="Line 355"/>
            <p:cNvSpPr>
              <a:spLocks noChangeShapeType="1"/>
            </p:cNvSpPr>
            <p:nvPr/>
          </p:nvSpPr>
          <p:spPr bwMode="auto">
            <a:xfrm>
              <a:off x="144" y="182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356"/>
            <p:cNvSpPr>
              <a:spLocks noChangeShapeType="1"/>
            </p:cNvSpPr>
            <p:nvPr/>
          </p:nvSpPr>
          <p:spPr bwMode="auto">
            <a:xfrm>
              <a:off x="144" y="187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357"/>
            <p:cNvSpPr>
              <a:spLocks noChangeShapeType="1"/>
            </p:cNvSpPr>
            <p:nvPr/>
          </p:nvSpPr>
          <p:spPr bwMode="auto">
            <a:xfrm>
              <a:off x="144" y="192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Line 358"/>
            <p:cNvSpPr>
              <a:spLocks noChangeShapeType="1"/>
            </p:cNvSpPr>
            <p:nvPr/>
          </p:nvSpPr>
          <p:spPr bwMode="auto">
            <a:xfrm>
              <a:off x="144" y="196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8" name="Line 359"/>
            <p:cNvSpPr>
              <a:spLocks noChangeShapeType="1"/>
            </p:cNvSpPr>
            <p:nvPr/>
          </p:nvSpPr>
          <p:spPr bwMode="auto">
            <a:xfrm>
              <a:off x="144" y="201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9" name="Line 360"/>
            <p:cNvSpPr>
              <a:spLocks noChangeShapeType="1"/>
            </p:cNvSpPr>
            <p:nvPr/>
          </p:nvSpPr>
          <p:spPr bwMode="auto">
            <a:xfrm>
              <a:off x="144" y="206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0" name="Line 361"/>
            <p:cNvSpPr>
              <a:spLocks noChangeShapeType="1"/>
            </p:cNvSpPr>
            <p:nvPr/>
          </p:nvSpPr>
          <p:spPr bwMode="auto">
            <a:xfrm>
              <a:off x="144" y="211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1" name="Line 362"/>
            <p:cNvSpPr>
              <a:spLocks noChangeShapeType="1"/>
            </p:cNvSpPr>
            <p:nvPr/>
          </p:nvSpPr>
          <p:spPr bwMode="auto">
            <a:xfrm>
              <a:off x="144" y="216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2" name="Line 363"/>
            <p:cNvSpPr>
              <a:spLocks noChangeShapeType="1"/>
            </p:cNvSpPr>
            <p:nvPr/>
          </p:nvSpPr>
          <p:spPr bwMode="auto">
            <a:xfrm>
              <a:off x="144" y="220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3" name="Line 364"/>
            <p:cNvSpPr>
              <a:spLocks noChangeShapeType="1"/>
            </p:cNvSpPr>
            <p:nvPr/>
          </p:nvSpPr>
          <p:spPr bwMode="auto">
            <a:xfrm>
              <a:off x="144" y="225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4" name="Line 365"/>
            <p:cNvSpPr>
              <a:spLocks noChangeShapeType="1"/>
            </p:cNvSpPr>
            <p:nvPr/>
          </p:nvSpPr>
          <p:spPr bwMode="auto">
            <a:xfrm>
              <a:off x="144" y="230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5" name="Line 366"/>
            <p:cNvSpPr>
              <a:spLocks noChangeShapeType="1"/>
            </p:cNvSpPr>
            <p:nvPr/>
          </p:nvSpPr>
          <p:spPr bwMode="auto">
            <a:xfrm>
              <a:off x="144" y="235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6" name="Line 367"/>
            <p:cNvSpPr>
              <a:spLocks noChangeShapeType="1"/>
            </p:cNvSpPr>
            <p:nvPr/>
          </p:nvSpPr>
          <p:spPr bwMode="auto">
            <a:xfrm>
              <a:off x="144" y="240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7" name="Line 368"/>
            <p:cNvSpPr>
              <a:spLocks noChangeShapeType="1"/>
            </p:cNvSpPr>
            <p:nvPr/>
          </p:nvSpPr>
          <p:spPr bwMode="auto">
            <a:xfrm>
              <a:off x="144" y="244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8" name="Line 369"/>
            <p:cNvSpPr>
              <a:spLocks noChangeShapeType="1"/>
            </p:cNvSpPr>
            <p:nvPr/>
          </p:nvSpPr>
          <p:spPr bwMode="auto">
            <a:xfrm>
              <a:off x="144" y="249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9" name="Line 370"/>
            <p:cNvSpPr>
              <a:spLocks noChangeShapeType="1"/>
            </p:cNvSpPr>
            <p:nvPr/>
          </p:nvSpPr>
          <p:spPr bwMode="auto">
            <a:xfrm>
              <a:off x="144" y="254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0" name="Line 371"/>
            <p:cNvSpPr>
              <a:spLocks noChangeShapeType="1"/>
            </p:cNvSpPr>
            <p:nvPr/>
          </p:nvSpPr>
          <p:spPr bwMode="auto">
            <a:xfrm>
              <a:off x="144" y="259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Line 372"/>
            <p:cNvSpPr>
              <a:spLocks noChangeShapeType="1"/>
            </p:cNvSpPr>
            <p:nvPr/>
          </p:nvSpPr>
          <p:spPr bwMode="auto">
            <a:xfrm>
              <a:off x="144" y="264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2" name="Line 373"/>
            <p:cNvSpPr>
              <a:spLocks noChangeShapeType="1"/>
            </p:cNvSpPr>
            <p:nvPr/>
          </p:nvSpPr>
          <p:spPr bwMode="auto">
            <a:xfrm>
              <a:off x="144" y="268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3" name="Line 374"/>
            <p:cNvSpPr>
              <a:spLocks noChangeShapeType="1"/>
            </p:cNvSpPr>
            <p:nvPr/>
          </p:nvSpPr>
          <p:spPr bwMode="auto">
            <a:xfrm>
              <a:off x="144" y="273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4" name="Line 375"/>
            <p:cNvSpPr>
              <a:spLocks noChangeShapeType="1"/>
            </p:cNvSpPr>
            <p:nvPr/>
          </p:nvSpPr>
          <p:spPr bwMode="auto">
            <a:xfrm>
              <a:off x="144" y="278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5" name="Line 376"/>
            <p:cNvSpPr>
              <a:spLocks noChangeShapeType="1"/>
            </p:cNvSpPr>
            <p:nvPr/>
          </p:nvSpPr>
          <p:spPr bwMode="auto">
            <a:xfrm>
              <a:off x="144" y="283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6" name="Line 377"/>
            <p:cNvSpPr>
              <a:spLocks noChangeShapeType="1"/>
            </p:cNvSpPr>
            <p:nvPr/>
          </p:nvSpPr>
          <p:spPr bwMode="auto">
            <a:xfrm>
              <a:off x="144" y="268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7" name="Line 378"/>
            <p:cNvSpPr>
              <a:spLocks noChangeShapeType="1"/>
            </p:cNvSpPr>
            <p:nvPr/>
          </p:nvSpPr>
          <p:spPr bwMode="auto">
            <a:xfrm>
              <a:off x="144" y="273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379"/>
            <p:cNvSpPr>
              <a:spLocks noChangeShapeType="1"/>
            </p:cNvSpPr>
            <p:nvPr/>
          </p:nvSpPr>
          <p:spPr bwMode="auto">
            <a:xfrm>
              <a:off x="144" y="278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380"/>
            <p:cNvSpPr>
              <a:spLocks noChangeShapeType="1"/>
            </p:cNvSpPr>
            <p:nvPr/>
          </p:nvSpPr>
          <p:spPr bwMode="auto">
            <a:xfrm>
              <a:off x="144" y="283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381"/>
            <p:cNvSpPr>
              <a:spLocks noChangeShapeType="1"/>
            </p:cNvSpPr>
            <p:nvPr/>
          </p:nvSpPr>
          <p:spPr bwMode="auto">
            <a:xfrm>
              <a:off x="144" y="288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1" name="Line 382"/>
            <p:cNvSpPr>
              <a:spLocks noChangeShapeType="1"/>
            </p:cNvSpPr>
            <p:nvPr/>
          </p:nvSpPr>
          <p:spPr bwMode="auto">
            <a:xfrm>
              <a:off x="144" y="292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2" name="Line 383"/>
            <p:cNvSpPr>
              <a:spLocks noChangeShapeType="1"/>
            </p:cNvSpPr>
            <p:nvPr/>
          </p:nvSpPr>
          <p:spPr bwMode="auto">
            <a:xfrm>
              <a:off x="144" y="297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000"/>
                            </p:stCondLst>
                            <p:childTnLst>
                              <p:par>
                                <p:cTn id="27" presetID="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500"/>
                            </p:stCondLst>
                            <p:childTnLst>
                              <p:par>
                                <p:cTn id="32" presetID="2" presetClass="entr" presetSubtype="2"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2000"/>
                            </p:stCondLst>
                            <p:childTnLst>
                              <p:par>
                                <p:cTn id="37" presetID="2" presetClass="entr" presetSubtype="2"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2500"/>
                            </p:stCondLst>
                            <p:childTnLst>
                              <p:par>
                                <p:cTn id="42" presetID="2" presetClass="entr" presetSubtype="2"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3000"/>
                            </p:stCondLst>
                            <p:childTnLst>
                              <p:par>
                                <p:cTn id="47" presetID="2" presetClass="entr" presetSubtype="2"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3500"/>
                            </p:stCondLst>
                            <p:childTnLst>
                              <p:par>
                                <p:cTn id="52" presetID="2" presetClass="entr" presetSubtype="2"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1+#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4000"/>
                            </p:stCondLst>
                            <p:childTnLst>
                              <p:par>
                                <p:cTn id="57" presetID="2" presetClass="entr" presetSubtype="2"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1+#ppt_w/2"/>
                                          </p:val>
                                        </p:tav>
                                        <p:tav tm="100000">
                                          <p:val>
                                            <p:strVal val="#ppt_x"/>
                                          </p:val>
                                        </p:tav>
                                      </p:tavLst>
                                    </p:anim>
                                    <p:anim calcmode="lin" valueType="num">
                                      <p:cBhvr additive="base">
                                        <p:cTn id="60" dur="500" fill="hold"/>
                                        <p:tgtEl>
                                          <p:spTgt spid="22"/>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4500"/>
                            </p:stCondLst>
                            <p:childTnLst>
                              <p:par>
                                <p:cTn id="62" presetID="2" presetClass="entr" presetSubtype="2"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1+#ppt_w/2"/>
                                          </p:val>
                                        </p:tav>
                                        <p:tav tm="100000">
                                          <p:val>
                                            <p:strVal val="#ppt_x"/>
                                          </p:val>
                                        </p:tav>
                                      </p:tavLst>
                                    </p:anim>
                                    <p:anim calcmode="lin" valueType="num">
                                      <p:cBhvr additive="base">
                                        <p:cTn id="65" dur="500" fill="hold"/>
                                        <p:tgtEl>
                                          <p:spTgt spid="24"/>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5000"/>
                            </p:stCondLst>
                            <p:childTnLst>
                              <p:par>
                                <p:cTn id="67" presetID="2" presetClass="entr" presetSubtype="2" fill="hold" nodeType="after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1+#ppt_w/2"/>
                                          </p:val>
                                        </p:tav>
                                        <p:tav tm="100000">
                                          <p:val>
                                            <p:strVal val="#ppt_x"/>
                                          </p:val>
                                        </p:tav>
                                      </p:tavLst>
                                    </p:anim>
                                    <p:anim calcmode="lin" valueType="num">
                                      <p:cBhvr additive="base">
                                        <p:cTn id="70" dur="500" fill="hold"/>
                                        <p:tgtEl>
                                          <p:spTgt spid="26"/>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500"/>
                            </p:stCondLst>
                            <p:childTnLst>
                              <p:par>
                                <p:cTn id="72" presetID="2" presetClass="entr" presetSubtype="2" fill="hold" nodeType="after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1+#ppt_w/2"/>
                                          </p:val>
                                        </p:tav>
                                        <p:tav tm="100000">
                                          <p:val>
                                            <p:strVal val="#ppt_x"/>
                                          </p:val>
                                        </p:tav>
                                      </p:tavLst>
                                    </p:anim>
                                    <p:anim calcmode="lin" valueType="num">
                                      <p:cBhvr additive="base">
                                        <p:cTn id="75" dur="500" fill="hold"/>
                                        <p:tgtEl>
                                          <p:spTgt spid="28"/>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6000"/>
                            </p:stCondLst>
                            <p:childTnLst>
                              <p:par>
                                <p:cTn id="77" presetID="2" presetClass="entr" presetSubtype="2"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1+#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6" presetClass="entr" presetSubtype="42" fill="hold" nodeType="clickEffect">
                                  <p:stCondLst>
                                    <p:cond delay="0"/>
                                  </p:stCondLst>
                                  <p:childTnLst>
                                    <p:set>
                                      <p:cBhvr>
                                        <p:cTn id="84" dur="1" fill="hold">
                                          <p:stCondLst>
                                            <p:cond delay="0"/>
                                          </p:stCondLst>
                                        </p:cTn>
                                        <p:tgtEl>
                                          <p:spTgt spid="24576"/>
                                        </p:tgtEl>
                                        <p:attrNameLst>
                                          <p:attrName>style.visibility</p:attrName>
                                        </p:attrNameLst>
                                      </p:cBhvr>
                                      <p:to>
                                        <p:strVal val="visible"/>
                                      </p:to>
                                    </p:set>
                                    <p:animEffect transition="in" filter="barn(outHorizontal)">
                                      <p:cBhvr>
                                        <p:cTn id="85" dur="500"/>
                                        <p:tgtEl>
                                          <p:spTgt spid="24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18435"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A01A8C3-CC79-49BB-8455-718B13EDEEA7}" type="slidenum">
              <a:rPr lang="en-US" altLang="en-US" sz="1400"/>
              <a:pPr algn="r" eaLnBrk="1" hangingPunct="1">
                <a:spcBef>
                  <a:spcPct val="0"/>
                </a:spcBef>
                <a:buFontTx/>
                <a:buNone/>
              </a:pPr>
              <a:t>16</a:t>
            </a:fld>
            <a:endParaRPr lang="en-US" altLang="en-US" sz="1400"/>
          </a:p>
        </p:txBody>
      </p:sp>
      <p:grpSp>
        <p:nvGrpSpPr>
          <p:cNvPr id="18436" name="Group 2"/>
          <p:cNvGrpSpPr>
            <a:grpSpLocks/>
          </p:cNvGrpSpPr>
          <p:nvPr/>
        </p:nvGrpSpPr>
        <p:grpSpPr bwMode="auto">
          <a:xfrm>
            <a:off x="304800" y="1600200"/>
            <a:ext cx="8610600" cy="2971800"/>
            <a:chOff x="96" y="1152"/>
            <a:chExt cx="5424" cy="1872"/>
          </a:xfrm>
        </p:grpSpPr>
        <p:sp>
          <p:nvSpPr>
            <p:cNvPr id="18473" name="Rectangle 3"/>
            <p:cNvSpPr>
              <a:spLocks noChangeArrowheads="1"/>
            </p:cNvSpPr>
            <p:nvPr/>
          </p:nvSpPr>
          <p:spPr bwMode="auto">
            <a:xfrm>
              <a:off x="96" y="1152"/>
              <a:ext cx="5424" cy="1872"/>
            </a:xfrm>
            <a:prstGeom prst="rect">
              <a:avLst/>
            </a:prstGeom>
            <a:solidFill>
              <a:schemeClr val="bg1"/>
            </a:solidFill>
            <a:ln w="1301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18474" name="Line 4"/>
            <p:cNvSpPr>
              <a:spLocks noChangeShapeType="1"/>
            </p:cNvSpPr>
            <p:nvPr/>
          </p:nvSpPr>
          <p:spPr bwMode="auto">
            <a:xfrm>
              <a:off x="144" y="1536"/>
              <a:ext cx="53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5" name="Line 5"/>
            <p:cNvSpPr>
              <a:spLocks noChangeShapeType="1"/>
            </p:cNvSpPr>
            <p:nvPr/>
          </p:nvSpPr>
          <p:spPr bwMode="auto">
            <a:xfrm>
              <a:off x="144" y="158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6" name="Line 6"/>
            <p:cNvSpPr>
              <a:spLocks noChangeShapeType="1"/>
            </p:cNvSpPr>
            <p:nvPr/>
          </p:nvSpPr>
          <p:spPr bwMode="auto">
            <a:xfrm>
              <a:off x="144" y="163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7" name="Line 7"/>
            <p:cNvSpPr>
              <a:spLocks noChangeShapeType="1"/>
            </p:cNvSpPr>
            <p:nvPr/>
          </p:nvSpPr>
          <p:spPr bwMode="auto">
            <a:xfrm>
              <a:off x="144" y="168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8" name="Line 8"/>
            <p:cNvSpPr>
              <a:spLocks noChangeShapeType="1"/>
            </p:cNvSpPr>
            <p:nvPr/>
          </p:nvSpPr>
          <p:spPr bwMode="auto">
            <a:xfrm>
              <a:off x="144" y="172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9" name="Line 9"/>
            <p:cNvSpPr>
              <a:spLocks noChangeShapeType="1"/>
            </p:cNvSpPr>
            <p:nvPr/>
          </p:nvSpPr>
          <p:spPr bwMode="auto">
            <a:xfrm>
              <a:off x="144" y="177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0" name="Line 10"/>
            <p:cNvSpPr>
              <a:spLocks noChangeShapeType="1"/>
            </p:cNvSpPr>
            <p:nvPr/>
          </p:nvSpPr>
          <p:spPr bwMode="auto">
            <a:xfrm>
              <a:off x="144" y="182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11"/>
            <p:cNvSpPr>
              <a:spLocks noChangeShapeType="1"/>
            </p:cNvSpPr>
            <p:nvPr/>
          </p:nvSpPr>
          <p:spPr bwMode="auto">
            <a:xfrm>
              <a:off x="144" y="187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2" name="Line 12"/>
            <p:cNvSpPr>
              <a:spLocks noChangeShapeType="1"/>
            </p:cNvSpPr>
            <p:nvPr/>
          </p:nvSpPr>
          <p:spPr bwMode="auto">
            <a:xfrm>
              <a:off x="144" y="192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3" name="Line 13"/>
            <p:cNvSpPr>
              <a:spLocks noChangeShapeType="1"/>
            </p:cNvSpPr>
            <p:nvPr/>
          </p:nvSpPr>
          <p:spPr bwMode="auto">
            <a:xfrm>
              <a:off x="144" y="196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4" name="Line 14"/>
            <p:cNvSpPr>
              <a:spLocks noChangeShapeType="1"/>
            </p:cNvSpPr>
            <p:nvPr/>
          </p:nvSpPr>
          <p:spPr bwMode="auto">
            <a:xfrm>
              <a:off x="144" y="201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5" name="Line 15"/>
            <p:cNvSpPr>
              <a:spLocks noChangeShapeType="1"/>
            </p:cNvSpPr>
            <p:nvPr/>
          </p:nvSpPr>
          <p:spPr bwMode="auto">
            <a:xfrm>
              <a:off x="144" y="206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16"/>
            <p:cNvSpPr>
              <a:spLocks noChangeShapeType="1"/>
            </p:cNvSpPr>
            <p:nvPr/>
          </p:nvSpPr>
          <p:spPr bwMode="auto">
            <a:xfrm>
              <a:off x="144" y="211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17"/>
            <p:cNvSpPr>
              <a:spLocks noChangeShapeType="1"/>
            </p:cNvSpPr>
            <p:nvPr/>
          </p:nvSpPr>
          <p:spPr bwMode="auto">
            <a:xfrm>
              <a:off x="144" y="216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18"/>
            <p:cNvSpPr>
              <a:spLocks noChangeShapeType="1"/>
            </p:cNvSpPr>
            <p:nvPr/>
          </p:nvSpPr>
          <p:spPr bwMode="auto">
            <a:xfrm>
              <a:off x="144" y="220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19"/>
            <p:cNvSpPr>
              <a:spLocks noChangeShapeType="1"/>
            </p:cNvSpPr>
            <p:nvPr/>
          </p:nvSpPr>
          <p:spPr bwMode="auto">
            <a:xfrm>
              <a:off x="144" y="225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20"/>
            <p:cNvSpPr>
              <a:spLocks noChangeShapeType="1"/>
            </p:cNvSpPr>
            <p:nvPr/>
          </p:nvSpPr>
          <p:spPr bwMode="auto">
            <a:xfrm>
              <a:off x="144" y="230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21"/>
            <p:cNvSpPr>
              <a:spLocks noChangeShapeType="1"/>
            </p:cNvSpPr>
            <p:nvPr/>
          </p:nvSpPr>
          <p:spPr bwMode="auto">
            <a:xfrm>
              <a:off x="144" y="235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22"/>
            <p:cNvSpPr>
              <a:spLocks noChangeShapeType="1"/>
            </p:cNvSpPr>
            <p:nvPr/>
          </p:nvSpPr>
          <p:spPr bwMode="auto">
            <a:xfrm>
              <a:off x="144" y="240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23"/>
            <p:cNvSpPr>
              <a:spLocks noChangeShapeType="1"/>
            </p:cNvSpPr>
            <p:nvPr/>
          </p:nvSpPr>
          <p:spPr bwMode="auto">
            <a:xfrm>
              <a:off x="144" y="244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24"/>
            <p:cNvSpPr>
              <a:spLocks noChangeShapeType="1"/>
            </p:cNvSpPr>
            <p:nvPr/>
          </p:nvSpPr>
          <p:spPr bwMode="auto">
            <a:xfrm>
              <a:off x="144" y="249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25"/>
            <p:cNvSpPr>
              <a:spLocks noChangeShapeType="1"/>
            </p:cNvSpPr>
            <p:nvPr/>
          </p:nvSpPr>
          <p:spPr bwMode="auto">
            <a:xfrm>
              <a:off x="144" y="254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26"/>
            <p:cNvSpPr>
              <a:spLocks noChangeShapeType="1"/>
            </p:cNvSpPr>
            <p:nvPr/>
          </p:nvSpPr>
          <p:spPr bwMode="auto">
            <a:xfrm>
              <a:off x="144" y="259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Line 27"/>
            <p:cNvSpPr>
              <a:spLocks noChangeShapeType="1"/>
            </p:cNvSpPr>
            <p:nvPr/>
          </p:nvSpPr>
          <p:spPr bwMode="auto">
            <a:xfrm>
              <a:off x="144" y="264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8" name="Line 28"/>
            <p:cNvSpPr>
              <a:spLocks noChangeShapeType="1"/>
            </p:cNvSpPr>
            <p:nvPr/>
          </p:nvSpPr>
          <p:spPr bwMode="auto">
            <a:xfrm>
              <a:off x="144" y="268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9" name="Line 29"/>
            <p:cNvSpPr>
              <a:spLocks noChangeShapeType="1"/>
            </p:cNvSpPr>
            <p:nvPr/>
          </p:nvSpPr>
          <p:spPr bwMode="auto">
            <a:xfrm>
              <a:off x="144" y="273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30"/>
            <p:cNvSpPr>
              <a:spLocks noChangeShapeType="1"/>
            </p:cNvSpPr>
            <p:nvPr/>
          </p:nvSpPr>
          <p:spPr bwMode="auto">
            <a:xfrm>
              <a:off x="144" y="278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Line 31"/>
            <p:cNvSpPr>
              <a:spLocks noChangeShapeType="1"/>
            </p:cNvSpPr>
            <p:nvPr/>
          </p:nvSpPr>
          <p:spPr bwMode="auto">
            <a:xfrm>
              <a:off x="144" y="283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2" name="Line 32"/>
            <p:cNvSpPr>
              <a:spLocks noChangeShapeType="1"/>
            </p:cNvSpPr>
            <p:nvPr/>
          </p:nvSpPr>
          <p:spPr bwMode="auto">
            <a:xfrm>
              <a:off x="144" y="268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3" name="Line 33"/>
            <p:cNvSpPr>
              <a:spLocks noChangeShapeType="1"/>
            </p:cNvSpPr>
            <p:nvPr/>
          </p:nvSpPr>
          <p:spPr bwMode="auto">
            <a:xfrm>
              <a:off x="144" y="273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4" name="Line 34"/>
            <p:cNvSpPr>
              <a:spLocks noChangeShapeType="1"/>
            </p:cNvSpPr>
            <p:nvPr/>
          </p:nvSpPr>
          <p:spPr bwMode="auto">
            <a:xfrm>
              <a:off x="144" y="278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5" name="Line 35"/>
            <p:cNvSpPr>
              <a:spLocks noChangeShapeType="1"/>
            </p:cNvSpPr>
            <p:nvPr/>
          </p:nvSpPr>
          <p:spPr bwMode="auto">
            <a:xfrm>
              <a:off x="144" y="283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6" name="Line 36"/>
            <p:cNvSpPr>
              <a:spLocks noChangeShapeType="1"/>
            </p:cNvSpPr>
            <p:nvPr/>
          </p:nvSpPr>
          <p:spPr bwMode="auto">
            <a:xfrm>
              <a:off x="144" y="288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37"/>
            <p:cNvSpPr>
              <a:spLocks noChangeShapeType="1"/>
            </p:cNvSpPr>
            <p:nvPr/>
          </p:nvSpPr>
          <p:spPr bwMode="auto">
            <a:xfrm>
              <a:off x="144" y="292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Line 38"/>
            <p:cNvSpPr>
              <a:spLocks noChangeShapeType="1"/>
            </p:cNvSpPr>
            <p:nvPr/>
          </p:nvSpPr>
          <p:spPr bwMode="auto">
            <a:xfrm>
              <a:off x="144" y="297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37" name="Oval 39"/>
          <p:cNvSpPr>
            <a:spLocks noChangeArrowheads="1"/>
          </p:cNvSpPr>
          <p:nvPr/>
        </p:nvSpPr>
        <p:spPr bwMode="auto">
          <a:xfrm>
            <a:off x="6553200" y="403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38" name="Oval 40"/>
          <p:cNvSpPr>
            <a:spLocks noChangeArrowheads="1"/>
          </p:cNvSpPr>
          <p:nvPr/>
        </p:nvSpPr>
        <p:spPr bwMode="auto">
          <a:xfrm>
            <a:off x="6096000" y="4114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39" name="Oval 41"/>
          <p:cNvSpPr>
            <a:spLocks noChangeArrowheads="1"/>
          </p:cNvSpPr>
          <p:nvPr/>
        </p:nvSpPr>
        <p:spPr bwMode="auto">
          <a:xfrm>
            <a:off x="5638800" y="403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0" name="Oval 42"/>
          <p:cNvSpPr>
            <a:spLocks noChangeArrowheads="1"/>
          </p:cNvSpPr>
          <p:nvPr/>
        </p:nvSpPr>
        <p:spPr bwMode="auto">
          <a:xfrm>
            <a:off x="5105400" y="4191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1" name="Oval 43"/>
          <p:cNvSpPr>
            <a:spLocks noChangeArrowheads="1"/>
          </p:cNvSpPr>
          <p:nvPr/>
        </p:nvSpPr>
        <p:spPr bwMode="auto">
          <a:xfrm>
            <a:off x="4648200" y="403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2" name="Oval 44"/>
          <p:cNvSpPr>
            <a:spLocks noChangeArrowheads="1"/>
          </p:cNvSpPr>
          <p:nvPr/>
        </p:nvSpPr>
        <p:spPr bwMode="auto">
          <a:xfrm>
            <a:off x="4114800" y="4191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3" name="Oval 45"/>
          <p:cNvSpPr>
            <a:spLocks noChangeArrowheads="1"/>
          </p:cNvSpPr>
          <p:nvPr/>
        </p:nvSpPr>
        <p:spPr bwMode="auto">
          <a:xfrm>
            <a:off x="3810000" y="403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4" name="Oval 46"/>
          <p:cNvSpPr>
            <a:spLocks noChangeArrowheads="1"/>
          </p:cNvSpPr>
          <p:nvPr/>
        </p:nvSpPr>
        <p:spPr bwMode="auto">
          <a:xfrm>
            <a:off x="3352800" y="4191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5" name="Oval 47"/>
          <p:cNvSpPr>
            <a:spLocks noChangeArrowheads="1"/>
          </p:cNvSpPr>
          <p:nvPr/>
        </p:nvSpPr>
        <p:spPr bwMode="auto">
          <a:xfrm>
            <a:off x="2743200" y="403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6" name="Oval 48"/>
          <p:cNvSpPr>
            <a:spLocks noChangeArrowheads="1"/>
          </p:cNvSpPr>
          <p:nvPr/>
        </p:nvSpPr>
        <p:spPr bwMode="auto">
          <a:xfrm>
            <a:off x="2209800" y="4191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7" name="Oval 49"/>
          <p:cNvSpPr>
            <a:spLocks noChangeArrowheads="1"/>
          </p:cNvSpPr>
          <p:nvPr/>
        </p:nvSpPr>
        <p:spPr bwMode="auto">
          <a:xfrm>
            <a:off x="1905000" y="4038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8" name="Oval 50"/>
          <p:cNvSpPr>
            <a:spLocks noChangeArrowheads="1"/>
          </p:cNvSpPr>
          <p:nvPr/>
        </p:nvSpPr>
        <p:spPr bwMode="auto">
          <a:xfrm>
            <a:off x="1371600" y="4114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49" name="Oval 51"/>
          <p:cNvSpPr>
            <a:spLocks noChangeArrowheads="1"/>
          </p:cNvSpPr>
          <p:nvPr/>
        </p:nvSpPr>
        <p:spPr bwMode="auto">
          <a:xfrm>
            <a:off x="990600" y="3962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50" name="Oval 52"/>
          <p:cNvSpPr>
            <a:spLocks noChangeArrowheads="1"/>
          </p:cNvSpPr>
          <p:nvPr/>
        </p:nvSpPr>
        <p:spPr bwMode="auto">
          <a:xfrm>
            <a:off x="762000" y="4114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51" name="Oval 53"/>
          <p:cNvSpPr>
            <a:spLocks noChangeArrowheads="1"/>
          </p:cNvSpPr>
          <p:nvPr/>
        </p:nvSpPr>
        <p:spPr bwMode="auto">
          <a:xfrm>
            <a:off x="6934200" y="4191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52" name="Oval 54"/>
          <p:cNvSpPr>
            <a:spLocks noChangeArrowheads="1"/>
          </p:cNvSpPr>
          <p:nvPr/>
        </p:nvSpPr>
        <p:spPr bwMode="auto">
          <a:xfrm>
            <a:off x="7543800" y="3962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53" name="Oval 55"/>
          <p:cNvSpPr>
            <a:spLocks noChangeArrowheads="1"/>
          </p:cNvSpPr>
          <p:nvPr/>
        </p:nvSpPr>
        <p:spPr bwMode="auto">
          <a:xfrm>
            <a:off x="8077200" y="4114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565304" name="Text Box 56"/>
          <p:cNvSpPr txBox="1">
            <a:spLocks noChangeArrowheads="1"/>
          </p:cNvSpPr>
          <p:nvPr/>
        </p:nvSpPr>
        <p:spPr bwMode="auto">
          <a:xfrm>
            <a:off x="838200" y="2895600"/>
            <a:ext cx="7315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400">
                <a:solidFill>
                  <a:srgbClr val="CC0000"/>
                </a:solidFill>
                <a:latin typeface="Times New Roman" panose="02020603050405020304" pitchFamily="18" charset="0"/>
              </a:rPr>
              <a:t>Orbitals only partially filled.</a:t>
            </a:r>
          </a:p>
        </p:txBody>
      </p:sp>
      <p:sp>
        <p:nvSpPr>
          <p:cNvPr id="18455" name="Text Box 57"/>
          <p:cNvSpPr txBox="1">
            <a:spLocks noChangeArrowheads="1"/>
          </p:cNvSpPr>
          <p:nvPr/>
        </p:nvSpPr>
        <p:spPr bwMode="auto">
          <a:xfrm>
            <a:off x="0" y="5791200"/>
            <a:ext cx="102108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5200" b="1">
                <a:latin typeface="Brush Script MT" panose="03060802040406070304" pitchFamily="66" charset="0"/>
              </a:rPr>
              <a:t>Orbital Band Structure of a Conductor</a:t>
            </a:r>
          </a:p>
        </p:txBody>
      </p:sp>
      <p:sp>
        <p:nvSpPr>
          <p:cNvPr id="18456" name="Oval 58"/>
          <p:cNvSpPr>
            <a:spLocks noChangeArrowheads="1"/>
          </p:cNvSpPr>
          <p:nvPr/>
        </p:nvSpPr>
        <p:spPr bwMode="auto">
          <a:xfrm>
            <a:off x="6477000" y="3657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57" name="Oval 59"/>
          <p:cNvSpPr>
            <a:spLocks noChangeArrowheads="1"/>
          </p:cNvSpPr>
          <p:nvPr/>
        </p:nvSpPr>
        <p:spPr bwMode="auto">
          <a:xfrm>
            <a:off x="6019800" y="3733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58" name="Oval 60"/>
          <p:cNvSpPr>
            <a:spLocks noChangeArrowheads="1"/>
          </p:cNvSpPr>
          <p:nvPr/>
        </p:nvSpPr>
        <p:spPr bwMode="auto">
          <a:xfrm>
            <a:off x="5562600" y="3657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59" name="Oval 61"/>
          <p:cNvSpPr>
            <a:spLocks noChangeArrowheads="1"/>
          </p:cNvSpPr>
          <p:nvPr/>
        </p:nvSpPr>
        <p:spPr bwMode="auto">
          <a:xfrm>
            <a:off x="5029200" y="3810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0" name="Oval 62"/>
          <p:cNvSpPr>
            <a:spLocks noChangeArrowheads="1"/>
          </p:cNvSpPr>
          <p:nvPr/>
        </p:nvSpPr>
        <p:spPr bwMode="auto">
          <a:xfrm>
            <a:off x="4572000" y="3657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1" name="Oval 63"/>
          <p:cNvSpPr>
            <a:spLocks noChangeArrowheads="1"/>
          </p:cNvSpPr>
          <p:nvPr/>
        </p:nvSpPr>
        <p:spPr bwMode="auto">
          <a:xfrm>
            <a:off x="4038600" y="3810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2" name="Oval 64"/>
          <p:cNvSpPr>
            <a:spLocks noChangeArrowheads="1"/>
          </p:cNvSpPr>
          <p:nvPr/>
        </p:nvSpPr>
        <p:spPr bwMode="auto">
          <a:xfrm>
            <a:off x="3733800" y="3657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3" name="Oval 65"/>
          <p:cNvSpPr>
            <a:spLocks noChangeArrowheads="1"/>
          </p:cNvSpPr>
          <p:nvPr/>
        </p:nvSpPr>
        <p:spPr bwMode="auto">
          <a:xfrm>
            <a:off x="3276600" y="3810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4" name="Oval 66"/>
          <p:cNvSpPr>
            <a:spLocks noChangeArrowheads="1"/>
          </p:cNvSpPr>
          <p:nvPr/>
        </p:nvSpPr>
        <p:spPr bwMode="auto">
          <a:xfrm>
            <a:off x="2667000" y="3657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5" name="Oval 67"/>
          <p:cNvSpPr>
            <a:spLocks noChangeArrowheads="1"/>
          </p:cNvSpPr>
          <p:nvPr/>
        </p:nvSpPr>
        <p:spPr bwMode="auto">
          <a:xfrm>
            <a:off x="2133600" y="3810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6" name="Oval 68"/>
          <p:cNvSpPr>
            <a:spLocks noChangeArrowheads="1"/>
          </p:cNvSpPr>
          <p:nvPr/>
        </p:nvSpPr>
        <p:spPr bwMode="auto">
          <a:xfrm>
            <a:off x="1828800" y="36576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7" name="Oval 69"/>
          <p:cNvSpPr>
            <a:spLocks noChangeArrowheads="1"/>
          </p:cNvSpPr>
          <p:nvPr/>
        </p:nvSpPr>
        <p:spPr bwMode="auto">
          <a:xfrm>
            <a:off x="1295400" y="3733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8" name="Oval 70"/>
          <p:cNvSpPr>
            <a:spLocks noChangeArrowheads="1"/>
          </p:cNvSpPr>
          <p:nvPr/>
        </p:nvSpPr>
        <p:spPr bwMode="auto">
          <a:xfrm>
            <a:off x="914400" y="3581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69" name="Oval 71"/>
          <p:cNvSpPr>
            <a:spLocks noChangeArrowheads="1"/>
          </p:cNvSpPr>
          <p:nvPr/>
        </p:nvSpPr>
        <p:spPr bwMode="auto">
          <a:xfrm>
            <a:off x="685800" y="3733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70" name="Oval 72"/>
          <p:cNvSpPr>
            <a:spLocks noChangeArrowheads="1"/>
          </p:cNvSpPr>
          <p:nvPr/>
        </p:nvSpPr>
        <p:spPr bwMode="auto">
          <a:xfrm>
            <a:off x="6858000" y="38100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71" name="Oval 73"/>
          <p:cNvSpPr>
            <a:spLocks noChangeArrowheads="1"/>
          </p:cNvSpPr>
          <p:nvPr/>
        </p:nvSpPr>
        <p:spPr bwMode="auto">
          <a:xfrm>
            <a:off x="7467600" y="35814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
        <p:nvSpPr>
          <p:cNvPr id="18472" name="Oval 74"/>
          <p:cNvSpPr>
            <a:spLocks noChangeArrowheads="1"/>
          </p:cNvSpPr>
          <p:nvPr/>
        </p:nvSpPr>
        <p:spPr bwMode="auto">
          <a:xfrm>
            <a:off x="8001000" y="3733800"/>
            <a:ext cx="152400" cy="152400"/>
          </a:xfrm>
          <a:prstGeom prst="ellipse">
            <a:avLst/>
          </a:prstGeom>
          <a:solidFill>
            <a:srgbClr val="990099"/>
          </a:solidFill>
          <a:ln w="9525">
            <a:solidFill>
              <a:srgbClr val="FFFF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latin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5304">
                                            <p:txEl>
                                              <p:pRg st="0" end="0"/>
                                            </p:txEl>
                                          </p:spTgt>
                                        </p:tgtEl>
                                        <p:attrNameLst>
                                          <p:attrName>style.visibility</p:attrName>
                                        </p:attrNameLst>
                                      </p:cBhvr>
                                      <p:to>
                                        <p:strVal val="visible"/>
                                      </p:to>
                                    </p:set>
                                    <p:animEffect transition="in" filter="box(out)">
                                      <p:cBhvr>
                                        <p:cTn id="7" dur="500"/>
                                        <p:tgtEl>
                                          <p:spTgt spid="56530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30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B2CA1C29-DE42-4CB4-B4DF-D112A4BAEFE1}" type="slidenum">
              <a:rPr lang="en-US" altLang="en-US" sz="1400"/>
              <a:pPr algn="r" eaLnBrk="1" hangingPunct="1">
                <a:spcBef>
                  <a:spcPct val="0"/>
                </a:spcBef>
                <a:buFontTx/>
                <a:buNone/>
              </a:pPr>
              <a:t>17</a:t>
            </a:fld>
            <a:endParaRPr lang="en-US" altLang="en-US" sz="1400"/>
          </a:p>
        </p:txBody>
      </p:sp>
      <p:sp>
        <p:nvSpPr>
          <p:cNvPr id="19459" name="Text Box 2"/>
          <p:cNvSpPr txBox="1">
            <a:spLocks noChangeArrowheads="1"/>
          </p:cNvSpPr>
          <p:nvPr/>
        </p:nvSpPr>
        <p:spPr bwMode="auto">
          <a:xfrm>
            <a:off x="457200" y="947738"/>
            <a:ext cx="8077200"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5400">
                <a:latin typeface="Times New Roman" panose="02020603050405020304" pitchFamily="18" charset="0"/>
              </a:rPr>
              <a:t>Temperature response of a conductor:</a:t>
            </a:r>
            <a:endParaRPr lang="en-US" altLang="en-US" sz="4400">
              <a:latin typeface="Times New Roman" panose="02020603050405020304" pitchFamily="18" charset="0"/>
            </a:endParaRPr>
          </a:p>
          <a:p>
            <a:pPr>
              <a:spcBef>
                <a:spcPct val="50000"/>
              </a:spcBef>
              <a:buFontTx/>
              <a:buNone/>
            </a:pPr>
            <a:r>
              <a:rPr lang="en-US" altLang="en-US" sz="4400">
                <a:latin typeface="Times New Roman" panose="02020603050405020304" pitchFamily="18" charset="0"/>
              </a:rPr>
              <a:t>The warmer a conductor is, generally the worse its ability to conduct electricity.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0483"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9A046B1-58E8-45C1-933B-2DE815CA6D7B}" type="slidenum">
              <a:rPr lang="en-US" altLang="en-US" sz="1400"/>
              <a:pPr algn="r" eaLnBrk="1" hangingPunct="1">
                <a:spcBef>
                  <a:spcPct val="0"/>
                </a:spcBef>
                <a:buFontTx/>
                <a:buNone/>
              </a:pPr>
              <a:t>18</a:t>
            </a:fld>
            <a:endParaRPr lang="en-US" altLang="en-US" sz="1400"/>
          </a:p>
        </p:txBody>
      </p:sp>
      <p:sp>
        <p:nvSpPr>
          <p:cNvPr id="20484" name="Rectangle 2"/>
          <p:cNvSpPr>
            <a:spLocks noChangeArrowheads="1"/>
          </p:cNvSpPr>
          <p:nvPr/>
        </p:nvSpPr>
        <p:spPr bwMode="auto">
          <a:xfrm>
            <a:off x="0" y="0"/>
            <a:ext cx="9144000" cy="6858000"/>
          </a:xfrm>
          <a:prstGeom prst="rect">
            <a:avLst/>
          </a:prstGeom>
          <a:gradFill rotWithShape="0">
            <a:gsLst>
              <a:gs pos="0">
                <a:srgbClr val="181876"/>
              </a:gs>
              <a:gs pos="50000">
                <a:srgbClr val="3333FF"/>
              </a:gs>
              <a:gs pos="100000">
                <a:srgbClr val="181876"/>
              </a:gs>
            </a:gsLst>
            <a:lin ang="540000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grpSp>
        <p:nvGrpSpPr>
          <p:cNvPr id="20485" name="Group 3"/>
          <p:cNvGrpSpPr>
            <a:grpSpLocks/>
          </p:cNvGrpSpPr>
          <p:nvPr/>
        </p:nvGrpSpPr>
        <p:grpSpPr bwMode="auto">
          <a:xfrm>
            <a:off x="228600" y="3733800"/>
            <a:ext cx="8610600" cy="1752600"/>
            <a:chOff x="144" y="2928"/>
            <a:chExt cx="5424" cy="1104"/>
          </a:xfrm>
        </p:grpSpPr>
        <p:sp>
          <p:nvSpPr>
            <p:cNvPr id="20493" name="Rectangle 4"/>
            <p:cNvSpPr>
              <a:spLocks noChangeArrowheads="1"/>
            </p:cNvSpPr>
            <p:nvPr/>
          </p:nvSpPr>
          <p:spPr bwMode="auto">
            <a:xfrm>
              <a:off x="144" y="2928"/>
              <a:ext cx="5424" cy="1104"/>
            </a:xfrm>
            <a:prstGeom prst="rect">
              <a:avLst/>
            </a:prstGeom>
            <a:solidFill>
              <a:schemeClr val="bg1"/>
            </a:solidFill>
            <a:ln w="1301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20494" name="Line 5"/>
            <p:cNvSpPr>
              <a:spLocks noChangeShapeType="1"/>
            </p:cNvSpPr>
            <p:nvPr/>
          </p:nvSpPr>
          <p:spPr bwMode="auto">
            <a:xfrm>
              <a:off x="192" y="297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6"/>
            <p:cNvSpPr>
              <a:spLocks noChangeShapeType="1"/>
            </p:cNvSpPr>
            <p:nvPr/>
          </p:nvSpPr>
          <p:spPr bwMode="auto">
            <a:xfrm>
              <a:off x="192" y="302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7"/>
            <p:cNvSpPr>
              <a:spLocks noChangeShapeType="1"/>
            </p:cNvSpPr>
            <p:nvPr/>
          </p:nvSpPr>
          <p:spPr bwMode="auto">
            <a:xfrm>
              <a:off x="192" y="307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8"/>
            <p:cNvSpPr>
              <a:spLocks noChangeShapeType="1"/>
            </p:cNvSpPr>
            <p:nvPr/>
          </p:nvSpPr>
          <p:spPr bwMode="auto">
            <a:xfrm>
              <a:off x="192" y="312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9"/>
            <p:cNvSpPr>
              <a:spLocks noChangeShapeType="1"/>
            </p:cNvSpPr>
            <p:nvPr/>
          </p:nvSpPr>
          <p:spPr bwMode="auto">
            <a:xfrm>
              <a:off x="192" y="316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10"/>
            <p:cNvSpPr>
              <a:spLocks noChangeShapeType="1"/>
            </p:cNvSpPr>
            <p:nvPr/>
          </p:nvSpPr>
          <p:spPr bwMode="auto">
            <a:xfrm>
              <a:off x="192" y="321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11"/>
            <p:cNvSpPr>
              <a:spLocks noChangeShapeType="1"/>
            </p:cNvSpPr>
            <p:nvPr/>
          </p:nvSpPr>
          <p:spPr bwMode="auto">
            <a:xfrm>
              <a:off x="192" y="326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12"/>
            <p:cNvSpPr>
              <a:spLocks noChangeShapeType="1"/>
            </p:cNvSpPr>
            <p:nvPr/>
          </p:nvSpPr>
          <p:spPr bwMode="auto">
            <a:xfrm>
              <a:off x="192" y="331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13"/>
            <p:cNvSpPr>
              <a:spLocks noChangeShapeType="1"/>
            </p:cNvSpPr>
            <p:nvPr/>
          </p:nvSpPr>
          <p:spPr bwMode="auto">
            <a:xfrm>
              <a:off x="192" y="336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14"/>
            <p:cNvSpPr>
              <a:spLocks noChangeShapeType="1"/>
            </p:cNvSpPr>
            <p:nvPr/>
          </p:nvSpPr>
          <p:spPr bwMode="auto">
            <a:xfrm>
              <a:off x="192" y="340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15"/>
            <p:cNvSpPr>
              <a:spLocks noChangeShapeType="1"/>
            </p:cNvSpPr>
            <p:nvPr/>
          </p:nvSpPr>
          <p:spPr bwMode="auto">
            <a:xfrm>
              <a:off x="192" y="345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16"/>
            <p:cNvSpPr>
              <a:spLocks noChangeShapeType="1"/>
            </p:cNvSpPr>
            <p:nvPr/>
          </p:nvSpPr>
          <p:spPr bwMode="auto">
            <a:xfrm>
              <a:off x="192" y="350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17"/>
            <p:cNvSpPr>
              <a:spLocks noChangeShapeType="1"/>
            </p:cNvSpPr>
            <p:nvPr/>
          </p:nvSpPr>
          <p:spPr bwMode="auto">
            <a:xfrm>
              <a:off x="192" y="355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18"/>
            <p:cNvSpPr>
              <a:spLocks noChangeShapeType="1"/>
            </p:cNvSpPr>
            <p:nvPr/>
          </p:nvSpPr>
          <p:spPr bwMode="auto">
            <a:xfrm>
              <a:off x="192" y="360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19"/>
            <p:cNvSpPr>
              <a:spLocks noChangeShapeType="1"/>
            </p:cNvSpPr>
            <p:nvPr/>
          </p:nvSpPr>
          <p:spPr bwMode="auto">
            <a:xfrm>
              <a:off x="192" y="364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20"/>
            <p:cNvSpPr>
              <a:spLocks noChangeShapeType="1"/>
            </p:cNvSpPr>
            <p:nvPr/>
          </p:nvSpPr>
          <p:spPr bwMode="auto">
            <a:xfrm>
              <a:off x="192" y="369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21"/>
            <p:cNvSpPr>
              <a:spLocks noChangeShapeType="1"/>
            </p:cNvSpPr>
            <p:nvPr/>
          </p:nvSpPr>
          <p:spPr bwMode="auto">
            <a:xfrm>
              <a:off x="192" y="374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22"/>
            <p:cNvSpPr>
              <a:spLocks noChangeShapeType="1"/>
            </p:cNvSpPr>
            <p:nvPr/>
          </p:nvSpPr>
          <p:spPr bwMode="auto">
            <a:xfrm>
              <a:off x="192" y="379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23"/>
            <p:cNvSpPr>
              <a:spLocks noChangeShapeType="1"/>
            </p:cNvSpPr>
            <p:nvPr/>
          </p:nvSpPr>
          <p:spPr bwMode="auto">
            <a:xfrm>
              <a:off x="192" y="384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24"/>
            <p:cNvSpPr>
              <a:spLocks noChangeShapeType="1"/>
            </p:cNvSpPr>
            <p:nvPr/>
          </p:nvSpPr>
          <p:spPr bwMode="auto">
            <a:xfrm>
              <a:off x="192" y="369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25"/>
            <p:cNvSpPr>
              <a:spLocks noChangeShapeType="1"/>
            </p:cNvSpPr>
            <p:nvPr/>
          </p:nvSpPr>
          <p:spPr bwMode="auto">
            <a:xfrm>
              <a:off x="192" y="374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5" name="Line 26"/>
            <p:cNvSpPr>
              <a:spLocks noChangeShapeType="1"/>
            </p:cNvSpPr>
            <p:nvPr/>
          </p:nvSpPr>
          <p:spPr bwMode="auto">
            <a:xfrm>
              <a:off x="192" y="3792"/>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6" name="Line 27"/>
            <p:cNvSpPr>
              <a:spLocks noChangeShapeType="1"/>
            </p:cNvSpPr>
            <p:nvPr/>
          </p:nvSpPr>
          <p:spPr bwMode="auto">
            <a:xfrm>
              <a:off x="192" y="3840"/>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28"/>
            <p:cNvSpPr>
              <a:spLocks noChangeShapeType="1"/>
            </p:cNvSpPr>
            <p:nvPr/>
          </p:nvSpPr>
          <p:spPr bwMode="auto">
            <a:xfrm>
              <a:off x="192" y="3888"/>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29"/>
            <p:cNvSpPr>
              <a:spLocks noChangeShapeType="1"/>
            </p:cNvSpPr>
            <p:nvPr/>
          </p:nvSpPr>
          <p:spPr bwMode="auto">
            <a:xfrm>
              <a:off x="192" y="3936"/>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30"/>
            <p:cNvSpPr>
              <a:spLocks noChangeShapeType="1"/>
            </p:cNvSpPr>
            <p:nvPr/>
          </p:nvSpPr>
          <p:spPr bwMode="auto">
            <a:xfrm>
              <a:off x="192" y="3984"/>
              <a:ext cx="53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486" name="Rectangle 31"/>
          <p:cNvSpPr>
            <a:spLocks noChangeArrowheads="1"/>
          </p:cNvSpPr>
          <p:nvPr/>
        </p:nvSpPr>
        <p:spPr bwMode="auto">
          <a:xfrm>
            <a:off x="152400" y="533400"/>
            <a:ext cx="8610600" cy="1676400"/>
          </a:xfrm>
          <a:prstGeom prst="rect">
            <a:avLst/>
          </a:prstGeom>
          <a:solidFill>
            <a:schemeClr val="bg1"/>
          </a:solidFill>
          <a:ln w="1301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567328" name="Text Box 32"/>
          <p:cNvSpPr txBox="1">
            <a:spLocks noChangeArrowheads="1"/>
          </p:cNvSpPr>
          <p:nvPr/>
        </p:nvSpPr>
        <p:spPr bwMode="auto">
          <a:xfrm>
            <a:off x="1295400" y="2667000"/>
            <a:ext cx="6477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rgbClr val="CC0000"/>
                </a:solidFill>
                <a:latin typeface="Times New Roman" panose="02020603050405020304" pitchFamily="18" charset="0"/>
                <a:cs typeface="Times New Roman" panose="02020603050405020304" pitchFamily="18" charset="0"/>
              </a:rPr>
              <a:t>Forbidden</a:t>
            </a:r>
            <a:r>
              <a:rPr lang="en-US" altLang="en-US">
                <a:solidFill>
                  <a:srgbClr val="CC0000"/>
                </a:solidFill>
                <a:latin typeface="Symbol" panose="05050102010706020507" pitchFamily="18" charset="2"/>
              </a:rPr>
              <a:t> Zone--No </a:t>
            </a:r>
            <a:r>
              <a:rPr lang="en-US" altLang="en-US">
                <a:solidFill>
                  <a:srgbClr val="CC0000"/>
                </a:solidFill>
                <a:latin typeface="Times New Roman" panose="02020603050405020304" pitchFamily="18" charset="0"/>
                <a:cs typeface="Times New Roman" panose="02020603050405020304" pitchFamily="18" charset="0"/>
              </a:rPr>
              <a:t>Electrons</a:t>
            </a:r>
            <a:r>
              <a:rPr lang="en-US" altLang="en-US">
                <a:solidFill>
                  <a:srgbClr val="CC0000"/>
                </a:solidFill>
                <a:latin typeface="Symbol" panose="05050102010706020507" pitchFamily="18" charset="2"/>
              </a:rPr>
              <a:t> </a:t>
            </a:r>
            <a:r>
              <a:rPr lang="en-US" altLang="en-US">
                <a:solidFill>
                  <a:srgbClr val="CC0000"/>
                </a:solidFill>
                <a:latin typeface="Times New Roman" panose="02020603050405020304" pitchFamily="18" charset="0"/>
                <a:cs typeface="Times New Roman" panose="02020603050405020304" pitchFamily="18" charset="0"/>
              </a:rPr>
              <a:t>Allowed</a:t>
            </a:r>
          </a:p>
        </p:txBody>
      </p:sp>
      <p:sp>
        <p:nvSpPr>
          <p:cNvPr id="20488" name="Line 33"/>
          <p:cNvSpPr>
            <a:spLocks noChangeShapeType="1"/>
          </p:cNvSpPr>
          <p:nvPr/>
        </p:nvSpPr>
        <p:spPr bwMode="auto">
          <a:xfrm flipV="1">
            <a:off x="8839200" y="2133600"/>
            <a:ext cx="0" cy="18288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34"/>
          <p:cNvSpPr>
            <a:spLocks noChangeShapeType="1"/>
          </p:cNvSpPr>
          <p:nvPr/>
        </p:nvSpPr>
        <p:spPr bwMode="auto">
          <a:xfrm flipV="1">
            <a:off x="228600" y="2133600"/>
            <a:ext cx="0" cy="18288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7331" name="Text Box 35"/>
          <p:cNvSpPr txBox="1">
            <a:spLocks noChangeArrowheads="1"/>
          </p:cNvSpPr>
          <p:nvPr/>
        </p:nvSpPr>
        <p:spPr bwMode="auto">
          <a:xfrm>
            <a:off x="1295400" y="1143000"/>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a:solidFill>
                  <a:srgbClr val="CC0000"/>
                </a:solidFill>
                <a:latin typeface="Times New Roman" panose="02020603050405020304" pitchFamily="18" charset="0"/>
                <a:cs typeface="Times New Roman" panose="02020603050405020304" pitchFamily="18" charset="0"/>
              </a:rPr>
              <a:t>Conduction Zone</a:t>
            </a:r>
          </a:p>
        </p:txBody>
      </p:sp>
      <p:sp>
        <p:nvSpPr>
          <p:cNvPr id="20491" name="Text Box 36"/>
          <p:cNvSpPr txBox="1">
            <a:spLocks noChangeArrowheads="1"/>
          </p:cNvSpPr>
          <p:nvPr/>
        </p:nvSpPr>
        <p:spPr bwMode="auto">
          <a:xfrm>
            <a:off x="1295400" y="4144963"/>
            <a:ext cx="6477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a:solidFill>
                  <a:srgbClr val="CC0000"/>
                </a:solidFill>
                <a:latin typeface="Times New Roman" panose="02020603050405020304" pitchFamily="18" charset="0"/>
                <a:cs typeface="Times New Roman" panose="02020603050405020304" pitchFamily="18" charset="0"/>
              </a:rPr>
              <a:t>Filled Orbitals</a:t>
            </a:r>
          </a:p>
        </p:txBody>
      </p:sp>
      <p:sp>
        <p:nvSpPr>
          <p:cNvPr id="20492" name="Text Box 37"/>
          <p:cNvSpPr txBox="1">
            <a:spLocks noChangeArrowheads="1"/>
          </p:cNvSpPr>
          <p:nvPr/>
        </p:nvSpPr>
        <p:spPr bwMode="auto">
          <a:xfrm>
            <a:off x="-76200" y="5791200"/>
            <a:ext cx="10210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5200" b="1">
                <a:solidFill>
                  <a:srgbClr val="FFFF00"/>
                </a:solidFill>
                <a:latin typeface="Times New Roman" panose="02020603050405020304" pitchFamily="18" charset="0"/>
                <a:cs typeface="Times New Roman" panose="02020603050405020304" pitchFamily="18" charset="0"/>
              </a:rPr>
              <a:t>Semi-Conductor Orbital Band Structure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7328">
                                            <p:txEl>
                                              <p:pRg st="0" end="0"/>
                                            </p:txEl>
                                          </p:spTgt>
                                        </p:tgtEl>
                                        <p:attrNameLst>
                                          <p:attrName>style.visibility</p:attrName>
                                        </p:attrNameLst>
                                      </p:cBhvr>
                                      <p:to>
                                        <p:strVal val="visible"/>
                                      </p:to>
                                    </p:set>
                                    <p:animEffect transition="in" filter="box(out)">
                                      <p:cBhvr>
                                        <p:cTn id="7" dur="500"/>
                                        <p:tgtEl>
                                          <p:spTgt spid="56732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7331">
                                            <p:txEl>
                                              <p:pRg st="0" end="0"/>
                                            </p:txEl>
                                          </p:spTgt>
                                        </p:tgtEl>
                                        <p:attrNameLst>
                                          <p:attrName>style.visibility</p:attrName>
                                        </p:attrNameLst>
                                      </p:cBhvr>
                                      <p:to>
                                        <p:strVal val="visible"/>
                                      </p:to>
                                    </p:set>
                                    <p:animEffect transition="in" filter="box(out)">
                                      <p:cBhvr>
                                        <p:cTn id="12" dur="500"/>
                                        <p:tgtEl>
                                          <p:spTgt spid="56733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28" grpId="0" build="p" autoUpdateAnimBg="0"/>
      <p:bldP spid="56733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1507"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4C50E91A-89D2-4BF2-B3EE-90D5AC881DE9}" type="slidenum">
              <a:rPr lang="en-US" altLang="en-US" sz="1400"/>
              <a:pPr algn="r" eaLnBrk="1" hangingPunct="1">
                <a:spcBef>
                  <a:spcPct val="0"/>
                </a:spcBef>
                <a:buFontTx/>
                <a:buNone/>
              </a:pPr>
              <a:t>19</a:t>
            </a:fld>
            <a:endParaRPr lang="en-US" altLang="en-US" sz="1400"/>
          </a:p>
        </p:txBody>
      </p:sp>
      <p:sp>
        <p:nvSpPr>
          <p:cNvPr id="21508" name="Text Box 2"/>
          <p:cNvSpPr txBox="1">
            <a:spLocks noChangeArrowheads="1"/>
          </p:cNvSpPr>
          <p:nvPr/>
        </p:nvSpPr>
        <p:spPr bwMode="auto">
          <a:xfrm>
            <a:off x="457200" y="947738"/>
            <a:ext cx="8077200"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5400">
                <a:latin typeface="Times New Roman" panose="02020603050405020304" pitchFamily="18" charset="0"/>
              </a:rPr>
              <a:t>Temperature response of a semi-conductor:</a:t>
            </a:r>
            <a:endParaRPr lang="en-US" altLang="en-US" sz="4400">
              <a:latin typeface="Times New Roman" panose="02020603050405020304" pitchFamily="18" charset="0"/>
            </a:endParaRPr>
          </a:p>
          <a:p>
            <a:pPr>
              <a:spcBef>
                <a:spcPct val="50000"/>
              </a:spcBef>
              <a:buFontTx/>
              <a:buNone/>
            </a:pPr>
            <a:r>
              <a:rPr lang="en-US" altLang="en-US" sz="4400">
                <a:latin typeface="Times New Roman" panose="02020603050405020304" pitchFamily="18" charset="0"/>
              </a:rPr>
              <a:t>The warmer a semi-conductor is, the more conductive it gets.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ure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3378200"/>
            <a:ext cx="748665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p:cNvSpPr txBox="1">
            <a:spLocks noChangeArrowheads="1"/>
          </p:cNvSpPr>
          <p:nvPr/>
        </p:nvSpPr>
        <p:spPr bwMode="auto">
          <a:xfrm>
            <a:off x="422275" y="266700"/>
            <a:ext cx="7596188"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Even through Benjamin Franklin was experimenting with electric in the mid 1700’s and even through electricity was being introduced in households in the late 1800’s, we still didn’t know if it was the positive charges or negative charges moving through the wire.</a:t>
            </a:r>
          </a:p>
          <a:p>
            <a:pPr eaLnBrk="1" hangingPunct="1">
              <a:spcBef>
                <a:spcPct val="50000"/>
              </a:spcBef>
              <a:buFontTx/>
              <a:buNone/>
            </a:pPr>
            <a:r>
              <a:rPr lang="en-US" altLang="en-US" sz="2400">
                <a:latin typeface="Times New Roman" panose="02020603050405020304" pitchFamily="18" charset="0"/>
              </a:rPr>
              <a:t>In 1916 the Tolman-Stewart Experiment finally determines the sign of charge carriers in a metal.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2531" name="Slide Number Placeholder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7E72E35-2000-428B-BDD4-BAC4288C9A3E}" type="slidenum">
              <a:rPr lang="en-US" altLang="en-US" sz="1400"/>
              <a:pPr algn="r" eaLnBrk="1" hangingPunct="1">
                <a:spcBef>
                  <a:spcPct val="0"/>
                </a:spcBef>
                <a:buFontTx/>
                <a:buNone/>
              </a:pPr>
              <a:t>20</a:t>
            </a:fld>
            <a:endParaRPr lang="en-US" altLang="en-US" sz="1400"/>
          </a:p>
        </p:txBody>
      </p:sp>
      <p:sp>
        <p:nvSpPr>
          <p:cNvPr id="22532" name="Text Box 2"/>
          <p:cNvSpPr txBox="1">
            <a:spLocks noChangeArrowheads="1"/>
          </p:cNvSpPr>
          <p:nvPr/>
        </p:nvSpPr>
        <p:spPr bwMode="auto">
          <a:xfrm>
            <a:off x="609600" y="914400"/>
            <a:ext cx="7696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4000">
                <a:latin typeface="Times New Roman" panose="02020603050405020304" pitchFamily="18" charset="0"/>
              </a:rPr>
              <a:t>A super-conductor conducts electricity with zero resistance.</a:t>
            </a:r>
          </a:p>
        </p:txBody>
      </p:sp>
      <p:sp>
        <p:nvSpPr>
          <p:cNvPr id="22533" name="Text Box 3"/>
          <p:cNvSpPr txBox="1">
            <a:spLocks noChangeArrowheads="1"/>
          </p:cNvSpPr>
          <p:nvPr/>
        </p:nvSpPr>
        <p:spPr bwMode="auto">
          <a:xfrm>
            <a:off x="3581400" y="2895600"/>
            <a:ext cx="51054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3600">
                <a:latin typeface="Times New Roman" panose="02020603050405020304" pitchFamily="18" charset="0"/>
              </a:rPr>
              <a:t>The valence model of electrons doesn’t fully explain superconductivity--for this, we have to turn to quantum mechanics.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3555"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D776C15-D01A-43FE-A034-3DCA2FCEE5A6}" type="slidenum">
              <a:rPr lang="en-US" altLang="en-US" sz="1400"/>
              <a:pPr algn="r" eaLnBrk="1" hangingPunct="1">
                <a:spcBef>
                  <a:spcPct val="0"/>
                </a:spcBef>
                <a:buFontTx/>
                <a:buNone/>
              </a:pPr>
              <a:t>21</a:t>
            </a:fld>
            <a:endParaRPr lang="en-US" altLang="en-US" sz="1400"/>
          </a:p>
        </p:txBody>
      </p:sp>
      <p:sp>
        <p:nvSpPr>
          <p:cNvPr id="23556" name="Rectangle 2"/>
          <p:cNvSpPr>
            <a:spLocks noGrp="1" noChangeArrowheads="1"/>
          </p:cNvSpPr>
          <p:nvPr>
            <p:ph type="title" idx="4294967295"/>
          </p:nvPr>
        </p:nvSpPr>
        <p:spPr/>
        <p:txBody>
          <a:bodyPr/>
          <a:lstStyle/>
          <a:p>
            <a:pPr eaLnBrk="1" hangingPunct="1"/>
            <a:r>
              <a:rPr lang="en-US" altLang="en-US"/>
              <a:t>Superconductivity</a:t>
            </a:r>
          </a:p>
        </p:txBody>
      </p:sp>
      <p:sp>
        <p:nvSpPr>
          <p:cNvPr id="23557" name="Text Box 3"/>
          <p:cNvSpPr txBox="1">
            <a:spLocks noChangeArrowheads="1"/>
          </p:cNvSpPr>
          <p:nvPr/>
        </p:nvSpPr>
        <p:spPr bwMode="auto">
          <a:xfrm>
            <a:off x="533400" y="1219200"/>
            <a:ext cx="64166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latin typeface="Comic Sans MS" panose="030F0702030302020204" pitchFamily="66" charset="0"/>
              </a:rPr>
              <a:t>     </a:t>
            </a:r>
            <a:r>
              <a:rPr lang="en-US" altLang="en-US" sz="1800">
                <a:latin typeface="Comic Sans MS" panose="030F0702030302020204" pitchFamily="66" charset="0"/>
              </a:rPr>
              <a:t>The “classical” physics we are studying is an approximation to quantum mechanics.  In the quantum domain, under certain circumstances (low temperature, electron pairing) , there may be minimum amount of energy that an electron can lose in a collision.  If the probable energy loss falls below that minimum, the system may become a “superconductor”, a material in which the electrical resistance of the material vanishes.  Superconductivity was discovered in 1911 by the Dutch physicist Heike Kamerlingh Onnes.</a:t>
            </a:r>
          </a:p>
        </p:txBody>
      </p:sp>
      <p:pic>
        <p:nvPicPr>
          <p:cNvPr id="235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219200"/>
            <a:ext cx="1333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5"/>
          <p:cNvSpPr>
            <a:spLocks noChangeArrowheads="1"/>
          </p:cNvSpPr>
          <p:nvPr/>
        </p:nvSpPr>
        <p:spPr bwMode="auto">
          <a:xfrm>
            <a:off x="7086600" y="3186113"/>
            <a:ext cx="17446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rPr>
              <a:t>Heike Kamerlingh Onnes</a:t>
            </a:r>
          </a:p>
          <a:p>
            <a:pPr eaLnBrk="1" hangingPunct="1">
              <a:spcBef>
                <a:spcPct val="0"/>
              </a:spcBef>
              <a:buFontTx/>
              <a:buNone/>
            </a:pPr>
            <a:r>
              <a:rPr lang="en-US" altLang="en-US" sz="1200">
                <a:latin typeface="Times New Roman" panose="02020603050405020304" pitchFamily="18" charset="0"/>
              </a:rPr>
              <a:t>(1853-1926)</a:t>
            </a:r>
            <a:r>
              <a:rPr lang="en-US" altLang="en-US" sz="1800" b="1">
                <a:latin typeface="Comic Sans MS" panose="030F0702030302020204" pitchFamily="66" charset="0"/>
              </a:rPr>
              <a:t> </a:t>
            </a:r>
          </a:p>
        </p:txBody>
      </p:sp>
      <p:sp>
        <p:nvSpPr>
          <p:cNvPr id="560134" name="Text Box 6"/>
          <p:cNvSpPr txBox="1">
            <a:spLocks noChangeArrowheads="1"/>
          </p:cNvSpPr>
          <p:nvPr/>
        </p:nvSpPr>
        <p:spPr bwMode="auto">
          <a:xfrm>
            <a:off x="533400" y="4114800"/>
            <a:ext cx="8153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     Most superconductors exist at only very low temperatures (&lt;20 K), but in 1986 a new class of “warm” superconductors was discovered that maintain their superconducting properties up to 125 K.  A current initiated in such a material persists, because there is no electrical resistance to dissipate the energy.</a:t>
            </a:r>
            <a:endParaRPr lang="en-US" altLang="en-US" sz="1800" b="1">
              <a:latin typeface="Comic Sans MS" panose="030F0702030302020204" pitchFamily="66" charset="0"/>
            </a:endParaRPr>
          </a:p>
        </p:txBody>
      </p:sp>
      <p:sp>
        <p:nvSpPr>
          <p:cNvPr id="560135" name="Oval 7"/>
          <p:cNvSpPr>
            <a:spLocks noChangeArrowheads="1"/>
          </p:cNvSpPr>
          <p:nvPr/>
        </p:nvSpPr>
        <p:spPr bwMode="auto">
          <a:xfrm>
            <a:off x="4343400" y="5410200"/>
            <a:ext cx="762000" cy="762000"/>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560136" name="Oval 8"/>
          <p:cNvSpPr>
            <a:spLocks noChangeArrowheads="1"/>
          </p:cNvSpPr>
          <p:nvPr/>
        </p:nvSpPr>
        <p:spPr bwMode="auto">
          <a:xfrm>
            <a:off x="4614863" y="5692775"/>
            <a:ext cx="228600" cy="2286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Comic Sans MS" panose="030F0702030302020204" pitchFamily="66" charset="0"/>
            </a:endParaRPr>
          </a:p>
        </p:txBody>
      </p:sp>
      <p:sp>
        <p:nvSpPr>
          <p:cNvPr id="560137" name="AutoShape 9"/>
          <p:cNvSpPr>
            <a:spLocks noChangeArrowheads="1"/>
          </p:cNvSpPr>
          <p:nvPr/>
        </p:nvSpPr>
        <p:spPr bwMode="auto">
          <a:xfrm>
            <a:off x="4505325" y="5508625"/>
            <a:ext cx="457200" cy="381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00CC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0134">
                                            <p:txEl>
                                              <p:pRg st="0" end="0"/>
                                            </p:txEl>
                                          </p:spTgt>
                                        </p:tgtEl>
                                        <p:attrNameLst>
                                          <p:attrName>style.visibility</p:attrName>
                                        </p:attrNameLst>
                                      </p:cBhvr>
                                      <p:to>
                                        <p:strVal val="visible"/>
                                      </p:to>
                                    </p:set>
                                    <p:anim calcmode="lin" valueType="num">
                                      <p:cBhvr additive="base">
                                        <p:cTn id="7" dur="500" fill="hold"/>
                                        <p:tgtEl>
                                          <p:spTgt spid="5601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01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0135"/>
                                        </p:tgtEl>
                                        <p:attrNameLst>
                                          <p:attrName>style.visibility</p:attrName>
                                        </p:attrNameLst>
                                      </p:cBhvr>
                                      <p:to>
                                        <p:strVal val="visible"/>
                                      </p:to>
                                    </p:set>
                                    <p:anim calcmode="lin" valueType="num">
                                      <p:cBhvr additive="base">
                                        <p:cTn id="13" dur="500" fill="hold"/>
                                        <p:tgtEl>
                                          <p:spTgt spid="560135"/>
                                        </p:tgtEl>
                                        <p:attrNameLst>
                                          <p:attrName>ppt_x</p:attrName>
                                        </p:attrNameLst>
                                      </p:cBhvr>
                                      <p:tavLst>
                                        <p:tav tm="0">
                                          <p:val>
                                            <p:strVal val="#ppt_x"/>
                                          </p:val>
                                        </p:tav>
                                        <p:tav tm="100000">
                                          <p:val>
                                            <p:strVal val="#ppt_x"/>
                                          </p:val>
                                        </p:tav>
                                      </p:tavLst>
                                    </p:anim>
                                    <p:anim calcmode="lin" valueType="num">
                                      <p:cBhvr additive="base">
                                        <p:cTn id="14" dur="500" fill="hold"/>
                                        <p:tgtEl>
                                          <p:spTgt spid="56013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60136"/>
                                        </p:tgtEl>
                                        <p:attrNameLst>
                                          <p:attrName>style.visibility</p:attrName>
                                        </p:attrNameLst>
                                      </p:cBhvr>
                                      <p:to>
                                        <p:strVal val="visible"/>
                                      </p:to>
                                    </p:set>
                                    <p:anim calcmode="lin" valueType="num">
                                      <p:cBhvr additive="base">
                                        <p:cTn id="17" dur="500" fill="hold"/>
                                        <p:tgtEl>
                                          <p:spTgt spid="560136"/>
                                        </p:tgtEl>
                                        <p:attrNameLst>
                                          <p:attrName>ppt_x</p:attrName>
                                        </p:attrNameLst>
                                      </p:cBhvr>
                                      <p:tavLst>
                                        <p:tav tm="0">
                                          <p:val>
                                            <p:strVal val="#ppt_x"/>
                                          </p:val>
                                        </p:tav>
                                        <p:tav tm="100000">
                                          <p:val>
                                            <p:strVal val="#ppt_x"/>
                                          </p:val>
                                        </p:tav>
                                      </p:tavLst>
                                    </p:anim>
                                    <p:anim calcmode="lin" valueType="num">
                                      <p:cBhvr additive="base">
                                        <p:cTn id="18" dur="500" fill="hold"/>
                                        <p:tgtEl>
                                          <p:spTgt spid="56013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0137"/>
                                        </p:tgtEl>
                                        <p:attrNameLst>
                                          <p:attrName>style.visibility</p:attrName>
                                        </p:attrNameLst>
                                      </p:cBhvr>
                                      <p:to>
                                        <p:strVal val="visible"/>
                                      </p:to>
                                    </p:set>
                                    <p:anim calcmode="lin" valueType="num">
                                      <p:cBhvr additive="base">
                                        <p:cTn id="21" dur="500" fill="hold"/>
                                        <p:tgtEl>
                                          <p:spTgt spid="560137"/>
                                        </p:tgtEl>
                                        <p:attrNameLst>
                                          <p:attrName>ppt_x</p:attrName>
                                        </p:attrNameLst>
                                      </p:cBhvr>
                                      <p:tavLst>
                                        <p:tav tm="0">
                                          <p:val>
                                            <p:strVal val="#ppt_x"/>
                                          </p:val>
                                        </p:tav>
                                        <p:tav tm="100000">
                                          <p:val>
                                            <p:strVal val="#ppt_x"/>
                                          </p:val>
                                        </p:tav>
                                      </p:tavLst>
                                    </p:anim>
                                    <p:anim calcmode="lin" valueType="num">
                                      <p:cBhvr additive="base">
                                        <p:cTn id="22" dur="500" fill="hold"/>
                                        <p:tgtEl>
                                          <p:spTgt spid="560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5" grpId="0" animBg="1"/>
      <p:bldP spid="5601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4579"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73D99D0-D98F-49A6-9FD0-C19922E9C40F}" type="slidenum">
              <a:rPr lang="en-US" altLang="en-US" sz="1400"/>
              <a:pPr algn="r" eaLnBrk="1" hangingPunct="1">
                <a:spcBef>
                  <a:spcPct val="0"/>
                </a:spcBef>
                <a:buFontTx/>
                <a:buNone/>
              </a:pPr>
              <a:t>22</a:t>
            </a:fld>
            <a:endParaRPr lang="en-US" altLang="en-US" sz="1400"/>
          </a:p>
        </p:txBody>
      </p:sp>
      <p:sp>
        <p:nvSpPr>
          <p:cNvPr id="24580" name="Rectangle 2"/>
          <p:cNvSpPr>
            <a:spLocks noGrp="1" noChangeArrowheads="1"/>
          </p:cNvSpPr>
          <p:nvPr>
            <p:ph type="title" idx="4294967295"/>
          </p:nvPr>
        </p:nvSpPr>
        <p:spPr/>
        <p:txBody>
          <a:bodyPr/>
          <a:lstStyle/>
          <a:p>
            <a:pPr eaLnBrk="1" hangingPunct="1"/>
            <a:r>
              <a:rPr lang="en-US" altLang="en-US"/>
              <a:t>Summary: Chapter 30 (1)</a:t>
            </a:r>
          </a:p>
        </p:txBody>
      </p:sp>
      <p:pic>
        <p:nvPicPr>
          <p:cNvPr id="24581" name="Picture 3" descr="Summary_28a"/>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457200" y="1295400"/>
            <a:ext cx="83820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5603"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777B926-F83E-4ADB-88E5-FCAE37C3D546}" type="slidenum">
              <a:rPr lang="en-US" altLang="en-US" sz="1400"/>
              <a:pPr algn="r" eaLnBrk="1" hangingPunct="1">
                <a:spcBef>
                  <a:spcPct val="0"/>
                </a:spcBef>
                <a:buFontTx/>
                <a:buNone/>
              </a:pPr>
              <a:t>23</a:t>
            </a:fld>
            <a:endParaRPr lang="en-US" altLang="en-US" sz="1400"/>
          </a:p>
        </p:txBody>
      </p:sp>
      <p:sp>
        <p:nvSpPr>
          <p:cNvPr id="25604" name="Rectangle 2"/>
          <p:cNvSpPr>
            <a:spLocks noGrp="1" noChangeArrowheads="1"/>
          </p:cNvSpPr>
          <p:nvPr>
            <p:ph type="title" idx="4294967295"/>
          </p:nvPr>
        </p:nvSpPr>
        <p:spPr/>
        <p:txBody>
          <a:bodyPr/>
          <a:lstStyle/>
          <a:p>
            <a:pPr eaLnBrk="1" hangingPunct="1"/>
            <a:r>
              <a:rPr lang="en-US" altLang="en-US"/>
              <a:t>Summary: Chapter 30 (2)</a:t>
            </a:r>
          </a:p>
        </p:txBody>
      </p:sp>
      <p:pic>
        <p:nvPicPr>
          <p:cNvPr id="25605" name="Picture 3" descr="Summary_28b"/>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04800" y="1655763"/>
            <a:ext cx="85344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Box 7"/>
          <p:cNvSpPr txBox="1">
            <a:spLocks noChangeArrowheads="1"/>
          </p:cNvSpPr>
          <p:nvPr/>
        </p:nvSpPr>
        <p:spPr bwMode="auto">
          <a:xfrm>
            <a:off x="2667000" y="4953000"/>
            <a:ext cx="403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Rearranging all the above terms we’re going to define Resistance </a:t>
            </a:r>
            <a:r>
              <a:rPr lang="en-US" altLang="en-US" sz="1800">
                <a:sym typeface="Symbol" panose="05050102010706020507" pitchFamily="18" charset="2"/>
              </a:rPr>
              <a:t>L/A and discover that:</a:t>
            </a:r>
            <a:endParaRPr lang="en-US" altLang="en-US" sz="1800"/>
          </a:p>
        </p:txBody>
      </p:sp>
      <p:graphicFrame>
        <p:nvGraphicFramePr>
          <p:cNvPr id="25607" name="Object 6"/>
          <p:cNvGraphicFramePr>
            <a:graphicFrameLocks noChangeAspect="1"/>
          </p:cNvGraphicFramePr>
          <p:nvPr/>
        </p:nvGraphicFramePr>
        <p:xfrm>
          <a:off x="3962400" y="5827713"/>
          <a:ext cx="838200" cy="649287"/>
        </p:xfrm>
        <a:graphic>
          <a:graphicData uri="http://schemas.openxmlformats.org/presentationml/2006/ole">
            <mc:AlternateContent xmlns:mc="http://schemas.openxmlformats.org/markup-compatibility/2006">
              <mc:Choice xmlns:v="urn:schemas-microsoft-com:vml" Requires="v">
                <p:oleObj spid="_x0000_s25609" name="Equation" r:id="rId4" imgW="507780" imgH="393529" progId="Equation.3">
                  <p:embed/>
                </p:oleObj>
              </mc:Choice>
              <mc:Fallback>
                <p:oleObj name="Equation" r:id="rId4" imgW="507780" imgH="39352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5827713"/>
                        <a:ext cx="838200"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Box 9"/>
          <p:cNvSpPr txBox="1">
            <a:spLocks noChangeArrowheads="1"/>
          </p:cNvSpPr>
          <p:nvPr/>
        </p:nvSpPr>
        <p:spPr bwMode="auto">
          <a:xfrm>
            <a:off x="5029200" y="59436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Ohm’s Law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6627"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7B8774A5-8B40-46B9-81DC-333AEE2BDA03}" type="slidenum">
              <a:rPr lang="en-US" altLang="en-US" sz="1400"/>
              <a:pPr algn="r" eaLnBrk="1" hangingPunct="1">
                <a:spcBef>
                  <a:spcPct val="0"/>
                </a:spcBef>
                <a:buFontTx/>
                <a:buNone/>
              </a:pPr>
              <a:t>24</a:t>
            </a:fld>
            <a:endParaRPr lang="en-US" altLang="en-US" sz="1400"/>
          </a:p>
        </p:txBody>
      </p:sp>
      <p:sp>
        <p:nvSpPr>
          <p:cNvPr id="26628" name="Rectangle 2"/>
          <p:cNvSpPr>
            <a:spLocks noGrp="1" noChangeArrowheads="1"/>
          </p:cNvSpPr>
          <p:nvPr>
            <p:ph type="title" idx="4294967295"/>
          </p:nvPr>
        </p:nvSpPr>
        <p:spPr/>
        <p:txBody>
          <a:bodyPr/>
          <a:lstStyle/>
          <a:p>
            <a:pPr eaLnBrk="1" hangingPunct="1"/>
            <a:r>
              <a:rPr lang="en-US" altLang="en-US"/>
              <a:t>The Electron Current</a:t>
            </a:r>
          </a:p>
        </p:txBody>
      </p:sp>
      <p:sp>
        <p:nvSpPr>
          <p:cNvPr id="571395" name="Text Box 3"/>
          <p:cNvSpPr txBox="1">
            <a:spLocks noChangeArrowheads="1"/>
          </p:cNvSpPr>
          <p:nvPr/>
        </p:nvSpPr>
        <p:spPr bwMode="auto">
          <a:xfrm>
            <a:off x="365125" y="1808163"/>
            <a:ext cx="4816475"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     In a metallic conductor in electrostatic equilibrium, the conduction electrons move around quite rapidly, but there is no net movement of charge.</a:t>
            </a:r>
          </a:p>
          <a:p>
            <a:pPr eaLnBrk="1" hangingPunct="1">
              <a:spcBef>
                <a:spcPct val="0"/>
              </a:spcBef>
              <a:buFontTx/>
              <a:buNone/>
            </a:pPr>
            <a:endParaRPr lang="en-US" altLang="en-US" sz="1800">
              <a:latin typeface="Comic Sans MS" panose="030F0702030302020204" pitchFamily="66" charset="0"/>
            </a:endParaRPr>
          </a:p>
          <a:p>
            <a:pPr eaLnBrk="1" hangingPunct="1">
              <a:spcBef>
                <a:spcPct val="0"/>
              </a:spcBef>
              <a:buFontTx/>
              <a:buNone/>
            </a:pPr>
            <a:r>
              <a:rPr lang="en-US" altLang="en-US" sz="1800">
                <a:latin typeface="Comic Sans MS" panose="030F0702030302020204" pitchFamily="66" charset="0"/>
              </a:rPr>
              <a:t>     This can be changed by “pushing” on the sea of electrons with an electric field, thereby causing the entire sea of electrons to move in a particular direction, like a gas or liquid flowing through a pipe.</a:t>
            </a:r>
          </a:p>
          <a:p>
            <a:pPr eaLnBrk="1" hangingPunct="1">
              <a:spcBef>
                <a:spcPct val="0"/>
              </a:spcBef>
              <a:buFontTx/>
              <a:buNone/>
            </a:pPr>
            <a:endParaRPr lang="en-US" altLang="en-US" sz="1800">
              <a:latin typeface="Comic Sans MS" panose="030F0702030302020204" pitchFamily="66" charset="0"/>
            </a:endParaRPr>
          </a:p>
          <a:p>
            <a:pPr eaLnBrk="1" hangingPunct="1">
              <a:spcBef>
                <a:spcPct val="0"/>
              </a:spcBef>
              <a:buFontTx/>
              <a:buNone/>
            </a:pPr>
            <a:r>
              <a:rPr lang="en-US" altLang="en-US" sz="1800">
                <a:latin typeface="Comic Sans MS" panose="030F0702030302020204" pitchFamily="66" charset="0"/>
              </a:rPr>
              <a:t>     The net motion, the “drift speed” </a:t>
            </a:r>
            <a:r>
              <a:rPr lang="en-US" altLang="en-US" sz="1800" b="1" i="1">
                <a:latin typeface="Impact" panose="020B0806030902050204" pitchFamily="34" charset="0"/>
              </a:rPr>
              <a:t>v</a:t>
            </a:r>
            <a:r>
              <a:rPr lang="en-US" altLang="en-US" sz="1800" b="1" i="1" baseline="-25000">
                <a:latin typeface="Impact" panose="020B0806030902050204" pitchFamily="34" charset="0"/>
              </a:rPr>
              <a:t>d</a:t>
            </a:r>
            <a:r>
              <a:rPr lang="en-US" altLang="en-US" sz="1800">
                <a:latin typeface="Comic Sans MS" panose="030F0702030302020204" pitchFamily="66" charset="0"/>
              </a:rPr>
              <a:t>, is superimposed on the random thermal motions of the individual electrons, and it is </a:t>
            </a:r>
            <a:r>
              <a:rPr lang="en-US" altLang="en-US" sz="1800" b="1" i="1">
                <a:solidFill>
                  <a:srgbClr val="CC0000"/>
                </a:solidFill>
                <a:latin typeface="Comic Sans MS" panose="030F0702030302020204" pitchFamily="66" charset="0"/>
              </a:rPr>
              <a:t>very slow</a:t>
            </a:r>
            <a:r>
              <a:rPr lang="en-US" altLang="en-US" sz="1800">
                <a:latin typeface="Comic Sans MS" panose="030F0702030302020204" pitchFamily="66" charset="0"/>
              </a:rPr>
              <a:t>, typically around 10</a:t>
            </a:r>
            <a:r>
              <a:rPr lang="en-US" altLang="en-US" sz="1800" baseline="30000">
                <a:latin typeface="Comic Sans MS" panose="030F0702030302020204" pitchFamily="66" charset="0"/>
              </a:rPr>
              <a:t>-4</a:t>
            </a:r>
            <a:r>
              <a:rPr lang="en-US" altLang="en-US" sz="1800">
                <a:latin typeface="Comic Sans MS" panose="030F0702030302020204" pitchFamily="66" charset="0"/>
              </a:rPr>
              <a:t> m/s.</a:t>
            </a:r>
          </a:p>
        </p:txBody>
      </p:sp>
      <p:sp>
        <p:nvSpPr>
          <p:cNvPr id="571396" name="Text Box 4"/>
          <p:cNvSpPr txBox="1">
            <a:spLocks noChangeArrowheads="1"/>
          </p:cNvSpPr>
          <p:nvPr/>
        </p:nvSpPr>
        <p:spPr bwMode="auto">
          <a:xfrm>
            <a:off x="5334000" y="4267200"/>
            <a:ext cx="3581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latin typeface="Comic Sans MS" panose="030F0702030302020204" pitchFamily="66" charset="0"/>
              </a:rPr>
              <a:t>      </a:t>
            </a:r>
            <a:r>
              <a:rPr lang="en-US" altLang="en-US" sz="1800">
                <a:latin typeface="Comic Sans MS" panose="030F0702030302020204" pitchFamily="66" charset="0"/>
              </a:rPr>
              <a:t>We define the electron current </a:t>
            </a:r>
            <a:r>
              <a:rPr lang="en-US" altLang="en-US" sz="1800" b="1" i="1">
                <a:latin typeface="Impact" panose="020B0806030902050204" pitchFamily="34" charset="0"/>
              </a:rPr>
              <a:t>i</a:t>
            </a:r>
            <a:r>
              <a:rPr lang="en-US" altLang="en-US" sz="1800">
                <a:latin typeface="Comic Sans MS" panose="030F0702030302020204" pitchFamily="66" charset="0"/>
              </a:rPr>
              <a:t> as the number of electrons </a:t>
            </a:r>
            <a:r>
              <a:rPr lang="en-US" altLang="en-US" sz="1800" b="1" i="1">
                <a:latin typeface="Impact" panose="020B0806030902050204" pitchFamily="34" charset="0"/>
              </a:rPr>
              <a:t>N</a:t>
            </a:r>
            <a:r>
              <a:rPr lang="en-US" altLang="en-US" sz="1800" b="1" i="1" baseline="-25000">
                <a:latin typeface="Impact" panose="020B0806030902050204" pitchFamily="34" charset="0"/>
              </a:rPr>
              <a:t>e</a:t>
            </a:r>
            <a:r>
              <a:rPr lang="en-US" altLang="en-US" sz="1800">
                <a:latin typeface="Comic Sans MS" panose="030F0702030302020204" pitchFamily="66" charset="0"/>
              </a:rPr>
              <a:t> that pass through a cross section of wire or other conductor in a time interval </a:t>
            </a:r>
            <a:r>
              <a:rPr lang="en-US" altLang="en-US" sz="1800" b="1">
                <a:latin typeface="Times New Roman" panose="02020603050405020304" pitchFamily="18" charset="0"/>
              </a:rPr>
              <a:t>D</a:t>
            </a:r>
            <a:r>
              <a:rPr lang="en-US" altLang="en-US" sz="1800" b="1">
                <a:latin typeface="Comic Sans MS" panose="030F0702030302020204" pitchFamily="66" charset="0"/>
              </a:rPr>
              <a:t>t</a:t>
            </a:r>
            <a:r>
              <a:rPr lang="en-US" altLang="en-US" sz="1800">
                <a:latin typeface="Comic Sans MS" panose="030F0702030302020204" pitchFamily="66" charset="0"/>
              </a:rPr>
              <a:t>.  In other words:   </a:t>
            </a:r>
            <a:r>
              <a:rPr lang="en-US" altLang="en-US" sz="1800" b="1" i="1">
                <a:latin typeface="Impact" panose="020B0806030902050204" pitchFamily="34" charset="0"/>
              </a:rPr>
              <a:t>N</a:t>
            </a:r>
            <a:r>
              <a:rPr lang="en-US" altLang="en-US" sz="1800" b="1" i="1" baseline="-25000">
                <a:latin typeface="Impact" panose="020B0806030902050204" pitchFamily="34" charset="0"/>
              </a:rPr>
              <a:t>e</a:t>
            </a:r>
            <a:r>
              <a:rPr lang="en-US" altLang="en-US" sz="1800" b="1" i="1">
                <a:latin typeface="Impact" panose="020B0806030902050204" pitchFamily="34" charset="0"/>
              </a:rPr>
              <a:t>=i</a:t>
            </a:r>
            <a:r>
              <a:rPr lang="en-US" altLang="en-US" sz="1800" b="1">
                <a:latin typeface="Times New Roman" panose="02020603050405020304" pitchFamily="18" charset="0"/>
              </a:rPr>
              <a:t>D</a:t>
            </a:r>
            <a:r>
              <a:rPr lang="en-US" altLang="en-US" sz="1800" b="1" i="1">
                <a:latin typeface="Impact" panose="020B0806030902050204" pitchFamily="34" charset="0"/>
              </a:rPr>
              <a:t>t</a:t>
            </a:r>
            <a:r>
              <a:rPr lang="en-US" altLang="en-US" sz="1800">
                <a:latin typeface="Comic Sans MS" panose="030F0702030302020204" pitchFamily="66" charset="0"/>
              </a:rPr>
              <a:t>.</a:t>
            </a:r>
          </a:p>
        </p:txBody>
      </p:sp>
      <p:grpSp>
        <p:nvGrpSpPr>
          <p:cNvPr id="2" name="Group 5"/>
          <p:cNvGrpSpPr>
            <a:grpSpLocks/>
          </p:cNvGrpSpPr>
          <p:nvPr/>
        </p:nvGrpSpPr>
        <p:grpSpPr bwMode="auto">
          <a:xfrm>
            <a:off x="5257800" y="1143000"/>
            <a:ext cx="3686175" cy="2898775"/>
            <a:chOff x="3312" y="720"/>
            <a:chExt cx="2322" cy="1826"/>
          </a:xfrm>
        </p:grpSpPr>
        <p:pic>
          <p:nvPicPr>
            <p:cNvPr id="26632" name="Picture 6" descr="28_0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312" y="720"/>
              <a:ext cx="2322" cy="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7"/>
            <p:cNvSpPr txBox="1">
              <a:spLocks noChangeArrowheads="1"/>
            </p:cNvSpPr>
            <p:nvPr/>
          </p:nvSpPr>
          <p:spPr bwMode="auto">
            <a:xfrm>
              <a:off x="3957" y="1049"/>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chemeClr val="bg1"/>
                  </a:solidFill>
                  <a:latin typeface="Comic Sans MS" panose="030F0702030302020204" pitchFamily="66" charset="0"/>
                </a:rPr>
                <a:t>-</a:t>
              </a:r>
            </a:p>
          </p:txBody>
        </p:sp>
        <p:sp>
          <p:nvSpPr>
            <p:cNvPr id="26634" name="Text Box 8"/>
            <p:cNvSpPr txBox="1">
              <a:spLocks noChangeArrowheads="1"/>
            </p:cNvSpPr>
            <p:nvPr/>
          </p:nvSpPr>
          <p:spPr bwMode="auto">
            <a:xfrm>
              <a:off x="4123" y="1260"/>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chemeClr val="bg1"/>
                  </a:solidFill>
                  <a:latin typeface="Comic Sans MS" panose="030F0702030302020204" pitchFamily="66" charset="0"/>
                </a:rPr>
                <a:t>-</a:t>
              </a:r>
            </a:p>
          </p:txBody>
        </p:sp>
        <p:sp>
          <p:nvSpPr>
            <p:cNvPr id="26635" name="Text Box 9"/>
            <p:cNvSpPr txBox="1">
              <a:spLocks noChangeArrowheads="1"/>
            </p:cNvSpPr>
            <p:nvPr/>
          </p:nvSpPr>
          <p:spPr bwMode="auto">
            <a:xfrm>
              <a:off x="4095" y="1521"/>
              <a:ext cx="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chemeClr val="bg1"/>
                  </a:solidFill>
                  <a:latin typeface="Comic Sans MS" panose="030F0702030302020204" pitchFamily="66"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1395">
                                            <p:txEl>
                                              <p:pRg st="2" end="2"/>
                                            </p:txEl>
                                          </p:spTgt>
                                        </p:tgtEl>
                                        <p:attrNameLst>
                                          <p:attrName>style.visibility</p:attrName>
                                        </p:attrNameLst>
                                      </p:cBhvr>
                                      <p:to>
                                        <p:strVal val="visible"/>
                                      </p:to>
                                    </p:set>
                                    <p:anim calcmode="lin" valueType="num">
                                      <p:cBhvr additive="base">
                                        <p:cTn id="7" dur="500" fill="hold"/>
                                        <p:tgtEl>
                                          <p:spTgt spid="5713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1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1395">
                                            <p:txEl>
                                              <p:pRg st="4" end="4"/>
                                            </p:txEl>
                                          </p:spTgt>
                                        </p:tgtEl>
                                        <p:attrNameLst>
                                          <p:attrName>style.visibility</p:attrName>
                                        </p:attrNameLst>
                                      </p:cBhvr>
                                      <p:to>
                                        <p:strVal val="visible"/>
                                      </p:to>
                                    </p:set>
                                    <p:anim calcmode="lin" valueType="num">
                                      <p:cBhvr additive="base">
                                        <p:cTn id="19" dur="500" fill="hold"/>
                                        <p:tgtEl>
                                          <p:spTgt spid="5713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1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1396"/>
                                        </p:tgtEl>
                                        <p:attrNameLst>
                                          <p:attrName>style.visibility</p:attrName>
                                        </p:attrNameLst>
                                      </p:cBhvr>
                                      <p:to>
                                        <p:strVal val="visible"/>
                                      </p:to>
                                    </p:set>
                                    <p:anim calcmode="lin" valueType="num">
                                      <p:cBhvr additive="base">
                                        <p:cTn id="25" dur="500" fill="hold"/>
                                        <p:tgtEl>
                                          <p:spTgt spid="571396"/>
                                        </p:tgtEl>
                                        <p:attrNameLst>
                                          <p:attrName>ppt_x</p:attrName>
                                        </p:attrNameLst>
                                      </p:cBhvr>
                                      <p:tavLst>
                                        <p:tav tm="0">
                                          <p:val>
                                            <p:strVal val="#ppt_x"/>
                                          </p:val>
                                        </p:tav>
                                        <p:tav tm="100000">
                                          <p:val>
                                            <p:strVal val="#ppt_x"/>
                                          </p:val>
                                        </p:tav>
                                      </p:tavLst>
                                    </p:anim>
                                    <p:anim calcmode="lin" valueType="num">
                                      <p:cBhvr additive="base">
                                        <p:cTn id="26" dur="500" fill="hold"/>
                                        <p:tgtEl>
                                          <p:spTgt spid="571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2"/>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27651"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3FAE5E5-E3B4-45DD-A571-BDC8F734C7E1}" type="slidenum">
              <a:rPr lang="en-US" altLang="en-US" sz="1400"/>
              <a:pPr algn="r" eaLnBrk="1" hangingPunct="1">
                <a:spcBef>
                  <a:spcPct val="0"/>
                </a:spcBef>
                <a:buFontTx/>
                <a:buNone/>
              </a:pPr>
              <a:t>25</a:t>
            </a:fld>
            <a:endParaRPr lang="en-US" altLang="en-US" sz="1400"/>
          </a:p>
        </p:txBody>
      </p:sp>
      <p:pic>
        <p:nvPicPr>
          <p:cNvPr id="27652" name="Picture 2" descr="28_06"/>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800100" y="1066800"/>
            <a:ext cx="76581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3"/>
          <p:cNvSpPr>
            <a:spLocks noGrp="1" noChangeArrowheads="1"/>
          </p:cNvSpPr>
          <p:nvPr>
            <p:ph type="title" idx="4294967295"/>
          </p:nvPr>
        </p:nvSpPr>
        <p:spPr/>
        <p:txBody>
          <a:bodyPr/>
          <a:lstStyle/>
          <a:p>
            <a:pPr eaLnBrk="1" hangingPunct="1"/>
            <a:r>
              <a:rPr lang="en-US" altLang="en-US"/>
              <a:t>Current and Drift Velocity</a:t>
            </a:r>
          </a:p>
        </p:txBody>
      </p:sp>
      <p:pic>
        <p:nvPicPr>
          <p:cNvPr id="572420" name="Picture 4" descr="Table_28_01"/>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6657975" y="4038600"/>
            <a:ext cx="2257425"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21" name="Text Box 5"/>
          <p:cNvSpPr txBox="1">
            <a:spLocks noChangeArrowheads="1"/>
          </p:cNvSpPr>
          <p:nvPr/>
        </p:nvSpPr>
        <p:spPr bwMode="auto">
          <a:xfrm>
            <a:off x="381000" y="3124200"/>
            <a:ext cx="6096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     If the electrons have an average drift</a:t>
            </a:r>
            <a:br>
              <a:rPr lang="en-US" altLang="en-US" sz="1800">
                <a:latin typeface="Comic Sans MS" panose="030F0702030302020204" pitchFamily="66" charset="0"/>
              </a:rPr>
            </a:br>
            <a:r>
              <a:rPr lang="en-US" altLang="en-US" sz="1800">
                <a:latin typeface="Comic Sans MS" panose="030F0702030302020204" pitchFamily="66" charset="0"/>
              </a:rPr>
              <a:t>speed </a:t>
            </a:r>
            <a:r>
              <a:rPr lang="en-US" altLang="en-US" sz="1800" b="1" i="1">
                <a:latin typeface="Impact" panose="020B0806030902050204" pitchFamily="34" charset="0"/>
              </a:rPr>
              <a:t>v</a:t>
            </a:r>
            <a:r>
              <a:rPr lang="en-US" altLang="en-US" sz="1800" b="1" i="1" baseline="-25000">
                <a:latin typeface="Impact" panose="020B0806030902050204" pitchFamily="34" charset="0"/>
              </a:rPr>
              <a:t>d</a:t>
            </a:r>
            <a:r>
              <a:rPr lang="en-US" altLang="en-US" sz="1800">
                <a:latin typeface="Comic Sans MS" panose="030F0702030302020204" pitchFamily="66" charset="0"/>
              </a:rPr>
              <a:t>, then on the average in a time</a:t>
            </a:r>
            <a:br>
              <a:rPr lang="en-US" altLang="en-US" sz="1800">
                <a:latin typeface="Comic Sans MS" panose="030F0702030302020204" pitchFamily="66" charset="0"/>
              </a:rPr>
            </a:br>
            <a:r>
              <a:rPr lang="en-US" altLang="en-US" sz="1800">
                <a:latin typeface="Comic Sans MS" panose="030F0702030302020204" pitchFamily="66" charset="0"/>
              </a:rPr>
              <a:t>interval </a:t>
            </a:r>
            <a:r>
              <a:rPr lang="en-US" altLang="en-US" sz="1800" b="1">
                <a:latin typeface="Times New Roman" panose="02020603050405020304" pitchFamily="18" charset="0"/>
              </a:rPr>
              <a:t>D</a:t>
            </a:r>
            <a:r>
              <a:rPr lang="en-US" altLang="en-US" sz="1800" b="1">
                <a:latin typeface="Comic Sans MS" panose="030F0702030302020204" pitchFamily="66" charset="0"/>
              </a:rPr>
              <a:t>t</a:t>
            </a:r>
            <a:r>
              <a:rPr lang="en-US" altLang="en-US" sz="1800">
                <a:latin typeface="Comic Sans MS" panose="030F0702030302020204" pitchFamily="66" charset="0"/>
              </a:rPr>
              <a:t> they would travel a distance </a:t>
            </a:r>
            <a:r>
              <a:rPr lang="en-US" altLang="en-US" sz="1800" b="1">
                <a:latin typeface="Times New Roman" panose="02020603050405020304" pitchFamily="18" charset="0"/>
              </a:rPr>
              <a:t>D</a:t>
            </a:r>
            <a:r>
              <a:rPr lang="en-US" altLang="en-US" sz="1800" b="1" i="1">
                <a:latin typeface="Impact" panose="020B0806030902050204" pitchFamily="34" charset="0"/>
              </a:rPr>
              <a:t>x</a:t>
            </a:r>
            <a:r>
              <a:rPr lang="en-US" altLang="en-US" sz="1800">
                <a:latin typeface="Comic Sans MS" panose="030F0702030302020204" pitchFamily="66" charset="0"/>
              </a:rPr>
              <a:t> in the wire, where </a:t>
            </a:r>
            <a:r>
              <a:rPr lang="en-US" altLang="en-US" sz="1800" b="1">
                <a:latin typeface="Times New Roman" panose="02020603050405020304" pitchFamily="18" charset="0"/>
              </a:rPr>
              <a:t>D</a:t>
            </a:r>
            <a:r>
              <a:rPr lang="en-US" altLang="en-US" sz="1800" b="1" i="1">
                <a:latin typeface="Impact" panose="020B0806030902050204" pitchFamily="34" charset="0"/>
              </a:rPr>
              <a:t>x</a:t>
            </a:r>
            <a:r>
              <a:rPr lang="en-US" altLang="en-US" sz="1800" b="1">
                <a:latin typeface="Comic Sans MS" panose="030F0702030302020204" pitchFamily="66" charset="0"/>
              </a:rPr>
              <a:t> = </a:t>
            </a:r>
            <a:r>
              <a:rPr lang="en-US" altLang="en-US" sz="1800" b="1" i="1">
                <a:latin typeface="Impact" panose="020B0806030902050204" pitchFamily="34" charset="0"/>
              </a:rPr>
              <a:t>v</a:t>
            </a:r>
            <a:r>
              <a:rPr lang="en-US" altLang="en-US" sz="1800" b="1" i="1" baseline="-25000">
                <a:latin typeface="Impact" panose="020B0806030902050204" pitchFamily="34" charset="0"/>
              </a:rPr>
              <a:t>d </a:t>
            </a:r>
            <a:r>
              <a:rPr lang="en-US" altLang="en-US" sz="1800" b="1">
                <a:latin typeface="Times New Roman" panose="02020603050405020304" pitchFamily="18" charset="0"/>
              </a:rPr>
              <a:t>D</a:t>
            </a:r>
            <a:r>
              <a:rPr lang="en-US" altLang="en-US" sz="1800" b="1" i="1">
                <a:latin typeface="Impact" panose="020B0806030902050204" pitchFamily="34" charset="0"/>
              </a:rPr>
              <a:t>t</a:t>
            </a:r>
            <a:r>
              <a:rPr lang="en-US" altLang="en-US" sz="1800">
                <a:latin typeface="Comic Sans MS" panose="030F0702030302020204" pitchFamily="66" charset="0"/>
              </a:rPr>
              <a:t>.  If the wire has cross sectional area </a:t>
            </a:r>
            <a:r>
              <a:rPr lang="en-US" altLang="en-US" sz="1800" b="1" i="1">
                <a:latin typeface="Impact" panose="020B0806030902050204" pitchFamily="34" charset="0"/>
              </a:rPr>
              <a:t>A</a:t>
            </a:r>
            <a:r>
              <a:rPr lang="en-US" altLang="en-US" sz="1800">
                <a:latin typeface="Comic Sans MS" panose="030F0702030302020204" pitchFamily="66" charset="0"/>
              </a:rPr>
              <a:t> and there are </a:t>
            </a:r>
            <a:r>
              <a:rPr lang="en-US" altLang="en-US" sz="1800" b="1" i="1">
                <a:latin typeface="Impact" panose="020B0806030902050204" pitchFamily="34" charset="0"/>
              </a:rPr>
              <a:t>n</a:t>
            </a:r>
            <a:r>
              <a:rPr lang="en-US" altLang="en-US" sz="1800">
                <a:latin typeface="Comic Sans MS" panose="030F0702030302020204" pitchFamily="66" charset="0"/>
              </a:rPr>
              <a:t> electrons per unit volume in the wire, then the number of electrons moving through the cross sectional area in time </a:t>
            </a:r>
            <a:r>
              <a:rPr lang="en-US" altLang="en-US" sz="1800" b="1">
                <a:latin typeface="Times New Roman" panose="02020603050405020304" pitchFamily="18" charset="0"/>
              </a:rPr>
              <a:t>D</a:t>
            </a:r>
            <a:r>
              <a:rPr lang="en-US" altLang="en-US" sz="1800" b="1" i="1">
                <a:latin typeface="Impact" panose="020B0806030902050204" pitchFamily="34" charset="0"/>
              </a:rPr>
              <a:t>t</a:t>
            </a:r>
            <a:r>
              <a:rPr lang="en-US" altLang="en-US" sz="1800">
                <a:latin typeface="Comic Sans MS" panose="030F0702030302020204" pitchFamily="66" charset="0"/>
              </a:rPr>
              <a:t> is </a:t>
            </a:r>
            <a:r>
              <a:rPr lang="en-US" altLang="en-US" sz="1800" b="1" i="1">
                <a:latin typeface="Impact" panose="020B0806030902050204" pitchFamily="34" charset="0"/>
              </a:rPr>
              <a:t>N</a:t>
            </a:r>
            <a:r>
              <a:rPr lang="en-US" altLang="en-US" sz="1800" b="1" i="1" baseline="-25000">
                <a:latin typeface="Impact" panose="020B0806030902050204" pitchFamily="34" charset="0"/>
              </a:rPr>
              <a:t>e </a:t>
            </a:r>
            <a:r>
              <a:rPr lang="en-US" altLang="en-US" sz="1800" b="1">
                <a:latin typeface="Comic Sans MS" panose="030F0702030302020204" pitchFamily="66" charset="0"/>
              </a:rPr>
              <a:t>= </a:t>
            </a:r>
            <a:r>
              <a:rPr lang="en-US" altLang="en-US" sz="1800" b="1" i="1">
                <a:latin typeface="Impact" panose="020B0806030902050204" pitchFamily="34" charset="0"/>
              </a:rPr>
              <a:t>nA </a:t>
            </a:r>
            <a:r>
              <a:rPr lang="en-US" altLang="en-US" sz="1800" b="1">
                <a:latin typeface="Times New Roman" panose="02020603050405020304" pitchFamily="18" charset="0"/>
              </a:rPr>
              <a:t>D</a:t>
            </a:r>
            <a:r>
              <a:rPr lang="en-US" altLang="en-US" sz="1800" b="1" i="1">
                <a:latin typeface="Impact" panose="020B0806030902050204" pitchFamily="34" charset="0"/>
              </a:rPr>
              <a:t>x</a:t>
            </a:r>
            <a:r>
              <a:rPr lang="en-US" altLang="en-US" sz="1800" b="1">
                <a:latin typeface="Comic Sans MS" panose="030F0702030302020204" pitchFamily="66" charset="0"/>
              </a:rPr>
              <a:t> = </a:t>
            </a:r>
            <a:r>
              <a:rPr lang="en-US" altLang="en-US" sz="1800" b="1" i="1">
                <a:latin typeface="Impact" panose="020B0806030902050204" pitchFamily="34" charset="0"/>
              </a:rPr>
              <a:t>nAv</a:t>
            </a:r>
            <a:r>
              <a:rPr lang="en-US" altLang="en-US" sz="1800" b="1" i="1" baseline="-25000">
                <a:latin typeface="Impact" panose="020B0806030902050204" pitchFamily="34" charset="0"/>
              </a:rPr>
              <a:t>d</a:t>
            </a:r>
            <a:r>
              <a:rPr lang="en-US" altLang="en-US" sz="1800" b="1">
                <a:latin typeface="Times New Roman" panose="02020603050405020304" pitchFamily="18" charset="0"/>
              </a:rPr>
              <a:t>D</a:t>
            </a:r>
            <a:r>
              <a:rPr lang="en-US" altLang="en-US" sz="1800" b="1" i="1">
                <a:latin typeface="Impact" panose="020B0806030902050204" pitchFamily="34" charset="0"/>
              </a:rPr>
              <a:t>t</a:t>
            </a:r>
            <a:r>
              <a:rPr lang="en-US" altLang="en-US" sz="1800">
                <a:latin typeface="Comic Sans MS" panose="030F0702030302020204" pitchFamily="66" charset="0"/>
              </a:rPr>
              <a:t>.</a:t>
            </a:r>
          </a:p>
          <a:p>
            <a:pPr eaLnBrk="1" hangingPunct="1">
              <a:spcBef>
                <a:spcPct val="0"/>
              </a:spcBef>
              <a:buFontTx/>
              <a:buNone/>
            </a:pPr>
            <a:r>
              <a:rPr lang="en-US" altLang="en-US" sz="1800">
                <a:latin typeface="Comic Sans MS" panose="030F0702030302020204" pitchFamily="66" charset="0"/>
              </a:rPr>
              <a:t>     Therefore,</a:t>
            </a:r>
            <a:endParaRPr lang="en-US" altLang="en-US" sz="1800" b="1">
              <a:latin typeface="Comic Sans MS" panose="030F0702030302020204" pitchFamily="66" charset="0"/>
            </a:endParaRPr>
          </a:p>
        </p:txBody>
      </p:sp>
      <p:graphicFrame>
        <p:nvGraphicFramePr>
          <p:cNvPr id="572422" name="Object 6"/>
          <p:cNvGraphicFramePr>
            <a:graphicFrameLocks noChangeAspect="1"/>
          </p:cNvGraphicFramePr>
          <p:nvPr/>
        </p:nvGraphicFramePr>
        <p:xfrm>
          <a:off x="2209800" y="5399088"/>
          <a:ext cx="1447800" cy="620712"/>
        </p:xfrm>
        <a:graphic>
          <a:graphicData uri="http://schemas.openxmlformats.org/presentationml/2006/ole">
            <mc:AlternateContent xmlns:mc="http://schemas.openxmlformats.org/markup-compatibility/2006">
              <mc:Choice xmlns:v="urn:schemas-microsoft-com:vml" Requires="v">
                <p:oleObj spid="_x0000_s27658" name="Equation" r:id="rId5" imgW="533169" imgH="228501" progId="Equation.DSMT4">
                  <p:embed/>
                </p:oleObj>
              </mc:Choice>
              <mc:Fallback>
                <p:oleObj name="Equation" r:id="rId5" imgW="533169"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399088"/>
                        <a:ext cx="1447800" cy="620712"/>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2423" name="Text Box 7"/>
          <p:cNvSpPr txBox="1">
            <a:spLocks noChangeArrowheads="1"/>
          </p:cNvSpPr>
          <p:nvPr/>
        </p:nvSpPr>
        <p:spPr bwMode="auto">
          <a:xfrm>
            <a:off x="6765925" y="3414713"/>
            <a:ext cx="2301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This table gives </a:t>
            </a:r>
            <a:r>
              <a:rPr lang="en-US" altLang="en-US" sz="1800" b="1" i="1">
                <a:latin typeface="Impact" panose="020B0806030902050204" pitchFamily="34" charset="0"/>
              </a:rPr>
              <a:t>n</a:t>
            </a:r>
            <a:r>
              <a:rPr lang="en-US" altLang="en-US" sz="1800">
                <a:latin typeface="Comic Sans MS" panose="030F0702030302020204" pitchFamily="66" charset="0"/>
              </a:rPr>
              <a:t> for various metals.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2421">
                                            <p:txEl>
                                              <p:pRg st="1" end="1"/>
                                            </p:txEl>
                                          </p:spTgt>
                                        </p:tgtEl>
                                        <p:attrNameLst>
                                          <p:attrName>style.visibility</p:attrName>
                                        </p:attrNameLst>
                                      </p:cBhvr>
                                      <p:to>
                                        <p:strVal val="visible"/>
                                      </p:to>
                                    </p:set>
                                    <p:anim calcmode="lin" valueType="num">
                                      <p:cBhvr additive="base">
                                        <p:cTn id="7" dur="500" fill="hold"/>
                                        <p:tgtEl>
                                          <p:spTgt spid="5724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242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2422"/>
                                        </p:tgtEl>
                                        <p:attrNameLst>
                                          <p:attrName>style.visibility</p:attrName>
                                        </p:attrNameLst>
                                      </p:cBhvr>
                                      <p:to>
                                        <p:strVal val="visible"/>
                                      </p:to>
                                    </p:set>
                                    <p:anim calcmode="lin" valueType="num">
                                      <p:cBhvr additive="base">
                                        <p:cTn id="11" dur="500" fill="hold"/>
                                        <p:tgtEl>
                                          <p:spTgt spid="572422"/>
                                        </p:tgtEl>
                                        <p:attrNameLst>
                                          <p:attrName>ppt_x</p:attrName>
                                        </p:attrNameLst>
                                      </p:cBhvr>
                                      <p:tavLst>
                                        <p:tav tm="0">
                                          <p:val>
                                            <p:strVal val="#ppt_x"/>
                                          </p:val>
                                        </p:tav>
                                        <p:tav tm="100000">
                                          <p:val>
                                            <p:strVal val="#ppt_x"/>
                                          </p:val>
                                        </p:tav>
                                      </p:tavLst>
                                    </p:anim>
                                    <p:anim calcmode="lin" valueType="num">
                                      <p:cBhvr additive="base">
                                        <p:cTn id="12" dur="500" fill="hold"/>
                                        <p:tgtEl>
                                          <p:spTgt spid="57242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72423"/>
                                        </p:tgtEl>
                                        <p:attrNameLst>
                                          <p:attrName>style.visibility</p:attrName>
                                        </p:attrNameLst>
                                      </p:cBhvr>
                                      <p:to>
                                        <p:strVal val="visible"/>
                                      </p:to>
                                    </p:set>
                                    <p:anim calcmode="lin" valueType="num">
                                      <p:cBhvr additive="base">
                                        <p:cTn id="17" dur="500" fill="hold"/>
                                        <p:tgtEl>
                                          <p:spTgt spid="572423"/>
                                        </p:tgtEl>
                                        <p:attrNameLst>
                                          <p:attrName>ppt_x</p:attrName>
                                        </p:attrNameLst>
                                      </p:cBhvr>
                                      <p:tavLst>
                                        <p:tav tm="0">
                                          <p:val>
                                            <p:strVal val="#ppt_x"/>
                                          </p:val>
                                        </p:tav>
                                        <p:tav tm="100000">
                                          <p:val>
                                            <p:strVal val="#ppt_x"/>
                                          </p:val>
                                        </p:tav>
                                      </p:tavLst>
                                    </p:anim>
                                    <p:anim calcmode="lin" valueType="num">
                                      <p:cBhvr additive="base">
                                        <p:cTn id="18" dur="500" fill="hold"/>
                                        <p:tgtEl>
                                          <p:spTgt spid="57242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2420"/>
                                        </p:tgtEl>
                                        <p:attrNameLst>
                                          <p:attrName>style.visibility</p:attrName>
                                        </p:attrNameLst>
                                      </p:cBhvr>
                                      <p:to>
                                        <p:strVal val="visible"/>
                                      </p:to>
                                    </p:set>
                                    <p:anim calcmode="lin" valueType="num">
                                      <p:cBhvr additive="base">
                                        <p:cTn id="21" dur="500" fill="hold"/>
                                        <p:tgtEl>
                                          <p:spTgt spid="572420"/>
                                        </p:tgtEl>
                                        <p:attrNameLst>
                                          <p:attrName>ppt_x</p:attrName>
                                        </p:attrNameLst>
                                      </p:cBhvr>
                                      <p:tavLst>
                                        <p:tav tm="0">
                                          <p:val>
                                            <p:strVal val="#ppt_x"/>
                                          </p:val>
                                        </p:tav>
                                        <p:tav tm="100000">
                                          <p:val>
                                            <p:strVal val="#ppt_x"/>
                                          </p:val>
                                        </p:tav>
                                      </p:tavLst>
                                    </p:anim>
                                    <p:anim calcmode="lin" valueType="num">
                                      <p:cBhvr additive="base">
                                        <p:cTn id="22"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figure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623888"/>
            <a:ext cx="5448300"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solidFill>
                  <a:srgbClr val="316598"/>
                </a:solidFill>
              </a:rPr>
              <a:t>The Electron Current</a:t>
            </a:r>
            <a:endParaRPr lang="en-US">
              <a:solidFill>
                <a:srgbClr val="316598"/>
              </a:solidFill>
              <a:effectLst>
                <a:outerShdw blurRad="38100" dist="38100" dir="2700000" algn="tl">
                  <a:srgbClr val="C0C0C0"/>
                </a:outerShdw>
              </a:effectLst>
            </a:endParaRPr>
          </a:p>
        </p:txBody>
      </p:sp>
      <p:sp>
        <p:nvSpPr>
          <p:cNvPr id="30723" name="Text Box 3"/>
          <p:cNvSpPr txBox="1">
            <a:spLocks noChangeArrowheads="1"/>
          </p:cNvSpPr>
          <p:nvPr/>
        </p:nvSpPr>
        <p:spPr bwMode="auto">
          <a:xfrm>
            <a:off x="473075" y="1157288"/>
            <a:ext cx="813435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600">
                <a:latin typeface="Times New Roman" panose="02020603050405020304" pitchFamily="18" charset="0"/>
              </a:rPr>
              <a:t>  Pushing on the sea of electrons with an electric field    causes the entire sea of electrons to move in one direction    like a gas or liquid flowing through a pipe. </a:t>
            </a:r>
          </a:p>
          <a:p>
            <a:pPr eaLnBrk="1" hangingPunct="1">
              <a:spcBef>
                <a:spcPct val="0"/>
              </a:spcBef>
            </a:pPr>
            <a:r>
              <a:rPr lang="en-US" altLang="en-US" sz="2600">
                <a:latin typeface="Times New Roman" panose="02020603050405020304" pitchFamily="18" charset="0"/>
              </a:rPr>
              <a:t>  This net motion, which takes place at the </a:t>
            </a:r>
            <a:r>
              <a:rPr lang="en-US" altLang="en-US" sz="2600" b="1">
                <a:latin typeface="Times New Roman" panose="02020603050405020304" pitchFamily="18" charset="0"/>
              </a:rPr>
              <a:t>drift speed </a:t>
            </a:r>
            <a:r>
              <a:rPr lang="en-US" altLang="en-US" sz="2600" i="1">
                <a:latin typeface="Times New Roman" panose="02020603050405020304" pitchFamily="18" charset="0"/>
              </a:rPr>
              <a:t>v</a:t>
            </a:r>
            <a:r>
              <a:rPr lang="en-US" altLang="en-US" sz="2600" baseline="-25000">
                <a:latin typeface="Times New Roman" panose="02020603050405020304" pitchFamily="18" charset="0"/>
              </a:rPr>
              <a:t>d</a:t>
            </a:r>
            <a:r>
              <a:rPr lang="en-US" altLang="en-US" sz="2600">
                <a:latin typeface="Times New Roman" panose="02020603050405020304" pitchFamily="18" charset="0"/>
              </a:rPr>
              <a:t>,</a:t>
            </a:r>
            <a:r>
              <a:rPr lang="en-US" altLang="en-US" sz="2600" b="1">
                <a:latin typeface="Times New Roman" panose="02020603050405020304" pitchFamily="18" charset="0"/>
              </a:rPr>
              <a:t>    </a:t>
            </a:r>
            <a:r>
              <a:rPr lang="en-US" altLang="en-US" sz="2600">
                <a:latin typeface="Times New Roman" panose="02020603050405020304" pitchFamily="18" charset="0"/>
              </a:rPr>
              <a:t>is superimposed on top of the random thermal motions of    the individual electrons.</a:t>
            </a:r>
          </a:p>
          <a:p>
            <a:pPr eaLnBrk="1" hangingPunct="1">
              <a:spcBef>
                <a:spcPct val="0"/>
              </a:spcBef>
            </a:pPr>
            <a:r>
              <a:rPr lang="en-US" altLang="en-US" sz="2600">
                <a:latin typeface="Times New Roman" panose="02020603050405020304" pitchFamily="18" charset="0"/>
              </a:rPr>
              <a:t>  The </a:t>
            </a:r>
            <a:r>
              <a:rPr lang="en-US" altLang="en-US" sz="2600" b="1">
                <a:latin typeface="Times New Roman" panose="02020603050405020304" pitchFamily="18" charset="0"/>
              </a:rPr>
              <a:t>electron current </a:t>
            </a:r>
            <a:r>
              <a:rPr lang="en-US" altLang="en-US" sz="2600">
                <a:latin typeface="Times New Roman" panose="02020603050405020304" pitchFamily="18" charset="0"/>
              </a:rPr>
              <a:t>is the number of electrons </a:t>
            </a:r>
            <a:r>
              <a:rPr lang="en-US" altLang="en-US" sz="2600" i="1">
                <a:latin typeface="Times New Roman" panose="02020603050405020304" pitchFamily="18" charset="0"/>
              </a:rPr>
              <a:t>per    second </a:t>
            </a:r>
            <a:r>
              <a:rPr lang="en-US" altLang="en-US" sz="2600">
                <a:latin typeface="Times New Roman" panose="02020603050405020304" pitchFamily="18" charset="0"/>
              </a:rPr>
              <a:t>that pass through a cross section of a wire or other    conductor.  </a:t>
            </a:r>
            <a:r>
              <a:rPr lang="en-US" altLang="en-US" sz="2600" i="1">
                <a:latin typeface="Times New Roman" panose="02020603050405020304" pitchFamily="18" charset="0"/>
              </a:rPr>
              <a:t>n</a:t>
            </a:r>
            <a:r>
              <a:rPr lang="en-US" altLang="en-US" sz="2600" baseline="-25000">
                <a:latin typeface="Times New Roman" panose="02020603050405020304" pitchFamily="18" charset="0"/>
              </a:rPr>
              <a:t>e</a:t>
            </a:r>
            <a:r>
              <a:rPr lang="en-US" altLang="en-US" sz="2600">
                <a:latin typeface="Times New Roman" panose="02020603050405020304" pitchFamily="18" charset="0"/>
              </a:rPr>
              <a:t> is the number density of electrons.</a:t>
            </a:r>
          </a:p>
          <a:p>
            <a:pPr eaLnBrk="1" hangingPunct="1">
              <a:spcBef>
                <a:spcPct val="0"/>
              </a:spcBef>
            </a:pPr>
            <a:r>
              <a:rPr lang="en-US" altLang="en-US" sz="2600">
                <a:latin typeface="Times New Roman" panose="02020603050405020304" pitchFamily="18" charset="0"/>
              </a:rPr>
              <a:t>  The electron current in a wire of cross-sectional area </a:t>
            </a:r>
            <a:r>
              <a:rPr lang="en-US" altLang="en-US" sz="2600" i="1">
                <a:latin typeface="Times New Roman" panose="02020603050405020304" pitchFamily="18" charset="0"/>
              </a:rPr>
              <a:t>A</a:t>
            </a:r>
            <a:r>
              <a:rPr lang="en-US" altLang="en-US" sz="2600">
                <a:latin typeface="Times New Roman" panose="02020603050405020304" pitchFamily="18" charset="0"/>
              </a:rPr>
              <a:t> is</a:t>
            </a:r>
            <a:endParaRPr lang="en-US" altLang="en-US" sz="2600">
              <a:latin typeface="Times New Roman" panose="02020603050405020304" pitchFamily="18" charset="0"/>
              <a:cs typeface="Arial" panose="020B0604020202020204" pitchFamily="34" charset="0"/>
            </a:endParaRPr>
          </a:p>
        </p:txBody>
      </p:sp>
      <p:pic>
        <p:nvPicPr>
          <p:cNvPr id="30724" name="Picture 4" descr="equation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813" y="5222875"/>
            <a:ext cx="2489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31.1 The size of the electron current</a:t>
            </a:r>
            <a:endParaRPr lang="en-US">
              <a:solidFill>
                <a:srgbClr val="316598"/>
              </a:solidFill>
              <a:effectLst>
                <a:outerShdw blurRad="38100" dist="38100" dir="2700000" algn="tl">
                  <a:srgbClr val="C0C0C0"/>
                </a:outerShdw>
              </a:effectLst>
            </a:endParaRPr>
          </a:p>
        </p:txBody>
      </p:sp>
      <p:sp>
        <p:nvSpPr>
          <p:cNvPr id="31747" name="Text Box 3"/>
          <p:cNvSpPr txBox="1">
            <a:spLocks noChangeArrowheads="1"/>
          </p:cNvSpPr>
          <p:nvPr/>
        </p:nvSpPr>
        <p:spPr bwMode="auto">
          <a:xfrm>
            <a:off x="381000" y="16764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latin typeface="Times New Roman" panose="02020603050405020304" pitchFamily="18" charset="0"/>
                <a:cs typeface="Arial" panose="020B0604020202020204" pitchFamily="34" charset="0"/>
              </a:rPr>
              <a:t>QUESTION:</a:t>
            </a:r>
          </a:p>
        </p:txBody>
      </p:sp>
      <p:pic>
        <p:nvPicPr>
          <p:cNvPr id="31748" name="Picture 4"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2763838"/>
            <a:ext cx="8391525"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31.1 The size of the electron current</a:t>
            </a:r>
            <a:endParaRPr lang="en-US">
              <a:solidFill>
                <a:srgbClr val="316598"/>
              </a:solidFill>
              <a:effectLst>
                <a:outerShdw blurRad="38100" dist="38100" dir="2700000" algn="tl">
                  <a:srgbClr val="C0C0C0"/>
                </a:outerShdw>
              </a:effectLst>
            </a:endParaRPr>
          </a:p>
        </p:txBody>
      </p:sp>
      <p:pic>
        <p:nvPicPr>
          <p:cNvPr id="32771" name="Picture 3" descr="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2219325"/>
            <a:ext cx="8391525"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4405313" y="442913"/>
            <a:ext cx="3900487" cy="5618162"/>
            <a:chOff x="4080" y="2112"/>
            <a:chExt cx="1435" cy="1872"/>
          </a:xfrm>
        </p:grpSpPr>
        <p:pic>
          <p:nvPicPr>
            <p:cNvPr id="5124" name="Picture 6" descr="28_04"/>
            <p:cNvPicPr preferRelativeResize="0">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4080" y="2112"/>
              <a:ext cx="1435"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9"/>
            <p:cNvSpPr txBox="1">
              <a:spLocks noChangeArrowheads="1"/>
            </p:cNvSpPr>
            <p:nvPr/>
          </p:nvSpPr>
          <p:spPr bwMode="auto">
            <a:xfrm>
              <a:off x="4605" y="2336"/>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26" name="Text Box 10"/>
            <p:cNvSpPr txBox="1">
              <a:spLocks noChangeArrowheads="1"/>
            </p:cNvSpPr>
            <p:nvPr/>
          </p:nvSpPr>
          <p:spPr bwMode="auto">
            <a:xfrm>
              <a:off x="4936" y="2337"/>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27" name="Text Box 11"/>
            <p:cNvSpPr txBox="1">
              <a:spLocks noChangeArrowheads="1"/>
            </p:cNvSpPr>
            <p:nvPr/>
          </p:nvSpPr>
          <p:spPr bwMode="auto">
            <a:xfrm>
              <a:off x="5272" y="2335"/>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28" name="Text Box 12"/>
            <p:cNvSpPr txBox="1">
              <a:spLocks noChangeArrowheads="1"/>
            </p:cNvSpPr>
            <p:nvPr/>
          </p:nvSpPr>
          <p:spPr bwMode="auto">
            <a:xfrm>
              <a:off x="4608" y="2671"/>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29" name="Text Box 13"/>
            <p:cNvSpPr txBox="1">
              <a:spLocks noChangeArrowheads="1"/>
            </p:cNvSpPr>
            <p:nvPr/>
          </p:nvSpPr>
          <p:spPr bwMode="auto">
            <a:xfrm>
              <a:off x="4943" y="2671"/>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0" name="Text Box 14"/>
            <p:cNvSpPr txBox="1">
              <a:spLocks noChangeArrowheads="1"/>
            </p:cNvSpPr>
            <p:nvPr/>
          </p:nvSpPr>
          <p:spPr bwMode="auto">
            <a:xfrm>
              <a:off x="5272" y="2671"/>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1" name="Text Box 15"/>
            <p:cNvSpPr txBox="1">
              <a:spLocks noChangeArrowheads="1"/>
            </p:cNvSpPr>
            <p:nvPr/>
          </p:nvSpPr>
          <p:spPr bwMode="auto">
            <a:xfrm>
              <a:off x="4607" y="3008"/>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2" name="Text Box 16"/>
            <p:cNvSpPr txBox="1">
              <a:spLocks noChangeArrowheads="1"/>
            </p:cNvSpPr>
            <p:nvPr/>
          </p:nvSpPr>
          <p:spPr bwMode="auto">
            <a:xfrm>
              <a:off x="4938" y="3010"/>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3" name="Text Box 17"/>
            <p:cNvSpPr txBox="1">
              <a:spLocks noChangeArrowheads="1"/>
            </p:cNvSpPr>
            <p:nvPr/>
          </p:nvSpPr>
          <p:spPr bwMode="auto">
            <a:xfrm>
              <a:off x="5274" y="3007"/>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4" name="Text Box 18"/>
            <p:cNvSpPr txBox="1">
              <a:spLocks noChangeArrowheads="1"/>
            </p:cNvSpPr>
            <p:nvPr/>
          </p:nvSpPr>
          <p:spPr bwMode="auto">
            <a:xfrm>
              <a:off x="4603" y="3343"/>
              <a:ext cx="11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5" name="Text Box 19"/>
            <p:cNvSpPr txBox="1">
              <a:spLocks noChangeArrowheads="1"/>
            </p:cNvSpPr>
            <p:nvPr/>
          </p:nvSpPr>
          <p:spPr bwMode="auto">
            <a:xfrm>
              <a:off x="4944" y="3343"/>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6" name="Text Box 20"/>
            <p:cNvSpPr txBox="1">
              <a:spLocks noChangeArrowheads="1"/>
            </p:cNvSpPr>
            <p:nvPr/>
          </p:nvSpPr>
          <p:spPr bwMode="auto">
            <a:xfrm>
              <a:off x="5274" y="3343"/>
              <a:ext cx="11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CC0000"/>
                  </a:solidFill>
                  <a:latin typeface="Comic Sans MS" panose="030F0702030302020204" pitchFamily="66" charset="0"/>
                </a:rPr>
                <a:t>+</a:t>
              </a:r>
            </a:p>
          </p:txBody>
        </p:sp>
        <p:sp>
          <p:nvSpPr>
            <p:cNvPr id="5137" name="Text Box 23"/>
            <p:cNvSpPr txBox="1">
              <a:spLocks noChangeArrowheads="1"/>
            </p:cNvSpPr>
            <p:nvPr/>
          </p:nvSpPr>
          <p:spPr bwMode="auto">
            <a:xfrm>
              <a:off x="4725" y="2531"/>
              <a:ext cx="19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38" name="Text Box 24"/>
            <p:cNvSpPr txBox="1">
              <a:spLocks noChangeArrowheads="1"/>
            </p:cNvSpPr>
            <p:nvPr/>
          </p:nvSpPr>
          <p:spPr bwMode="auto">
            <a:xfrm>
              <a:off x="5122" y="2529"/>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39" name="Text Box 25"/>
            <p:cNvSpPr txBox="1">
              <a:spLocks noChangeArrowheads="1"/>
            </p:cNvSpPr>
            <p:nvPr/>
          </p:nvSpPr>
          <p:spPr bwMode="auto">
            <a:xfrm>
              <a:off x="5283" y="2564"/>
              <a:ext cx="9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0" name="Text Box 26"/>
            <p:cNvSpPr txBox="1">
              <a:spLocks noChangeArrowheads="1"/>
            </p:cNvSpPr>
            <p:nvPr/>
          </p:nvSpPr>
          <p:spPr bwMode="auto">
            <a:xfrm>
              <a:off x="4891" y="2823"/>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1" name="Text Box 27"/>
            <p:cNvSpPr txBox="1">
              <a:spLocks noChangeArrowheads="1"/>
            </p:cNvSpPr>
            <p:nvPr/>
          </p:nvSpPr>
          <p:spPr bwMode="auto">
            <a:xfrm>
              <a:off x="4623" y="2894"/>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2" name="Text Box 28"/>
            <p:cNvSpPr txBox="1">
              <a:spLocks noChangeArrowheads="1"/>
            </p:cNvSpPr>
            <p:nvPr/>
          </p:nvSpPr>
          <p:spPr bwMode="auto">
            <a:xfrm>
              <a:off x="4863" y="2975"/>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3" name="Text Box 29"/>
            <p:cNvSpPr txBox="1">
              <a:spLocks noChangeArrowheads="1"/>
            </p:cNvSpPr>
            <p:nvPr/>
          </p:nvSpPr>
          <p:spPr bwMode="auto">
            <a:xfrm>
              <a:off x="5214" y="2893"/>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4" name="Text Box 30"/>
            <p:cNvSpPr txBox="1">
              <a:spLocks noChangeArrowheads="1"/>
            </p:cNvSpPr>
            <p:nvPr/>
          </p:nvSpPr>
          <p:spPr bwMode="auto">
            <a:xfrm>
              <a:off x="4670" y="3237"/>
              <a:ext cx="9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5" name="Text Box 31"/>
            <p:cNvSpPr txBox="1">
              <a:spLocks noChangeArrowheads="1"/>
            </p:cNvSpPr>
            <p:nvPr/>
          </p:nvSpPr>
          <p:spPr bwMode="auto">
            <a:xfrm>
              <a:off x="4855" y="3206"/>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6" name="Text Box 32"/>
            <p:cNvSpPr txBox="1">
              <a:spLocks noChangeArrowheads="1"/>
            </p:cNvSpPr>
            <p:nvPr/>
          </p:nvSpPr>
          <p:spPr bwMode="auto">
            <a:xfrm>
              <a:off x="5109" y="3154"/>
              <a:ext cx="9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7" name="Text Box 33"/>
            <p:cNvSpPr txBox="1">
              <a:spLocks noChangeArrowheads="1"/>
            </p:cNvSpPr>
            <p:nvPr/>
          </p:nvSpPr>
          <p:spPr bwMode="auto">
            <a:xfrm>
              <a:off x="4747" y="3454"/>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sp>
          <p:nvSpPr>
            <p:cNvPr id="5148" name="Text Box 34"/>
            <p:cNvSpPr txBox="1">
              <a:spLocks noChangeArrowheads="1"/>
            </p:cNvSpPr>
            <p:nvPr/>
          </p:nvSpPr>
          <p:spPr bwMode="auto">
            <a:xfrm>
              <a:off x="5157" y="3456"/>
              <a:ext cx="9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3333CC"/>
                  </a:solidFill>
                  <a:latin typeface="Comic Sans MS" panose="030F0702030302020204" pitchFamily="66" charset="0"/>
                </a:rPr>
                <a:t>-</a:t>
              </a:r>
            </a:p>
          </p:txBody>
        </p:sp>
      </p:grpSp>
      <p:sp>
        <p:nvSpPr>
          <p:cNvPr id="5123" name="Text Box 28"/>
          <p:cNvSpPr txBox="1">
            <a:spLocks noChangeArrowheads="1"/>
          </p:cNvSpPr>
          <p:nvPr/>
        </p:nvSpPr>
        <p:spPr bwMode="auto">
          <a:xfrm>
            <a:off x="609600" y="304800"/>
            <a:ext cx="26670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a:t>After the 1916 experiment, this is the model we had for a conductive substance.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31.1 The size of the electron current</a:t>
            </a:r>
            <a:endParaRPr lang="en-US">
              <a:solidFill>
                <a:srgbClr val="316598"/>
              </a:solidFill>
              <a:effectLst>
                <a:outerShdw blurRad="38100" dist="38100" dir="2700000" algn="tl">
                  <a:srgbClr val="C0C0C0"/>
                </a:outerShdw>
              </a:effectLst>
            </a:endParaRPr>
          </a:p>
        </p:txBody>
      </p:sp>
      <p:pic>
        <p:nvPicPr>
          <p:cNvPr id="33795" name="Picture 3"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2314575"/>
            <a:ext cx="83915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solidFill>
                  <a:srgbClr val="316598"/>
                </a:solidFill>
              </a:rPr>
              <a:t>Creating a Current</a:t>
            </a:r>
            <a:endParaRPr lang="en-US">
              <a:solidFill>
                <a:srgbClr val="316598"/>
              </a:solidFill>
              <a:effectLst>
                <a:outerShdw blurRad="38100" dist="38100" dir="2700000" algn="tl">
                  <a:srgbClr val="C0C0C0"/>
                </a:outerShdw>
              </a:effectLst>
            </a:endParaRPr>
          </a:p>
        </p:txBody>
      </p:sp>
      <p:sp>
        <p:nvSpPr>
          <p:cNvPr id="34819" name="Text Box 3"/>
          <p:cNvSpPr txBox="1">
            <a:spLocks noChangeArrowheads="1"/>
          </p:cNvSpPr>
          <p:nvPr/>
        </p:nvSpPr>
        <p:spPr bwMode="auto">
          <a:xfrm>
            <a:off x="358775" y="1255713"/>
            <a:ext cx="81343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rPr>
              <a:t>The average speed at which the electrons are pushed along by an electric field is</a:t>
            </a:r>
            <a:endParaRPr lang="en-US" altLang="en-US" sz="2600">
              <a:latin typeface="Times New Roman" panose="02020603050405020304" pitchFamily="18" charset="0"/>
              <a:cs typeface="Arial" panose="020B0604020202020204" pitchFamily="34" charset="0"/>
            </a:endParaRPr>
          </a:p>
        </p:txBody>
      </p:sp>
      <p:sp>
        <p:nvSpPr>
          <p:cNvPr id="34820" name="Text Box 4"/>
          <p:cNvSpPr txBox="1">
            <a:spLocks noChangeArrowheads="1"/>
          </p:cNvSpPr>
          <p:nvPr/>
        </p:nvSpPr>
        <p:spPr bwMode="auto">
          <a:xfrm>
            <a:off x="374650" y="3462338"/>
            <a:ext cx="81343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Where </a:t>
            </a:r>
            <a:r>
              <a:rPr lang="el-GR" altLang="en-US" sz="2600" i="1">
                <a:latin typeface="Times New Roman" panose="02020603050405020304" pitchFamily="18" charset="0"/>
                <a:cs typeface="Times New Roman" panose="02020603050405020304" pitchFamily="18" charset="0"/>
              </a:rPr>
              <a:t>τ</a:t>
            </a:r>
            <a:r>
              <a:rPr lang="en-US" altLang="en-US" sz="2600">
                <a:latin typeface="Times New Roman" panose="02020603050405020304" pitchFamily="18" charset="0"/>
                <a:cs typeface="Times New Roman" panose="02020603050405020304" pitchFamily="18" charset="0"/>
              </a:rPr>
              <a:t> is the mean time between collisions, and </a:t>
            </a:r>
            <a:r>
              <a:rPr lang="en-US" altLang="en-US" sz="2600" i="1">
                <a:latin typeface="Times New Roman" panose="02020603050405020304" pitchFamily="18" charset="0"/>
                <a:cs typeface="Times New Roman" panose="02020603050405020304" pitchFamily="18" charset="0"/>
              </a:rPr>
              <a:t>m</a:t>
            </a:r>
            <a:r>
              <a:rPr lang="en-US" altLang="en-US" sz="2600">
                <a:latin typeface="Times New Roman" panose="02020603050405020304" pitchFamily="18" charset="0"/>
                <a:cs typeface="Times New Roman" panose="02020603050405020304" pitchFamily="18" charset="0"/>
              </a:rPr>
              <a:t> is the mass of the electron.</a:t>
            </a:r>
          </a:p>
          <a:p>
            <a:pPr eaLnBrk="1" hangingPunct="1">
              <a:spcBef>
                <a:spcPct val="0"/>
              </a:spcBef>
              <a:buFontTx/>
              <a:buNone/>
            </a:pPr>
            <a:r>
              <a:rPr lang="en-US" altLang="en-US" sz="2600">
                <a:latin typeface="Times New Roman" panose="02020603050405020304" pitchFamily="18" charset="0"/>
                <a:cs typeface="Times New Roman" panose="02020603050405020304" pitchFamily="18" charset="0"/>
              </a:rPr>
              <a:t>The electron current is then</a:t>
            </a:r>
            <a:endParaRPr lang="el-GR" altLang="en-US" sz="2400">
              <a:latin typeface="Times New Roman" panose="02020603050405020304" pitchFamily="18" charset="0"/>
              <a:cs typeface="Times New Roman" panose="02020603050405020304" pitchFamily="18" charset="0"/>
            </a:endParaRPr>
          </a:p>
        </p:txBody>
      </p:sp>
      <p:pic>
        <p:nvPicPr>
          <p:cNvPr id="34821" name="Picture 5" descr="equation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50" y="2236788"/>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equation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4741863"/>
            <a:ext cx="23558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31.3 The electron current in a copper wire</a:t>
            </a:r>
            <a:endParaRPr lang="en-US">
              <a:solidFill>
                <a:srgbClr val="316598"/>
              </a:solidFill>
              <a:effectLst>
                <a:outerShdw blurRad="38100" dist="38100" dir="2700000" algn="tl">
                  <a:srgbClr val="C0C0C0"/>
                </a:outerShdw>
              </a:effectLst>
            </a:endParaRPr>
          </a:p>
        </p:txBody>
      </p:sp>
      <p:sp>
        <p:nvSpPr>
          <p:cNvPr id="35843" name="Text Box 3"/>
          <p:cNvSpPr txBox="1">
            <a:spLocks noChangeArrowheads="1"/>
          </p:cNvSpPr>
          <p:nvPr/>
        </p:nvSpPr>
        <p:spPr bwMode="auto">
          <a:xfrm>
            <a:off x="381000" y="16764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latin typeface="Times New Roman" panose="02020603050405020304" pitchFamily="18" charset="0"/>
                <a:cs typeface="Arial" panose="020B0604020202020204" pitchFamily="34" charset="0"/>
              </a:rPr>
              <a:t>QUESTION:</a:t>
            </a:r>
          </a:p>
        </p:txBody>
      </p:sp>
      <p:pic>
        <p:nvPicPr>
          <p:cNvPr id="35844" name="Picture 4"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420938"/>
            <a:ext cx="768508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31.3 The electron current in a copper wire</a:t>
            </a:r>
            <a:endParaRPr lang="en-US">
              <a:solidFill>
                <a:srgbClr val="316598"/>
              </a:solidFill>
              <a:effectLst>
                <a:outerShdw blurRad="38100" dist="38100" dir="2700000" algn="tl">
                  <a:srgbClr val="C0C0C0"/>
                </a:outerShdw>
              </a:effectLst>
            </a:endParaRPr>
          </a:p>
        </p:txBody>
      </p:sp>
      <p:pic>
        <p:nvPicPr>
          <p:cNvPr id="36867" name="Picture 3" descr="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2949575"/>
            <a:ext cx="77835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31.3 The electron current in a copper wire</a:t>
            </a:r>
            <a:endParaRPr lang="en-US">
              <a:solidFill>
                <a:srgbClr val="316598"/>
              </a:solidFill>
              <a:effectLst>
                <a:outerShdw blurRad="38100" dist="38100" dir="2700000" algn="tl">
                  <a:srgbClr val="C0C0C0"/>
                </a:outerShdw>
              </a:effectLst>
            </a:endParaRPr>
          </a:p>
        </p:txBody>
      </p:sp>
      <p:pic>
        <p:nvPicPr>
          <p:cNvPr id="37891" name="Picture 3"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1706563"/>
            <a:ext cx="77835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Picture 4"/>
          <p:cNvPicPr>
            <a:picLocks noChangeAspect="1" noChangeArrowheads="1"/>
          </p:cNvPicPr>
          <p:nvPr/>
        </p:nvPicPr>
        <p:blipFill>
          <a:blip r:embed="rId3">
            <a:extLst>
              <a:ext uri="{28A0092B-C50C-407E-A947-70E740481C1C}">
                <a14:useLocalDpi xmlns:a14="http://schemas.microsoft.com/office/drawing/2010/main" val="0"/>
              </a:ext>
            </a:extLst>
          </a:blip>
          <a:srcRect l="1680" r="1620"/>
          <a:stretch>
            <a:fillRect/>
          </a:stretch>
        </p:blipFill>
        <p:spPr bwMode="auto">
          <a:xfrm>
            <a:off x="688975" y="2654300"/>
            <a:ext cx="7769225"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31.3 The electron current in a copper wire</a:t>
            </a:r>
            <a:endParaRPr lang="en-US">
              <a:solidFill>
                <a:srgbClr val="316598"/>
              </a:solidFill>
              <a:effectLst>
                <a:outerShdw blurRad="38100" dist="38100" dir="2700000" algn="tl">
                  <a:srgbClr val="C0C0C0"/>
                </a:outerShdw>
              </a:effectLst>
            </a:endParaRPr>
          </a:p>
        </p:txBody>
      </p:sp>
      <p:pic>
        <p:nvPicPr>
          <p:cNvPr id="38915" name="Picture 3" descr="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3108325"/>
            <a:ext cx="83883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solidFill>
                  <a:srgbClr val="316598"/>
                </a:solidFill>
              </a:rPr>
              <a:t>Current</a:t>
            </a:r>
            <a:endParaRPr lang="en-US">
              <a:solidFill>
                <a:srgbClr val="316598"/>
              </a:solidFill>
              <a:effectLst>
                <a:outerShdw blurRad="38100" dist="38100" dir="2700000" algn="tl">
                  <a:srgbClr val="C0C0C0"/>
                </a:outerShdw>
              </a:effectLst>
            </a:endParaRPr>
          </a:p>
        </p:txBody>
      </p:sp>
      <p:sp>
        <p:nvSpPr>
          <p:cNvPr id="39939" name="Text Box 3"/>
          <p:cNvSpPr txBox="1">
            <a:spLocks noChangeArrowheads="1"/>
          </p:cNvSpPr>
          <p:nvPr/>
        </p:nvSpPr>
        <p:spPr bwMode="auto">
          <a:xfrm>
            <a:off x="473075" y="1157288"/>
            <a:ext cx="81343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If </a:t>
            </a:r>
            <a:r>
              <a:rPr lang="en-US" altLang="en-US" sz="2600" i="1">
                <a:latin typeface="Times New Roman" panose="02020603050405020304" pitchFamily="18" charset="0"/>
                <a:cs typeface="Arial" panose="020B0604020202020204" pitchFamily="34" charset="0"/>
              </a:rPr>
              <a:t>Q</a:t>
            </a:r>
            <a:r>
              <a:rPr lang="en-US" altLang="en-US" sz="2600">
                <a:latin typeface="Times New Roman" panose="02020603050405020304" pitchFamily="18" charset="0"/>
                <a:cs typeface="Arial" panose="020B0604020202020204" pitchFamily="34" charset="0"/>
              </a:rPr>
              <a:t> is the total amount of charge that has moved past a point in a wire, we define the current </a:t>
            </a:r>
            <a:r>
              <a:rPr lang="en-US" altLang="en-US" sz="2600" i="1">
                <a:latin typeface="Times New Roman" panose="02020603050405020304" pitchFamily="18" charset="0"/>
                <a:cs typeface="Arial" panose="020B0604020202020204" pitchFamily="34" charset="0"/>
              </a:rPr>
              <a:t>I</a:t>
            </a:r>
            <a:r>
              <a:rPr lang="en-US" altLang="en-US" sz="2600">
                <a:latin typeface="Times New Roman" panose="02020603050405020304" pitchFamily="18" charset="0"/>
                <a:cs typeface="Arial" panose="020B0604020202020204" pitchFamily="34" charset="0"/>
              </a:rPr>
              <a:t> in the wire to be the rate of charge flow:</a:t>
            </a:r>
          </a:p>
        </p:txBody>
      </p:sp>
      <p:sp>
        <p:nvSpPr>
          <p:cNvPr id="39940" name="Text Box 4"/>
          <p:cNvSpPr txBox="1">
            <a:spLocks noChangeArrowheads="1"/>
          </p:cNvSpPr>
          <p:nvPr/>
        </p:nvSpPr>
        <p:spPr bwMode="auto">
          <a:xfrm>
            <a:off x="374650" y="3559175"/>
            <a:ext cx="81343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SI unit for current is the coulomb per second, which is called the </a:t>
            </a:r>
            <a:r>
              <a:rPr lang="en-US" altLang="en-US" sz="2600" b="1">
                <a:latin typeface="Times New Roman" panose="02020603050405020304" pitchFamily="18" charset="0"/>
                <a:cs typeface="Arial" panose="020B0604020202020204" pitchFamily="34" charset="0"/>
              </a:rPr>
              <a:t>ampere</a:t>
            </a:r>
            <a:r>
              <a:rPr lang="en-US" altLang="en-US" sz="2600">
                <a:latin typeface="Times New Roman" panose="02020603050405020304" pitchFamily="18" charset="0"/>
                <a:cs typeface="Arial" panose="020B0604020202020204" pitchFamily="34" charset="0"/>
              </a:rPr>
              <a:t>.  1 ampere = 1 A = 1 C/s.</a:t>
            </a:r>
          </a:p>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conventional current </a:t>
            </a:r>
            <a:r>
              <a:rPr lang="en-US" altLang="en-US" sz="2600" i="1">
                <a:latin typeface="Times New Roman" panose="02020603050405020304" pitchFamily="18" charset="0"/>
                <a:cs typeface="Arial" panose="020B0604020202020204" pitchFamily="34" charset="0"/>
              </a:rPr>
              <a:t>I</a:t>
            </a:r>
            <a:r>
              <a:rPr lang="en-US" altLang="en-US" sz="2600">
                <a:latin typeface="Times New Roman" panose="02020603050405020304" pitchFamily="18" charset="0"/>
                <a:cs typeface="Arial" panose="020B0604020202020204" pitchFamily="34" charset="0"/>
              </a:rPr>
              <a:t> and the electron current </a:t>
            </a:r>
            <a:r>
              <a:rPr lang="en-US" altLang="en-US" sz="2600" i="1">
                <a:latin typeface="Times New Roman" panose="02020603050405020304" pitchFamily="18" charset="0"/>
                <a:cs typeface="Arial" panose="020B0604020202020204" pitchFamily="34" charset="0"/>
              </a:rPr>
              <a:t>i</a:t>
            </a:r>
            <a:r>
              <a:rPr lang="en-US" altLang="en-US" sz="2600" baseline="-25000">
                <a:latin typeface="Times New Roman" panose="02020603050405020304" pitchFamily="18" charset="0"/>
                <a:cs typeface="Arial" panose="020B0604020202020204" pitchFamily="34" charset="0"/>
              </a:rPr>
              <a:t>e</a:t>
            </a:r>
            <a:r>
              <a:rPr lang="en-US" altLang="en-US" sz="2600">
                <a:latin typeface="Times New Roman" panose="02020603050405020304" pitchFamily="18" charset="0"/>
                <a:cs typeface="Arial" panose="020B0604020202020204" pitchFamily="34" charset="0"/>
              </a:rPr>
              <a:t> are related by</a:t>
            </a:r>
            <a:endParaRPr lang="en-US" altLang="en-US" sz="2400">
              <a:latin typeface="Times New Roman" panose="02020603050405020304" pitchFamily="18" charset="0"/>
            </a:endParaRPr>
          </a:p>
        </p:txBody>
      </p:sp>
      <p:pic>
        <p:nvPicPr>
          <p:cNvPr id="39941" name="Picture 5" descr="equation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2505075"/>
            <a:ext cx="6261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6" descr="equation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4973638"/>
            <a:ext cx="3187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31.4 The current in a copper wire</a:t>
            </a:r>
            <a:endParaRPr lang="en-US">
              <a:solidFill>
                <a:srgbClr val="316598"/>
              </a:solidFill>
              <a:effectLst>
                <a:outerShdw blurRad="38100" dist="38100" dir="2700000" algn="tl">
                  <a:srgbClr val="C0C0C0"/>
                </a:outerShdw>
              </a:effectLst>
            </a:endParaRPr>
          </a:p>
        </p:txBody>
      </p:sp>
      <p:sp>
        <p:nvSpPr>
          <p:cNvPr id="40963" name="Text Box 3"/>
          <p:cNvSpPr txBox="1">
            <a:spLocks noChangeArrowheads="1"/>
          </p:cNvSpPr>
          <p:nvPr/>
        </p:nvSpPr>
        <p:spPr bwMode="auto">
          <a:xfrm>
            <a:off x="381000" y="16764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latin typeface="Times New Roman" panose="02020603050405020304" pitchFamily="18" charset="0"/>
                <a:cs typeface="Arial" panose="020B0604020202020204" pitchFamily="34" charset="0"/>
              </a:rPr>
              <a:t>QUESTION:</a:t>
            </a:r>
          </a:p>
        </p:txBody>
      </p:sp>
      <p:pic>
        <p:nvPicPr>
          <p:cNvPr id="40964" name="Picture 4"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3" y="2563813"/>
            <a:ext cx="7405687"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31.4 The current in a copper wire</a:t>
            </a:r>
            <a:endParaRPr lang="en-US">
              <a:solidFill>
                <a:srgbClr val="316598"/>
              </a:solidFill>
              <a:effectLst>
                <a:outerShdw blurRad="38100" dist="38100" dir="2700000" algn="tl">
                  <a:srgbClr val="C0C0C0"/>
                </a:outerShdw>
              </a:effectLst>
            </a:endParaRPr>
          </a:p>
        </p:txBody>
      </p:sp>
      <p:pic>
        <p:nvPicPr>
          <p:cNvPr id="41987" name="Picture 3" descr="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2546350"/>
            <a:ext cx="74422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413" y="295275"/>
            <a:ext cx="3559175" cy="617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
            <a:ext cx="52038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solidFill>
                  <a:srgbClr val="316598"/>
                </a:solidFill>
              </a:rPr>
              <a:t>The Current Density in a Wire</a:t>
            </a:r>
            <a:endParaRPr lang="en-US">
              <a:solidFill>
                <a:srgbClr val="316598"/>
              </a:solidFill>
              <a:effectLst>
                <a:outerShdw blurRad="38100" dist="38100" dir="2700000" algn="tl">
                  <a:srgbClr val="C0C0C0"/>
                </a:outerShdw>
              </a:effectLst>
            </a:endParaRPr>
          </a:p>
        </p:txBody>
      </p:sp>
      <p:sp>
        <p:nvSpPr>
          <p:cNvPr id="44035" name="Text Box 3"/>
          <p:cNvSpPr txBox="1">
            <a:spLocks noChangeArrowheads="1"/>
          </p:cNvSpPr>
          <p:nvPr/>
        </p:nvSpPr>
        <p:spPr bwMode="auto">
          <a:xfrm>
            <a:off x="423863" y="2152650"/>
            <a:ext cx="81343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a:t>
            </a:r>
            <a:r>
              <a:rPr lang="en-US" altLang="en-US" sz="2600" b="1">
                <a:latin typeface="Times New Roman" panose="02020603050405020304" pitchFamily="18" charset="0"/>
                <a:cs typeface="Arial" panose="020B0604020202020204" pitchFamily="34" charset="0"/>
              </a:rPr>
              <a:t>current density</a:t>
            </a:r>
            <a:r>
              <a:rPr lang="en-US" altLang="en-US" sz="2600">
                <a:latin typeface="Times New Roman" panose="02020603050405020304" pitchFamily="18" charset="0"/>
                <a:cs typeface="Arial" panose="020B0604020202020204" pitchFamily="34" charset="0"/>
              </a:rPr>
              <a:t> </a:t>
            </a:r>
            <a:r>
              <a:rPr lang="en-US" altLang="en-US" sz="2600" i="1">
                <a:latin typeface="Times New Roman" panose="02020603050405020304" pitchFamily="18" charset="0"/>
                <a:cs typeface="Arial" panose="020B0604020202020204" pitchFamily="34" charset="0"/>
              </a:rPr>
              <a:t>J</a:t>
            </a:r>
            <a:r>
              <a:rPr lang="en-US" altLang="en-US" sz="2600">
                <a:latin typeface="Times New Roman" panose="02020603050405020304" pitchFamily="18" charset="0"/>
                <a:cs typeface="Arial" panose="020B0604020202020204" pitchFamily="34" charset="0"/>
              </a:rPr>
              <a:t> in a wire is the current per square meter of cross section:</a:t>
            </a:r>
          </a:p>
        </p:txBody>
      </p:sp>
      <p:sp>
        <p:nvSpPr>
          <p:cNvPr id="44036" name="Text Box 4"/>
          <p:cNvSpPr txBox="1">
            <a:spLocks noChangeArrowheads="1"/>
          </p:cNvSpPr>
          <p:nvPr/>
        </p:nvSpPr>
        <p:spPr bwMode="auto">
          <a:xfrm>
            <a:off x="309563" y="4735513"/>
            <a:ext cx="813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current density has units of A/m</a:t>
            </a:r>
            <a:r>
              <a:rPr lang="en-US" altLang="en-US" sz="2600" baseline="30000">
                <a:latin typeface="Times New Roman" panose="02020603050405020304" pitchFamily="18" charset="0"/>
                <a:cs typeface="Arial" panose="020B0604020202020204" pitchFamily="34" charset="0"/>
              </a:rPr>
              <a:t>2</a:t>
            </a:r>
            <a:r>
              <a:rPr lang="en-US" altLang="en-US" sz="2600">
                <a:latin typeface="Times New Roman" panose="02020603050405020304" pitchFamily="18" charset="0"/>
                <a:cs typeface="Arial" panose="020B0604020202020204" pitchFamily="34" charset="0"/>
              </a:rPr>
              <a:t>.</a:t>
            </a:r>
            <a:endParaRPr lang="en-US" altLang="en-US" sz="2400">
              <a:latin typeface="Times New Roman" panose="02020603050405020304" pitchFamily="18" charset="0"/>
            </a:endParaRPr>
          </a:p>
        </p:txBody>
      </p:sp>
      <p:pic>
        <p:nvPicPr>
          <p:cNvPr id="44037" name="Picture 5" descr="equation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88" y="3151188"/>
            <a:ext cx="56610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solidFill>
                  <a:srgbClr val="316598"/>
                </a:solidFill>
              </a:rPr>
              <a:t>Kirchhoff’s Junction Law</a:t>
            </a:r>
            <a:endParaRPr lang="en-US">
              <a:solidFill>
                <a:srgbClr val="316598"/>
              </a:solidFill>
              <a:effectLst>
                <a:outerShdw blurRad="38100" dist="38100" dir="2700000" algn="tl">
                  <a:srgbClr val="C0C0C0"/>
                </a:outerShdw>
              </a:effectLst>
            </a:endParaRPr>
          </a:p>
        </p:txBody>
      </p:sp>
      <p:sp>
        <p:nvSpPr>
          <p:cNvPr id="45059" name="Text Box 3"/>
          <p:cNvSpPr txBox="1">
            <a:spLocks noChangeArrowheads="1"/>
          </p:cNvSpPr>
          <p:nvPr/>
        </p:nvSpPr>
        <p:spPr bwMode="auto">
          <a:xfrm>
            <a:off x="569913" y="2511425"/>
            <a:ext cx="81343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For a </a:t>
            </a:r>
            <a:r>
              <a:rPr lang="en-US" altLang="en-US" sz="2600" i="1">
                <a:latin typeface="Times New Roman" panose="02020603050405020304" pitchFamily="18" charset="0"/>
                <a:cs typeface="Arial" panose="020B0604020202020204" pitchFamily="34" charset="0"/>
              </a:rPr>
              <a:t>junction</a:t>
            </a:r>
            <a:r>
              <a:rPr lang="en-US" altLang="en-US" sz="2600">
                <a:latin typeface="Times New Roman" panose="02020603050405020304" pitchFamily="18" charset="0"/>
                <a:cs typeface="Arial" panose="020B0604020202020204" pitchFamily="34" charset="0"/>
              </a:rPr>
              <a:t>, the law of conservation of current requires that</a:t>
            </a:r>
          </a:p>
        </p:txBody>
      </p:sp>
      <p:sp>
        <p:nvSpPr>
          <p:cNvPr id="45060" name="Text Box 4"/>
          <p:cNvSpPr txBox="1">
            <a:spLocks noChangeArrowheads="1"/>
          </p:cNvSpPr>
          <p:nvPr/>
        </p:nvSpPr>
        <p:spPr bwMode="auto">
          <a:xfrm>
            <a:off x="439738" y="4622800"/>
            <a:ext cx="81343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where the </a:t>
            </a:r>
            <a:r>
              <a:rPr lang="el-GR" altLang="en-US" sz="2600">
                <a:latin typeface="Times New Roman" panose="02020603050405020304" pitchFamily="18" charset="0"/>
                <a:cs typeface="Times New Roman" panose="02020603050405020304" pitchFamily="18" charset="0"/>
              </a:rPr>
              <a:t>Σ</a:t>
            </a:r>
            <a:r>
              <a:rPr lang="en-US" altLang="en-US" sz="2600">
                <a:latin typeface="Times New Roman" panose="02020603050405020304" pitchFamily="18" charset="0"/>
                <a:cs typeface="Times New Roman" panose="02020603050405020304" pitchFamily="18" charset="0"/>
              </a:rPr>
              <a:t> symbol means summation.  </a:t>
            </a:r>
          </a:p>
          <a:p>
            <a:pPr eaLnBrk="1" hangingPunct="1">
              <a:spcBef>
                <a:spcPct val="0"/>
              </a:spcBef>
              <a:buFontTx/>
              <a:buNone/>
            </a:pPr>
            <a:r>
              <a:rPr lang="en-US" altLang="en-US" sz="2600">
                <a:latin typeface="Times New Roman" panose="02020603050405020304" pitchFamily="18" charset="0"/>
                <a:cs typeface="Times New Roman" panose="02020603050405020304" pitchFamily="18" charset="0"/>
              </a:rPr>
              <a:t>This basic conservation statement – that the sum of the currents into a junction equals the sum of the currents leaving – is called </a:t>
            </a:r>
            <a:r>
              <a:rPr lang="en-US" altLang="en-US" sz="2600" b="1">
                <a:latin typeface="Times New Roman" panose="02020603050405020304" pitchFamily="18" charset="0"/>
                <a:cs typeface="Times New Roman" panose="02020603050405020304" pitchFamily="18" charset="0"/>
              </a:rPr>
              <a:t>Kirchhoff’s junction law</a:t>
            </a:r>
            <a:r>
              <a:rPr lang="en-US" altLang="en-US" sz="2600">
                <a:latin typeface="Times New Roman" panose="02020603050405020304" pitchFamily="18" charset="0"/>
                <a:cs typeface="Times New Roman" panose="02020603050405020304" pitchFamily="18" charset="0"/>
              </a:rPr>
              <a:t>.</a:t>
            </a:r>
            <a:endParaRPr lang="el-GR" altLang="en-US" sz="2400">
              <a:latin typeface="Times New Roman" panose="02020603050405020304" pitchFamily="18" charset="0"/>
              <a:cs typeface="Times New Roman" panose="02020603050405020304" pitchFamily="18" charset="0"/>
            </a:endParaRPr>
          </a:p>
        </p:txBody>
      </p:sp>
      <p:pic>
        <p:nvPicPr>
          <p:cNvPr id="45061" name="Picture 5" descr="Law of conse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554163"/>
            <a:ext cx="8137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equation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3" y="3025775"/>
            <a:ext cx="4168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figure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1057275"/>
            <a:ext cx="83915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914400"/>
          </a:xfrm>
        </p:spPr>
        <p:txBody>
          <a:bodyPr/>
          <a:lstStyle/>
          <a:p>
            <a:pPr eaLnBrk="1" hangingPunct="1">
              <a:defRPr/>
            </a:pPr>
            <a:r>
              <a:rPr lang="en-US">
                <a:solidFill>
                  <a:srgbClr val="316598"/>
                </a:solidFill>
              </a:rPr>
              <a:t>Conductivity and Resistivity</a:t>
            </a:r>
            <a:endParaRPr lang="en-US">
              <a:solidFill>
                <a:srgbClr val="316598"/>
              </a:solidFill>
              <a:effectLst>
                <a:outerShdw blurRad="38100" dist="38100" dir="2700000" algn="tl">
                  <a:srgbClr val="C0C0C0"/>
                </a:outerShdw>
              </a:effectLst>
            </a:endParaRPr>
          </a:p>
        </p:txBody>
      </p:sp>
      <p:sp>
        <p:nvSpPr>
          <p:cNvPr id="47107" name="Text Box 3"/>
          <p:cNvSpPr txBox="1">
            <a:spLocks noChangeArrowheads="1"/>
          </p:cNvSpPr>
          <p:nvPr/>
        </p:nvSpPr>
        <p:spPr bwMode="auto">
          <a:xfrm>
            <a:off x="473075" y="1077913"/>
            <a:ext cx="813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conductivity of a material is</a:t>
            </a:r>
          </a:p>
        </p:txBody>
      </p:sp>
      <p:sp>
        <p:nvSpPr>
          <p:cNvPr id="47108" name="Text Box 4"/>
          <p:cNvSpPr txBox="1">
            <a:spLocks noChangeArrowheads="1"/>
          </p:cNvSpPr>
          <p:nvPr/>
        </p:nvSpPr>
        <p:spPr bwMode="auto">
          <a:xfrm>
            <a:off x="407988" y="2397125"/>
            <a:ext cx="81343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Conductivity, like density, characterizes a material as a whole.</a:t>
            </a:r>
          </a:p>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current density </a:t>
            </a:r>
            <a:r>
              <a:rPr lang="en-US" altLang="en-US" sz="2600" i="1">
                <a:latin typeface="Times New Roman" panose="02020603050405020304" pitchFamily="18" charset="0"/>
                <a:cs typeface="Arial" panose="020B0604020202020204" pitchFamily="34" charset="0"/>
              </a:rPr>
              <a:t>J</a:t>
            </a:r>
            <a:r>
              <a:rPr lang="en-US" altLang="en-US" sz="2600">
                <a:latin typeface="Times New Roman" panose="02020603050405020304" pitchFamily="18" charset="0"/>
                <a:cs typeface="Arial" panose="020B0604020202020204" pitchFamily="34" charset="0"/>
              </a:rPr>
              <a:t> is related to the electric field </a:t>
            </a:r>
            <a:r>
              <a:rPr lang="en-US" altLang="en-US" sz="2600" i="1">
                <a:latin typeface="Times New Roman" panose="02020603050405020304" pitchFamily="18" charset="0"/>
                <a:cs typeface="Arial" panose="020B0604020202020204" pitchFamily="34" charset="0"/>
              </a:rPr>
              <a:t>E</a:t>
            </a:r>
            <a:r>
              <a:rPr lang="en-US" altLang="en-US" sz="2600">
                <a:latin typeface="Times New Roman" panose="02020603050405020304" pitchFamily="18" charset="0"/>
                <a:cs typeface="Arial" panose="020B0604020202020204" pitchFamily="34" charset="0"/>
              </a:rPr>
              <a:t> by:</a:t>
            </a:r>
            <a:endParaRPr lang="en-US" altLang="en-US" sz="2400">
              <a:latin typeface="Times New Roman" panose="02020603050405020304" pitchFamily="18" charset="0"/>
            </a:endParaRPr>
          </a:p>
        </p:txBody>
      </p:sp>
      <p:sp>
        <p:nvSpPr>
          <p:cNvPr id="47109" name="Text Box 5"/>
          <p:cNvSpPr txBox="1">
            <a:spLocks noChangeArrowheads="1"/>
          </p:cNvSpPr>
          <p:nvPr/>
        </p:nvSpPr>
        <p:spPr bwMode="auto">
          <a:xfrm>
            <a:off x="481013" y="4533900"/>
            <a:ext cx="81343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resistivity tells us how reluctantly the electrons move in response to an electric field:</a:t>
            </a:r>
            <a:endParaRPr lang="en-US" altLang="en-US" sz="2400">
              <a:latin typeface="Times New Roman" panose="02020603050405020304" pitchFamily="18" charset="0"/>
            </a:endParaRPr>
          </a:p>
        </p:txBody>
      </p:sp>
      <p:pic>
        <p:nvPicPr>
          <p:cNvPr id="47110" name="Picture 6" descr="equation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1554163"/>
            <a:ext cx="3276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7" descr="equation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63" y="3794125"/>
            <a:ext cx="15367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8" descr="equation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5380038"/>
            <a:ext cx="33432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table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663" y="922338"/>
            <a:ext cx="66675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31.7 Mean time between collisions</a:t>
            </a:r>
            <a:endParaRPr lang="en-US">
              <a:solidFill>
                <a:srgbClr val="316598"/>
              </a:solidFill>
              <a:effectLst>
                <a:outerShdw blurRad="38100" dist="38100" dir="2700000" algn="tl">
                  <a:srgbClr val="C0C0C0"/>
                </a:outerShdw>
              </a:effectLst>
            </a:endParaRPr>
          </a:p>
        </p:txBody>
      </p:sp>
      <p:sp>
        <p:nvSpPr>
          <p:cNvPr id="49155" name="Text Box 3"/>
          <p:cNvSpPr txBox="1">
            <a:spLocks noChangeArrowheads="1"/>
          </p:cNvSpPr>
          <p:nvPr/>
        </p:nvSpPr>
        <p:spPr bwMode="auto">
          <a:xfrm>
            <a:off x="381000" y="16764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latin typeface="Times New Roman" panose="02020603050405020304" pitchFamily="18" charset="0"/>
                <a:cs typeface="Arial" panose="020B0604020202020204" pitchFamily="34" charset="0"/>
              </a:rPr>
              <a:t>QUESTION:</a:t>
            </a:r>
          </a:p>
        </p:txBody>
      </p:sp>
      <p:pic>
        <p:nvPicPr>
          <p:cNvPr id="49156" name="Picture 4"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2954338"/>
            <a:ext cx="807878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31.7 Mean time between collisions</a:t>
            </a:r>
            <a:endParaRPr lang="en-US">
              <a:solidFill>
                <a:srgbClr val="316598"/>
              </a:solidFill>
              <a:effectLst>
                <a:outerShdw blurRad="38100" dist="38100" dir="2700000" algn="tl">
                  <a:srgbClr val="C0C0C0"/>
                </a:outerShdw>
              </a:effectLst>
            </a:endParaRPr>
          </a:p>
        </p:txBody>
      </p:sp>
      <p:pic>
        <p:nvPicPr>
          <p:cNvPr id="50179" name="Picture 3" descr="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1490663"/>
            <a:ext cx="8051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4" descr="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3144838"/>
            <a:ext cx="8016875"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figure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466725"/>
            <a:ext cx="512762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solidFill>
                  <a:srgbClr val="316598"/>
                </a:solidFill>
              </a:rPr>
              <a:t>Resistance and Ohm’s Law</a:t>
            </a:r>
            <a:endParaRPr lang="en-US">
              <a:solidFill>
                <a:srgbClr val="316598"/>
              </a:solidFill>
              <a:effectLst>
                <a:outerShdw blurRad="38100" dist="38100" dir="2700000" algn="tl">
                  <a:srgbClr val="C0C0C0"/>
                </a:outerShdw>
              </a:effectLst>
            </a:endParaRPr>
          </a:p>
        </p:txBody>
      </p:sp>
      <p:sp>
        <p:nvSpPr>
          <p:cNvPr id="52227" name="Text Box 3"/>
          <p:cNvSpPr txBox="1">
            <a:spLocks noChangeArrowheads="1"/>
          </p:cNvSpPr>
          <p:nvPr/>
        </p:nvSpPr>
        <p:spPr bwMode="auto">
          <a:xfrm>
            <a:off x="473075" y="1287463"/>
            <a:ext cx="81343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resistance of a long, thin conductor of length </a:t>
            </a:r>
            <a:r>
              <a:rPr lang="en-US" altLang="en-US" sz="2600" i="1">
                <a:latin typeface="Times New Roman" panose="02020603050405020304" pitchFamily="18" charset="0"/>
                <a:cs typeface="Arial" panose="020B0604020202020204" pitchFamily="34" charset="0"/>
              </a:rPr>
              <a:t>L</a:t>
            </a:r>
            <a:r>
              <a:rPr lang="en-US" altLang="en-US" sz="2600">
                <a:latin typeface="Times New Roman" panose="02020603050405020304" pitchFamily="18" charset="0"/>
                <a:cs typeface="Arial" panose="020B0604020202020204" pitchFamily="34" charset="0"/>
              </a:rPr>
              <a:t> and cross=sectional area </a:t>
            </a:r>
            <a:r>
              <a:rPr lang="en-US" altLang="en-US" sz="2600" i="1">
                <a:latin typeface="Times New Roman" panose="02020603050405020304" pitchFamily="18" charset="0"/>
                <a:cs typeface="Arial" panose="020B0604020202020204" pitchFamily="34" charset="0"/>
              </a:rPr>
              <a:t>A</a:t>
            </a:r>
            <a:r>
              <a:rPr lang="en-US" altLang="en-US" sz="2600">
                <a:latin typeface="Times New Roman" panose="02020603050405020304" pitchFamily="18" charset="0"/>
                <a:cs typeface="Arial" panose="020B0604020202020204" pitchFamily="34" charset="0"/>
              </a:rPr>
              <a:t> is</a:t>
            </a:r>
          </a:p>
        </p:txBody>
      </p:sp>
      <p:sp>
        <p:nvSpPr>
          <p:cNvPr id="52228" name="Text Box 4"/>
          <p:cNvSpPr txBox="1">
            <a:spLocks noChangeArrowheads="1"/>
          </p:cNvSpPr>
          <p:nvPr/>
        </p:nvSpPr>
        <p:spPr bwMode="auto">
          <a:xfrm>
            <a:off x="423863" y="3608388"/>
            <a:ext cx="81343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a:latin typeface="Times New Roman" panose="02020603050405020304" pitchFamily="18" charset="0"/>
                <a:cs typeface="Arial" panose="020B0604020202020204" pitchFamily="34" charset="0"/>
              </a:rPr>
              <a:t>The SI unit of resistance is the ohm.  1 ohm = 1 </a:t>
            </a:r>
            <a:r>
              <a:rPr lang="el-GR" altLang="en-US" sz="2600">
                <a:latin typeface="Times New Roman" panose="02020603050405020304" pitchFamily="18" charset="0"/>
                <a:cs typeface="Times New Roman" panose="02020603050405020304" pitchFamily="18" charset="0"/>
              </a:rPr>
              <a:t>Ω</a:t>
            </a:r>
            <a:r>
              <a:rPr lang="en-US" altLang="en-US" sz="2600">
                <a:latin typeface="Times New Roman" panose="02020603050405020304" pitchFamily="18" charset="0"/>
                <a:cs typeface="Times New Roman" panose="02020603050405020304" pitchFamily="18" charset="0"/>
              </a:rPr>
              <a:t> = 1 V/A.</a:t>
            </a:r>
          </a:p>
          <a:p>
            <a:pPr eaLnBrk="1" hangingPunct="1">
              <a:spcBef>
                <a:spcPct val="0"/>
              </a:spcBef>
              <a:buFontTx/>
              <a:buNone/>
            </a:pPr>
            <a:r>
              <a:rPr lang="en-US" altLang="en-US" sz="2600">
                <a:latin typeface="Times New Roman" panose="02020603050405020304" pitchFamily="18" charset="0"/>
                <a:cs typeface="Times New Roman" panose="02020603050405020304" pitchFamily="18" charset="0"/>
              </a:rPr>
              <a:t>The current through a conductor is determined by the potential difference </a:t>
            </a:r>
            <a:r>
              <a:rPr lang="el-GR" altLang="en-US" sz="2600">
                <a:latin typeface="Times New Roman" panose="02020603050405020304" pitchFamily="18" charset="0"/>
                <a:cs typeface="Times New Roman" panose="02020603050405020304" pitchFamily="18" charset="0"/>
              </a:rPr>
              <a:t>Δ</a:t>
            </a:r>
            <a:r>
              <a:rPr lang="en-US" altLang="en-US" sz="2600" i="1">
                <a:latin typeface="Times New Roman" panose="02020603050405020304" pitchFamily="18" charset="0"/>
                <a:cs typeface="Times New Roman" panose="02020603050405020304" pitchFamily="18" charset="0"/>
              </a:rPr>
              <a:t>V</a:t>
            </a:r>
            <a:r>
              <a:rPr lang="en-US" altLang="en-US" sz="2600">
                <a:latin typeface="Times New Roman" panose="02020603050405020304" pitchFamily="18" charset="0"/>
                <a:cs typeface="Times New Roman" panose="02020603050405020304" pitchFamily="18" charset="0"/>
              </a:rPr>
              <a:t> along its length:</a:t>
            </a:r>
            <a:endParaRPr lang="el-GR" altLang="en-US" sz="2400">
              <a:latin typeface="Times New Roman" panose="02020603050405020304" pitchFamily="18" charset="0"/>
              <a:cs typeface="Times New Roman" panose="02020603050405020304" pitchFamily="18" charset="0"/>
            </a:endParaRPr>
          </a:p>
        </p:txBody>
      </p:sp>
      <p:pic>
        <p:nvPicPr>
          <p:cNvPr id="52229" name="Picture 5" descr="equation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0" y="2284413"/>
            <a:ext cx="1397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descr="equation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25" y="4994275"/>
            <a:ext cx="36607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31.8 The current in a nichrome wire</a:t>
            </a:r>
            <a:endParaRPr lang="en-US">
              <a:solidFill>
                <a:srgbClr val="316598"/>
              </a:solidFill>
              <a:effectLst>
                <a:outerShdw blurRad="38100" dist="38100" dir="2700000" algn="tl">
                  <a:srgbClr val="C0C0C0"/>
                </a:outerShdw>
              </a:effectLst>
            </a:endParaRPr>
          </a:p>
        </p:txBody>
      </p:sp>
      <p:sp>
        <p:nvSpPr>
          <p:cNvPr id="53251" name="Text Box 3"/>
          <p:cNvSpPr txBox="1">
            <a:spLocks noChangeArrowheads="1"/>
          </p:cNvSpPr>
          <p:nvPr/>
        </p:nvSpPr>
        <p:spPr bwMode="auto">
          <a:xfrm>
            <a:off x="381000" y="16764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latin typeface="Times New Roman" panose="02020603050405020304" pitchFamily="18" charset="0"/>
                <a:cs typeface="Arial" panose="020B0604020202020204" pitchFamily="34" charset="0"/>
              </a:rPr>
              <a:t>QUESTION:</a:t>
            </a:r>
          </a:p>
        </p:txBody>
      </p:sp>
      <p:pic>
        <p:nvPicPr>
          <p:cNvPr id="53252" name="Picture 4"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2689225"/>
            <a:ext cx="73263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A4FB059-D6B9-4E2F-B812-E48883EEB06A}" type="slidenum">
              <a:rPr lang="en-US" altLang="en-US" sz="1400"/>
              <a:pPr algn="r" eaLnBrk="1" hangingPunct="1">
                <a:spcBef>
                  <a:spcPct val="0"/>
                </a:spcBef>
                <a:buFontTx/>
                <a:buNone/>
              </a:pPr>
              <a:t>5</a:t>
            </a:fld>
            <a:endParaRPr lang="en-US" altLang="en-US" sz="1400"/>
          </a:p>
        </p:txBody>
      </p:sp>
      <p:sp>
        <p:nvSpPr>
          <p:cNvPr id="7171" name="Rectangle 4"/>
          <p:cNvSpPr>
            <a:spLocks noGrp="1" noChangeArrowheads="1"/>
          </p:cNvSpPr>
          <p:nvPr>
            <p:ph type="title" idx="4294967295"/>
          </p:nvPr>
        </p:nvSpPr>
        <p:spPr/>
        <p:txBody>
          <a:bodyPr/>
          <a:lstStyle/>
          <a:p>
            <a:pPr eaLnBrk="1" hangingPunct="1"/>
            <a:r>
              <a:rPr lang="en-US" altLang="en-US"/>
              <a:t>The Electron Current</a:t>
            </a:r>
          </a:p>
        </p:txBody>
      </p:sp>
      <p:pic>
        <p:nvPicPr>
          <p:cNvPr id="7172" name="Picture 5" descr="28_01_0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81000" y="1119188"/>
            <a:ext cx="24384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5623" name="Picture 7" descr="28_02_01"/>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162800" y="1138238"/>
            <a:ext cx="15970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5624" name="Picture 8" descr="28_02_03"/>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7323138" y="4495800"/>
            <a:ext cx="15001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5625" name="Picture 9" descr="28_02_02"/>
          <p:cNvPicPr>
            <a:picLocks noChangeAspect="1" noChangeArrowheads="1"/>
          </p:cNvPicPr>
          <p:nvPr/>
        </p:nvPicPr>
        <p:blipFill>
          <a:blip r:embed="rId6">
            <a:lum bright="-20000" contrast="40000"/>
            <a:extLst>
              <a:ext uri="{28A0092B-C50C-407E-A947-70E740481C1C}">
                <a14:useLocalDpi xmlns:a14="http://schemas.microsoft.com/office/drawing/2010/main" val="0"/>
              </a:ext>
            </a:extLst>
          </a:blip>
          <a:srcRect/>
          <a:stretch>
            <a:fillRect/>
          </a:stretch>
        </p:blipFill>
        <p:spPr bwMode="auto">
          <a:xfrm>
            <a:off x="7227888" y="2787650"/>
            <a:ext cx="17065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5627" name="Object 11"/>
          <p:cNvGraphicFramePr>
            <a:graphicFrameLocks noChangeAspect="1"/>
          </p:cNvGraphicFramePr>
          <p:nvPr/>
        </p:nvGraphicFramePr>
        <p:xfrm>
          <a:off x="228600" y="3886200"/>
          <a:ext cx="2667000" cy="1908175"/>
        </p:xfrm>
        <a:graphic>
          <a:graphicData uri="http://schemas.openxmlformats.org/presentationml/2006/ole">
            <mc:AlternateContent xmlns:mc="http://schemas.openxmlformats.org/markup-compatibility/2006">
              <mc:Choice xmlns:v="urn:schemas-microsoft-com:vml" Requires="v">
                <p:oleObj spid="_x0000_s7177" name="Image" r:id="rId7" imgW="3619048" imgH="2590476" progId="Photoshop.Image.8">
                  <p:embed/>
                </p:oleObj>
              </mc:Choice>
              <mc:Fallback>
                <p:oleObj name="Image" r:id="rId7" imgW="3619048" imgH="2590476" progId="Photoshop.Image.8">
                  <p:embed/>
                  <p:pic>
                    <p:nvPicPr>
                      <p:cNvPr id="0" name="Object 11"/>
                      <p:cNvPicPr>
                        <a:picLocks noChangeAspect="1" noChangeArrowheads="1"/>
                      </p:cNvPicPr>
                      <p:nvPr/>
                    </p:nvPicPr>
                    <p:blipFill>
                      <a:blip r:embed="rId8">
                        <a:lum bright="-20000" contrast="40000"/>
                        <a:extLst>
                          <a:ext uri="{28A0092B-C50C-407E-A947-70E740481C1C}">
                            <a14:useLocalDpi xmlns:a14="http://schemas.microsoft.com/office/drawing/2010/main" val="0"/>
                          </a:ext>
                        </a:extLst>
                      </a:blip>
                      <a:srcRect/>
                      <a:stretch>
                        <a:fillRect/>
                      </a:stretch>
                    </p:blipFill>
                    <p:spPr bwMode="auto">
                      <a:xfrm>
                        <a:off x="228600" y="3886200"/>
                        <a:ext cx="26670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95627"/>
                                        </p:tgtEl>
                                        <p:attrNameLst>
                                          <p:attrName>style.visibility</p:attrName>
                                        </p:attrNameLst>
                                      </p:cBhvr>
                                      <p:to>
                                        <p:strVal val="visible"/>
                                      </p:to>
                                    </p:set>
                                    <p:anim calcmode="lin" valueType="num">
                                      <p:cBhvr additive="base">
                                        <p:cTn id="7" dur="500" fill="hold"/>
                                        <p:tgtEl>
                                          <p:spTgt spid="495627"/>
                                        </p:tgtEl>
                                        <p:attrNameLst>
                                          <p:attrName>ppt_x</p:attrName>
                                        </p:attrNameLst>
                                      </p:cBhvr>
                                      <p:tavLst>
                                        <p:tav tm="0">
                                          <p:val>
                                            <p:strVal val="#ppt_x"/>
                                          </p:val>
                                        </p:tav>
                                        <p:tav tm="100000">
                                          <p:val>
                                            <p:strVal val="#ppt_x"/>
                                          </p:val>
                                        </p:tav>
                                      </p:tavLst>
                                    </p:anim>
                                    <p:anim calcmode="lin" valueType="num">
                                      <p:cBhvr additive="base">
                                        <p:cTn id="8" dur="500" fill="hold"/>
                                        <p:tgtEl>
                                          <p:spTgt spid="4956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5623"/>
                                        </p:tgtEl>
                                        <p:attrNameLst>
                                          <p:attrName>style.visibility</p:attrName>
                                        </p:attrNameLst>
                                      </p:cBhvr>
                                      <p:to>
                                        <p:strVal val="visible"/>
                                      </p:to>
                                    </p:set>
                                    <p:anim calcmode="lin" valueType="num">
                                      <p:cBhvr additive="base">
                                        <p:cTn id="13" dur="500" fill="hold"/>
                                        <p:tgtEl>
                                          <p:spTgt spid="495623"/>
                                        </p:tgtEl>
                                        <p:attrNameLst>
                                          <p:attrName>ppt_x</p:attrName>
                                        </p:attrNameLst>
                                      </p:cBhvr>
                                      <p:tavLst>
                                        <p:tav tm="0">
                                          <p:val>
                                            <p:strVal val="#ppt_x"/>
                                          </p:val>
                                        </p:tav>
                                        <p:tav tm="100000">
                                          <p:val>
                                            <p:strVal val="#ppt_x"/>
                                          </p:val>
                                        </p:tav>
                                      </p:tavLst>
                                    </p:anim>
                                    <p:anim calcmode="lin" valueType="num">
                                      <p:cBhvr additive="base">
                                        <p:cTn id="14" dur="500" fill="hold"/>
                                        <p:tgtEl>
                                          <p:spTgt spid="495623"/>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495625"/>
                                        </p:tgtEl>
                                        <p:attrNameLst>
                                          <p:attrName>style.visibility</p:attrName>
                                        </p:attrNameLst>
                                      </p:cBhvr>
                                      <p:to>
                                        <p:strVal val="visible"/>
                                      </p:to>
                                    </p:set>
                                    <p:anim calcmode="lin" valueType="num">
                                      <p:cBhvr additive="base">
                                        <p:cTn id="18" dur="500" fill="hold"/>
                                        <p:tgtEl>
                                          <p:spTgt spid="495625"/>
                                        </p:tgtEl>
                                        <p:attrNameLst>
                                          <p:attrName>ppt_x</p:attrName>
                                        </p:attrNameLst>
                                      </p:cBhvr>
                                      <p:tavLst>
                                        <p:tav tm="0">
                                          <p:val>
                                            <p:strVal val="#ppt_x"/>
                                          </p:val>
                                        </p:tav>
                                        <p:tav tm="100000">
                                          <p:val>
                                            <p:strVal val="#ppt_x"/>
                                          </p:val>
                                        </p:tav>
                                      </p:tavLst>
                                    </p:anim>
                                    <p:anim calcmode="lin" valueType="num">
                                      <p:cBhvr additive="base">
                                        <p:cTn id="19" dur="500" fill="hold"/>
                                        <p:tgtEl>
                                          <p:spTgt spid="49562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495624"/>
                                        </p:tgtEl>
                                        <p:attrNameLst>
                                          <p:attrName>style.visibility</p:attrName>
                                        </p:attrNameLst>
                                      </p:cBhvr>
                                      <p:to>
                                        <p:strVal val="visible"/>
                                      </p:to>
                                    </p:set>
                                    <p:anim calcmode="lin" valueType="num">
                                      <p:cBhvr additive="base">
                                        <p:cTn id="23" dur="500" fill="hold"/>
                                        <p:tgtEl>
                                          <p:spTgt spid="495624"/>
                                        </p:tgtEl>
                                        <p:attrNameLst>
                                          <p:attrName>ppt_x</p:attrName>
                                        </p:attrNameLst>
                                      </p:cBhvr>
                                      <p:tavLst>
                                        <p:tav tm="0">
                                          <p:val>
                                            <p:strVal val="#ppt_x"/>
                                          </p:val>
                                        </p:tav>
                                        <p:tav tm="100000">
                                          <p:val>
                                            <p:strVal val="#ppt_x"/>
                                          </p:val>
                                        </p:tav>
                                      </p:tavLst>
                                    </p:anim>
                                    <p:anim calcmode="lin" valueType="num">
                                      <p:cBhvr additive="base">
                                        <p:cTn id="24" dur="500" fill="hold"/>
                                        <p:tgtEl>
                                          <p:spTgt spid="4956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31.8 The current in a nichrome wire</a:t>
            </a:r>
            <a:endParaRPr lang="en-US">
              <a:solidFill>
                <a:srgbClr val="316598"/>
              </a:solidFill>
              <a:effectLst>
                <a:outerShdw blurRad="38100" dist="38100" dir="2700000" algn="tl">
                  <a:srgbClr val="C0C0C0"/>
                </a:outerShdw>
              </a:effectLst>
            </a:endParaRPr>
          </a:p>
        </p:txBody>
      </p:sp>
      <p:pic>
        <p:nvPicPr>
          <p:cNvPr id="54275" name="Picture 3" descr="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3033713"/>
            <a:ext cx="732631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31.8 The current in a nichrome wire</a:t>
            </a:r>
            <a:endParaRPr lang="en-US">
              <a:solidFill>
                <a:srgbClr val="316598"/>
              </a:solidFill>
              <a:effectLst>
                <a:outerShdw blurRad="38100" dist="38100" dir="2700000" algn="tl">
                  <a:srgbClr val="C0C0C0"/>
                </a:outerShdw>
              </a:effectLst>
            </a:endParaRPr>
          </a:p>
        </p:txBody>
      </p:sp>
      <p:pic>
        <p:nvPicPr>
          <p:cNvPr id="55299" name="Picture 3" descr="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468438"/>
            <a:ext cx="7370763"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4" descr="Picture 4"/>
          <p:cNvPicPr>
            <a:picLocks noChangeAspect="1" noChangeArrowheads="1"/>
          </p:cNvPicPr>
          <p:nvPr/>
        </p:nvPicPr>
        <p:blipFill>
          <a:blip r:embed="rId3">
            <a:extLst>
              <a:ext uri="{28A0092B-C50C-407E-A947-70E740481C1C}">
                <a14:useLocalDpi xmlns:a14="http://schemas.microsoft.com/office/drawing/2010/main" val="0"/>
              </a:ext>
            </a:extLst>
          </a:blip>
          <a:srcRect b="18797"/>
          <a:stretch>
            <a:fillRect/>
          </a:stretch>
        </p:blipFill>
        <p:spPr bwMode="auto">
          <a:xfrm>
            <a:off x="868363" y="3152775"/>
            <a:ext cx="7405687"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solidFill>
                  <a:srgbClr val="316598"/>
                </a:solidFill>
              </a:rPr>
              <a:t>Ohm’s Law</a:t>
            </a:r>
            <a:endParaRPr lang="en-US">
              <a:solidFill>
                <a:srgbClr val="316598"/>
              </a:solidFill>
              <a:effectLst>
                <a:outerShdw blurRad="38100" dist="38100" dir="2700000" algn="tl">
                  <a:srgbClr val="C0C0C0"/>
                </a:outerShdw>
              </a:effectLst>
            </a:endParaRPr>
          </a:p>
        </p:txBody>
      </p:sp>
      <p:sp>
        <p:nvSpPr>
          <p:cNvPr id="56323" name="Text Box 3"/>
          <p:cNvSpPr txBox="1">
            <a:spLocks noChangeArrowheads="1"/>
          </p:cNvSpPr>
          <p:nvPr/>
        </p:nvSpPr>
        <p:spPr bwMode="auto">
          <a:xfrm>
            <a:off x="473075" y="1614488"/>
            <a:ext cx="81343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ct val="30000"/>
              </a:spcAft>
            </a:pPr>
            <a:r>
              <a:rPr lang="en-US" altLang="en-US" sz="2600">
                <a:latin typeface="Times New Roman" panose="02020603050405020304" pitchFamily="18" charset="0"/>
              </a:rPr>
              <a:t>  Ohm’s law is limited to those materials whose resistance    </a:t>
            </a:r>
            <a:r>
              <a:rPr lang="en-US" altLang="en-US" sz="2600" i="1">
                <a:latin typeface="Times New Roman" panose="02020603050405020304" pitchFamily="18" charset="0"/>
              </a:rPr>
              <a:t>R </a:t>
            </a:r>
            <a:r>
              <a:rPr lang="en-US" altLang="en-US" sz="2600">
                <a:latin typeface="Times New Roman" panose="02020603050405020304" pitchFamily="18" charset="0"/>
              </a:rPr>
              <a:t>remains constant—or very nearly so—during use. </a:t>
            </a:r>
          </a:p>
          <a:p>
            <a:pPr eaLnBrk="1" hangingPunct="1">
              <a:spcBef>
                <a:spcPct val="0"/>
              </a:spcBef>
              <a:spcAft>
                <a:spcPct val="30000"/>
              </a:spcAft>
            </a:pPr>
            <a:r>
              <a:rPr lang="en-US" altLang="en-US" sz="2600">
                <a:latin typeface="Times New Roman" panose="02020603050405020304" pitchFamily="18" charset="0"/>
              </a:rPr>
              <a:t>  The materials to which Ohm’s law applies are called    </a:t>
            </a:r>
            <a:r>
              <a:rPr lang="en-US" altLang="en-US" sz="2600" i="1">
                <a:latin typeface="Times New Roman" panose="02020603050405020304" pitchFamily="18" charset="0"/>
              </a:rPr>
              <a:t>ohmic</a:t>
            </a:r>
            <a:r>
              <a:rPr lang="en-US" altLang="en-US" sz="2600">
                <a:latin typeface="Times New Roman" panose="02020603050405020304" pitchFamily="18" charset="0"/>
              </a:rPr>
              <a:t>. </a:t>
            </a:r>
            <a:endParaRPr lang="en-US" altLang="en-US" sz="2600" b="1">
              <a:latin typeface="Times New Roman" panose="02020603050405020304" pitchFamily="18" charset="0"/>
            </a:endParaRPr>
          </a:p>
          <a:p>
            <a:pPr eaLnBrk="1" hangingPunct="1">
              <a:spcBef>
                <a:spcPct val="0"/>
              </a:spcBef>
              <a:spcAft>
                <a:spcPct val="30000"/>
              </a:spcAft>
            </a:pPr>
            <a:r>
              <a:rPr lang="en-US" altLang="en-US" sz="2600">
                <a:latin typeface="Times New Roman" panose="02020603050405020304" pitchFamily="18" charset="0"/>
              </a:rPr>
              <a:t>  The current through an ohmic material is directly    proportional to the potential difference. Doubling the    potential difference doubles the current. </a:t>
            </a:r>
          </a:p>
          <a:p>
            <a:pPr eaLnBrk="1" hangingPunct="1">
              <a:spcBef>
                <a:spcPct val="0"/>
              </a:spcBef>
              <a:spcAft>
                <a:spcPct val="30000"/>
              </a:spcAft>
            </a:pPr>
            <a:r>
              <a:rPr lang="en-US" altLang="en-US" sz="2600">
                <a:latin typeface="Times New Roman" panose="02020603050405020304" pitchFamily="18" charset="0"/>
              </a:rPr>
              <a:t>  Metal and other conductors are ohmic devices.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figure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714500"/>
            <a:ext cx="838835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31.9 A battery and a resistor</a:t>
            </a:r>
            <a:endParaRPr lang="en-US">
              <a:solidFill>
                <a:srgbClr val="316598"/>
              </a:solidFill>
              <a:effectLst>
                <a:outerShdw blurRad="38100" dist="38100" dir="2700000" algn="tl">
                  <a:srgbClr val="C0C0C0"/>
                </a:outerShdw>
              </a:effectLst>
            </a:endParaRPr>
          </a:p>
        </p:txBody>
      </p:sp>
      <p:sp>
        <p:nvSpPr>
          <p:cNvPr id="58371" name="Text Box 3"/>
          <p:cNvSpPr txBox="1">
            <a:spLocks noChangeArrowheads="1"/>
          </p:cNvSpPr>
          <p:nvPr/>
        </p:nvSpPr>
        <p:spPr bwMode="auto">
          <a:xfrm>
            <a:off x="381000" y="16764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latin typeface="Times New Roman" panose="02020603050405020304" pitchFamily="18" charset="0"/>
                <a:cs typeface="Arial" panose="020B0604020202020204" pitchFamily="34" charset="0"/>
              </a:rPr>
              <a:t>QUESTION:</a:t>
            </a:r>
          </a:p>
        </p:txBody>
      </p:sp>
      <p:pic>
        <p:nvPicPr>
          <p:cNvPr id="58372" name="Picture 4"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2954338"/>
            <a:ext cx="78009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305800" cy="1401762"/>
          </a:xfrm>
        </p:spPr>
        <p:txBody>
          <a:bodyPr/>
          <a:lstStyle/>
          <a:p>
            <a:pPr eaLnBrk="1" hangingPunct="1">
              <a:defRPr/>
            </a:pPr>
            <a:r>
              <a:rPr lang="en-US">
                <a:solidFill>
                  <a:srgbClr val="316598"/>
                </a:solidFill>
              </a:rPr>
              <a:t>EXAMPLE 31.9 A battery and a resistor</a:t>
            </a:r>
            <a:endParaRPr lang="en-US">
              <a:solidFill>
                <a:srgbClr val="316598"/>
              </a:solidFill>
              <a:effectLst>
                <a:outerShdw blurRad="38100" dist="38100" dir="2700000" algn="tl">
                  <a:srgbClr val="C0C0C0"/>
                </a:outerShdw>
              </a:effectLst>
            </a:endParaRPr>
          </a:p>
        </p:txBody>
      </p:sp>
      <p:pic>
        <p:nvPicPr>
          <p:cNvPr id="59395" name="Picture 3" descr="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2190750"/>
            <a:ext cx="7458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355975"/>
            <a:ext cx="838517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27050" y="2701925"/>
            <a:ext cx="8229600" cy="1143000"/>
          </a:xfrm>
        </p:spPr>
        <p:txBody>
          <a:bodyPr/>
          <a:lstStyle/>
          <a:p>
            <a:pPr eaLnBrk="1" hangingPunct="1">
              <a:defRPr/>
            </a:pPr>
            <a:r>
              <a:rPr lang="en-US">
                <a:solidFill>
                  <a:srgbClr val="316598"/>
                </a:solidFill>
              </a:rPr>
              <a:t>Chapter 31. Summary Slides</a:t>
            </a:r>
            <a:endParaRPr lang="en-US">
              <a:solidFill>
                <a:srgbClr val="316598"/>
              </a:solidFill>
              <a:effectLst>
                <a:outerShdw blurRad="38100" dist="38100" dir="2700000" algn="tl">
                  <a:srgbClr val="C0C0C0"/>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81000" y="0"/>
            <a:ext cx="8229600" cy="1143000"/>
          </a:xfrm>
        </p:spPr>
        <p:txBody>
          <a:bodyPr/>
          <a:lstStyle/>
          <a:p>
            <a:pPr eaLnBrk="1" hangingPunct="1">
              <a:defRPr/>
            </a:pPr>
            <a:r>
              <a:rPr lang="en-US" sz="3200" dirty="0">
                <a:solidFill>
                  <a:srgbClr val="316598"/>
                </a:solidFill>
                <a:effectLst>
                  <a:outerShdw blurRad="38100" dist="38100" dir="2700000" algn="tl">
                    <a:srgbClr val="C0C0C0"/>
                  </a:outerShdw>
                </a:effectLst>
              </a:rPr>
              <a:t>Review</a:t>
            </a:r>
            <a:endParaRPr lang="en-US" dirty="0">
              <a:solidFill>
                <a:srgbClr val="316598"/>
              </a:solidFill>
              <a:effectLst>
                <a:outerShdw blurRad="38100" dist="38100" dir="2700000" algn="tl">
                  <a:srgbClr val="C0C0C0"/>
                </a:outerShdw>
              </a:effectLst>
            </a:endParaRPr>
          </a:p>
        </p:txBody>
      </p:sp>
      <p:pic>
        <p:nvPicPr>
          <p:cNvPr id="61443" name="Picture 3" descr="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37338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19200"/>
            <a:ext cx="3733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3" descr="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971800"/>
            <a:ext cx="27622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4" descr="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971800"/>
            <a:ext cx="30448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5" descr="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200400"/>
            <a:ext cx="18034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3" descr="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343400"/>
            <a:ext cx="32353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3" descr="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4419600"/>
            <a:ext cx="34258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3" descr="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5638800"/>
            <a:ext cx="31242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solidFill>
                  <a:srgbClr val="316598"/>
                </a:solidFill>
              </a:rPr>
              <a:t>General Principles</a:t>
            </a:r>
            <a:endParaRPr lang="en-US">
              <a:solidFill>
                <a:srgbClr val="316598"/>
              </a:solidFill>
              <a:effectLst>
                <a:outerShdw blurRad="38100" dist="38100" dir="2700000" algn="tl">
                  <a:srgbClr val="C0C0C0"/>
                </a:outerShdw>
              </a:effectLs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5"/>
          <p:cNvSpPr>
            <a:spLocks noGrp="1"/>
          </p:cNvSpPr>
          <p:nvPr>
            <p:ph type="title"/>
          </p:nvPr>
        </p:nvSpPr>
        <p:spPr/>
        <p:txBody>
          <a:bodyPr/>
          <a:lstStyle/>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76896C4D-A747-428D-BDB3-9807CDA58370}" type="slidenum">
              <a:rPr lang="en-US" altLang="en-US" sz="1400"/>
              <a:pPr algn="r" eaLnBrk="1" hangingPunct="1">
                <a:spcBef>
                  <a:spcPct val="0"/>
                </a:spcBef>
                <a:buFontTx/>
                <a:buNone/>
              </a:pPr>
              <a:t>6</a:t>
            </a:fld>
            <a:endParaRPr lang="en-US" altLang="en-US" sz="1400"/>
          </a:p>
        </p:txBody>
      </p:sp>
      <p:pic>
        <p:nvPicPr>
          <p:cNvPr id="515077" name="Picture 5" descr="28_12_01"/>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5410200" y="2133600"/>
            <a:ext cx="3611563"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78" name="Picture 6" descr="28_12_02"/>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443538" y="2133600"/>
            <a:ext cx="35814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4"/>
          <p:cNvSpPr>
            <a:spLocks noGrp="1" noChangeArrowheads="1"/>
          </p:cNvSpPr>
          <p:nvPr>
            <p:ph type="title" idx="4294967295"/>
          </p:nvPr>
        </p:nvSpPr>
        <p:spPr/>
        <p:txBody>
          <a:bodyPr/>
          <a:lstStyle/>
          <a:p>
            <a:pPr eaLnBrk="1" hangingPunct="1"/>
            <a:r>
              <a:rPr lang="en-US" altLang="en-US" sz="4000"/>
              <a:t>Establishing the</a:t>
            </a:r>
            <a:br>
              <a:rPr lang="en-US" altLang="en-US" sz="4000"/>
            </a:br>
            <a:r>
              <a:rPr lang="en-US" altLang="en-US" sz="4000"/>
              <a:t>Electric Field in a Wire (1)</a:t>
            </a:r>
          </a:p>
        </p:txBody>
      </p:sp>
      <p:sp>
        <p:nvSpPr>
          <p:cNvPr id="8198" name="Rectangle 8"/>
          <p:cNvSpPr>
            <a:spLocks noChangeArrowheads="1"/>
          </p:cNvSpPr>
          <p:nvPr/>
        </p:nvSpPr>
        <p:spPr bwMode="auto">
          <a:xfrm>
            <a:off x="381000" y="1524000"/>
            <a:ext cx="5029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     The figure shows two metal wires attached to the plates of a parallel plate capacitor, with their ends close together but not touching.  The wires are conductors, so some of the charge from the capacitor plates spreads out along the wires as surface charge.  E=0 inside all conductors.</a:t>
            </a:r>
          </a:p>
        </p:txBody>
      </p:sp>
      <p:sp>
        <p:nvSpPr>
          <p:cNvPr id="515081" name="Rectangle 9"/>
          <p:cNvSpPr>
            <a:spLocks noChangeArrowheads="1"/>
          </p:cNvSpPr>
          <p:nvPr/>
        </p:nvSpPr>
        <p:spPr bwMode="auto">
          <a:xfrm>
            <a:off x="381000" y="3733800"/>
            <a:ext cx="50292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     Now we connect the wires.  What happens?  The surface electrons can move, and do so.  In ~10</a:t>
            </a:r>
            <a:r>
              <a:rPr lang="en-US" altLang="en-US" sz="1800" baseline="30000">
                <a:latin typeface="Comic Sans MS" panose="030F0702030302020204" pitchFamily="66" charset="0"/>
              </a:rPr>
              <a:t>-9</a:t>
            </a:r>
            <a:r>
              <a:rPr lang="en-US" altLang="en-US" sz="1800">
                <a:latin typeface="Comic Sans MS" panose="030F0702030302020204" pitchFamily="66" charset="0"/>
              </a:rPr>
              <a:t> s the sea of electrons shifts slightly, and the surface charges are rearranged into a non-uniform distribution of charges, as shown.  Surface charges near the + and – plates reflect this charges, but surface charges become near-neutral half-way along the wire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5077"/>
                                        </p:tgtEl>
                                        <p:attrNameLst>
                                          <p:attrName>style.visibility</p:attrName>
                                        </p:attrNameLst>
                                      </p:cBhvr>
                                      <p:to>
                                        <p:strVal val="visible"/>
                                      </p:to>
                                    </p:set>
                                    <p:anim calcmode="lin" valueType="num">
                                      <p:cBhvr additive="base">
                                        <p:cTn id="7" dur="500" fill="hold"/>
                                        <p:tgtEl>
                                          <p:spTgt spid="515077"/>
                                        </p:tgtEl>
                                        <p:attrNameLst>
                                          <p:attrName>ppt_x</p:attrName>
                                        </p:attrNameLst>
                                      </p:cBhvr>
                                      <p:tavLst>
                                        <p:tav tm="0">
                                          <p:val>
                                            <p:strVal val="#ppt_x"/>
                                          </p:val>
                                        </p:tav>
                                        <p:tav tm="100000">
                                          <p:val>
                                            <p:strVal val="#ppt_x"/>
                                          </p:val>
                                        </p:tav>
                                      </p:tavLst>
                                    </p:anim>
                                    <p:anim calcmode="lin" valueType="num">
                                      <p:cBhvr additive="base">
                                        <p:cTn id="8" dur="500" fill="hold"/>
                                        <p:tgtEl>
                                          <p:spTgt spid="5150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5081"/>
                                        </p:tgtEl>
                                        <p:attrNameLst>
                                          <p:attrName>style.visibility</p:attrName>
                                        </p:attrNameLst>
                                      </p:cBhvr>
                                      <p:to>
                                        <p:strVal val="visible"/>
                                      </p:to>
                                    </p:set>
                                    <p:animEffect transition="in" filter="wipe(left)">
                                      <p:cBhvr>
                                        <p:cTn id="13" dur="500"/>
                                        <p:tgtEl>
                                          <p:spTgt spid="515081"/>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515078"/>
                                        </p:tgtEl>
                                        <p:attrNameLst>
                                          <p:attrName>style.visibility</p:attrName>
                                        </p:attrNameLst>
                                      </p:cBhvr>
                                      <p:to>
                                        <p:strVal val="visible"/>
                                      </p:to>
                                    </p:set>
                                    <p:animEffect transition="in" filter="wipe(left)">
                                      <p:cBhvr>
                                        <p:cTn id="1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8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solidFill>
                  <a:srgbClr val="316598"/>
                </a:solidFill>
              </a:rPr>
              <a:t>Important Concepts</a:t>
            </a:r>
            <a:endParaRPr lang="en-US">
              <a:solidFill>
                <a:srgbClr val="316598"/>
              </a:solidFill>
              <a:effectLst>
                <a:outerShdw blurRad="38100" dist="38100" dir="2700000" algn="tl">
                  <a:srgbClr val="C0C0C0"/>
                </a:outerShdw>
              </a:effectLst>
            </a:endParaRPr>
          </a:p>
        </p:txBody>
      </p:sp>
      <p:pic>
        <p:nvPicPr>
          <p:cNvPr id="64515" name="Picture 3" descr="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49363"/>
            <a:ext cx="734377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2700"/>
            <a:ext cx="8229600" cy="1143000"/>
          </a:xfrm>
        </p:spPr>
        <p:txBody>
          <a:bodyPr/>
          <a:lstStyle/>
          <a:p>
            <a:pPr eaLnBrk="1" hangingPunct="1">
              <a:defRPr/>
            </a:pPr>
            <a:r>
              <a:rPr lang="en-US">
                <a:solidFill>
                  <a:srgbClr val="316598"/>
                </a:solidFill>
              </a:rPr>
              <a:t>Important Concepts</a:t>
            </a:r>
            <a:endParaRPr lang="en-US">
              <a:solidFill>
                <a:srgbClr val="316598"/>
              </a:solidFill>
              <a:effectLst>
                <a:outerShdw blurRad="38100" dist="38100" dir="2700000" algn="tl">
                  <a:srgbClr val="C0C0C0"/>
                </a:outerShdw>
              </a:effectLst>
            </a:endParaRPr>
          </a:p>
        </p:txBody>
      </p:sp>
      <p:pic>
        <p:nvPicPr>
          <p:cNvPr id="65539" name="Picture 3" descr="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2163763"/>
            <a:ext cx="65500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2700"/>
            <a:ext cx="8229600" cy="1143000"/>
          </a:xfrm>
        </p:spPr>
        <p:txBody>
          <a:bodyPr/>
          <a:lstStyle/>
          <a:p>
            <a:pPr eaLnBrk="1" hangingPunct="1">
              <a:defRPr/>
            </a:pPr>
            <a:r>
              <a:rPr lang="en-US">
                <a:solidFill>
                  <a:srgbClr val="316598"/>
                </a:solidFill>
              </a:rPr>
              <a:t>Important Concepts</a:t>
            </a:r>
            <a:endParaRPr lang="en-US">
              <a:solidFill>
                <a:srgbClr val="316598"/>
              </a:solidFill>
              <a:effectLst>
                <a:outerShdw blurRad="38100" dist="38100" dir="2700000" algn="tl">
                  <a:srgbClr val="C0C0C0"/>
                </a:outerShdw>
              </a:effectLst>
            </a:endParaRPr>
          </a:p>
        </p:txBody>
      </p:sp>
      <p:pic>
        <p:nvPicPr>
          <p:cNvPr id="66563" name="Picture 3" descr="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103438"/>
            <a:ext cx="4672013"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27050" y="2701925"/>
            <a:ext cx="8229600" cy="1143000"/>
          </a:xfrm>
        </p:spPr>
        <p:txBody>
          <a:bodyPr/>
          <a:lstStyle/>
          <a:p>
            <a:pPr eaLnBrk="1" hangingPunct="1">
              <a:defRPr/>
            </a:pPr>
            <a:r>
              <a:rPr lang="en-US">
                <a:solidFill>
                  <a:srgbClr val="316598"/>
                </a:solidFill>
              </a:rPr>
              <a:t>Chapter 31. Clicker Questions</a:t>
            </a:r>
            <a:endParaRPr lang="en-US">
              <a:solidFill>
                <a:srgbClr val="316598"/>
              </a:solidFill>
              <a:effectLst>
                <a:outerShdw blurRad="38100" dist="38100" dir="2700000" algn="tl">
                  <a:srgbClr val="C0C0C0"/>
                </a:outerShdw>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822325" y="727075"/>
            <a:ext cx="74072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b="1">
                <a:solidFill>
                  <a:srgbClr val="316598"/>
                </a:solidFill>
                <a:latin typeface="Times New Roman" panose="02020603050405020304" pitchFamily="18" charset="0"/>
              </a:rPr>
              <a:t>These four wires are made of the same metal. Rank in order, from largest to smallest, the electron currents </a:t>
            </a:r>
            <a:r>
              <a:rPr lang="en-US" altLang="en-US" sz="2600" b="1" i="1">
                <a:solidFill>
                  <a:srgbClr val="316598"/>
                </a:solidFill>
                <a:latin typeface="Times New Roman" panose="02020603050405020304" pitchFamily="18" charset="0"/>
              </a:rPr>
              <a:t>i</a:t>
            </a:r>
            <a:r>
              <a:rPr lang="en-US" altLang="en-US" sz="2600" b="1" baseline="-25000">
                <a:solidFill>
                  <a:srgbClr val="316598"/>
                </a:solidFill>
                <a:latin typeface="Times New Roman" panose="02020603050405020304" pitchFamily="18" charset="0"/>
              </a:rPr>
              <a:t>a</a:t>
            </a:r>
            <a:r>
              <a:rPr lang="en-US" altLang="en-US" sz="2600" b="1">
                <a:solidFill>
                  <a:srgbClr val="316598"/>
                </a:solidFill>
                <a:latin typeface="Times New Roman" panose="02020603050405020304" pitchFamily="18" charset="0"/>
              </a:rPr>
              <a:t> to </a:t>
            </a:r>
            <a:r>
              <a:rPr lang="en-US" altLang="en-US" sz="2600" b="1" i="1">
                <a:solidFill>
                  <a:srgbClr val="316598"/>
                </a:solidFill>
                <a:latin typeface="Times New Roman" panose="02020603050405020304" pitchFamily="18" charset="0"/>
              </a:rPr>
              <a:t>i</a:t>
            </a:r>
            <a:r>
              <a:rPr lang="en-US" altLang="en-US" sz="2600" b="1" baseline="-25000">
                <a:solidFill>
                  <a:srgbClr val="316598"/>
                </a:solidFill>
                <a:latin typeface="Times New Roman" panose="02020603050405020304" pitchFamily="18" charset="0"/>
              </a:rPr>
              <a:t>d</a:t>
            </a:r>
            <a:r>
              <a:rPr lang="en-US" altLang="en-US" sz="2600" b="1">
                <a:solidFill>
                  <a:srgbClr val="316598"/>
                </a:solidFill>
                <a:latin typeface="Times New Roman" panose="02020603050405020304" pitchFamily="18" charset="0"/>
              </a:rPr>
              <a:t>.</a:t>
            </a:r>
          </a:p>
        </p:txBody>
      </p:sp>
      <p:grpSp>
        <p:nvGrpSpPr>
          <p:cNvPr id="68611" name="Group 3"/>
          <p:cNvGrpSpPr>
            <a:grpSpLocks/>
          </p:cNvGrpSpPr>
          <p:nvPr/>
        </p:nvGrpSpPr>
        <p:grpSpPr bwMode="auto">
          <a:xfrm>
            <a:off x="838200" y="2057400"/>
            <a:ext cx="7543800" cy="3962400"/>
            <a:chOff x="240" y="1248"/>
            <a:chExt cx="5136" cy="2784"/>
          </a:xfrm>
        </p:grpSpPr>
        <p:pic>
          <p:nvPicPr>
            <p:cNvPr id="68613" name="Picture 4" descr="28_st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1248"/>
              <a:ext cx="5136" cy="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5"/>
            <p:cNvSpPr>
              <a:spLocks noChangeArrowheads="1"/>
            </p:cNvSpPr>
            <p:nvPr/>
          </p:nvSpPr>
          <p:spPr bwMode="auto">
            <a:xfrm>
              <a:off x="1200" y="3696"/>
              <a:ext cx="316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68612" name="Text Box 6"/>
          <p:cNvSpPr txBox="1">
            <a:spLocks noChangeArrowheads="1"/>
          </p:cNvSpPr>
          <p:nvPr/>
        </p:nvSpPr>
        <p:spPr bwMode="auto">
          <a:xfrm>
            <a:off x="2819400" y="4038600"/>
            <a:ext cx="24511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822325" y="727075"/>
            <a:ext cx="74072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b="1">
                <a:solidFill>
                  <a:srgbClr val="316598"/>
                </a:solidFill>
                <a:latin typeface="Times New Roman" panose="02020603050405020304" pitchFamily="18" charset="0"/>
              </a:rPr>
              <a:t>These four wires are made of the same metal. Rank in order, from largest to smallest, the electron currents </a:t>
            </a:r>
            <a:r>
              <a:rPr lang="en-US" altLang="en-US" sz="2600" b="1" i="1">
                <a:solidFill>
                  <a:srgbClr val="316598"/>
                </a:solidFill>
                <a:latin typeface="Times New Roman" panose="02020603050405020304" pitchFamily="18" charset="0"/>
              </a:rPr>
              <a:t>i</a:t>
            </a:r>
            <a:r>
              <a:rPr lang="en-US" altLang="en-US" sz="2600" b="1" baseline="-25000">
                <a:solidFill>
                  <a:srgbClr val="316598"/>
                </a:solidFill>
                <a:latin typeface="Times New Roman" panose="02020603050405020304" pitchFamily="18" charset="0"/>
              </a:rPr>
              <a:t>a</a:t>
            </a:r>
            <a:r>
              <a:rPr lang="en-US" altLang="en-US" sz="2600" b="1">
                <a:solidFill>
                  <a:srgbClr val="316598"/>
                </a:solidFill>
                <a:latin typeface="Times New Roman" panose="02020603050405020304" pitchFamily="18" charset="0"/>
              </a:rPr>
              <a:t> to </a:t>
            </a:r>
            <a:r>
              <a:rPr lang="en-US" altLang="en-US" sz="2600" b="1" i="1">
                <a:solidFill>
                  <a:srgbClr val="316598"/>
                </a:solidFill>
                <a:latin typeface="Times New Roman" panose="02020603050405020304" pitchFamily="18" charset="0"/>
              </a:rPr>
              <a:t>i</a:t>
            </a:r>
            <a:r>
              <a:rPr lang="en-US" altLang="en-US" sz="2600" b="1" baseline="-25000">
                <a:solidFill>
                  <a:srgbClr val="316598"/>
                </a:solidFill>
                <a:latin typeface="Times New Roman" panose="02020603050405020304" pitchFamily="18" charset="0"/>
              </a:rPr>
              <a:t>d</a:t>
            </a:r>
            <a:r>
              <a:rPr lang="en-US" altLang="en-US" sz="2600" b="1">
                <a:solidFill>
                  <a:srgbClr val="316598"/>
                </a:solidFill>
                <a:latin typeface="Times New Roman" panose="02020603050405020304" pitchFamily="18" charset="0"/>
              </a:rPr>
              <a:t>.</a:t>
            </a:r>
          </a:p>
        </p:txBody>
      </p:sp>
      <p:grpSp>
        <p:nvGrpSpPr>
          <p:cNvPr id="70659" name="Group 3"/>
          <p:cNvGrpSpPr>
            <a:grpSpLocks/>
          </p:cNvGrpSpPr>
          <p:nvPr/>
        </p:nvGrpSpPr>
        <p:grpSpPr bwMode="auto">
          <a:xfrm>
            <a:off x="838200" y="2057400"/>
            <a:ext cx="7543800" cy="3962400"/>
            <a:chOff x="240" y="1248"/>
            <a:chExt cx="5136" cy="2784"/>
          </a:xfrm>
        </p:grpSpPr>
        <p:pic>
          <p:nvPicPr>
            <p:cNvPr id="70662" name="Picture 4" descr="28_st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248"/>
              <a:ext cx="5136" cy="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Rectangle 5"/>
            <p:cNvSpPr>
              <a:spLocks noChangeArrowheads="1"/>
            </p:cNvSpPr>
            <p:nvPr/>
          </p:nvSpPr>
          <p:spPr bwMode="auto">
            <a:xfrm>
              <a:off x="1200" y="3696"/>
              <a:ext cx="316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70660" name="Text Box 6"/>
          <p:cNvSpPr txBox="1">
            <a:spLocks noChangeArrowheads="1"/>
          </p:cNvSpPr>
          <p:nvPr/>
        </p:nvSpPr>
        <p:spPr bwMode="auto">
          <a:xfrm>
            <a:off x="2819400" y="4038600"/>
            <a:ext cx="249078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b="1">
                <a:latin typeface="Times New Roman" panose="02020603050405020304" pitchFamily="18" charset="0"/>
              </a:rPr>
              <a: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c</a:t>
            </a:r>
            <a:r>
              <a:rPr lang="en-US" altLang="en-US" sz="2400" b="1">
                <a:latin typeface="Times New Roman" panose="02020603050405020304" pitchFamily="18" charset="0"/>
              </a:rPr>
              <a:t> &gt;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b</a:t>
            </a:r>
            <a:r>
              <a:rPr lang="en-US" altLang="en-US" sz="2400" b="1">
                <a:latin typeface="Times New Roman" panose="02020603050405020304" pitchFamily="18" charset="0"/>
              </a:rPr>
              <a:t> &gt;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a</a:t>
            </a:r>
            <a:r>
              <a:rPr lang="en-US" altLang="en-US" sz="2400" b="1">
                <a:latin typeface="Times New Roman" panose="02020603050405020304" pitchFamily="18" charset="0"/>
              </a:rPr>
              <a:t> &gt;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p:txBody>
      </p:sp>
      <p:graphicFrame>
        <p:nvGraphicFramePr>
          <p:cNvPr id="70661" name="Object 7"/>
          <p:cNvGraphicFramePr>
            <a:graphicFrameLocks noChangeAspect="1"/>
          </p:cNvGraphicFramePr>
          <p:nvPr/>
        </p:nvGraphicFramePr>
        <p:xfrm>
          <a:off x="2438400" y="4800600"/>
          <a:ext cx="390525" cy="358775"/>
        </p:xfrm>
        <a:graphic>
          <a:graphicData uri="http://schemas.openxmlformats.org/presentationml/2006/ole">
            <mc:AlternateContent xmlns:mc="http://schemas.openxmlformats.org/markup-compatibility/2006">
              <mc:Choice xmlns:v="urn:schemas-microsoft-com:vml" Requires="v">
                <p:oleObj spid="_x0000_s70664" name="Photo Editor Photo" r:id="rId5" imgW="476316" imgH="438095" progId="MSPhotoEd.3">
                  <p:embed/>
                </p:oleObj>
              </mc:Choice>
              <mc:Fallback>
                <p:oleObj name="Photo Editor Photo" r:id="rId5" imgW="476316" imgH="438095" progId="MSPhotoEd.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800600"/>
                        <a:ext cx="390525" cy="35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066800" y="403225"/>
            <a:ext cx="6781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b="1">
                <a:solidFill>
                  <a:srgbClr val="316598"/>
                </a:solidFill>
                <a:latin typeface="Times New Roman" panose="02020603050405020304" pitchFamily="18" charset="0"/>
              </a:rPr>
              <a:t>Why does the light in a room come on instantly when you flip a switch several meters away?</a:t>
            </a:r>
          </a:p>
        </p:txBody>
      </p:sp>
      <p:sp>
        <p:nvSpPr>
          <p:cNvPr id="72707" name="Text Box 3"/>
          <p:cNvSpPr txBox="1">
            <a:spLocks noChangeArrowheads="1"/>
          </p:cNvSpPr>
          <p:nvPr/>
        </p:nvSpPr>
        <p:spPr bwMode="auto">
          <a:xfrm>
            <a:off x="1219200" y="1676400"/>
            <a:ext cx="6781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Electrons travel at the speed of light through the wire.</a:t>
            </a:r>
          </a:p>
          <a:p>
            <a:pPr eaLnBrk="1" hangingPunct="1">
              <a:spcBef>
                <a:spcPct val="0"/>
              </a:spcBef>
              <a:buFontTx/>
              <a:buAutoNum type="alphaUcPeriod"/>
            </a:pPr>
            <a:r>
              <a:rPr lang="en-US" altLang="en-US" sz="2400">
                <a:latin typeface="Times New Roman" panose="02020603050405020304" pitchFamily="18" charset="0"/>
              </a:rPr>
              <a:t>Because the wire between the switch and the bulb is already full of electrons, a flow of electrons from the switch into the wire immediately causes electrons to flow from the other end of the wire into the lightbulb.</a:t>
            </a:r>
          </a:p>
          <a:p>
            <a:pPr eaLnBrk="1" hangingPunct="1">
              <a:spcBef>
                <a:spcPct val="0"/>
              </a:spcBef>
              <a:buFontTx/>
              <a:buAutoNum type="alphaUcPeriod"/>
            </a:pPr>
            <a:r>
              <a:rPr lang="en-US" altLang="en-US" sz="2400">
                <a:latin typeface="Times New Roman" panose="02020603050405020304" pitchFamily="18" charset="0"/>
              </a:rPr>
              <a:t>The switch sends a radio signal which is received by a receiver in the light which tells it to turn on.</a:t>
            </a:r>
          </a:p>
          <a:p>
            <a:pPr eaLnBrk="1" hangingPunct="1">
              <a:spcBef>
                <a:spcPct val="0"/>
              </a:spcBef>
              <a:buFontTx/>
              <a:buAutoNum type="alphaUcPeriod"/>
            </a:pPr>
            <a:r>
              <a:rPr lang="en-US" altLang="en-US" sz="2400">
                <a:latin typeface="Times New Roman" panose="02020603050405020304" pitchFamily="18" charset="0"/>
              </a:rPr>
              <a:t>Optical fibers connect the switch with the light, so the signal travels from switch to the light at the speed of light in an optical fiber.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066800" y="403225"/>
            <a:ext cx="6781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b="1">
                <a:solidFill>
                  <a:srgbClr val="316598"/>
                </a:solidFill>
                <a:latin typeface="Times New Roman" panose="02020603050405020304" pitchFamily="18" charset="0"/>
              </a:rPr>
              <a:t>Why does the light in a room come on instantly when you flip a switch several meters away?</a:t>
            </a:r>
          </a:p>
        </p:txBody>
      </p:sp>
      <p:sp>
        <p:nvSpPr>
          <p:cNvPr id="74755" name="Text Box 3"/>
          <p:cNvSpPr txBox="1">
            <a:spLocks noChangeArrowheads="1"/>
          </p:cNvSpPr>
          <p:nvPr/>
        </p:nvSpPr>
        <p:spPr bwMode="auto">
          <a:xfrm>
            <a:off x="1219200" y="1676400"/>
            <a:ext cx="6781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Electrons travel at the speed of light through the wire.</a:t>
            </a:r>
          </a:p>
          <a:p>
            <a:pPr eaLnBrk="1" hangingPunct="1">
              <a:spcBef>
                <a:spcPct val="0"/>
              </a:spcBef>
              <a:buFontTx/>
              <a:buAutoNum type="alphaUcPeriod"/>
            </a:pPr>
            <a:r>
              <a:rPr lang="en-US" altLang="en-US" sz="2400" b="1">
                <a:latin typeface="Times New Roman" panose="02020603050405020304" pitchFamily="18" charset="0"/>
              </a:rPr>
              <a:t>Because the wire between the switch and the bulb is already full of electrons, a flow of electrons from the switch into the wire immediately causes electrons to flow from the other end of the wire into the lightbulb.</a:t>
            </a:r>
          </a:p>
          <a:p>
            <a:pPr eaLnBrk="1" hangingPunct="1">
              <a:spcBef>
                <a:spcPct val="0"/>
              </a:spcBef>
              <a:buFontTx/>
              <a:buAutoNum type="alphaUcPeriod"/>
            </a:pPr>
            <a:r>
              <a:rPr lang="en-US" altLang="en-US" sz="2400">
                <a:latin typeface="Times New Roman" panose="02020603050405020304" pitchFamily="18" charset="0"/>
              </a:rPr>
              <a:t>The switch sends a radio signal which is received by a receiver in the light which tells it to turn on.</a:t>
            </a:r>
          </a:p>
          <a:p>
            <a:pPr eaLnBrk="1" hangingPunct="1">
              <a:spcBef>
                <a:spcPct val="0"/>
              </a:spcBef>
              <a:buFontTx/>
              <a:buAutoNum type="alphaUcPeriod"/>
            </a:pPr>
            <a:r>
              <a:rPr lang="en-US" altLang="en-US" sz="2400">
                <a:latin typeface="Times New Roman" panose="02020603050405020304" pitchFamily="18" charset="0"/>
              </a:rPr>
              <a:t>Optical fibers connect the switch with the light, so the signal travels from switch to the light at the speed of light in an optical fiber.</a:t>
            </a:r>
          </a:p>
        </p:txBody>
      </p:sp>
      <p:graphicFrame>
        <p:nvGraphicFramePr>
          <p:cNvPr id="74756" name="Object 4"/>
          <p:cNvGraphicFramePr>
            <a:graphicFrameLocks noChangeAspect="1"/>
          </p:cNvGraphicFramePr>
          <p:nvPr/>
        </p:nvGraphicFramePr>
        <p:xfrm>
          <a:off x="914400" y="2514600"/>
          <a:ext cx="390525" cy="358775"/>
        </p:xfrm>
        <a:graphic>
          <a:graphicData uri="http://schemas.openxmlformats.org/presentationml/2006/ole">
            <mc:AlternateContent xmlns:mc="http://schemas.openxmlformats.org/markup-compatibility/2006">
              <mc:Choice xmlns:v="urn:schemas-microsoft-com:vml" Requires="v">
                <p:oleObj spid="_x0000_s74757" name="Photo Editor Photo" r:id="rId4" imgW="476316" imgH="438095" progId="MSPhotoEd.3">
                  <p:embed/>
                </p:oleObj>
              </mc:Choice>
              <mc:Fallback>
                <p:oleObj name="Photo Editor Photo" r:id="rId4" imgW="476316" imgH="438095"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14600"/>
                        <a:ext cx="390525" cy="35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457200"/>
            <a:ext cx="733107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b="1">
                <a:solidFill>
                  <a:srgbClr val="316598"/>
                </a:solidFill>
                <a:latin typeface="Times New Roman" panose="02020603050405020304" pitchFamily="18" charset="0"/>
              </a:rPr>
              <a:t>The two charged rings are a model of the surface charge distribution along a wire. Rank in order, from largest to smallest, the electron currents </a:t>
            </a:r>
            <a:r>
              <a:rPr lang="en-US" altLang="en-US" sz="2600" b="1" i="1">
                <a:solidFill>
                  <a:srgbClr val="316598"/>
                </a:solidFill>
                <a:latin typeface="Times New Roman" panose="02020603050405020304" pitchFamily="18" charset="0"/>
              </a:rPr>
              <a:t>E</a:t>
            </a:r>
            <a:r>
              <a:rPr lang="en-US" altLang="en-US" sz="2600" b="1" baseline="-25000">
                <a:solidFill>
                  <a:srgbClr val="316598"/>
                </a:solidFill>
                <a:latin typeface="Times New Roman" panose="02020603050405020304" pitchFamily="18" charset="0"/>
              </a:rPr>
              <a:t>a</a:t>
            </a:r>
            <a:r>
              <a:rPr lang="en-US" altLang="en-US" sz="2600" b="1">
                <a:solidFill>
                  <a:srgbClr val="316598"/>
                </a:solidFill>
                <a:latin typeface="Times New Roman" panose="02020603050405020304" pitchFamily="18" charset="0"/>
              </a:rPr>
              <a:t> to </a:t>
            </a:r>
            <a:r>
              <a:rPr lang="en-US" altLang="en-US" sz="2600" b="1" i="1">
                <a:solidFill>
                  <a:srgbClr val="316598"/>
                </a:solidFill>
                <a:latin typeface="Times New Roman" panose="02020603050405020304" pitchFamily="18" charset="0"/>
              </a:rPr>
              <a:t>E</a:t>
            </a:r>
            <a:r>
              <a:rPr lang="en-US" altLang="en-US" sz="2600" b="1" baseline="-25000">
                <a:solidFill>
                  <a:srgbClr val="316598"/>
                </a:solidFill>
                <a:latin typeface="Times New Roman" panose="02020603050405020304" pitchFamily="18" charset="0"/>
              </a:rPr>
              <a:t>e</a:t>
            </a:r>
            <a:r>
              <a:rPr lang="en-US" altLang="en-US" sz="2600" b="1">
                <a:solidFill>
                  <a:srgbClr val="316598"/>
                </a:solidFill>
                <a:latin typeface="Times New Roman" panose="02020603050405020304" pitchFamily="18" charset="0"/>
              </a:rPr>
              <a:t> at the midpoint between the rings.</a:t>
            </a:r>
          </a:p>
        </p:txBody>
      </p:sp>
      <p:pic>
        <p:nvPicPr>
          <p:cNvPr id="76803" name="Picture 3" descr="28_stt2_0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6482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Picture 4" descr="28_stt2_0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225" y="46482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5" descr="28_stt2_03"/>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2860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6" descr="28_stt2_02"/>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2860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7" descr="28_stt2_01"/>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2860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Text Box 8"/>
          <p:cNvSpPr txBox="1">
            <a:spLocks noChangeArrowheads="1"/>
          </p:cNvSpPr>
          <p:nvPr/>
        </p:nvSpPr>
        <p:spPr bwMode="auto">
          <a:xfrm>
            <a:off x="4876800" y="4038600"/>
            <a:ext cx="345757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c</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b</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c</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c</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762000" y="457200"/>
            <a:ext cx="733107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600" b="1">
                <a:solidFill>
                  <a:srgbClr val="316598"/>
                </a:solidFill>
                <a:latin typeface="Times New Roman" panose="02020603050405020304" pitchFamily="18" charset="0"/>
              </a:rPr>
              <a:t>The two charged rings are a model of the surface charge distribution along a wire. Rank in order, from largest to smallest, the electron currents </a:t>
            </a:r>
            <a:r>
              <a:rPr lang="en-US" altLang="en-US" sz="2600" b="1" i="1">
                <a:solidFill>
                  <a:srgbClr val="316598"/>
                </a:solidFill>
                <a:latin typeface="Times New Roman" panose="02020603050405020304" pitchFamily="18" charset="0"/>
              </a:rPr>
              <a:t>E</a:t>
            </a:r>
            <a:r>
              <a:rPr lang="en-US" altLang="en-US" sz="2600" b="1" baseline="-25000">
                <a:solidFill>
                  <a:srgbClr val="316598"/>
                </a:solidFill>
                <a:latin typeface="Times New Roman" panose="02020603050405020304" pitchFamily="18" charset="0"/>
              </a:rPr>
              <a:t>a</a:t>
            </a:r>
            <a:r>
              <a:rPr lang="en-US" altLang="en-US" sz="2600" b="1">
                <a:solidFill>
                  <a:srgbClr val="316598"/>
                </a:solidFill>
                <a:latin typeface="Times New Roman" panose="02020603050405020304" pitchFamily="18" charset="0"/>
              </a:rPr>
              <a:t> to </a:t>
            </a:r>
            <a:r>
              <a:rPr lang="en-US" altLang="en-US" sz="2600" b="1" i="1">
                <a:solidFill>
                  <a:srgbClr val="316598"/>
                </a:solidFill>
                <a:latin typeface="Times New Roman" panose="02020603050405020304" pitchFamily="18" charset="0"/>
              </a:rPr>
              <a:t>E</a:t>
            </a:r>
            <a:r>
              <a:rPr lang="en-US" altLang="en-US" sz="2600" b="1" baseline="-25000">
                <a:solidFill>
                  <a:srgbClr val="316598"/>
                </a:solidFill>
                <a:latin typeface="Times New Roman" panose="02020603050405020304" pitchFamily="18" charset="0"/>
              </a:rPr>
              <a:t>e</a:t>
            </a:r>
            <a:r>
              <a:rPr lang="en-US" altLang="en-US" sz="2600" b="1">
                <a:solidFill>
                  <a:srgbClr val="316598"/>
                </a:solidFill>
                <a:latin typeface="Times New Roman" panose="02020603050405020304" pitchFamily="18" charset="0"/>
              </a:rPr>
              <a:t> at the midpoint between the rings.</a:t>
            </a:r>
          </a:p>
        </p:txBody>
      </p:sp>
      <p:pic>
        <p:nvPicPr>
          <p:cNvPr id="78851" name="Picture 3" descr="28_stt2_05"/>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6482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descr="28_stt2_04"/>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25" y="46482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descr="28_stt2_0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860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6" descr="28_stt2_02"/>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2860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7" descr="28_stt2_01"/>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286000"/>
            <a:ext cx="16700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6" name="Text Box 8"/>
          <p:cNvSpPr txBox="1">
            <a:spLocks noChangeArrowheads="1"/>
          </p:cNvSpPr>
          <p:nvPr/>
        </p:nvSpPr>
        <p:spPr bwMode="auto">
          <a:xfrm>
            <a:off x="4876800" y="4038600"/>
            <a:ext cx="358457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b="1" i="1">
                <a:latin typeface="Times New Roman" panose="02020603050405020304" pitchFamily="18" charset="0"/>
              </a:rPr>
              <a:t>E</a:t>
            </a:r>
            <a:r>
              <a:rPr lang="en-US" altLang="en-US" sz="2400" b="1" baseline="-25000">
                <a:latin typeface="Times New Roman" panose="02020603050405020304" pitchFamily="18" charset="0"/>
              </a:rPr>
              <a:t>d</a:t>
            </a:r>
            <a:r>
              <a:rPr lang="en-US" altLang="en-US" sz="2400" b="1">
                <a:latin typeface="Times New Roman" panose="02020603050405020304" pitchFamily="18" charset="0"/>
              </a:rPr>
              <a:t> &gt; </a:t>
            </a:r>
            <a:r>
              <a:rPr lang="en-US" altLang="en-US" sz="2400" b="1" i="1">
                <a:latin typeface="Times New Roman" panose="02020603050405020304" pitchFamily="18" charset="0"/>
              </a:rPr>
              <a:t>E</a:t>
            </a:r>
            <a:r>
              <a:rPr lang="en-US" altLang="en-US" sz="2400" b="1" baseline="-25000">
                <a:latin typeface="Times New Roman" panose="02020603050405020304" pitchFamily="18" charset="0"/>
              </a:rPr>
              <a:t>b</a:t>
            </a:r>
            <a:r>
              <a:rPr lang="en-US" altLang="en-US" sz="2400" b="1">
                <a:latin typeface="Times New Roman" panose="02020603050405020304" pitchFamily="18" charset="0"/>
              </a:rPr>
              <a:t> &gt; </a:t>
            </a:r>
            <a:r>
              <a:rPr lang="en-US" altLang="en-US" sz="2400" b="1" i="1">
                <a:latin typeface="Times New Roman" panose="02020603050405020304" pitchFamily="18" charset="0"/>
              </a:rPr>
              <a:t>E</a:t>
            </a:r>
            <a:r>
              <a:rPr lang="en-US" altLang="en-US" sz="2400" b="1" baseline="-25000">
                <a:latin typeface="Times New Roman" panose="02020603050405020304" pitchFamily="18" charset="0"/>
              </a:rPr>
              <a:t>e</a:t>
            </a:r>
            <a:r>
              <a:rPr lang="en-US" altLang="en-US" sz="2400" b="1">
                <a:latin typeface="Times New Roman" panose="02020603050405020304" pitchFamily="18" charset="0"/>
              </a:rPr>
              <a:t> &gt; </a:t>
            </a:r>
            <a:r>
              <a:rPr lang="en-US" altLang="en-US" sz="2400" b="1" i="1">
                <a:latin typeface="Times New Roman" panose="02020603050405020304" pitchFamily="18" charset="0"/>
              </a:rPr>
              <a:t>E</a:t>
            </a:r>
            <a:r>
              <a:rPr lang="en-US" altLang="en-US" sz="2400" b="1" baseline="-25000">
                <a:latin typeface="Times New Roman" panose="02020603050405020304" pitchFamily="18" charset="0"/>
              </a:rPr>
              <a:t>a</a:t>
            </a:r>
            <a:r>
              <a:rPr lang="en-US" altLang="en-US" sz="2400" b="1">
                <a:latin typeface="Times New Roman" panose="02020603050405020304" pitchFamily="18" charset="0"/>
              </a:rPr>
              <a:t> = </a:t>
            </a:r>
            <a:r>
              <a:rPr lang="en-US" altLang="en-US" sz="2400" b="1" i="1">
                <a:latin typeface="Times New Roman" panose="02020603050405020304" pitchFamily="18" charset="0"/>
              </a:rPr>
              <a:t>E</a:t>
            </a:r>
            <a:r>
              <a:rPr lang="en-US" altLang="en-US" sz="2400" b="1" baseline="-25000">
                <a:latin typeface="Times New Roman" panose="02020603050405020304" pitchFamily="18" charset="0"/>
              </a:rPr>
              <a:t>c</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c</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b</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c</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a:t>
            </a:r>
          </a:p>
          <a:p>
            <a:pPr eaLnBrk="1" hangingPunct="1">
              <a:lnSpc>
                <a:spcPct val="110000"/>
              </a:lnSpc>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 E</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e</a:t>
            </a:r>
            <a:r>
              <a:rPr lang="en-US" altLang="en-US" sz="2400">
                <a:latin typeface="Times New Roman" panose="02020603050405020304" pitchFamily="18" charset="0"/>
              </a:rPr>
              <a:t> &gt; </a:t>
            </a:r>
            <a:r>
              <a:rPr lang="en-US" altLang="en-US" sz="2400" i="1">
                <a:latin typeface="Times New Roman" panose="02020603050405020304" pitchFamily="18" charset="0"/>
              </a:rPr>
              <a:t>E</a:t>
            </a:r>
            <a:r>
              <a:rPr lang="en-US" altLang="en-US" sz="2400" baseline="-25000">
                <a:latin typeface="Times New Roman" panose="02020603050405020304" pitchFamily="18" charset="0"/>
              </a:rPr>
              <a:t>c</a:t>
            </a:r>
            <a:r>
              <a:rPr lang="en-US" altLang="en-US" sz="2400">
                <a:latin typeface="Times New Roman" panose="02020603050405020304" pitchFamily="18" charset="0"/>
              </a:rPr>
              <a:t> = </a:t>
            </a:r>
            <a:r>
              <a:rPr lang="en-US" altLang="en-US" sz="2400" i="1">
                <a:latin typeface="Times New Roman" panose="02020603050405020304" pitchFamily="18" charset="0"/>
              </a:rPr>
              <a:t>E</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p:txBody>
      </p:sp>
      <p:graphicFrame>
        <p:nvGraphicFramePr>
          <p:cNvPr id="78857" name="Object 9"/>
          <p:cNvGraphicFramePr>
            <a:graphicFrameLocks noChangeAspect="1"/>
          </p:cNvGraphicFramePr>
          <p:nvPr/>
        </p:nvGraphicFramePr>
        <p:xfrm>
          <a:off x="4495800" y="4572000"/>
          <a:ext cx="390525" cy="358775"/>
        </p:xfrm>
        <a:graphic>
          <a:graphicData uri="http://schemas.openxmlformats.org/presentationml/2006/ole">
            <mc:AlternateContent xmlns:mc="http://schemas.openxmlformats.org/markup-compatibility/2006">
              <mc:Choice xmlns:v="urn:schemas-microsoft-com:vml" Requires="v">
                <p:oleObj spid="_x0000_s78858" name="Photo Editor Photo" r:id="rId9" imgW="476316" imgH="438095" progId="MSPhotoEd.3">
                  <p:embed/>
                </p:oleObj>
              </mc:Choice>
              <mc:Fallback>
                <p:oleObj name="Photo Editor Photo" r:id="rId9" imgW="476316" imgH="438095" progId="MSPhotoEd.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572000"/>
                        <a:ext cx="390525" cy="35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7017A68-8DA7-433C-977C-EA87B032A090}" type="slidenum">
              <a:rPr lang="en-US" altLang="en-US" sz="1400"/>
              <a:pPr algn="r" eaLnBrk="1" hangingPunct="1">
                <a:spcBef>
                  <a:spcPct val="0"/>
                </a:spcBef>
                <a:buFontTx/>
                <a:buNone/>
              </a:pPr>
              <a:t>7</a:t>
            </a:fld>
            <a:endParaRPr lang="en-US" altLang="en-US" sz="1400"/>
          </a:p>
        </p:txBody>
      </p:sp>
      <p:sp>
        <p:nvSpPr>
          <p:cNvPr id="9219" name="Rectangle 4"/>
          <p:cNvSpPr>
            <a:spLocks noGrp="1" noChangeArrowheads="1"/>
          </p:cNvSpPr>
          <p:nvPr>
            <p:ph type="title" idx="4294967295"/>
          </p:nvPr>
        </p:nvSpPr>
        <p:spPr/>
        <p:txBody>
          <a:bodyPr/>
          <a:lstStyle/>
          <a:p>
            <a:pPr eaLnBrk="1" hangingPunct="1"/>
            <a:r>
              <a:rPr lang="en-US" altLang="en-US" sz="4000"/>
              <a:t>Establishing the</a:t>
            </a:r>
            <a:br>
              <a:rPr lang="en-US" altLang="en-US" sz="4000"/>
            </a:br>
            <a:r>
              <a:rPr lang="en-US" altLang="en-US" sz="4000"/>
              <a:t>Electric Field in a Wire (2)</a:t>
            </a:r>
          </a:p>
        </p:txBody>
      </p:sp>
      <p:pic>
        <p:nvPicPr>
          <p:cNvPr id="9220" name="Picture 5" descr="28_13"/>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28600" y="1524000"/>
            <a:ext cx="76581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127" name="Text Box 7"/>
          <p:cNvSpPr txBox="1">
            <a:spLocks noChangeArrowheads="1"/>
          </p:cNvSpPr>
          <p:nvPr/>
        </p:nvSpPr>
        <p:spPr bwMode="auto">
          <a:xfrm>
            <a:off x="609600" y="4343400"/>
            <a:ext cx="7620000" cy="67945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latin typeface="Comic Sans MS" panose="030F0702030302020204" pitchFamily="66" charset="0"/>
              </a:rPr>
              <a:t>The non-uniform charge distribution creates an E field </a:t>
            </a:r>
            <a:r>
              <a:rPr lang="en-US" altLang="en-US" sz="1800" b="1" i="1">
                <a:latin typeface="Comic Sans MS" panose="030F0702030302020204" pitchFamily="66" charset="0"/>
              </a:rPr>
              <a:t>inside</a:t>
            </a:r>
            <a:r>
              <a:rPr lang="en-US" altLang="en-US" sz="1800" b="1">
                <a:latin typeface="Comic Sans MS" panose="030F0702030302020204" pitchFamily="66" charset="0"/>
              </a:rPr>
              <a:t> the wire.  This pushes the electron current through the wire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27"/>
                                        </p:tgtEl>
                                        <p:attrNameLst>
                                          <p:attrName>style.visibility</p:attrName>
                                        </p:attrNameLst>
                                      </p:cBhvr>
                                      <p:to>
                                        <p:strVal val="visible"/>
                                      </p:to>
                                    </p:set>
                                    <p:animEffect transition="in" filter="wipe(left)">
                                      <p:cBhvr>
                                        <p:cTn id="7" dur="500"/>
                                        <p:tgtEl>
                                          <p:spTgt spid="51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022350" y="927100"/>
            <a:ext cx="36734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000" b="1">
                <a:solidFill>
                  <a:srgbClr val="316598"/>
                </a:solidFill>
                <a:latin typeface="Times New Roman" panose="02020603050405020304" pitchFamily="18" charset="0"/>
              </a:rPr>
              <a:t>What are the magnitude and the direction of the current in the fifth wire? </a:t>
            </a:r>
          </a:p>
        </p:txBody>
      </p:sp>
      <p:pic>
        <p:nvPicPr>
          <p:cNvPr id="80899" name="Picture 3" descr="28_st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62000"/>
            <a:ext cx="33528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 Box 4"/>
          <p:cNvSpPr txBox="1">
            <a:spLocks noChangeArrowheads="1"/>
          </p:cNvSpPr>
          <p:nvPr/>
        </p:nvSpPr>
        <p:spPr bwMode="auto">
          <a:xfrm>
            <a:off x="1219200" y="3886200"/>
            <a:ext cx="41497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15 A into the junction </a:t>
            </a:r>
          </a:p>
          <a:p>
            <a:pPr eaLnBrk="1" hangingPunct="1">
              <a:spcBef>
                <a:spcPct val="0"/>
              </a:spcBef>
              <a:buFontTx/>
              <a:buAutoNum type="alphaUcPeriod"/>
            </a:pPr>
            <a:r>
              <a:rPr lang="en-US" altLang="en-US" sz="2400">
                <a:latin typeface="Times New Roman" panose="02020603050405020304" pitchFamily="18" charset="0"/>
              </a:rPr>
              <a:t>15 A out of the junction </a:t>
            </a:r>
          </a:p>
          <a:p>
            <a:pPr eaLnBrk="1" hangingPunct="1">
              <a:spcBef>
                <a:spcPct val="0"/>
              </a:spcBef>
              <a:buFontTx/>
              <a:buAutoNum type="alphaUcPeriod"/>
            </a:pPr>
            <a:r>
              <a:rPr lang="en-US" altLang="en-US" sz="2400">
                <a:latin typeface="Times New Roman" panose="02020603050405020304" pitchFamily="18" charset="0"/>
              </a:rPr>
              <a:t>1 A into the junction </a:t>
            </a:r>
          </a:p>
          <a:p>
            <a:pPr eaLnBrk="1" hangingPunct="1">
              <a:spcBef>
                <a:spcPct val="0"/>
              </a:spcBef>
              <a:buFontTx/>
              <a:buAutoNum type="alphaUcPeriod"/>
            </a:pPr>
            <a:r>
              <a:rPr lang="en-US" altLang="en-US" sz="2400">
                <a:latin typeface="Times New Roman" panose="02020603050405020304" pitchFamily="18" charset="0"/>
              </a:rPr>
              <a:t>1 A out of the junction </a:t>
            </a:r>
          </a:p>
          <a:p>
            <a:pPr eaLnBrk="1" hangingPunct="1">
              <a:spcBef>
                <a:spcPct val="0"/>
              </a:spcBef>
              <a:buFontTx/>
              <a:buAutoNum type="alphaUcPeriod"/>
            </a:pPr>
            <a:r>
              <a:rPr lang="en-US" altLang="en-US" sz="2400">
                <a:latin typeface="Times New Roman" panose="02020603050405020304" pitchFamily="18" charset="0"/>
              </a:rPr>
              <a:t>Not enough data to determine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28_stt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762000"/>
            <a:ext cx="33528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 Box 3"/>
          <p:cNvSpPr txBox="1">
            <a:spLocks noChangeArrowheads="1"/>
          </p:cNvSpPr>
          <p:nvPr/>
        </p:nvSpPr>
        <p:spPr bwMode="auto">
          <a:xfrm>
            <a:off x="1219200" y="3886200"/>
            <a:ext cx="41497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15 A into the junction </a:t>
            </a:r>
          </a:p>
          <a:p>
            <a:pPr eaLnBrk="1" hangingPunct="1">
              <a:spcBef>
                <a:spcPct val="0"/>
              </a:spcBef>
              <a:buFontTx/>
              <a:buAutoNum type="alphaUcPeriod"/>
            </a:pPr>
            <a:r>
              <a:rPr lang="en-US" altLang="en-US" sz="2400">
                <a:latin typeface="Times New Roman" panose="02020603050405020304" pitchFamily="18" charset="0"/>
              </a:rPr>
              <a:t>15 A out of the junction </a:t>
            </a:r>
          </a:p>
          <a:p>
            <a:pPr eaLnBrk="1" hangingPunct="1">
              <a:spcBef>
                <a:spcPct val="0"/>
              </a:spcBef>
              <a:buFontTx/>
              <a:buAutoNum type="alphaUcPeriod"/>
            </a:pPr>
            <a:r>
              <a:rPr lang="en-US" altLang="en-US" sz="2400" b="1">
                <a:latin typeface="Times New Roman" panose="02020603050405020304" pitchFamily="18" charset="0"/>
              </a:rPr>
              <a:t>1 A into the junction</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1 A out of the junction </a:t>
            </a:r>
          </a:p>
          <a:p>
            <a:pPr eaLnBrk="1" hangingPunct="1">
              <a:spcBef>
                <a:spcPct val="0"/>
              </a:spcBef>
              <a:buFontTx/>
              <a:buAutoNum type="alphaUcPeriod"/>
            </a:pPr>
            <a:r>
              <a:rPr lang="en-US" altLang="en-US" sz="2400">
                <a:latin typeface="Times New Roman" panose="02020603050405020304" pitchFamily="18" charset="0"/>
              </a:rPr>
              <a:t>Not enough data to determine</a:t>
            </a:r>
          </a:p>
        </p:txBody>
      </p:sp>
      <p:graphicFrame>
        <p:nvGraphicFramePr>
          <p:cNvPr id="82948" name="Object 4"/>
          <p:cNvGraphicFramePr>
            <a:graphicFrameLocks noChangeAspect="1"/>
          </p:cNvGraphicFramePr>
          <p:nvPr/>
        </p:nvGraphicFramePr>
        <p:xfrm>
          <a:off x="914400" y="4648200"/>
          <a:ext cx="390525" cy="358775"/>
        </p:xfrm>
        <a:graphic>
          <a:graphicData uri="http://schemas.openxmlformats.org/presentationml/2006/ole">
            <mc:AlternateContent xmlns:mc="http://schemas.openxmlformats.org/markup-compatibility/2006">
              <mc:Choice xmlns:v="urn:schemas-microsoft-com:vml" Requires="v">
                <p:oleObj spid="_x0000_s82950" name="Photo Editor Photo" r:id="rId5" imgW="476316" imgH="438095" progId="MSPhotoEd.3">
                  <p:embed/>
                </p:oleObj>
              </mc:Choice>
              <mc:Fallback>
                <p:oleObj name="Photo Editor Photo" r:id="rId5" imgW="476316" imgH="438095" progId="MSPhotoEd.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648200"/>
                        <a:ext cx="390525" cy="35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9" name="Text Box 5"/>
          <p:cNvSpPr txBox="1">
            <a:spLocks noChangeArrowheads="1"/>
          </p:cNvSpPr>
          <p:nvPr/>
        </p:nvSpPr>
        <p:spPr bwMode="auto">
          <a:xfrm>
            <a:off x="1022350" y="927100"/>
            <a:ext cx="36734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000" b="1">
                <a:solidFill>
                  <a:srgbClr val="316598"/>
                </a:solidFill>
                <a:latin typeface="Times New Roman" panose="02020603050405020304" pitchFamily="18" charset="0"/>
              </a:rPr>
              <a:t>What are the magnitude and the direction of the current in the fifth wire?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914400" y="685800"/>
            <a:ext cx="65690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000" b="1">
                <a:solidFill>
                  <a:srgbClr val="316598"/>
                </a:solidFill>
                <a:latin typeface="Times New Roman" panose="02020603050405020304" pitchFamily="18" charset="0"/>
              </a:rPr>
              <a:t>Rank in order, from largest to smallest, the current densities </a:t>
            </a:r>
            <a:r>
              <a:rPr lang="en-US" altLang="en-US" sz="3000" b="1" i="1">
                <a:solidFill>
                  <a:srgbClr val="316598"/>
                </a:solidFill>
                <a:latin typeface="Times New Roman" panose="02020603050405020304" pitchFamily="18" charset="0"/>
              </a:rPr>
              <a:t>J</a:t>
            </a:r>
            <a:r>
              <a:rPr lang="en-US" altLang="en-US" sz="3000" b="1" baseline="-25000">
                <a:solidFill>
                  <a:srgbClr val="316598"/>
                </a:solidFill>
                <a:latin typeface="Times New Roman" panose="02020603050405020304" pitchFamily="18" charset="0"/>
              </a:rPr>
              <a:t>a</a:t>
            </a:r>
            <a:r>
              <a:rPr lang="en-US" altLang="en-US" sz="3000" b="1">
                <a:solidFill>
                  <a:srgbClr val="316598"/>
                </a:solidFill>
                <a:latin typeface="Times New Roman" panose="02020603050405020304" pitchFamily="18" charset="0"/>
              </a:rPr>
              <a:t> to </a:t>
            </a:r>
            <a:r>
              <a:rPr lang="en-US" altLang="en-US" sz="3000" b="1" i="1">
                <a:solidFill>
                  <a:srgbClr val="316598"/>
                </a:solidFill>
                <a:latin typeface="Times New Roman" panose="02020603050405020304" pitchFamily="18" charset="0"/>
              </a:rPr>
              <a:t>J</a:t>
            </a:r>
            <a:r>
              <a:rPr lang="en-US" altLang="en-US" sz="3000" b="1" baseline="-25000">
                <a:solidFill>
                  <a:srgbClr val="316598"/>
                </a:solidFill>
                <a:latin typeface="Times New Roman" panose="02020603050405020304" pitchFamily="18" charset="0"/>
              </a:rPr>
              <a:t>d</a:t>
            </a:r>
            <a:r>
              <a:rPr lang="en-US" altLang="en-US" sz="3000" b="1">
                <a:solidFill>
                  <a:srgbClr val="316598"/>
                </a:solidFill>
                <a:latin typeface="Times New Roman" panose="02020603050405020304" pitchFamily="18" charset="0"/>
              </a:rPr>
              <a:t> in these four wires.</a:t>
            </a:r>
          </a:p>
        </p:txBody>
      </p:sp>
      <p:grpSp>
        <p:nvGrpSpPr>
          <p:cNvPr id="84995" name="Group 3"/>
          <p:cNvGrpSpPr>
            <a:grpSpLocks/>
          </p:cNvGrpSpPr>
          <p:nvPr/>
        </p:nvGrpSpPr>
        <p:grpSpPr bwMode="auto">
          <a:xfrm>
            <a:off x="990600" y="2057400"/>
            <a:ext cx="7340600" cy="3886200"/>
            <a:chOff x="144" y="1104"/>
            <a:chExt cx="5440" cy="2976"/>
          </a:xfrm>
        </p:grpSpPr>
        <p:pic>
          <p:nvPicPr>
            <p:cNvPr id="84997" name="Picture 4" descr="28_stt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1104"/>
              <a:ext cx="5440" cy="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Rectangle 5"/>
            <p:cNvSpPr>
              <a:spLocks noChangeArrowheads="1"/>
            </p:cNvSpPr>
            <p:nvPr/>
          </p:nvSpPr>
          <p:spPr bwMode="auto">
            <a:xfrm>
              <a:off x="1104" y="3792"/>
              <a:ext cx="340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4996" name="Text Box 6"/>
          <p:cNvSpPr txBox="1">
            <a:spLocks noChangeArrowheads="1"/>
          </p:cNvSpPr>
          <p:nvPr/>
        </p:nvSpPr>
        <p:spPr bwMode="auto">
          <a:xfrm>
            <a:off x="2133600" y="4114800"/>
            <a:ext cx="265271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p:cNvGrpSpPr>
            <a:grpSpLocks/>
          </p:cNvGrpSpPr>
          <p:nvPr/>
        </p:nvGrpSpPr>
        <p:grpSpPr bwMode="auto">
          <a:xfrm>
            <a:off x="990600" y="2057400"/>
            <a:ext cx="7340600" cy="3886200"/>
            <a:chOff x="144" y="1104"/>
            <a:chExt cx="5440" cy="2976"/>
          </a:xfrm>
        </p:grpSpPr>
        <p:pic>
          <p:nvPicPr>
            <p:cNvPr id="87046" name="Picture 3" descr="28_stt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104"/>
              <a:ext cx="5440" cy="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7" name="Rectangle 4"/>
            <p:cNvSpPr>
              <a:spLocks noChangeArrowheads="1"/>
            </p:cNvSpPr>
            <p:nvPr/>
          </p:nvSpPr>
          <p:spPr bwMode="auto">
            <a:xfrm>
              <a:off x="1104" y="3792"/>
              <a:ext cx="340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3" name="Text Box 5"/>
          <p:cNvSpPr txBox="1">
            <a:spLocks noChangeArrowheads="1"/>
          </p:cNvSpPr>
          <p:nvPr/>
        </p:nvSpPr>
        <p:spPr bwMode="auto">
          <a:xfrm>
            <a:off x="2133600" y="4114800"/>
            <a:ext cx="27606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b="1">
                <a:latin typeface="Times New Roman" panose="02020603050405020304" pitchFamily="18" charset="0"/>
              </a:rPr>
              <a:t>  </a:t>
            </a:r>
            <a:r>
              <a:rPr lang="en-US" altLang="en-US" sz="2400" b="1" i="1">
                <a:latin typeface="Times New Roman" panose="02020603050405020304" pitchFamily="18" charset="0"/>
              </a:rPr>
              <a:t>J</a:t>
            </a:r>
            <a:r>
              <a:rPr lang="en-US" altLang="en-US" sz="2400" b="1" baseline="-25000">
                <a:latin typeface="Times New Roman" panose="02020603050405020304" pitchFamily="18" charset="0"/>
              </a:rPr>
              <a:t>b</a:t>
            </a:r>
            <a:r>
              <a:rPr lang="en-US" altLang="en-US" sz="2400" b="1">
                <a:latin typeface="Times New Roman" panose="02020603050405020304" pitchFamily="18" charset="0"/>
              </a:rPr>
              <a:t> &gt; </a:t>
            </a:r>
            <a:r>
              <a:rPr lang="en-US" altLang="en-US" sz="2400" b="1" i="1">
                <a:latin typeface="Times New Roman" panose="02020603050405020304" pitchFamily="18" charset="0"/>
              </a:rPr>
              <a:t>J</a:t>
            </a:r>
            <a:r>
              <a:rPr lang="en-US" altLang="en-US" sz="2400" b="1" baseline="-25000">
                <a:latin typeface="Times New Roman" panose="02020603050405020304" pitchFamily="18" charset="0"/>
              </a:rPr>
              <a:t>a</a:t>
            </a:r>
            <a:r>
              <a:rPr lang="en-US" altLang="en-US" sz="2400" b="1">
                <a:latin typeface="Times New Roman" panose="02020603050405020304" pitchFamily="18" charset="0"/>
              </a:rPr>
              <a:t> = </a:t>
            </a:r>
            <a:r>
              <a:rPr lang="en-US" altLang="en-US" sz="2400" b="1" i="1">
                <a:latin typeface="Times New Roman" panose="02020603050405020304" pitchFamily="18" charset="0"/>
              </a:rPr>
              <a:t>J</a:t>
            </a:r>
            <a:r>
              <a:rPr lang="en-US" altLang="en-US" sz="2400" b="1" baseline="-25000">
                <a:latin typeface="Times New Roman" panose="02020603050405020304" pitchFamily="18" charset="0"/>
              </a:rPr>
              <a:t>d</a:t>
            </a:r>
            <a:r>
              <a:rPr lang="en-US" altLang="en-US" sz="2400" b="1">
                <a:latin typeface="Times New Roman" panose="02020603050405020304" pitchFamily="18" charset="0"/>
              </a:rPr>
              <a:t> &gt; </a:t>
            </a:r>
            <a:r>
              <a:rPr lang="en-US" altLang="en-US" sz="2400" b="1" i="1">
                <a:latin typeface="Times New Roman" panose="02020603050405020304" pitchFamily="18" charset="0"/>
              </a:rPr>
              <a:t>J</a:t>
            </a:r>
            <a:r>
              <a:rPr lang="en-US" altLang="en-US" sz="2400" b="1" baseline="-25000">
                <a:latin typeface="Times New Roman" panose="02020603050405020304" pitchFamily="18" charset="0"/>
              </a:rPr>
              <a:t>c</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b</a:t>
            </a:r>
            <a:r>
              <a:rPr lang="en-US" altLang="en-US" sz="2400">
                <a:latin typeface="Times New Roman" panose="02020603050405020304" pitchFamily="18" charset="0"/>
              </a:rPr>
              <a:t> = </a:t>
            </a:r>
            <a:r>
              <a:rPr lang="en-US" altLang="en-US" sz="2400" i="1">
                <a:latin typeface="Times New Roman" panose="02020603050405020304" pitchFamily="18" charset="0"/>
              </a:rPr>
              <a:t>J</a:t>
            </a:r>
            <a:r>
              <a:rPr lang="en-US" altLang="en-US" sz="2400" baseline="-25000">
                <a:latin typeface="Times New Roman" panose="02020603050405020304" pitchFamily="18" charset="0"/>
              </a:rPr>
              <a:t>d</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a</a:t>
            </a:r>
            <a:r>
              <a:rPr lang="en-US" altLang="en-US" sz="2400">
                <a:latin typeface="Times New Roman" panose="02020603050405020304" pitchFamily="18" charset="0"/>
              </a:rPr>
              <a:t> &gt; </a:t>
            </a:r>
            <a:r>
              <a:rPr lang="en-US" altLang="en-US" sz="2400" i="1">
                <a:latin typeface="Times New Roman" panose="02020603050405020304" pitchFamily="18" charset="0"/>
              </a:rPr>
              <a:t>J</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p>
        </p:txBody>
      </p:sp>
      <p:graphicFrame>
        <p:nvGraphicFramePr>
          <p:cNvPr id="87044" name="Object 6"/>
          <p:cNvGraphicFramePr>
            <a:graphicFrameLocks noChangeAspect="1"/>
          </p:cNvGraphicFramePr>
          <p:nvPr/>
        </p:nvGraphicFramePr>
        <p:xfrm>
          <a:off x="1752600" y="4572000"/>
          <a:ext cx="390525" cy="358775"/>
        </p:xfrm>
        <a:graphic>
          <a:graphicData uri="http://schemas.openxmlformats.org/presentationml/2006/ole">
            <mc:AlternateContent xmlns:mc="http://schemas.openxmlformats.org/markup-compatibility/2006">
              <mc:Choice xmlns:v="urn:schemas-microsoft-com:vml" Requires="v">
                <p:oleObj spid="_x0000_s87048" name="Photo Editor Photo" r:id="rId5" imgW="476316" imgH="438095" progId="MSPhotoEd.3">
                  <p:embed/>
                </p:oleObj>
              </mc:Choice>
              <mc:Fallback>
                <p:oleObj name="Photo Editor Photo" r:id="rId5" imgW="476316" imgH="438095" progId="MSPhotoEd.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572000"/>
                        <a:ext cx="390525" cy="35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5" name="Text Box 7"/>
          <p:cNvSpPr txBox="1">
            <a:spLocks noChangeArrowheads="1"/>
          </p:cNvSpPr>
          <p:nvPr/>
        </p:nvSpPr>
        <p:spPr bwMode="auto">
          <a:xfrm>
            <a:off x="914400" y="685800"/>
            <a:ext cx="65690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000" b="1">
                <a:solidFill>
                  <a:srgbClr val="316598"/>
                </a:solidFill>
                <a:latin typeface="Times New Roman" panose="02020603050405020304" pitchFamily="18" charset="0"/>
              </a:rPr>
              <a:t>Rank in order, from largest to smallest, the current densities </a:t>
            </a:r>
            <a:r>
              <a:rPr lang="en-US" altLang="en-US" sz="3000" b="1" i="1">
                <a:solidFill>
                  <a:srgbClr val="316598"/>
                </a:solidFill>
                <a:latin typeface="Times New Roman" panose="02020603050405020304" pitchFamily="18" charset="0"/>
              </a:rPr>
              <a:t>J</a:t>
            </a:r>
            <a:r>
              <a:rPr lang="en-US" altLang="en-US" sz="3000" b="1" baseline="-25000">
                <a:solidFill>
                  <a:srgbClr val="316598"/>
                </a:solidFill>
                <a:latin typeface="Times New Roman" panose="02020603050405020304" pitchFamily="18" charset="0"/>
              </a:rPr>
              <a:t>a</a:t>
            </a:r>
            <a:r>
              <a:rPr lang="en-US" altLang="en-US" sz="3000" b="1">
                <a:solidFill>
                  <a:srgbClr val="316598"/>
                </a:solidFill>
                <a:latin typeface="Times New Roman" panose="02020603050405020304" pitchFamily="18" charset="0"/>
              </a:rPr>
              <a:t> to </a:t>
            </a:r>
            <a:r>
              <a:rPr lang="en-US" altLang="en-US" sz="3000" b="1" i="1">
                <a:solidFill>
                  <a:srgbClr val="316598"/>
                </a:solidFill>
                <a:latin typeface="Times New Roman" panose="02020603050405020304" pitchFamily="18" charset="0"/>
              </a:rPr>
              <a:t>J</a:t>
            </a:r>
            <a:r>
              <a:rPr lang="en-US" altLang="en-US" sz="3000" b="1" baseline="-25000">
                <a:solidFill>
                  <a:srgbClr val="316598"/>
                </a:solidFill>
                <a:latin typeface="Times New Roman" panose="02020603050405020304" pitchFamily="18" charset="0"/>
              </a:rPr>
              <a:t>d</a:t>
            </a:r>
            <a:r>
              <a:rPr lang="en-US" altLang="en-US" sz="3000" b="1">
                <a:solidFill>
                  <a:srgbClr val="316598"/>
                </a:solidFill>
                <a:latin typeface="Times New Roman" panose="02020603050405020304" pitchFamily="18" charset="0"/>
              </a:rPr>
              <a:t> in these four wires.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806450" y="411163"/>
            <a:ext cx="36734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316598"/>
                </a:solidFill>
                <a:latin typeface="Times New Roman" panose="02020603050405020304" pitchFamily="18" charset="0"/>
              </a:rPr>
              <a:t>A wire connects the positive and negative terminals of a battery. Two identical wires connect the positive and negative terminals of an identical battery. Rank in order, from largest to smallest, the currents </a:t>
            </a:r>
            <a:r>
              <a:rPr lang="en-US" altLang="en-US" sz="2400" b="1" i="1">
                <a:solidFill>
                  <a:srgbClr val="316598"/>
                </a:solidFill>
                <a:latin typeface="Times New Roman" panose="02020603050405020304" pitchFamily="18" charset="0"/>
              </a:rPr>
              <a:t>I</a:t>
            </a:r>
            <a:r>
              <a:rPr lang="en-US" altLang="en-US" sz="2400" b="1" baseline="-25000">
                <a:solidFill>
                  <a:srgbClr val="316598"/>
                </a:solidFill>
                <a:latin typeface="Times New Roman" panose="02020603050405020304" pitchFamily="18" charset="0"/>
              </a:rPr>
              <a:t>a</a:t>
            </a:r>
            <a:r>
              <a:rPr lang="en-US" altLang="en-US" sz="2400" b="1">
                <a:solidFill>
                  <a:srgbClr val="316598"/>
                </a:solidFill>
                <a:latin typeface="Times New Roman" panose="02020603050405020304" pitchFamily="18" charset="0"/>
              </a:rPr>
              <a:t> to </a:t>
            </a:r>
            <a:r>
              <a:rPr lang="en-US" altLang="en-US" sz="2400" b="1" i="1">
                <a:solidFill>
                  <a:srgbClr val="316598"/>
                </a:solidFill>
                <a:latin typeface="Times New Roman" panose="02020603050405020304" pitchFamily="18" charset="0"/>
              </a:rPr>
              <a:t>I</a:t>
            </a:r>
            <a:r>
              <a:rPr lang="en-US" altLang="en-US" sz="2400" b="1" baseline="-25000">
                <a:solidFill>
                  <a:srgbClr val="316598"/>
                </a:solidFill>
                <a:latin typeface="Times New Roman" panose="02020603050405020304" pitchFamily="18" charset="0"/>
              </a:rPr>
              <a:t>d</a:t>
            </a:r>
            <a:r>
              <a:rPr lang="en-US" altLang="en-US" sz="2400" b="1">
                <a:solidFill>
                  <a:srgbClr val="316598"/>
                </a:solidFill>
                <a:latin typeface="Times New Roman" panose="02020603050405020304" pitchFamily="18" charset="0"/>
              </a:rPr>
              <a:t> at points a to d.</a:t>
            </a:r>
          </a:p>
        </p:txBody>
      </p:sp>
      <p:pic>
        <p:nvPicPr>
          <p:cNvPr id="89091" name="Picture 3" descr="30_st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85800"/>
            <a:ext cx="36893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4"/>
          <p:cNvSpPr txBox="1">
            <a:spLocks noChangeArrowheads="1"/>
          </p:cNvSpPr>
          <p:nvPr/>
        </p:nvSpPr>
        <p:spPr bwMode="auto">
          <a:xfrm>
            <a:off x="2971800" y="4267200"/>
            <a:ext cx="23399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 </a:t>
            </a:r>
          </a:p>
          <a:p>
            <a:pPr eaLnBrk="1" hangingPunct="1">
              <a:spcBef>
                <a:spcPct val="0"/>
              </a:spcBef>
              <a:buFontTx/>
              <a:buAutoNum type="alphaUcPeriod"/>
            </a:pP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 </a:t>
            </a:r>
          </a:p>
          <a:p>
            <a:pPr eaLnBrk="1" hangingPunct="1">
              <a:spcBef>
                <a:spcPct val="0"/>
              </a:spcBef>
              <a:buFontTx/>
              <a:buAutoNum type="alphaUcPeriod"/>
            </a:pP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30_stt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685800"/>
            <a:ext cx="36893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Text Box 3"/>
          <p:cNvSpPr txBox="1">
            <a:spLocks noChangeArrowheads="1"/>
          </p:cNvSpPr>
          <p:nvPr/>
        </p:nvSpPr>
        <p:spPr bwMode="auto">
          <a:xfrm>
            <a:off x="2971800" y="4267200"/>
            <a:ext cx="24479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 </a:t>
            </a:r>
          </a:p>
          <a:p>
            <a:pPr eaLnBrk="1" hangingPunct="1">
              <a:spcBef>
                <a:spcPct val="0"/>
              </a:spcBef>
              <a:buFontTx/>
              <a:buAutoNum type="alphaUcPeriod"/>
            </a:pP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 </a:t>
            </a:r>
          </a:p>
          <a:p>
            <a:pPr eaLnBrk="1" hangingPunct="1">
              <a:spcBef>
                <a:spcPct val="0"/>
              </a:spcBef>
              <a:buFontTx/>
              <a:buAutoNum type="alphaUcPeriod"/>
            </a:pP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 </a:t>
            </a:r>
          </a:p>
          <a:p>
            <a:pPr eaLnBrk="1" hangingPunct="1">
              <a:spcBef>
                <a:spcPct val="0"/>
              </a:spcBef>
              <a:buFontTx/>
              <a:buAutoNum type="alphaUcPeriod"/>
            </a:pPr>
            <a:r>
              <a:rPr lang="en-US" altLang="en-US" sz="2400" b="1">
                <a:latin typeface="Times New Roman" panose="02020603050405020304" pitchFamily="18" charset="0"/>
              </a:rPr>
              <a: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a</a:t>
            </a:r>
            <a:r>
              <a:rPr lang="en-US" altLang="en-US" sz="2400" b="1">
                <a:latin typeface="Times New Roman" panose="02020603050405020304" pitchFamily="18" charset="0"/>
              </a:rPr>
              <a:t> =</a:t>
            </a:r>
            <a:r>
              <a:rPr lang="en-US" altLang="en-US" sz="2400" b="1" baseline="-25000">
                <a:latin typeface="Times New Roman" panose="02020603050405020304" pitchFamily="18" charset="0"/>
              </a:rPr>
              <a: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b</a:t>
            </a:r>
            <a:r>
              <a:rPr lang="en-US" altLang="en-US" sz="2400" b="1">
                <a:latin typeface="Times New Roman" panose="02020603050405020304" pitchFamily="18" charset="0"/>
              </a:rPr>
              <a:t> =</a:t>
            </a:r>
            <a:r>
              <a:rPr lang="en-US" altLang="en-US" sz="2400" b="1" baseline="-25000">
                <a:latin typeface="Times New Roman" panose="02020603050405020304" pitchFamily="18" charset="0"/>
              </a:rPr>
              <a: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c</a:t>
            </a:r>
            <a:r>
              <a:rPr lang="en-US" altLang="en-US" sz="2400" b="1">
                <a:latin typeface="Times New Roman" panose="02020603050405020304" pitchFamily="18" charset="0"/>
              </a:rPr>
              <a:t> =</a:t>
            </a:r>
            <a:r>
              <a:rPr lang="en-US" altLang="en-US" sz="2400" b="1" baseline="-25000">
                <a:latin typeface="Times New Roman" panose="02020603050405020304" pitchFamily="18" charset="0"/>
              </a:rPr>
              <a:t> </a:t>
            </a:r>
            <a:r>
              <a:rPr lang="en-US" altLang="en-US" sz="2400" b="1" i="1">
                <a:latin typeface="Times New Roman" panose="02020603050405020304" pitchFamily="18" charset="0"/>
              </a:rPr>
              <a:t>I</a:t>
            </a:r>
            <a:r>
              <a:rPr lang="en-US" altLang="en-US" sz="2400" b="1" baseline="-25000">
                <a:latin typeface="Times New Roman" panose="02020603050405020304" pitchFamily="18" charset="0"/>
              </a:rPr>
              <a:t>d</a:t>
            </a:r>
            <a:r>
              <a:rPr lang="en-US" altLang="en-US" sz="2400" baseline="-25000">
                <a:latin typeface="Times New Roman" panose="02020603050405020304" pitchFamily="18" charset="0"/>
              </a:rPr>
              <a:t> </a:t>
            </a:r>
          </a:p>
          <a:p>
            <a:pPr eaLnBrk="1" hangingPunct="1">
              <a:spcBef>
                <a:spcPct val="0"/>
              </a:spcBef>
              <a:buFontTx/>
              <a:buAutoNum type="alphaUcPeriod"/>
            </a:pPr>
            <a:r>
              <a:rPr lang="en-US" altLang="en-US" sz="24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a</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b</a:t>
            </a:r>
            <a:r>
              <a:rPr lang="en-US" altLang="en-US" sz="2400">
                <a:latin typeface="Times New Roman" panose="02020603050405020304" pitchFamily="18" charset="0"/>
              </a:rPr>
              <a:t> &gt;</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c</a:t>
            </a:r>
            <a:r>
              <a:rPr lang="en-US" altLang="en-US" sz="2400">
                <a:latin typeface="Times New Roman" panose="02020603050405020304" pitchFamily="18" charset="0"/>
              </a:rPr>
              <a:t> =</a:t>
            </a:r>
            <a:r>
              <a:rPr lang="en-US" altLang="en-US" sz="2400" baseline="-25000">
                <a:latin typeface="Times New Roman" panose="02020603050405020304" pitchFamily="18" charset="0"/>
              </a:rPr>
              <a:t> </a:t>
            </a:r>
            <a:r>
              <a:rPr lang="en-US" altLang="en-US" sz="2400" i="1">
                <a:latin typeface="Times New Roman" panose="02020603050405020304" pitchFamily="18" charset="0"/>
              </a:rPr>
              <a:t>I</a:t>
            </a:r>
            <a:r>
              <a:rPr lang="en-US" altLang="en-US" sz="2400" baseline="-25000">
                <a:latin typeface="Times New Roman" panose="02020603050405020304" pitchFamily="18" charset="0"/>
              </a:rPr>
              <a:t>d </a:t>
            </a:r>
          </a:p>
        </p:txBody>
      </p:sp>
      <p:graphicFrame>
        <p:nvGraphicFramePr>
          <p:cNvPr id="91140" name="Object 4"/>
          <p:cNvGraphicFramePr>
            <a:graphicFrameLocks noChangeAspect="1"/>
          </p:cNvGraphicFramePr>
          <p:nvPr/>
        </p:nvGraphicFramePr>
        <p:xfrm>
          <a:off x="2590800" y="5410200"/>
          <a:ext cx="390525" cy="358775"/>
        </p:xfrm>
        <a:graphic>
          <a:graphicData uri="http://schemas.openxmlformats.org/presentationml/2006/ole">
            <mc:AlternateContent xmlns:mc="http://schemas.openxmlformats.org/markup-compatibility/2006">
              <mc:Choice xmlns:v="urn:schemas-microsoft-com:vml" Requires="v">
                <p:oleObj spid="_x0000_s91142" name="Photo Editor Photo" r:id="rId5" imgW="476316" imgH="438095" progId="MSPhotoEd.3">
                  <p:embed/>
                </p:oleObj>
              </mc:Choice>
              <mc:Fallback>
                <p:oleObj name="Photo Editor Photo" r:id="rId5" imgW="476316" imgH="438095" progId="MSPhotoEd.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410200"/>
                        <a:ext cx="390525" cy="35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1" name="Text Box 5"/>
          <p:cNvSpPr txBox="1">
            <a:spLocks noChangeArrowheads="1"/>
          </p:cNvSpPr>
          <p:nvPr/>
        </p:nvSpPr>
        <p:spPr bwMode="auto">
          <a:xfrm>
            <a:off x="806450" y="411163"/>
            <a:ext cx="36734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316598"/>
                </a:solidFill>
                <a:latin typeface="Times New Roman" panose="02020603050405020304" pitchFamily="18" charset="0"/>
              </a:rPr>
              <a:t>A wire connects the positive and negative terminals of a battery. Two identical wires connect the positive and negative terminals of an identical battery. Rank in order, from largest to smallest, the currents </a:t>
            </a:r>
            <a:r>
              <a:rPr lang="en-US" altLang="en-US" sz="2400" b="1" i="1">
                <a:solidFill>
                  <a:srgbClr val="316598"/>
                </a:solidFill>
                <a:latin typeface="Times New Roman" panose="02020603050405020304" pitchFamily="18" charset="0"/>
              </a:rPr>
              <a:t>I</a:t>
            </a:r>
            <a:r>
              <a:rPr lang="en-US" altLang="en-US" sz="2400" b="1" baseline="-25000">
                <a:solidFill>
                  <a:srgbClr val="316598"/>
                </a:solidFill>
                <a:latin typeface="Times New Roman" panose="02020603050405020304" pitchFamily="18" charset="0"/>
              </a:rPr>
              <a:t>a</a:t>
            </a:r>
            <a:r>
              <a:rPr lang="en-US" altLang="en-US" sz="2400" b="1">
                <a:solidFill>
                  <a:srgbClr val="316598"/>
                </a:solidFill>
                <a:latin typeface="Times New Roman" panose="02020603050405020304" pitchFamily="18" charset="0"/>
              </a:rPr>
              <a:t> to </a:t>
            </a:r>
            <a:r>
              <a:rPr lang="en-US" altLang="en-US" sz="2400" b="1" i="1">
                <a:solidFill>
                  <a:srgbClr val="316598"/>
                </a:solidFill>
                <a:latin typeface="Times New Roman" panose="02020603050405020304" pitchFamily="18" charset="0"/>
              </a:rPr>
              <a:t>I</a:t>
            </a:r>
            <a:r>
              <a:rPr lang="en-US" altLang="en-US" sz="2400" b="1" baseline="-25000">
                <a:solidFill>
                  <a:srgbClr val="316598"/>
                </a:solidFill>
                <a:latin typeface="Times New Roman" panose="02020603050405020304" pitchFamily="18" charset="0"/>
              </a:rPr>
              <a:t>d</a:t>
            </a:r>
            <a:r>
              <a:rPr lang="en-US" altLang="en-US" sz="2400" b="1">
                <a:solidFill>
                  <a:srgbClr val="316598"/>
                </a:solidFill>
                <a:latin typeface="Times New Roman" panose="02020603050405020304" pitchFamily="18" charset="0"/>
              </a:rPr>
              <a:t> at points a to 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B50B3DE-E8C6-4620-85C9-46257738BB36}" type="slidenum">
              <a:rPr lang="en-US" altLang="en-US" sz="1400"/>
              <a:pPr algn="r" eaLnBrk="1" hangingPunct="1">
                <a:spcBef>
                  <a:spcPct val="0"/>
                </a:spcBef>
                <a:buFontTx/>
                <a:buNone/>
              </a:pPr>
              <a:t>8</a:t>
            </a:fld>
            <a:endParaRPr lang="en-US" altLang="en-US" sz="1400"/>
          </a:p>
        </p:txBody>
      </p:sp>
      <p:sp>
        <p:nvSpPr>
          <p:cNvPr id="10243" name="Rectangle 4"/>
          <p:cNvSpPr>
            <a:spLocks noGrp="1" noChangeArrowheads="1"/>
          </p:cNvSpPr>
          <p:nvPr>
            <p:ph type="title" idx="4294967295"/>
          </p:nvPr>
        </p:nvSpPr>
        <p:spPr/>
        <p:txBody>
          <a:bodyPr/>
          <a:lstStyle/>
          <a:p>
            <a:pPr eaLnBrk="1" hangingPunct="1"/>
            <a:r>
              <a:rPr lang="en-US" altLang="en-US"/>
              <a:t>Turning the Corner</a:t>
            </a:r>
          </a:p>
        </p:txBody>
      </p:sp>
      <p:pic>
        <p:nvPicPr>
          <p:cNvPr id="10244" name="Picture 5" descr="28_1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990600" y="1600200"/>
            <a:ext cx="763905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January 24, 2007</a:t>
            </a:r>
          </a:p>
        </p:txBody>
      </p:sp>
      <p:sp>
        <p:nvSpPr>
          <p:cNvPr id="1126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3455669-A442-4B6D-A479-632A9BD007DF}" type="slidenum">
              <a:rPr lang="en-US" altLang="en-US" sz="1400"/>
              <a:pPr algn="r" eaLnBrk="1" hangingPunct="1">
                <a:spcBef>
                  <a:spcPct val="0"/>
                </a:spcBef>
                <a:buFontTx/>
                <a:buNone/>
              </a:pPr>
              <a:t>9</a:t>
            </a:fld>
            <a:endParaRPr lang="en-US" altLang="en-US" sz="1400"/>
          </a:p>
        </p:txBody>
      </p:sp>
      <p:sp>
        <p:nvSpPr>
          <p:cNvPr id="11268" name="Rectangle 2"/>
          <p:cNvSpPr>
            <a:spLocks noGrp="1" noChangeArrowheads="1"/>
          </p:cNvSpPr>
          <p:nvPr>
            <p:ph type="title" idx="4294967295"/>
          </p:nvPr>
        </p:nvSpPr>
        <p:spPr/>
        <p:txBody>
          <a:bodyPr/>
          <a:lstStyle/>
          <a:p>
            <a:pPr eaLnBrk="1" hangingPunct="1"/>
            <a:r>
              <a:rPr lang="en-US" altLang="en-US"/>
              <a:t>A Model of Conduction (1)</a:t>
            </a:r>
          </a:p>
        </p:txBody>
      </p:sp>
      <p:pic>
        <p:nvPicPr>
          <p:cNvPr id="11269" name="Picture 5" descr="28_16_01"/>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81000" y="990600"/>
            <a:ext cx="2068513"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28_16_02"/>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33400" y="3581400"/>
            <a:ext cx="27606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9"/>
          <p:cNvSpPr txBox="1">
            <a:spLocks noChangeArrowheads="1"/>
          </p:cNvSpPr>
          <p:nvPr/>
        </p:nvSpPr>
        <p:spPr bwMode="auto">
          <a:xfrm>
            <a:off x="3184525" y="3595688"/>
            <a:ext cx="55784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mic Sans MS" panose="030F0702030302020204" pitchFamily="66" charset="0"/>
              </a:rPr>
              <a:t>     Now turn on an </a:t>
            </a:r>
            <a:r>
              <a:rPr lang="en-US" altLang="en-US" sz="1800" b="1">
                <a:latin typeface="Comic Sans MS" panose="030F0702030302020204" pitchFamily="66" charset="0"/>
              </a:rPr>
              <a:t>E </a:t>
            </a:r>
            <a:r>
              <a:rPr lang="en-US" altLang="en-US" sz="1800">
                <a:latin typeface="Comic Sans MS" panose="030F0702030302020204" pitchFamily="66" charset="0"/>
              </a:rPr>
              <a:t>field.  The straight-line trajectories become parabolic, and because of the curvature, the electrons begin to drift in the direction opposite </a:t>
            </a:r>
            <a:r>
              <a:rPr lang="en-US" altLang="en-US" sz="1800" b="1">
                <a:latin typeface="Comic Sans MS" panose="030F0702030302020204" pitchFamily="66" charset="0"/>
              </a:rPr>
              <a:t>E</a:t>
            </a:r>
            <a:r>
              <a:rPr lang="en-US" altLang="en-US" sz="1800">
                <a:latin typeface="Comic Sans MS" panose="030F0702030302020204" pitchFamily="66" charset="0"/>
              </a:rPr>
              <a:t>, i.e., “downhill”.</a:t>
            </a:r>
          </a:p>
          <a:p>
            <a:pPr eaLnBrk="1" hangingPunct="1">
              <a:spcBef>
                <a:spcPct val="0"/>
              </a:spcBef>
              <a:buFontTx/>
              <a:buNone/>
            </a:pPr>
            <a:r>
              <a:rPr lang="en-US" altLang="en-US" sz="1800">
                <a:latin typeface="Comic Sans MS" panose="030F0702030302020204" pitchFamily="66" charset="0"/>
              </a:rPr>
              <a:t>     </a:t>
            </a:r>
            <a:r>
              <a:rPr lang="en-US" altLang="en-US" sz="1800" b="1">
                <a:latin typeface="Comic Sans MS" panose="030F0702030302020204" pitchFamily="66" charset="0"/>
              </a:rPr>
              <a:t>a</a:t>
            </a:r>
            <a:r>
              <a:rPr lang="en-US" altLang="en-US" sz="1800" b="1" baseline="-25000">
                <a:latin typeface="Comic Sans MS" panose="030F0702030302020204" pitchFamily="66" charset="0"/>
              </a:rPr>
              <a:t>x</a:t>
            </a:r>
            <a:r>
              <a:rPr lang="en-US" altLang="en-US" sz="1800" b="1">
                <a:latin typeface="Comic Sans MS" panose="030F0702030302020204" pitchFamily="66" charset="0"/>
              </a:rPr>
              <a:t>=F/m=eE/m</a:t>
            </a:r>
            <a:r>
              <a:rPr lang="en-US" altLang="en-US" sz="1800">
                <a:latin typeface="Comic Sans MS" panose="030F0702030302020204" pitchFamily="66" charset="0"/>
              </a:rPr>
              <a:t> </a:t>
            </a:r>
          </a:p>
          <a:p>
            <a:pPr eaLnBrk="1" hangingPunct="1">
              <a:spcBef>
                <a:spcPct val="0"/>
              </a:spcBef>
              <a:buFontTx/>
              <a:buNone/>
            </a:pPr>
            <a:r>
              <a:rPr lang="en-US" altLang="en-US" sz="1800">
                <a:latin typeface="Comic Sans MS" panose="030F0702030302020204" pitchFamily="66" charset="0"/>
              </a:rPr>
              <a:t>	thus </a:t>
            </a:r>
            <a:r>
              <a:rPr lang="en-US" altLang="en-US" sz="1800" b="1">
                <a:latin typeface="Comic Sans MS" panose="030F0702030302020204" pitchFamily="66" charset="0"/>
              </a:rPr>
              <a:t>v</a:t>
            </a:r>
            <a:r>
              <a:rPr lang="en-US" altLang="en-US" sz="1800" b="1" baseline="-25000">
                <a:latin typeface="Comic Sans MS" panose="030F0702030302020204" pitchFamily="66" charset="0"/>
              </a:rPr>
              <a:t>x</a:t>
            </a:r>
            <a:r>
              <a:rPr lang="en-US" altLang="en-US" sz="1800" b="1">
                <a:latin typeface="Comic Sans MS" panose="030F0702030302020204" pitchFamily="66" charset="0"/>
              </a:rPr>
              <a:t>=v</a:t>
            </a:r>
            <a:r>
              <a:rPr lang="en-US" altLang="en-US" sz="1800" b="1" baseline="-25000">
                <a:latin typeface="Comic Sans MS" panose="030F0702030302020204" pitchFamily="66" charset="0"/>
              </a:rPr>
              <a:t>ix</a:t>
            </a:r>
            <a:r>
              <a:rPr lang="en-US" altLang="en-US" sz="1800" b="1">
                <a:latin typeface="Comic Sans MS" panose="030F0702030302020204" pitchFamily="66" charset="0"/>
              </a:rPr>
              <a:t>+ a</a:t>
            </a:r>
            <a:r>
              <a:rPr lang="en-US" altLang="en-US" sz="1800" b="1" baseline="-25000">
                <a:latin typeface="Comic Sans MS" panose="030F0702030302020204" pitchFamily="66" charset="0"/>
              </a:rPr>
              <a:t>x</a:t>
            </a:r>
            <a:r>
              <a:rPr lang="en-US" altLang="en-US" sz="1800" b="1">
                <a:latin typeface="Comic Sans MS" panose="030F0702030302020204" pitchFamily="66" charset="0"/>
              </a:rPr>
              <a:t>t = v</a:t>
            </a:r>
            <a:r>
              <a:rPr lang="en-US" altLang="en-US" sz="1800" b="1" baseline="-25000">
                <a:latin typeface="Comic Sans MS" panose="030F0702030302020204" pitchFamily="66" charset="0"/>
              </a:rPr>
              <a:t>ix</a:t>
            </a:r>
            <a:r>
              <a:rPr lang="en-US" altLang="en-US" sz="1800" b="1">
                <a:latin typeface="Comic Sans MS" panose="030F0702030302020204" pitchFamily="66" charset="0"/>
              </a:rPr>
              <a:t>+ (eE/m)t</a:t>
            </a:r>
          </a:p>
          <a:p>
            <a:pPr eaLnBrk="1" hangingPunct="1">
              <a:spcBef>
                <a:spcPct val="0"/>
              </a:spcBef>
              <a:buFontTx/>
              <a:buNone/>
            </a:pPr>
            <a:endParaRPr lang="en-US" altLang="en-US" sz="1800" b="1">
              <a:latin typeface="Comic Sans MS" panose="030F0702030302020204" pitchFamily="66" charset="0"/>
            </a:endParaRPr>
          </a:p>
          <a:p>
            <a:pPr eaLnBrk="1" hangingPunct="1">
              <a:spcBef>
                <a:spcPct val="0"/>
              </a:spcBef>
              <a:buFontTx/>
              <a:buNone/>
            </a:pPr>
            <a:r>
              <a:rPr lang="en-US" altLang="en-US" sz="1800" b="1">
                <a:latin typeface="Comic Sans MS" panose="030F0702030302020204" pitchFamily="66" charset="0"/>
              </a:rPr>
              <a:t>     </a:t>
            </a:r>
            <a:r>
              <a:rPr lang="en-US" altLang="en-US" sz="1800">
                <a:latin typeface="Comic Sans MS" panose="030F0702030302020204" pitchFamily="66" charset="0"/>
              </a:rPr>
              <a:t>This acceleration increases the electron more kinetic energy until the next collision, a “friction” that heats the wire.</a:t>
            </a:r>
            <a:endParaRPr lang="en-US" altLang="en-US" sz="1800" b="1">
              <a:latin typeface="Comic Sans MS" panose="030F0702030302020204" pitchFamily="66" charset="0"/>
            </a:endParaRPr>
          </a:p>
        </p:txBody>
      </p:sp>
      <p:sp>
        <p:nvSpPr>
          <p:cNvPr id="11272" name="Text Box 10"/>
          <p:cNvSpPr txBox="1">
            <a:spLocks noChangeArrowheads="1"/>
          </p:cNvSpPr>
          <p:nvPr/>
        </p:nvSpPr>
        <p:spPr bwMode="auto">
          <a:xfrm>
            <a:off x="2590800" y="1524000"/>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Comic Sans MS" panose="030F0702030302020204" pitchFamily="66" charset="0"/>
              </a:rPr>
              <a:t>With no applied E-field, the electrons move around due to thermal energy, but, they have no net drift.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2430</Words>
  <Application>Microsoft Office PowerPoint</Application>
  <PresentationFormat>On-screen Show (4:3)</PresentationFormat>
  <Paragraphs>302</Paragraphs>
  <Slides>75</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75</vt:i4>
      </vt:variant>
    </vt:vector>
  </HeadingPairs>
  <TitlesOfParts>
    <vt:vector size="86" baseType="lpstr">
      <vt:lpstr>Arial</vt:lpstr>
      <vt:lpstr>Times New Roman</vt:lpstr>
      <vt:lpstr>Comic Sans MS</vt:lpstr>
      <vt:lpstr>Impact</vt:lpstr>
      <vt:lpstr>Symbol</vt:lpstr>
      <vt:lpstr>Brush Script MT</vt:lpstr>
      <vt:lpstr>Default Design</vt:lpstr>
      <vt:lpstr>Adobe Photoshop Image</vt:lpstr>
      <vt:lpstr>MathType 5.0 Equation</vt:lpstr>
      <vt:lpstr>Microsoft Equation 3.0</vt:lpstr>
      <vt:lpstr>Microsoft Photo Editor 3.0 Photo</vt:lpstr>
      <vt:lpstr>Chapter 30. Current and Resistance</vt:lpstr>
      <vt:lpstr>PowerPoint Presentation</vt:lpstr>
      <vt:lpstr>PowerPoint Presentation</vt:lpstr>
      <vt:lpstr>PowerPoint Presentation</vt:lpstr>
      <vt:lpstr>The Electron Current</vt:lpstr>
      <vt:lpstr>Establishing the Electric Field in a Wire (1)</vt:lpstr>
      <vt:lpstr>Establishing the Electric Field in a Wire (2)</vt:lpstr>
      <vt:lpstr>Turning the Corner</vt:lpstr>
      <vt:lpstr>A Model of Conduction (1)</vt:lpstr>
      <vt:lpstr>A Model of Conduction (2)</vt:lpstr>
      <vt:lpstr>Current and Electrons</vt:lpstr>
      <vt:lpstr>Kirchhoff’s Junction Law</vt:lpstr>
      <vt:lpstr>Quick Question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Superconductivity</vt:lpstr>
      <vt:lpstr>Summary: Chapter 30 (1)</vt:lpstr>
      <vt:lpstr>Summary: Chapter 30 (2)</vt:lpstr>
      <vt:lpstr>The Electron Current</vt:lpstr>
      <vt:lpstr>Current and Drift Velocity</vt:lpstr>
      <vt:lpstr>PowerPoint Presentation</vt:lpstr>
      <vt:lpstr>The Electron Current</vt:lpstr>
      <vt:lpstr>EXAMPLE 31.1 The size of the electron current</vt:lpstr>
      <vt:lpstr>EXAMPLE 31.1 The size of the electron current</vt:lpstr>
      <vt:lpstr>EXAMPLE 31.1 The size of the electron current</vt:lpstr>
      <vt:lpstr>Creating a Current</vt:lpstr>
      <vt:lpstr>EXAMPLE 31.3 The electron current in a copper wire</vt:lpstr>
      <vt:lpstr>EXAMPLE 31.3 The electron current in a copper wire</vt:lpstr>
      <vt:lpstr>EXAMPLE 31.3 The electron current in a copper wire</vt:lpstr>
      <vt:lpstr>EXAMPLE 31.3 The electron current in a copper wire</vt:lpstr>
      <vt:lpstr>Current</vt:lpstr>
      <vt:lpstr>EXAMPLE 31.4 The current in a copper wire</vt:lpstr>
      <vt:lpstr>EXAMPLE 31.4 The current in a copper wire</vt:lpstr>
      <vt:lpstr>PowerPoint Presentation</vt:lpstr>
      <vt:lpstr>The Current Density in a Wire</vt:lpstr>
      <vt:lpstr>Kirchhoff’s Junction Law</vt:lpstr>
      <vt:lpstr>PowerPoint Presentation</vt:lpstr>
      <vt:lpstr>Conductivity and Resistivity</vt:lpstr>
      <vt:lpstr>PowerPoint Presentation</vt:lpstr>
      <vt:lpstr>EXAMPLE 31.7 Mean time between collisions</vt:lpstr>
      <vt:lpstr>EXAMPLE 31.7 Mean time between collisions</vt:lpstr>
      <vt:lpstr>PowerPoint Presentation</vt:lpstr>
      <vt:lpstr>Resistance and Ohm’s Law</vt:lpstr>
      <vt:lpstr>EXAMPLE 31.8 The current in a nichrome wire</vt:lpstr>
      <vt:lpstr>EXAMPLE 31.8 The current in a nichrome wire</vt:lpstr>
      <vt:lpstr>EXAMPLE 31.8 The current in a nichrome wire</vt:lpstr>
      <vt:lpstr>Ohm’s Law</vt:lpstr>
      <vt:lpstr>PowerPoint Presentation</vt:lpstr>
      <vt:lpstr>EXAMPLE 31.9 A battery and a resistor</vt:lpstr>
      <vt:lpstr>EXAMPLE 31.9 A battery and a resistor</vt:lpstr>
      <vt:lpstr>Chapter 31. Summary Slides</vt:lpstr>
      <vt:lpstr>Review</vt:lpstr>
      <vt:lpstr>General Principles</vt:lpstr>
      <vt:lpstr>PowerPoint Presentation</vt:lpstr>
      <vt:lpstr>Important Concepts</vt:lpstr>
      <vt:lpstr>Important Concepts</vt:lpstr>
      <vt:lpstr>Important Concepts</vt:lpstr>
      <vt:lpstr>Chapter 31. Clicker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Linn-Benton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31. Current and Resistance</dc:title>
  <dc:creator>Computer Services</dc:creator>
  <cp:lastModifiedBy>Greg S. Mulder</cp:lastModifiedBy>
  <cp:revision>8</cp:revision>
  <dcterms:created xsi:type="dcterms:W3CDTF">2009-05-06T16:50:35Z</dcterms:created>
  <dcterms:modified xsi:type="dcterms:W3CDTF">2017-04-02T19:17:05Z</dcterms:modified>
</cp:coreProperties>
</file>