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58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E5D44-1DDE-4E77-B669-9F1706554702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81A3D-85F6-4EC7-9505-ACE015515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86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BF25-BEED-4262-AEB9-09E229B9AFE8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1A1E-F11D-4D28-B137-17CB0436C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69C9C-D35A-449D-B7A4-C5C275CD22AF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5711-D583-4E8C-9F6A-AA6B0B336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2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644-E3AE-4B71-83FF-C2DBF832B1BF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7588-9F76-4CAE-9C16-EBD217D25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8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15FD-0D69-4E3A-BB6B-F4E3BC1FC776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9DEB7-61A9-4064-8A2E-DD14687EA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23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28E2-A439-4B65-8F27-179740BF222C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9B8DC-A4B7-4D18-B574-7373A5210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7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81528-166B-4FE5-B48A-539FA8EDFFE5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F655B-5153-4A6B-BEC1-DD135E8BD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6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A2491-EE61-4BB8-BF29-1F93C2F8F39E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E247B-A7D6-4A48-AF1E-5E88F36BA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C524-B8E1-4BBE-BD80-F05CCA01B587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5D58-0B72-4450-B023-941105EF5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79987-FED6-4705-80A4-AC877A8BDA65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7FCD-BFAC-46E5-9495-7F371919C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0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F699-A2AF-433D-A65B-DB42D9760947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BB154-DE33-4F83-97E5-6E7E588CB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83CD81-A031-464A-8065-65C60A028000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575557-C84F-4AD6-BE11-429AA80AB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0" y="76200"/>
            <a:ext cx="975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/>
              <a:t>Chapter 28 – Some Basics of Circuits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914400" y="685800"/>
            <a:ext cx="57912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The Basic things to know: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Kirchhoff’s Loop Law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600" dirty="0"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  emf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Power = IV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Resistors in series and parallel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RC Circuit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457200" y="457200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Kirchhoff’s Loop Law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/>
          </a:p>
        </p:txBody>
      </p:sp>
      <p:pic>
        <p:nvPicPr>
          <p:cNvPr id="3075" name="Picture 3" descr="30_10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692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143000" y="1219200"/>
          <a:ext cx="2819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333500" imgH="342900" progId="Equation.DSMT4">
                  <p:embed/>
                </p:oleObj>
              </mc:Choice>
              <mc:Fallback>
                <p:oleObj name="Equation" r:id="rId4" imgW="13335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819400" cy="7254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7"/>
          <p:cNvSpPr txBox="1">
            <a:spLocks noChangeArrowheads="1"/>
          </p:cNvSpPr>
          <p:nvPr/>
        </p:nvSpPr>
        <p:spPr bwMode="auto">
          <a:xfrm>
            <a:off x="762000" y="2133600"/>
            <a:ext cx="358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 in Chapter 30 we discussed the conservative nature of the Electric Field and Potential.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As it is electric fields that make electrons move through circuits, Kirchhoff’s Loop Law holds in a circuit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457200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Kirchhoff’s Loop Law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43000" y="1219200"/>
          <a:ext cx="2819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3" imgW="1333500" imgH="342900" progId="Equation.DSMT4">
                  <p:embed/>
                </p:oleObj>
              </mc:Choice>
              <mc:Fallback>
                <p:oleObj name="Equation" r:id="rId3" imgW="13335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819400" cy="7254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25"/>
          <p:cNvSpPr txBox="1">
            <a:spLocks noChangeArrowheads="1"/>
          </p:cNvSpPr>
          <p:nvPr/>
        </p:nvSpPr>
        <p:spPr bwMode="auto">
          <a:xfrm>
            <a:off x="5715000" y="304800"/>
            <a:ext cx="2895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Let’s look at 1000 Ohm and 2000 Ohm light bulb in series and parallel and look at the voltage drops across each.</a:t>
            </a:r>
          </a:p>
        </p:txBody>
      </p:sp>
      <p:grpSp>
        <p:nvGrpSpPr>
          <p:cNvPr id="4101" name="Group 80"/>
          <p:cNvGrpSpPr>
            <a:grpSpLocks/>
          </p:cNvGrpSpPr>
          <p:nvPr/>
        </p:nvGrpSpPr>
        <p:grpSpPr bwMode="auto">
          <a:xfrm>
            <a:off x="533400" y="2362200"/>
            <a:ext cx="1447800" cy="2286000"/>
            <a:chOff x="533400" y="2362200"/>
            <a:chExt cx="1447800" cy="2286000"/>
          </a:xfrm>
        </p:grpSpPr>
        <p:cxnSp>
          <p:nvCxnSpPr>
            <p:cNvPr id="5" name="Straight Connector 4"/>
            <p:cNvCxnSpPr/>
            <p:nvPr/>
          </p:nvCxnSpPr>
          <p:spPr bwMode="auto">
            <a:xfrm rot="5400000">
              <a:off x="1143000" y="28956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1371600" y="3429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>
              <a:off x="1447800" y="35052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1371600" y="35814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1447800" y="36576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1181100" y="4152900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6" name="TextBox 26"/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Symbol" panose="05050102010706020507" pitchFamily="18" charset="2"/>
                </a:rPr>
                <a:t></a:t>
              </a:r>
              <a:r>
                <a:rPr lang="en-US" altLang="en-US" sz="1800">
                  <a:sym typeface="Symbol" panose="05050102010706020507" pitchFamily="18" charset="2"/>
                </a:rPr>
                <a:t>=</a:t>
              </a:r>
              <a:r>
                <a:rPr lang="en-US" altLang="en-US" sz="1800"/>
                <a:t>12V</a:t>
              </a:r>
            </a:p>
          </p:txBody>
        </p:sp>
      </p:grpSp>
      <p:sp>
        <p:nvSpPr>
          <p:cNvPr id="4102" name="TextBox 27"/>
          <p:cNvSpPr txBox="1">
            <a:spLocks noChangeArrowheads="1"/>
          </p:cNvSpPr>
          <p:nvPr/>
        </p:nvSpPr>
        <p:spPr bwMode="auto">
          <a:xfrm>
            <a:off x="609600" y="4889500"/>
            <a:ext cx="7848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Rules: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V</a:t>
            </a:r>
            <a:r>
              <a:rPr lang="en-US" altLang="en-US" sz="2800" baseline="-25000">
                <a:sym typeface="Symbol" panose="05050102010706020507" pitchFamily="18" charset="2"/>
              </a:rPr>
              <a:t>bat</a:t>
            </a:r>
            <a:r>
              <a:rPr lang="en-US" altLang="en-US" sz="2800">
                <a:sym typeface="Symbol" panose="05050102010706020507" pitchFamily="18" charset="2"/>
              </a:rPr>
              <a:t>  is positive when “walking” in the negative to positive direction.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V</a:t>
            </a:r>
            <a:r>
              <a:rPr lang="en-US" altLang="en-US" sz="2800" baseline="-25000">
                <a:sym typeface="Symbol" panose="05050102010706020507" pitchFamily="18" charset="2"/>
              </a:rPr>
              <a:t>R</a:t>
            </a:r>
            <a:r>
              <a:rPr lang="en-US" altLang="en-US" sz="2800">
                <a:sym typeface="Symbol" panose="05050102010706020507" pitchFamily="18" charset="2"/>
              </a:rPr>
              <a:t> = -IR</a:t>
            </a:r>
            <a:endParaRPr lang="en-US" altLang="en-US" sz="2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6400" y="2362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6400" y="464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rot="5400000">
            <a:off x="2895600" y="2438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6" name="Group 66"/>
          <p:cNvGrpSpPr>
            <a:grpSpLocks/>
          </p:cNvGrpSpPr>
          <p:nvPr/>
        </p:nvGrpSpPr>
        <p:grpSpPr bwMode="auto">
          <a:xfrm>
            <a:off x="2895600" y="2514600"/>
            <a:ext cx="304800" cy="914400"/>
            <a:chOff x="2895600" y="2667000"/>
            <a:chExt cx="228602" cy="990600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67"/>
          <p:cNvGrpSpPr>
            <a:grpSpLocks/>
          </p:cNvGrpSpPr>
          <p:nvPr/>
        </p:nvGrpSpPr>
        <p:grpSpPr bwMode="auto">
          <a:xfrm>
            <a:off x="2895600" y="3581400"/>
            <a:ext cx="304800" cy="914400"/>
            <a:chOff x="2895600" y="2667000"/>
            <a:chExt cx="228602" cy="990600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 bwMode="auto">
          <a:xfrm rot="5400000">
            <a:off x="2895600" y="3505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 rot="5400000">
            <a:off x="2895600" y="45720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 rot="5400000">
            <a:off x="1600200" y="3733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37"/>
          <p:cNvSpPr txBox="1">
            <a:spLocks noChangeArrowheads="1"/>
          </p:cNvSpPr>
          <p:nvPr/>
        </p:nvSpPr>
        <p:spPr bwMode="auto">
          <a:xfrm>
            <a:off x="3886200" y="4343400"/>
            <a:ext cx="510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Question:  List in order of brightness the brightness of each bulb in the two cases B</a:t>
            </a:r>
            <a:r>
              <a:rPr lang="en-US" altLang="en-US" sz="1800" baseline="-25000">
                <a:latin typeface="Arial" panose="020B0604020202020204" pitchFamily="34" charset="0"/>
              </a:rPr>
              <a:t>1p</a:t>
            </a:r>
            <a:r>
              <a:rPr lang="en-US" altLang="en-US" sz="1800">
                <a:latin typeface="Arial" panose="020B0604020202020204" pitchFamily="34" charset="0"/>
              </a:rPr>
              <a:t>, B</a:t>
            </a:r>
            <a:r>
              <a:rPr lang="en-US" altLang="en-US" sz="1800" baseline="-25000">
                <a:latin typeface="Arial" panose="020B0604020202020204" pitchFamily="34" charset="0"/>
              </a:rPr>
              <a:t>2p</a:t>
            </a:r>
            <a:r>
              <a:rPr lang="en-US" altLang="en-US" sz="1800">
                <a:latin typeface="Arial" panose="020B0604020202020204" pitchFamily="34" charset="0"/>
              </a:rPr>
              <a:t>, B</a:t>
            </a:r>
            <a:r>
              <a:rPr lang="en-US" altLang="en-US" sz="1800" baseline="-25000">
                <a:latin typeface="Arial" panose="020B0604020202020204" pitchFamily="34" charset="0"/>
              </a:rPr>
              <a:t>1s</a:t>
            </a:r>
            <a:r>
              <a:rPr lang="en-US" altLang="en-US" sz="1800">
                <a:latin typeface="Arial" panose="020B0604020202020204" pitchFamily="34" charset="0"/>
              </a:rPr>
              <a:t>, B</a:t>
            </a:r>
            <a:r>
              <a:rPr lang="en-US" altLang="en-US" sz="1800" baseline="-25000">
                <a:latin typeface="Arial" panose="020B0604020202020204" pitchFamily="34" charset="0"/>
              </a:rPr>
              <a:t>2s</a:t>
            </a:r>
            <a:r>
              <a:rPr lang="en-US" altLang="en-US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112" name="TextBox 38"/>
          <p:cNvSpPr txBox="1">
            <a:spLocks noChangeArrowheads="1"/>
          </p:cNvSpPr>
          <p:nvPr/>
        </p:nvSpPr>
        <p:spPr bwMode="auto">
          <a:xfrm>
            <a:off x="3276600" y="27432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latin typeface="Arial" panose="020B0604020202020204" pitchFamily="34" charset="0"/>
              </a:rPr>
              <a:t>1s</a:t>
            </a:r>
          </a:p>
        </p:txBody>
      </p:sp>
      <p:sp>
        <p:nvSpPr>
          <p:cNvPr id="4113" name="TextBox 39"/>
          <p:cNvSpPr txBox="1">
            <a:spLocks noChangeArrowheads="1"/>
          </p:cNvSpPr>
          <p:nvPr/>
        </p:nvSpPr>
        <p:spPr bwMode="auto">
          <a:xfrm>
            <a:off x="3276600" y="38100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latin typeface="Arial" panose="020B0604020202020204" pitchFamily="34" charset="0"/>
              </a:rPr>
              <a:t>2s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981200" y="1320800"/>
            <a:ext cx="2217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Power = I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/>
              <a:t>V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3400" y="609600"/>
            <a:ext cx="1643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Power: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219200" y="5446713"/>
            <a:ext cx="6248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Note that on your “power” bill, you are charged in units of kWh.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5715000" y="304800"/>
            <a:ext cx="2895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Let’s look at 1000 Ohm and 2000 Ohm light bulb in series and parallel and look at the voltage drops across each.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533400" y="2819400"/>
            <a:ext cx="1447800" cy="1447800"/>
            <a:chOff x="533400" y="2819400"/>
            <a:chExt cx="1447800" cy="14478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1371600" y="31242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71600" y="34290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47800" y="3505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71600" y="35814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7800" y="3657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371600" y="39624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5" name="TextBox 13"/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Symbol" panose="05050102010706020507" pitchFamily="18" charset="2"/>
                </a:rPr>
                <a:t></a:t>
              </a:r>
              <a:r>
                <a:rPr lang="en-US" altLang="en-US" sz="1800">
                  <a:sym typeface="Symbol" panose="05050102010706020507" pitchFamily="18" charset="2"/>
                </a:rPr>
                <a:t>=</a:t>
              </a:r>
              <a:r>
                <a:rPr lang="en-US" altLang="en-US" sz="1800"/>
                <a:t>12V</a:t>
              </a:r>
            </a:p>
          </p:txBody>
        </p:sp>
      </p:grpSp>
      <p:grpSp>
        <p:nvGrpSpPr>
          <p:cNvPr id="5127" name="Group 13"/>
          <p:cNvGrpSpPr>
            <a:grpSpLocks/>
          </p:cNvGrpSpPr>
          <p:nvPr/>
        </p:nvGrpSpPr>
        <p:grpSpPr bwMode="auto">
          <a:xfrm>
            <a:off x="533400" y="2362200"/>
            <a:ext cx="1447800" cy="2286000"/>
            <a:chOff x="533400" y="2362200"/>
            <a:chExt cx="1447800" cy="2286000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5400000">
              <a:off x="1143000" y="28956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1371600" y="3429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447800" y="35052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1371600" y="35814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1447800" y="36576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1181100" y="4152900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8" name="TextBox 26"/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Symbol" panose="05050102010706020507" pitchFamily="18" charset="2"/>
                </a:rPr>
                <a:t></a:t>
              </a:r>
              <a:r>
                <a:rPr lang="en-US" altLang="en-US" sz="1800">
                  <a:sym typeface="Symbol" panose="05050102010706020507" pitchFamily="18" charset="2"/>
                </a:rPr>
                <a:t>=</a:t>
              </a:r>
              <a:r>
                <a:rPr lang="en-US" altLang="en-US" sz="1800"/>
                <a:t>12V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676400" y="2362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464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5400000">
            <a:off x="2895600" y="2438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1" name="Group 24"/>
          <p:cNvGrpSpPr>
            <a:grpSpLocks/>
          </p:cNvGrpSpPr>
          <p:nvPr/>
        </p:nvGrpSpPr>
        <p:grpSpPr bwMode="auto">
          <a:xfrm>
            <a:off x="2895600" y="2514600"/>
            <a:ext cx="304800" cy="914400"/>
            <a:chOff x="2895600" y="2667000"/>
            <a:chExt cx="228602" cy="99060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2" name="Group 33"/>
          <p:cNvGrpSpPr>
            <a:grpSpLocks/>
          </p:cNvGrpSpPr>
          <p:nvPr/>
        </p:nvGrpSpPr>
        <p:grpSpPr bwMode="auto">
          <a:xfrm>
            <a:off x="2895600" y="3581400"/>
            <a:ext cx="304800" cy="914400"/>
            <a:chOff x="2895600" y="2667000"/>
            <a:chExt cx="228602" cy="990600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 bwMode="auto">
          <a:xfrm rot="5400000">
            <a:off x="2895600" y="3505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 rot="5400000">
            <a:off x="2895600" y="45720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 bwMode="auto">
          <a:xfrm rot="5400000">
            <a:off x="1600200" y="3733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75776" y="23347"/>
            <a:ext cx="4398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Effective Resistance:</a:t>
            </a: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5410200" y="1828800"/>
            <a:ext cx="304800" cy="914400"/>
            <a:chOff x="2895600" y="2667000"/>
            <a:chExt cx="228602" cy="990600"/>
          </a:xfrm>
        </p:grpSpPr>
        <p:cxnSp>
          <p:nvCxnSpPr>
            <p:cNvPr id="4" name="Straight Connector 3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8" name="Group 11"/>
          <p:cNvGrpSpPr>
            <a:grpSpLocks/>
          </p:cNvGrpSpPr>
          <p:nvPr/>
        </p:nvGrpSpPr>
        <p:grpSpPr bwMode="auto">
          <a:xfrm>
            <a:off x="5410200" y="3048000"/>
            <a:ext cx="304800" cy="914400"/>
            <a:chOff x="2895600" y="2667000"/>
            <a:chExt cx="228602" cy="990600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Group 20"/>
          <p:cNvGrpSpPr>
            <a:grpSpLocks/>
          </p:cNvGrpSpPr>
          <p:nvPr/>
        </p:nvGrpSpPr>
        <p:grpSpPr bwMode="auto">
          <a:xfrm>
            <a:off x="5410200" y="4267200"/>
            <a:ext cx="304800" cy="914400"/>
            <a:chOff x="2895600" y="2667000"/>
            <a:chExt cx="228602" cy="9906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0" name="Group 29"/>
          <p:cNvGrpSpPr>
            <a:grpSpLocks/>
          </p:cNvGrpSpPr>
          <p:nvPr/>
        </p:nvGrpSpPr>
        <p:grpSpPr bwMode="auto">
          <a:xfrm>
            <a:off x="990600" y="2923847"/>
            <a:ext cx="304800" cy="914400"/>
            <a:chOff x="2895600" y="2667000"/>
            <a:chExt cx="228602" cy="990600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1" name="Group 38"/>
          <p:cNvGrpSpPr>
            <a:grpSpLocks/>
          </p:cNvGrpSpPr>
          <p:nvPr/>
        </p:nvGrpSpPr>
        <p:grpSpPr bwMode="auto">
          <a:xfrm>
            <a:off x="2057400" y="2847647"/>
            <a:ext cx="304800" cy="914400"/>
            <a:chOff x="2895600" y="2667000"/>
            <a:chExt cx="228602" cy="990600"/>
          </a:xfrm>
        </p:grpSpPr>
        <p:cxnSp>
          <p:nvCxnSpPr>
            <p:cNvPr id="40" name="Straight Connector 39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2" name="Group 47"/>
          <p:cNvGrpSpPr>
            <a:grpSpLocks/>
          </p:cNvGrpSpPr>
          <p:nvPr/>
        </p:nvGrpSpPr>
        <p:grpSpPr bwMode="auto">
          <a:xfrm>
            <a:off x="3048000" y="2847647"/>
            <a:ext cx="304800" cy="914400"/>
            <a:chOff x="2895600" y="2667000"/>
            <a:chExt cx="228602" cy="990600"/>
          </a:xfrm>
        </p:grpSpPr>
        <p:cxnSp>
          <p:nvCxnSpPr>
            <p:cNvPr id="49" name="Straight Connector 48"/>
            <p:cNvCxnSpPr/>
            <p:nvPr/>
          </p:nvCxnSpPr>
          <p:spPr>
            <a:xfrm rot="5400000">
              <a:off x="2857434" y="2781366"/>
              <a:ext cx="2287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002427" y="2865107"/>
              <a:ext cx="91148" cy="152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95600" y="3078031"/>
              <a:ext cx="228602" cy="9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 flipV="1">
              <a:off x="2895600" y="2986881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 flipV="1">
              <a:off x="2895600" y="3169179"/>
              <a:ext cx="228602" cy="9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95600" y="3262048"/>
              <a:ext cx="228602" cy="91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857434" y="3543235"/>
              <a:ext cx="2287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2971801" y="3353197"/>
              <a:ext cx="152401" cy="75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E7DA77-01A2-47AD-9BE7-2EB1C809ACEB}"/>
              </a:ext>
            </a:extLst>
          </p:cNvPr>
          <p:cNvCxnSpPr/>
          <p:nvPr/>
        </p:nvCxnSpPr>
        <p:spPr>
          <a:xfrm>
            <a:off x="5511798" y="1371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B43739-9A86-4EDC-801B-F67085CBF54D}"/>
              </a:ext>
            </a:extLst>
          </p:cNvPr>
          <p:cNvCxnSpPr/>
          <p:nvPr/>
        </p:nvCxnSpPr>
        <p:spPr>
          <a:xfrm>
            <a:off x="5486400" y="2667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9CC81A-C7DA-490B-A87D-AF10376CAEC5}"/>
              </a:ext>
            </a:extLst>
          </p:cNvPr>
          <p:cNvCxnSpPr/>
          <p:nvPr/>
        </p:nvCxnSpPr>
        <p:spPr>
          <a:xfrm>
            <a:off x="5486400" y="3886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66C902-742E-4B72-94BA-DAF0EA27375C}"/>
              </a:ext>
            </a:extLst>
          </p:cNvPr>
          <p:cNvCxnSpPr/>
          <p:nvPr/>
        </p:nvCxnSpPr>
        <p:spPr>
          <a:xfrm>
            <a:off x="5510549" y="5181601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2DD2C1-C38D-4138-88A0-AC3A8B97A9B8}"/>
              </a:ext>
            </a:extLst>
          </p:cNvPr>
          <p:cNvCxnSpPr/>
          <p:nvPr/>
        </p:nvCxnSpPr>
        <p:spPr>
          <a:xfrm>
            <a:off x="2133600" y="444784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B379A-A6B3-441B-B9E5-CCA5464AC1E6}"/>
              </a:ext>
            </a:extLst>
          </p:cNvPr>
          <p:cNvCxnSpPr/>
          <p:nvPr/>
        </p:nvCxnSpPr>
        <p:spPr>
          <a:xfrm>
            <a:off x="1168398" y="443832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E67946-F8CF-48E4-85ED-DACDFC726926}"/>
              </a:ext>
            </a:extLst>
          </p:cNvPr>
          <p:cNvCxnSpPr>
            <a:cxnSpLocks/>
          </p:cNvCxnSpPr>
          <p:nvPr/>
        </p:nvCxnSpPr>
        <p:spPr>
          <a:xfrm>
            <a:off x="1122363" y="3762047"/>
            <a:ext cx="20637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63E850-7D7A-4B07-9F8B-C62314859DD6}"/>
              </a:ext>
            </a:extLst>
          </p:cNvPr>
          <p:cNvCxnSpPr>
            <a:cxnSpLocks/>
          </p:cNvCxnSpPr>
          <p:nvPr/>
        </p:nvCxnSpPr>
        <p:spPr>
          <a:xfrm>
            <a:off x="2133600" y="3685847"/>
            <a:ext cx="2293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15C33DC-6D5D-4555-86A6-C30EF95F39A1}"/>
              </a:ext>
            </a:extLst>
          </p:cNvPr>
          <p:cNvCxnSpPr>
            <a:cxnSpLocks/>
          </p:cNvCxnSpPr>
          <p:nvPr/>
        </p:nvCxnSpPr>
        <p:spPr>
          <a:xfrm>
            <a:off x="3124200" y="3685847"/>
            <a:ext cx="2084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4C872C2-AD7D-4A93-BE48-2E27DD91E5BB}"/>
              </a:ext>
            </a:extLst>
          </p:cNvPr>
          <p:cNvCxnSpPr>
            <a:cxnSpLocks/>
          </p:cNvCxnSpPr>
          <p:nvPr/>
        </p:nvCxnSpPr>
        <p:spPr>
          <a:xfrm>
            <a:off x="1066800" y="2238047"/>
            <a:ext cx="20637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9AA9CA-293D-4F73-89BA-05E64A76C8C5}"/>
              </a:ext>
            </a:extLst>
          </p:cNvPr>
          <p:cNvCxnSpPr>
            <a:cxnSpLocks/>
          </p:cNvCxnSpPr>
          <p:nvPr/>
        </p:nvCxnSpPr>
        <p:spPr>
          <a:xfrm>
            <a:off x="2112755" y="2238047"/>
            <a:ext cx="2293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A132FE-5769-4027-80A2-3DB5CC3905F1}"/>
              </a:ext>
            </a:extLst>
          </p:cNvPr>
          <p:cNvCxnSpPr>
            <a:cxnSpLocks/>
          </p:cNvCxnSpPr>
          <p:nvPr/>
        </p:nvCxnSpPr>
        <p:spPr>
          <a:xfrm>
            <a:off x="3103355" y="2238047"/>
            <a:ext cx="2084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141765-E376-42A7-8C4F-2B812D9420A3}"/>
              </a:ext>
            </a:extLst>
          </p:cNvPr>
          <p:cNvCxnSpPr>
            <a:cxnSpLocks/>
          </p:cNvCxnSpPr>
          <p:nvPr/>
        </p:nvCxnSpPr>
        <p:spPr>
          <a:xfrm>
            <a:off x="1066800" y="2238047"/>
            <a:ext cx="2036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4A8BA3-4773-41C0-87AE-B6F4A2C77D63}"/>
              </a:ext>
            </a:extLst>
          </p:cNvPr>
          <p:cNvCxnSpPr>
            <a:cxnSpLocks/>
          </p:cNvCxnSpPr>
          <p:nvPr/>
        </p:nvCxnSpPr>
        <p:spPr>
          <a:xfrm>
            <a:off x="2133600" y="1597152"/>
            <a:ext cx="0" cy="64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9174593-588D-486C-951C-D98BC6792EB6}"/>
              </a:ext>
            </a:extLst>
          </p:cNvPr>
          <p:cNvSpPr txBox="1"/>
          <p:nvPr/>
        </p:nvSpPr>
        <p:spPr>
          <a:xfrm>
            <a:off x="1797666" y="106680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12V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B65869-15D1-4C6C-8534-9267AE7167D6}"/>
              </a:ext>
            </a:extLst>
          </p:cNvPr>
          <p:cNvSpPr txBox="1"/>
          <p:nvPr/>
        </p:nvSpPr>
        <p:spPr>
          <a:xfrm>
            <a:off x="5181600" y="54834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12V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2CB14A-8AD5-4326-9F48-5BA0F5D734EF}"/>
              </a:ext>
            </a:extLst>
          </p:cNvPr>
          <p:cNvSpPr txBox="1"/>
          <p:nvPr/>
        </p:nvSpPr>
        <p:spPr>
          <a:xfrm>
            <a:off x="1752600" y="52200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0V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454C92-7754-4B47-9DDA-CF65FEE488A8}"/>
              </a:ext>
            </a:extLst>
          </p:cNvPr>
          <p:cNvSpPr txBox="1"/>
          <p:nvPr/>
        </p:nvSpPr>
        <p:spPr>
          <a:xfrm>
            <a:off x="5281787" y="575977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0V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4BAE89-3A03-4211-B151-5E68F2CF1009}"/>
              </a:ext>
            </a:extLst>
          </p:cNvPr>
          <p:cNvSpPr txBox="1"/>
          <p:nvPr/>
        </p:nvSpPr>
        <p:spPr>
          <a:xfrm>
            <a:off x="2151107" y="1597152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1</a:t>
            </a:r>
            <a:endParaRPr lang="en-US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96A979-08A4-405B-8163-08D4C1279C34}"/>
              </a:ext>
            </a:extLst>
          </p:cNvPr>
          <p:cNvSpPr txBox="1"/>
          <p:nvPr/>
        </p:nvSpPr>
        <p:spPr>
          <a:xfrm>
            <a:off x="5752208" y="1231613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2</a:t>
            </a:r>
            <a:endParaRPr lang="en-US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99FFDF-75C1-42E2-BF21-B168CDE18A2F}"/>
              </a:ext>
            </a:extLst>
          </p:cNvPr>
          <p:cNvSpPr txBox="1"/>
          <p:nvPr/>
        </p:nvSpPr>
        <p:spPr>
          <a:xfrm>
            <a:off x="6675327" y="2156876"/>
            <a:ext cx="22220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400" dirty="0"/>
              <a:t> I</a:t>
            </a:r>
            <a:r>
              <a:rPr lang="en-US" sz="4400" baseline="-25000" dirty="0"/>
              <a:t>1</a:t>
            </a:r>
            <a:r>
              <a:rPr lang="en-US" sz="4400" dirty="0"/>
              <a:t> &gt; I</a:t>
            </a:r>
            <a:r>
              <a:rPr lang="en-US" sz="4400" baseline="-25000" dirty="0"/>
              <a:t>2</a:t>
            </a:r>
          </a:p>
          <a:p>
            <a:r>
              <a:rPr lang="en-US" sz="4400" dirty="0"/>
              <a:t>2) I</a:t>
            </a:r>
            <a:r>
              <a:rPr lang="en-US" sz="4400" baseline="-25000" dirty="0"/>
              <a:t>1</a:t>
            </a:r>
            <a:r>
              <a:rPr lang="en-US" sz="4400" dirty="0"/>
              <a:t> &lt; I</a:t>
            </a:r>
            <a:r>
              <a:rPr lang="en-US" sz="4400" baseline="-25000" dirty="0"/>
              <a:t>2</a:t>
            </a:r>
          </a:p>
          <a:p>
            <a:r>
              <a:rPr lang="en-US" sz="4400" dirty="0"/>
              <a:t>3) I</a:t>
            </a:r>
            <a:r>
              <a:rPr lang="en-US" sz="4400" baseline="-25000" dirty="0"/>
              <a:t>1</a:t>
            </a:r>
            <a:r>
              <a:rPr lang="en-US" sz="4400" dirty="0"/>
              <a:t> = I</a:t>
            </a:r>
            <a:r>
              <a:rPr lang="en-US" sz="4400" baseline="-25000" dirty="0"/>
              <a:t>2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E9D7E-1E98-4854-B007-E80C9F184C26}"/>
              </a:ext>
            </a:extLst>
          </p:cNvPr>
          <p:cNvSpPr/>
          <p:nvPr/>
        </p:nvSpPr>
        <p:spPr>
          <a:xfrm>
            <a:off x="5410200" y="1545898"/>
            <a:ext cx="189240" cy="189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EBB8C0C-7EEB-4612-B171-76A5AA52AD47}"/>
              </a:ext>
            </a:extLst>
          </p:cNvPr>
          <p:cNvSpPr/>
          <p:nvPr/>
        </p:nvSpPr>
        <p:spPr>
          <a:xfrm>
            <a:off x="2057400" y="1868160"/>
            <a:ext cx="189240" cy="189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9ABAE7-D4DF-4B2C-BE1F-4CD72F73B587}"/>
              </a:ext>
            </a:extLst>
          </p:cNvPr>
          <p:cNvSpPr txBox="1"/>
          <p:nvPr/>
        </p:nvSpPr>
        <p:spPr>
          <a:xfrm>
            <a:off x="2246640" y="2291775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3</a:t>
            </a:r>
            <a:endParaRPr lang="en-US" baseline="-250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DDE2D24-E2DB-4D1E-A876-9356EF1F8331}"/>
              </a:ext>
            </a:extLst>
          </p:cNvPr>
          <p:cNvSpPr/>
          <p:nvPr/>
        </p:nvSpPr>
        <p:spPr>
          <a:xfrm>
            <a:off x="2038980" y="2495991"/>
            <a:ext cx="189240" cy="189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3EDB43-4D41-4F59-8BAD-C061677F7142}"/>
              </a:ext>
            </a:extLst>
          </p:cNvPr>
          <p:cNvSpPr txBox="1"/>
          <p:nvPr/>
        </p:nvSpPr>
        <p:spPr>
          <a:xfrm>
            <a:off x="3255660" y="2310825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4</a:t>
            </a:r>
            <a:endParaRPr lang="en-US" baseline="-250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ACDF0F3-C904-4BBE-BE84-604DEE3C1629}"/>
              </a:ext>
            </a:extLst>
          </p:cNvPr>
          <p:cNvSpPr/>
          <p:nvPr/>
        </p:nvSpPr>
        <p:spPr>
          <a:xfrm>
            <a:off x="3048000" y="2515041"/>
            <a:ext cx="189240" cy="189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B83554-176D-457E-A9E1-5079D5B65FDB}"/>
              </a:ext>
            </a:extLst>
          </p:cNvPr>
          <p:cNvSpPr txBox="1"/>
          <p:nvPr/>
        </p:nvSpPr>
        <p:spPr>
          <a:xfrm>
            <a:off x="5617860" y="3807511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5</a:t>
            </a:r>
            <a:endParaRPr lang="en-US" baseline="-250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065E048-C3CF-4FE8-8C40-B667CAAE78FA}"/>
              </a:ext>
            </a:extLst>
          </p:cNvPr>
          <p:cNvSpPr/>
          <p:nvPr/>
        </p:nvSpPr>
        <p:spPr>
          <a:xfrm>
            <a:off x="5410200" y="4011727"/>
            <a:ext cx="189240" cy="189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676A7A-7FD7-40B5-952F-5E6F9625A5FA}"/>
              </a:ext>
            </a:extLst>
          </p:cNvPr>
          <p:cNvSpPr txBox="1"/>
          <p:nvPr/>
        </p:nvSpPr>
        <p:spPr>
          <a:xfrm>
            <a:off x="5617860" y="5206425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6</a:t>
            </a:r>
            <a:endParaRPr lang="en-US" baseline="-250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6615C19-84B3-4E50-BFAC-2B74448E67DF}"/>
              </a:ext>
            </a:extLst>
          </p:cNvPr>
          <p:cNvSpPr/>
          <p:nvPr/>
        </p:nvSpPr>
        <p:spPr>
          <a:xfrm>
            <a:off x="5410200" y="5334000"/>
            <a:ext cx="189240" cy="189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533400" y="609600"/>
            <a:ext cx="2524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RC Circuits: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7766-4A9E-43E0-BC11-491FC2CE1492}"/>
              </a:ext>
            </a:extLst>
          </p:cNvPr>
          <p:cNvSpPr txBox="1"/>
          <p:nvPr/>
        </p:nvSpPr>
        <p:spPr>
          <a:xfrm>
            <a:off x="1905000" y="243788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will cover RC circuits in lab this week.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239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S. Mulder</dc:creator>
  <cp:lastModifiedBy>Greg S. Mulder</cp:lastModifiedBy>
  <cp:revision>30</cp:revision>
  <dcterms:created xsi:type="dcterms:W3CDTF">2010-05-11T16:25:52Z</dcterms:created>
  <dcterms:modified xsi:type="dcterms:W3CDTF">2020-05-13T17:43:40Z</dcterms:modified>
</cp:coreProperties>
</file>