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0" r:id="rId6"/>
    <p:sldId id="265" r:id="rId7"/>
    <p:sldId id="275" r:id="rId8"/>
    <p:sldId id="268" r:id="rId9"/>
    <p:sldId id="266" r:id="rId10"/>
    <p:sldId id="269" r:id="rId11"/>
    <p:sldId id="267" r:id="rId12"/>
    <p:sldId id="270" r:id="rId13"/>
    <p:sldId id="271" r:id="rId14"/>
    <p:sldId id="261" r:id="rId15"/>
    <p:sldId id="262" r:id="rId16"/>
    <p:sldId id="278" r:id="rId17"/>
    <p:sldId id="263" r:id="rId18"/>
    <p:sldId id="272" r:id="rId19"/>
    <p:sldId id="276" r:id="rId20"/>
    <p:sldId id="277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3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B5C2C-B6A4-4972-A1C5-55FE41EEE7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774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0AE91-FCFA-4B22-9376-4D1797EBFB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427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A4DB12-EF6C-4656-8017-F2A7CD6B0A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31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828DD-725F-4C95-AC91-8857F78812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39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27FC9-680D-48E5-B8A1-76C6A4C8FE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790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2E89A-FD89-45B1-B619-0EC66144FD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988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74D60-7F63-4E52-BA1C-302A1A9231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35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F96E0-5046-4CC9-93FD-67E1312EEA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051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0032B-C99A-48C2-BDCB-6CAAE315F6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3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13AE1-1463-4F02-88E8-DA5617C095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010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845EC-90C2-46CB-8E89-72ED1CD32F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24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7CB28A12-9762-4A72-B3EA-85BE58F963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jpeg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33400" y="762000"/>
            <a:ext cx="8001000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600" b="0">
                <a:latin typeface="Times New Roman" panose="02020603050405020304" pitchFamily="18" charset="0"/>
              </a:rPr>
              <a:t>In the first half of this class we discovered that the Electric Field behaves in such a way that it speeds up or slows down any charged particle under its influence.  The Electric Field thus can give or take energy from a charged particle.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3600" b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3600" b="0">
                <a:latin typeface="Times New Roman" panose="02020603050405020304" pitchFamily="18" charset="0"/>
              </a:rPr>
              <a:t>A Magnetic Field is a slightly different creature.</a:t>
            </a:r>
          </a:p>
        </p:txBody>
      </p:sp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304800" y="228600"/>
            <a:ext cx="480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Chapter 32 – The “M” Word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381000" y="3048000"/>
          <a:ext cx="3614738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3" imgW="1079032" imgH="291973" progId="Equation.3">
                  <p:embed/>
                </p:oleObj>
              </mc:Choice>
              <mc:Fallback>
                <p:oleObj name="Equation" r:id="rId3" imgW="1079032" imgH="29197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048000"/>
                        <a:ext cx="3614738" cy="10366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571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7" name="Picture 5" descr="32_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71600"/>
            <a:ext cx="3486150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533400" y="533400"/>
            <a:ext cx="34290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 b="0"/>
              <a:t>Ampere’s Law looks a lot like Gauss’ Law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7" descr="32_05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88"/>
          <a:stretch>
            <a:fillRect/>
          </a:stretch>
        </p:blipFill>
        <p:spPr bwMode="auto">
          <a:xfrm>
            <a:off x="2133600" y="838200"/>
            <a:ext cx="50482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9"/>
          <p:cNvSpPr txBox="1">
            <a:spLocks noChangeArrowheads="1"/>
          </p:cNvSpPr>
          <p:nvPr/>
        </p:nvSpPr>
        <p:spPr bwMode="auto">
          <a:xfrm>
            <a:off x="228600" y="5715000"/>
            <a:ext cx="8458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0"/>
              <a:t>Let’s try using Ampere’s Law to calculate the B-field of a long-straight current-carrying wire.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 descr="32_28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14400"/>
            <a:ext cx="4170363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32_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95400"/>
            <a:ext cx="51181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2971800" y="914400"/>
            <a:ext cx="5943600" cy="5791200"/>
            <a:chOff x="768" y="0"/>
            <a:chExt cx="4176" cy="4272"/>
          </a:xfrm>
        </p:grpSpPr>
        <p:sp>
          <p:nvSpPr>
            <p:cNvPr id="15364" name="AutoShape 3"/>
            <p:cNvSpPr>
              <a:spLocks noChangeArrowheads="1"/>
            </p:cNvSpPr>
            <p:nvPr/>
          </p:nvSpPr>
          <p:spPr bwMode="auto">
            <a:xfrm>
              <a:off x="1200" y="1680"/>
              <a:ext cx="3408" cy="960"/>
            </a:xfrm>
            <a:prstGeom prst="can">
              <a:avLst>
                <a:gd name="adj" fmla="val 50000"/>
              </a:avLst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365" name="Line 4"/>
            <p:cNvSpPr>
              <a:spLocks noChangeShapeType="1"/>
            </p:cNvSpPr>
            <p:nvPr/>
          </p:nvSpPr>
          <p:spPr bwMode="auto">
            <a:xfrm flipV="1">
              <a:off x="2640" y="3744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6" name="Line 5"/>
            <p:cNvSpPr>
              <a:spLocks noChangeShapeType="1"/>
            </p:cNvSpPr>
            <p:nvPr/>
          </p:nvSpPr>
          <p:spPr bwMode="auto">
            <a:xfrm flipV="1">
              <a:off x="2256" y="528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7" name="Line 6"/>
            <p:cNvSpPr>
              <a:spLocks noChangeShapeType="1"/>
            </p:cNvSpPr>
            <p:nvPr/>
          </p:nvSpPr>
          <p:spPr bwMode="auto">
            <a:xfrm flipV="1">
              <a:off x="2640" y="528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Line 7"/>
            <p:cNvSpPr>
              <a:spLocks noChangeShapeType="1"/>
            </p:cNvSpPr>
            <p:nvPr/>
          </p:nvSpPr>
          <p:spPr bwMode="auto">
            <a:xfrm flipV="1">
              <a:off x="2256" y="264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9" name="Line 8"/>
            <p:cNvSpPr>
              <a:spLocks noChangeShapeType="1"/>
            </p:cNvSpPr>
            <p:nvPr/>
          </p:nvSpPr>
          <p:spPr bwMode="auto">
            <a:xfrm flipV="1">
              <a:off x="2640" y="264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" name="Line 9"/>
            <p:cNvSpPr>
              <a:spLocks noChangeShapeType="1"/>
            </p:cNvSpPr>
            <p:nvPr/>
          </p:nvSpPr>
          <p:spPr bwMode="auto">
            <a:xfrm flipV="1">
              <a:off x="1872" y="76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" name="Line 10"/>
            <p:cNvSpPr>
              <a:spLocks noChangeShapeType="1"/>
            </p:cNvSpPr>
            <p:nvPr/>
          </p:nvSpPr>
          <p:spPr bwMode="auto">
            <a:xfrm flipV="1">
              <a:off x="1536" y="1296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2" name="Line 11"/>
            <p:cNvSpPr>
              <a:spLocks noChangeShapeType="1"/>
            </p:cNvSpPr>
            <p:nvPr/>
          </p:nvSpPr>
          <p:spPr bwMode="auto">
            <a:xfrm flipV="1">
              <a:off x="2640" y="0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3" name="Freeform 12"/>
            <p:cNvSpPr>
              <a:spLocks/>
            </p:cNvSpPr>
            <p:nvPr/>
          </p:nvSpPr>
          <p:spPr bwMode="auto">
            <a:xfrm flipH="1">
              <a:off x="774" y="912"/>
              <a:ext cx="762" cy="1252"/>
            </a:xfrm>
            <a:custGeom>
              <a:avLst/>
              <a:gdLst>
                <a:gd name="T0" fmla="*/ 4 w 762"/>
                <a:gd name="T1" fmla="*/ 377 h 1252"/>
                <a:gd name="T2" fmla="*/ 22 w 762"/>
                <a:gd name="T3" fmla="*/ 230 h 1252"/>
                <a:gd name="T4" fmla="*/ 137 w 762"/>
                <a:gd name="T5" fmla="*/ 51 h 1252"/>
                <a:gd name="T6" fmla="*/ 303 w 762"/>
                <a:gd name="T7" fmla="*/ 0 h 1252"/>
                <a:gd name="T8" fmla="*/ 469 w 762"/>
                <a:gd name="T9" fmla="*/ 51 h 1252"/>
                <a:gd name="T10" fmla="*/ 609 w 762"/>
                <a:gd name="T11" fmla="*/ 192 h 1252"/>
                <a:gd name="T12" fmla="*/ 737 w 762"/>
                <a:gd name="T13" fmla="*/ 600 h 1252"/>
                <a:gd name="T14" fmla="*/ 762 w 762"/>
                <a:gd name="T15" fmla="*/ 1252 h 12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2"/>
                <a:gd name="T25" fmla="*/ 0 h 1252"/>
                <a:gd name="T26" fmla="*/ 762 w 762"/>
                <a:gd name="T27" fmla="*/ 1252 h 125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2" h="1252">
                  <a:moveTo>
                    <a:pt x="4" y="377"/>
                  </a:moveTo>
                  <a:cubicBezTo>
                    <a:pt x="7" y="353"/>
                    <a:pt x="0" y="284"/>
                    <a:pt x="22" y="230"/>
                  </a:cubicBezTo>
                  <a:cubicBezTo>
                    <a:pt x="44" y="176"/>
                    <a:pt x="90" y="89"/>
                    <a:pt x="137" y="51"/>
                  </a:cubicBezTo>
                  <a:cubicBezTo>
                    <a:pt x="184" y="13"/>
                    <a:pt x="248" y="0"/>
                    <a:pt x="303" y="0"/>
                  </a:cubicBezTo>
                  <a:cubicBezTo>
                    <a:pt x="358" y="0"/>
                    <a:pt x="418" y="19"/>
                    <a:pt x="469" y="51"/>
                  </a:cubicBezTo>
                  <a:cubicBezTo>
                    <a:pt x="520" y="83"/>
                    <a:pt x="564" y="101"/>
                    <a:pt x="609" y="192"/>
                  </a:cubicBezTo>
                  <a:cubicBezTo>
                    <a:pt x="654" y="283"/>
                    <a:pt x="712" y="423"/>
                    <a:pt x="737" y="600"/>
                  </a:cubicBezTo>
                  <a:cubicBezTo>
                    <a:pt x="762" y="777"/>
                    <a:pt x="757" y="1116"/>
                    <a:pt x="762" y="125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4" name="Freeform 13"/>
            <p:cNvSpPr>
              <a:spLocks/>
            </p:cNvSpPr>
            <p:nvPr/>
          </p:nvSpPr>
          <p:spPr bwMode="auto">
            <a:xfrm flipH="1" flipV="1">
              <a:off x="768" y="2160"/>
              <a:ext cx="762" cy="1252"/>
            </a:xfrm>
            <a:custGeom>
              <a:avLst/>
              <a:gdLst>
                <a:gd name="T0" fmla="*/ 4 w 762"/>
                <a:gd name="T1" fmla="*/ 377 h 1252"/>
                <a:gd name="T2" fmla="*/ 22 w 762"/>
                <a:gd name="T3" fmla="*/ 230 h 1252"/>
                <a:gd name="T4" fmla="*/ 137 w 762"/>
                <a:gd name="T5" fmla="*/ 51 h 1252"/>
                <a:gd name="T6" fmla="*/ 303 w 762"/>
                <a:gd name="T7" fmla="*/ 0 h 1252"/>
                <a:gd name="T8" fmla="*/ 469 w 762"/>
                <a:gd name="T9" fmla="*/ 51 h 1252"/>
                <a:gd name="T10" fmla="*/ 609 w 762"/>
                <a:gd name="T11" fmla="*/ 192 h 1252"/>
                <a:gd name="T12" fmla="*/ 737 w 762"/>
                <a:gd name="T13" fmla="*/ 600 h 1252"/>
                <a:gd name="T14" fmla="*/ 762 w 762"/>
                <a:gd name="T15" fmla="*/ 1252 h 12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2"/>
                <a:gd name="T25" fmla="*/ 0 h 1252"/>
                <a:gd name="T26" fmla="*/ 762 w 762"/>
                <a:gd name="T27" fmla="*/ 1252 h 125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2" h="1252">
                  <a:moveTo>
                    <a:pt x="4" y="377"/>
                  </a:moveTo>
                  <a:cubicBezTo>
                    <a:pt x="7" y="353"/>
                    <a:pt x="0" y="284"/>
                    <a:pt x="22" y="230"/>
                  </a:cubicBezTo>
                  <a:cubicBezTo>
                    <a:pt x="44" y="176"/>
                    <a:pt x="90" y="89"/>
                    <a:pt x="137" y="51"/>
                  </a:cubicBezTo>
                  <a:cubicBezTo>
                    <a:pt x="184" y="13"/>
                    <a:pt x="248" y="0"/>
                    <a:pt x="303" y="0"/>
                  </a:cubicBezTo>
                  <a:cubicBezTo>
                    <a:pt x="358" y="0"/>
                    <a:pt x="418" y="19"/>
                    <a:pt x="469" y="51"/>
                  </a:cubicBezTo>
                  <a:cubicBezTo>
                    <a:pt x="520" y="83"/>
                    <a:pt x="564" y="101"/>
                    <a:pt x="609" y="192"/>
                  </a:cubicBezTo>
                  <a:cubicBezTo>
                    <a:pt x="654" y="283"/>
                    <a:pt x="712" y="423"/>
                    <a:pt x="737" y="600"/>
                  </a:cubicBezTo>
                  <a:cubicBezTo>
                    <a:pt x="762" y="777"/>
                    <a:pt x="757" y="1116"/>
                    <a:pt x="762" y="125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Line 14"/>
            <p:cNvSpPr>
              <a:spLocks noChangeShapeType="1"/>
            </p:cNvSpPr>
            <p:nvPr/>
          </p:nvSpPr>
          <p:spPr bwMode="auto">
            <a:xfrm>
              <a:off x="1536" y="2496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Line 15"/>
            <p:cNvSpPr>
              <a:spLocks noChangeShapeType="1"/>
            </p:cNvSpPr>
            <p:nvPr/>
          </p:nvSpPr>
          <p:spPr bwMode="auto">
            <a:xfrm>
              <a:off x="1824" y="2592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Arc 16"/>
            <p:cNvSpPr>
              <a:spLocks/>
            </p:cNvSpPr>
            <p:nvPr/>
          </p:nvSpPr>
          <p:spPr bwMode="auto">
            <a:xfrm flipV="1">
              <a:off x="2016" y="3744"/>
              <a:ext cx="240" cy="432"/>
            </a:xfrm>
            <a:custGeom>
              <a:avLst/>
              <a:gdLst>
                <a:gd name="T0" fmla="*/ 0 w 39996"/>
                <a:gd name="T1" fmla="*/ 0 h 21600"/>
                <a:gd name="T2" fmla="*/ 0 w 39996"/>
                <a:gd name="T3" fmla="*/ 0 h 21600"/>
                <a:gd name="T4" fmla="*/ 0 w 39996"/>
                <a:gd name="T5" fmla="*/ 0 h 21600"/>
                <a:gd name="T6" fmla="*/ 0 60000 65536"/>
                <a:gd name="T7" fmla="*/ 0 60000 65536"/>
                <a:gd name="T8" fmla="*/ 0 60000 65536"/>
                <a:gd name="T9" fmla="*/ 0 w 39996"/>
                <a:gd name="T10" fmla="*/ 0 h 21600"/>
                <a:gd name="T11" fmla="*/ 39996 w 3999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996" h="21600" fill="none" extrusionOk="0">
                  <a:moveTo>
                    <a:pt x="-1" y="10279"/>
                  </a:moveTo>
                  <a:cubicBezTo>
                    <a:pt x="3931" y="3891"/>
                    <a:pt x="10894" y="-1"/>
                    <a:pt x="18396" y="0"/>
                  </a:cubicBezTo>
                  <a:cubicBezTo>
                    <a:pt x="30325" y="0"/>
                    <a:pt x="39996" y="9670"/>
                    <a:pt x="39996" y="21600"/>
                  </a:cubicBezTo>
                </a:path>
                <a:path w="39996" h="21600" stroke="0" extrusionOk="0">
                  <a:moveTo>
                    <a:pt x="-1" y="10279"/>
                  </a:moveTo>
                  <a:cubicBezTo>
                    <a:pt x="3931" y="3891"/>
                    <a:pt x="10894" y="-1"/>
                    <a:pt x="18396" y="0"/>
                  </a:cubicBezTo>
                  <a:cubicBezTo>
                    <a:pt x="30325" y="0"/>
                    <a:pt x="39996" y="9670"/>
                    <a:pt x="39996" y="21600"/>
                  </a:cubicBezTo>
                  <a:lnTo>
                    <a:pt x="18396" y="21600"/>
                  </a:lnTo>
                  <a:lnTo>
                    <a:pt x="-1" y="10279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78" name="Group 17"/>
            <p:cNvGrpSpPr>
              <a:grpSpLocks/>
            </p:cNvGrpSpPr>
            <p:nvPr/>
          </p:nvGrpSpPr>
          <p:grpSpPr bwMode="auto">
            <a:xfrm>
              <a:off x="1344" y="336"/>
              <a:ext cx="544" cy="3744"/>
              <a:chOff x="1296" y="336"/>
              <a:chExt cx="592" cy="3744"/>
            </a:xfrm>
          </p:grpSpPr>
          <p:sp>
            <p:nvSpPr>
              <p:cNvPr id="15403" name="Freeform 18"/>
              <p:cNvSpPr>
                <a:spLocks/>
              </p:cNvSpPr>
              <p:nvPr/>
            </p:nvSpPr>
            <p:spPr bwMode="auto">
              <a:xfrm>
                <a:off x="1300" y="336"/>
                <a:ext cx="588" cy="1911"/>
              </a:xfrm>
              <a:custGeom>
                <a:avLst/>
                <a:gdLst>
                  <a:gd name="T0" fmla="*/ 3 w 1732"/>
                  <a:gd name="T1" fmla="*/ 496 h 1911"/>
                  <a:gd name="T2" fmla="*/ 2 w 1732"/>
                  <a:gd name="T3" fmla="*/ 208 h 1911"/>
                  <a:gd name="T4" fmla="*/ 2 w 1732"/>
                  <a:gd name="T5" fmla="*/ 16 h 1911"/>
                  <a:gd name="T6" fmla="*/ 1 w 1732"/>
                  <a:gd name="T7" fmla="*/ 304 h 1911"/>
                  <a:gd name="T8" fmla="*/ 0 w 1732"/>
                  <a:gd name="T9" fmla="*/ 832 h 1911"/>
                  <a:gd name="T10" fmla="*/ 0 w 1732"/>
                  <a:gd name="T11" fmla="*/ 1911 h 191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32"/>
                  <a:gd name="T19" fmla="*/ 0 h 1911"/>
                  <a:gd name="T20" fmla="*/ 1732 w 1732"/>
                  <a:gd name="T21" fmla="*/ 1911 h 191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32" h="1911">
                    <a:moveTo>
                      <a:pt x="1732" y="496"/>
                    </a:moveTo>
                    <a:cubicBezTo>
                      <a:pt x="1704" y="392"/>
                      <a:pt x="1676" y="288"/>
                      <a:pt x="1588" y="208"/>
                    </a:cubicBezTo>
                    <a:cubicBezTo>
                      <a:pt x="1500" y="128"/>
                      <a:pt x="1380" y="0"/>
                      <a:pt x="1204" y="16"/>
                    </a:cubicBezTo>
                    <a:cubicBezTo>
                      <a:pt x="1028" y="32"/>
                      <a:pt x="716" y="168"/>
                      <a:pt x="532" y="304"/>
                    </a:cubicBezTo>
                    <a:cubicBezTo>
                      <a:pt x="348" y="440"/>
                      <a:pt x="189" y="564"/>
                      <a:pt x="100" y="832"/>
                    </a:cubicBezTo>
                    <a:cubicBezTo>
                      <a:pt x="11" y="1100"/>
                      <a:pt x="21" y="1686"/>
                      <a:pt x="0" y="1911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4" name="Freeform 19"/>
              <p:cNvSpPr>
                <a:spLocks/>
              </p:cNvSpPr>
              <p:nvPr/>
            </p:nvSpPr>
            <p:spPr bwMode="auto">
              <a:xfrm>
                <a:off x="1296" y="2209"/>
                <a:ext cx="528" cy="1871"/>
              </a:xfrm>
              <a:custGeom>
                <a:avLst/>
                <a:gdLst>
                  <a:gd name="T0" fmla="*/ 2 w 1695"/>
                  <a:gd name="T1" fmla="*/ 1014 h 1998"/>
                  <a:gd name="T2" fmla="*/ 2 w 1695"/>
                  <a:gd name="T3" fmla="*/ 1207 h 1998"/>
                  <a:gd name="T4" fmla="*/ 1 w 1695"/>
                  <a:gd name="T5" fmla="*/ 1337 h 1998"/>
                  <a:gd name="T6" fmla="*/ 1 w 1695"/>
                  <a:gd name="T7" fmla="*/ 1142 h 1998"/>
                  <a:gd name="T8" fmla="*/ 0 w 1695"/>
                  <a:gd name="T9" fmla="*/ 787 h 1998"/>
                  <a:gd name="T10" fmla="*/ 0 w 1695"/>
                  <a:gd name="T11" fmla="*/ 0 h 199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95"/>
                  <a:gd name="T19" fmla="*/ 0 h 1998"/>
                  <a:gd name="T20" fmla="*/ 1695 w 1695"/>
                  <a:gd name="T21" fmla="*/ 1998 h 199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95" h="1998">
                    <a:moveTo>
                      <a:pt x="1695" y="1502"/>
                    </a:moveTo>
                    <a:cubicBezTo>
                      <a:pt x="1669" y="1606"/>
                      <a:pt x="1642" y="1710"/>
                      <a:pt x="1559" y="1790"/>
                    </a:cubicBezTo>
                    <a:cubicBezTo>
                      <a:pt x="1476" y="1870"/>
                      <a:pt x="1362" y="1998"/>
                      <a:pt x="1196" y="1982"/>
                    </a:cubicBezTo>
                    <a:cubicBezTo>
                      <a:pt x="1029" y="1966"/>
                      <a:pt x="734" y="1830"/>
                      <a:pt x="560" y="1694"/>
                    </a:cubicBezTo>
                    <a:cubicBezTo>
                      <a:pt x="386" y="1558"/>
                      <a:pt x="244" y="1448"/>
                      <a:pt x="151" y="1166"/>
                    </a:cubicBezTo>
                    <a:cubicBezTo>
                      <a:pt x="58" y="884"/>
                      <a:pt x="32" y="243"/>
                      <a:pt x="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79" name="Group 20"/>
            <p:cNvGrpSpPr>
              <a:grpSpLocks/>
            </p:cNvGrpSpPr>
            <p:nvPr/>
          </p:nvGrpSpPr>
          <p:grpSpPr bwMode="auto">
            <a:xfrm>
              <a:off x="2016" y="240"/>
              <a:ext cx="240" cy="336"/>
              <a:chOff x="1584" y="0"/>
              <a:chExt cx="672" cy="528"/>
            </a:xfrm>
          </p:grpSpPr>
          <p:sp>
            <p:nvSpPr>
              <p:cNvPr id="15401" name="Arc 21"/>
              <p:cNvSpPr>
                <a:spLocks/>
              </p:cNvSpPr>
              <p:nvPr/>
            </p:nvSpPr>
            <p:spPr bwMode="auto">
              <a:xfrm rot="10800000" flipH="1" flipV="1">
                <a:off x="1872" y="0"/>
                <a:ext cx="384" cy="5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2" name="Arc 22"/>
              <p:cNvSpPr>
                <a:spLocks/>
              </p:cNvSpPr>
              <p:nvPr/>
            </p:nvSpPr>
            <p:spPr bwMode="auto">
              <a:xfrm rot="10800000" flipV="1">
                <a:off x="1584" y="0"/>
                <a:ext cx="384" cy="5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380" name="Line 23"/>
            <p:cNvSpPr>
              <a:spLocks noChangeShapeType="1"/>
            </p:cNvSpPr>
            <p:nvPr/>
          </p:nvSpPr>
          <p:spPr bwMode="auto">
            <a:xfrm>
              <a:off x="2016" y="528"/>
              <a:ext cx="0" cy="3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Line 24"/>
            <p:cNvSpPr>
              <a:spLocks noChangeShapeType="1"/>
            </p:cNvSpPr>
            <p:nvPr/>
          </p:nvSpPr>
          <p:spPr bwMode="auto">
            <a:xfrm flipH="1" flipV="1">
              <a:off x="3456" y="528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2" name="Line 25"/>
            <p:cNvSpPr>
              <a:spLocks noChangeShapeType="1"/>
            </p:cNvSpPr>
            <p:nvPr/>
          </p:nvSpPr>
          <p:spPr bwMode="auto">
            <a:xfrm flipH="1" flipV="1">
              <a:off x="3072" y="528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3" name="Line 26"/>
            <p:cNvSpPr>
              <a:spLocks noChangeShapeType="1"/>
            </p:cNvSpPr>
            <p:nvPr/>
          </p:nvSpPr>
          <p:spPr bwMode="auto">
            <a:xfrm flipH="1" flipV="1">
              <a:off x="3456" y="264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4" name="Line 27"/>
            <p:cNvSpPr>
              <a:spLocks noChangeShapeType="1"/>
            </p:cNvSpPr>
            <p:nvPr/>
          </p:nvSpPr>
          <p:spPr bwMode="auto">
            <a:xfrm flipH="1" flipV="1">
              <a:off x="3072" y="264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5" name="Line 28"/>
            <p:cNvSpPr>
              <a:spLocks noChangeShapeType="1"/>
            </p:cNvSpPr>
            <p:nvPr/>
          </p:nvSpPr>
          <p:spPr bwMode="auto">
            <a:xfrm flipH="1" flipV="1">
              <a:off x="3840" y="76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6" name="Line 29"/>
            <p:cNvSpPr>
              <a:spLocks noChangeShapeType="1"/>
            </p:cNvSpPr>
            <p:nvPr/>
          </p:nvSpPr>
          <p:spPr bwMode="auto">
            <a:xfrm flipH="1" flipV="1">
              <a:off x="4176" y="1296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7" name="Line 30"/>
            <p:cNvSpPr>
              <a:spLocks noChangeShapeType="1"/>
            </p:cNvSpPr>
            <p:nvPr/>
          </p:nvSpPr>
          <p:spPr bwMode="auto">
            <a:xfrm flipH="1" flipV="1">
              <a:off x="3072" y="0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8" name="Freeform 31"/>
            <p:cNvSpPr>
              <a:spLocks/>
            </p:cNvSpPr>
            <p:nvPr/>
          </p:nvSpPr>
          <p:spPr bwMode="auto">
            <a:xfrm>
              <a:off x="4176" y="912"/>
              <a:ext cx="762" cy="1252"/>
            </a:xfrm>
            <a:custGeom>
              <a:avLst/>
              <a:gdLst>
                <a:gd name="T0" fmla="*/ 4 w 762"/>
                <a:gd name="T1" fmla="*/ 377 h 1252"/>
                <a:gd name="T2" fmla="*/ 22 w 762"/>
                <a:gd name="T3" fmla="*/ 230 h 1252"/>
                <a:gd name="T4" fmla="*/ 137 w 762"/>
                <a:gd name="T5" fmla="*/ 51 h 1252"/>
                <a:gd name="T6" fmla="*/ 303 w 762"/>
                <a:gd name="T7" fmla="*/ 0 h 1252"/>
                <a:gd name="T8" fmla="*/ 469 w 762"/>
                <a:gd name="T9" fmla="*/ 51 h 1252"/>
                <a:gd name="T10" fmla="*/ 609 w 762"/>
                <a:gd name="T11" fmla="*/ 192 h 1252"/>
                <a:gd name="T12" fmla="*/ 737 w 762"/>
                <a:gd name="T13" fmla="*/ 600 h 1252"/>
                <a:gd name="T14" fmla="*/ 762 w 762"/>
                <a:gd name="T15" fmla="*/ 1252 h 12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2"/>
                <a:gd name="T25" fmla="*/ 0 h 1252"/>
                <a:gd name="T26" fmla="*/ 762 w 762"/>
                <a:gd name="T27" fmla="*/ 1252 h 125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2" h="1252">
                  <a:moveTo>
                    <a:pt x="4" y="377"/>
                  </a:moveTo>
                  <a:cubicBezTo>
                    <a:pt x="7" y="353"/>
                    <a:pt x="0" y="284"/>
                    <a:pt x="22" y="230"/>
                  </a:cubicBezTo>
                  <a:cubicBezTo>
                    <a:pt x="44" y="176"/>
                    <a:pt x="90" y="89"/>
                    <a:pt x="137" y="51"/>
                  </a:cubicBezTo>
                  <a:cubicBezTo>
                    <a:pt x="184" y="13"/>
                    <a:pt x="248" y="0"/>
                    <a:pt x="303" y="0"/>
                  </a:cubicBezTo>
                  <a:cubicBezTo>
                    <a:pt x="358" y="0"/>
                    <a:pt x="418" y="19"/>
                    <a:pt x="469" y="51"/>
                  </a:cubicBezTo>
                  <a:cubicBezTo>
                    <a:pt x="520" y="83"/>
                    <a:pt x="564" y="101"/>
                    <a:pt x="609" y="192"/>
                  </a:cubicBezTo>
                  <a:cubicBezTo>
                    <a:pt x="654" y="283"/>
                    <a:pt x="712" y="423"/>
                    <a:pt x="737" y="600"/>
                  </a:cubicBezTo>
                  <a:cubicBezTo>
                    <a:pt x="762" y="777"/>
                    <a:pt x="757" y="1116"/>
                    <a:pt x="762" y="125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9" name="Freeform 32"/>
            <p:cNvSpPr>
              <a:spLocks/>
            </p:cNvSpPr>
            <p:nvPr/>
          </p:nvSpPr>
          <p:spPr bwMode="auto">
            <a:xfrm flipV="1">
              <a:off x="4182" y="2160"/>
              <a:ext cx="762" cy="1252"/>
            </a:xfrm>
            <a:custGeom>
              <a:avLst/>
              <a:gdLst>
                <a:gd name="T0" fmla="*/ 4 w 762"/>
                <a:gd name="T1" fmla="*/ 377 h 1252"/>
                <a:gd name="T2" fmla="*/ 22 w 762"/>
                <a:gd name="T3" fmla="*/ 230 h 1252"/>
                <a:gd name="T4" fmla="*/ 137 w 762"/>
                <a:gd name="T5" fmla="*/ 51 h 1252"/>
                <a:gd name="T6" fmla="*/ 303 w 762"/>
                <a:gd name="T7" fmla="*/ 0 h 1252"/>
                <a:gd name="T8" fmla="*/ 469 w 762"/>
                <a:gd name="T9" fmla="*/ 51 h 1252"/>
                <a:gd name="T10" fmla="*/ 609 w 762"/>
                <a:gd name="T11" fmla="*/ 192 h 1252"/>
                <a:gd name="T12" fmla="*/ 737 w 762"/>
                <a:gd name="T13" fmla="*/ 600 h 1252"/>
                <a:gd name="T14" fmla="*/ 762 w 762"/>
                <a:gd name="T15" fmla="*/ 1252 h 12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2"/>
                <a:gd name="T25" fmla="*/ 0 h 1252"/>
                <a:gd name="T26" fmla="*/ 762 w 762"/>
                <a:gd name="T27" fmla="*/ 1252 h 125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2" h="1252">
                  <a:moveTo>
                    <a:pt x="4" y="377"/>
                  </a:moveTo>
                  <a:cubicBezTo>
                    <a:pt x="7" y="353"/>
                    <a:pt x="0" y="284"/>
                    <a:pt x="22" y="230"/>
                  </a:cubicBezTo>
                  <a:cubicBezTo>
                    <a:pt x="44" y="176"/>
                    <a:pt x="90" y="89"/>
                    <a:pt x="137" y="51"/>
                  </a:cubicBezTo>
                  <a:cubicBezTo>
                    <a:pt x="184" y="13"/>
                    <a:pt x="248" y="0"/>
                    <a:pt x="303" y="0"/>
                  </a:cubicBezTo>
                  <a:cubicBezTo>
                    <a:pt x="358" y="0"/>
                    <a:pt x="418" y="19"/>
                    <a:pt x="469" y="51"/>
                  </a:cubicBezTo>
                  <a:cubicBezTo>
                    <a:pt x="520" y="83"/>
                    <a:pt x="564" y="101"/>
                    <a:pt x="609" y="192"/>
                  </a:cubicBezTo>
                  <a:cubicBezTo>
                    <a:pt x="654" y="283"/>
                    <a:pt x="712" y="423"/>
                    <a:pt x="737" y="600"/>
                  </a:cubicBezTo>
                  <a:cubicBezTo>
                    <a:pt x="762" y="777"/>
                    <a:pt x="757" y="1116"/>
                    <a:pt x="762" y="125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0" name="Line 33"/>
            <p:cNvSpPr>
              <a:spLocks noChangeShapeType="1"/>
            </p:cNvSpPr>
            <p:nvPr/>
          </p:nvSpPr>
          <p:spPr bwMode="auto">
            <a:xfrm flipH="1">
              <a:off x="4176" y="2496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1" name="Line 34"/>
            <p:cNvSpPr>
              <a:spLocks noChangeShapeType="1"/>
            </p:cNvSpPr>
            <p:nvPr/>
          </p:nvSpPr>
          <p:spPr bwMode="auto">
            <a:xfrm flipH="1">
              <a:off x="3888" y="2592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2" name="Arc 35"/>
            <p:cNvSpPr>
              <a:spLocks/>
            </p:cNvSpPr>
            <p:nvPr/>
          </p:nvSpPr>
          <p:spPr bwMode="auto">
            <a:xfrm flipH="1" flipV="1">
              <a:off x="3456" y="3744"/>
              <a:ext cx="240" cy="432"/>
            </a:xfrm>
            <a:custGeom>
              <a:avLst/>
              <a:gdLst>
                <a:gd name="T0" fmla="*/ 0 w 39996"/>
                <a:gd name="T1" fmla="*/ 0 h 21600"/>
                <a:gd name="T2" fmla="*/ 0 w 39996"/>
                <a:gd name="T3" fmla="*/ 0 h 21600"/>
                <a:gd name="T4" fmla="*/ 0 w 39996"/>
                <a:gd name="T5" fmla="*/ 0 h 21600"/>
                <a:gd name="T6" fmla="*/ 0 60000 65536"/>
                <a:gd name="T7" fmla="*/ 0 60000 65536"/>
                <a:gd name="T8" fmla="*/ 0 60000 65536"/>
                <a:gd name="T9" fmla="*/ 0 w 39996"/>
                <a:gd name="T10" fmla="*/ 0 h 21600"/>
                <a:gd name="T11" fmla="*/ 39996 w 3999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996" h="21600" fill="none" extrusionOk="0">
                  <a:moveTo>
                    <a:pt x="-1" y="10279"/>
                  </a:moveTo>
                  <a:cubicBezTo>
                    <a:pt x="3931" y="3891"/>
                    <a:pt x="10894" y="-1"/>
                    <a:pt x="18396" y="0"/>
                  </a:cubicBezTo>
                  <a:cubicBezTo>
                    <a:pt x="30325" y="0"/>
                    <a:pt x="39996" y="9670"/>
                    <a:pt x="39996" y="21600"/>
                  </a:cubicBezTo>
                </a:path>
                <a:path w="39996" h="21600" stroke="0" extrusionOk="0">
                  <a:moveTo>
                    <a:pt x="-1" y="10279"/>
                  </a:moveTo>
                  <a:cubicBezTo>
                    <a:pt x="3931" y="3891"/>
                    <a:pt x="10894" y="-1"/>
                    <a:pt x="18396" y="0"/>
                  </a:cubicBezTo>
                  <a:cubicBezTo>
                    <a:pt x="30325" y="0"/>
                    <a:pt x="39996" y="9670"/>
                    <a:pt x="39996" y="21600"/>
                  </a:cubicBezTo>
                  <a:lnTo>
                    <a:pt x="18396" y="21600"/>
                  </a:lnTo>
                  <a:lnTo>
                    <a:pt x="-1" y="10279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93" name="Group 36"/>
            <p:cNvGrpSpPr>
              <a:grpSpLocks/>
            </p:cNvGrpSpPr>
            <p:nvPr/>
          </p:nvGrpSpPr>
          <p:grpSpPr bwMode="auto">
            <a:xfrm flipH="1">
              <a:off x="3824" y="336"/>
              <a:ext cx="544" cy="3744"/>
              <a:chOff x="1296" y="336"/>
              <a:chExt cx="592" cy="3744"/>
            </a:xfrm>
          </p:grpSpPr>
          <p:sp>
            <p:nvSpPr>
              <p:cNvPr id="15399" name="Freeform 37"/>
              <p:cNvSpPr>
                <a:spLocks/>
              </p:cNvSpPr>
              <p:nvPr/>
            </p:nvSpPr>
            <p:spPr bwMode="auto">
              <a:xfrm>
                <a:off x="1300" y="336"/>
                <a:ext cx="588" cy="1911"/>
              </a:xfrm>
              <a:custGeom>
                <a:avLst/>
                <a:gdLst>
                  <a:gd name="T0" fmla="*/ 3 w 1732"/>
                  <a:gd name="T1" fmla="*/ 496 h 1911"/>
                  <a:gd name="T2" fmla="*/ 2 w 1732"/>
                  <a:gd name="T3" fmla="*/ 208 h 1911"/>
                  <a:gd name="T4" fmla="*/ 2 w 1732"/>
                  <a:gd name="T5" fmla="*/ 16 h 1911"/>
                  <a:gd name="T6" fmla="*/ 1 w 1732"/>
                  <a:gd name="T7" fmla="*/ 304 h 1911"/>
                  <a:gd name="T8" fmla="*/ 0 w 1732"/>
                  <a:gd name="T9" fmla="*/ 832 h 1911"/>
                  <a:gd name="T10" fmla="*/ 0 w 1732"/>
                  <a:gd name="T11" fmla="*/ 1911 h 191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32"/>
                  <a:gd name="T19" fmla="*/ 0 h 1911"/>
                  <a:gd name="T20" fmla="*/ 1732 w 1732"/>
                  <a:gd name="T21" fmla="*/ 1911 h 191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32" h="1911">
                    <a:moveTo>
                      <a:pt x="1732" y="496"/>
                    </a:moveTo>
                    <a:cubicBezTo>
                      <a:pt x="1704" y="392"/>
                      <a:pt x="1676" y="288"/>
                      <a:pt x="1588" y="208"/>
                    </a:cubicBezTo>
                    <a:cubicBezTo>
                      <a:pt x="1500" y="128"/>
                      <a:pt x="1380" y="0"/>
                      <a:pt x="1204" y="16"/>
                    </a:cubicBezTo>
                    <a:cubicBezTo>
                      <a:pt x="1028" y="32"/>
                      <a:pt x="716" y="168"/>
                      <a:pt x="532" y="304"/>
                    </a:cubicBezTo>
                    <a:cubicBezTo>
                      <a:pt x="348" y="440"/>
                      <a:pt x="189" y="564"/>
                      <a:pt x="100" y="832"/>
                    </a:cubicBezTo>
                    <a:cubicBezTo>
                      <a:pt x="11" y="1100"/>
                      <a:pt x="21" y="1686"/>
                      <a:pt x="0" y="1911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0" name="Freeform 38"/>
              <p:cNvSpPr>
                <a:spLocks/>
              </p:cNvSpPr>
              <p:nvPr/>
            </p:nvSpPr>
            <p:spPr bwMode="auto">
              <a:xfrm>
                <a:off x="1296" y="2209"/>
                <a:ext cx="528" cy="1871"/>
              </a:xfrm>
              <a:custGeom>
                <a:avLst/>
                <a:gdLst>
                  <a:gd name="T0" fmla="*/ 2 w 1695"/>
                  <a:gd name="T1" fmla="*/ 1014 h 1998"/>
                  <a:gd name="T2" fmla="*/ 2 w 1695"/>
                  <a:gd name="T3" fmla="*/ 1207 h 1998"/>
                  <a:gd name="T4" fmla="*/ 1 w 1695"/>
                  <a:gd name="T5" fmla="*/ 1337 h 1998"/>
                  <a:gd name="T6" fmla="*/ 1 w 1695"/>
                  <a:gd name="T7" fmla="*/ 1142 h 1998"/>
                  <a:gd name="T8" fmla="*/ 0 w 1695"/>
                  <a:gd name="T9" fmla="*/ 787 h 1998"/>
                  <a:gd name="T10" fmla="*/ 0 w 1695"/>
                  <a:gd name="T11" fmla="*/ 0 h 199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95"/>
                  <a:gd name="T19" fmla="*/ 0 h 1998"/>
                  <a:gd name="T20" fmla="*/ 1695 w 1695"/>
                  <a:gd name="T21" fmla="*/ 1998 h 199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95" h="1998">
                    <a:moveTo>
                      <a:pt x="1695" y="1502"/>
                    </a:moveTo>
                    <a:cubicBezTo>
                      <a:pt x="1669" y="1606"/>
                      <a:pt x="1642" y="1710"/>
                      <a:pt x="1559" y="1790"/>
                    </a:cubicBezTo>
                    <a:cubicBezTo>
                      <a:pt x="1476" y="1870"/>
                      <a:pt x="1362" y="1998"/>
                      <a:pt x="1196" y="1982"/>
                    </a:cubicBezTo>
                    <a:cubicBezTo>
                      <a:pt x="1029" y="1966"/>
                      <a:pt x="734" y="1830"/>
                      <a:pt x="560" y="1694"/>
                    </a:cubicBezTo>
                    <a:cubicBezTo>
                      <a:pt x="386" y="1558"/>
                      <a:pt x="244" y="1448"/>
                      <a:pt x="151" y="1166"/>
                    </a:cubicBezTo>
                    <a:cubicBezTo>
                      <a:pt x="58" y="884"/>
                      <a:pt x="32" y="243"/>
                      <a:pt x="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94" name="Group 39"/>
            <p:cNvGrpSpPr>
              <a:grpSpLocks/>
            </p:cNvGrpSpPr>
            <p:nvPr/>
          </p:nvGrpSpPr>
          <p:grpSpPr bwMode="auto">
            <a:xfrm flipH="1">
              <a:off x="3456" y="240"/>
              <a:ext cx="240" cy="336"/>
              <a:chOff x="1584" y="0"/>
              <a:chExt cx="672" cy="528"/>
            </a:xfrm>
          </p:grpSpPr>
          <p:sp>
            <p:nvSpPr>
              <p:cNvPr id="15397" name="Arc 40"/>
              <p:cNvSpPr>
                <a:spLocks/>
              </p:cNvSpPr>
              <p:nvPr/>
            </p:nvSpPr>
            <p:spPr bwMode="auto">
              <a:xfrm rot="10800000" flipH="1" flipV="1">
                <a:off x="1872" y="0"/>
                <a:ext cx="384" cy="5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8" name="Arc 41"/>
              <p:cNvSpPr>
                <a:spLocks/>
              </p:cNvSpPr>
              <p:nvPr/>
            </p:nvSpPr>
            <p:spPr bwMode="auto">
              <a:xfrm rot="10800000" flipV="1">
                <a:off x="1584" y="0"/>
                <a:ext cx="384" cy="5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395" name="Line 42"/>
            <p:cNvSpPr>
              <a:spLocks noChangeShapeType="1"/>
            </p:cNvSpPr>
            <p:nvPr/>
          </p:nvSpPr>
          <p:spPr bwMode="auto">
            <a:xfrm flipH="1">
              <a:off x="3696" y="528"/>
              <a:ext cx="0" cy="3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6" name="Line 43"/>
            <p:cNvSpPr>
              <a:spLocks noChangeShapeType="1"/>
            </p:cNvSpPr>
            <p:nvPr/>
          </p:nvSpPr>
          <p:spPr bwMode="auto">
            <a:xfrm flipV="1">
              <a:off x="3072" y="3744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63" name="Text Box 44"/>
          <p:cNvSpPr txBox="1">
            <a:spLocks noChangeArrowheads="1"/>
          </p:cNvSpPr>
          <p:nvPr/>
        </p:nvSpPr>
        <p:spPr bwMode="auto">
          <a:xfrm>
            <a:off x="457200" y="381000"/>
            <a:ext cx="4953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600" b="0">
                <a:latin typeface="Times New Roman" panose="02020603050405020304" pitchFamily="18" charset="0"/>
              </a:rPr>
              <a:t>Magnetic Field of a Disk Magnet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ChangeArrowheads="1"/>
          </p:cNvSpPr>
          <p:nvPr/>
        </p:nvSpPr>
        <p:spPr bwMode="auto">
          <a:xfrm rot="7778331">
            <a:off x="1404937" y="271463"/>
            <a:ext cx="5114925" cy="44196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1813 w 21600"/>
              <a:gd name="T13" fmla="*/ 0 h 21600"/>
              <a:gd name="T14" fmla="*/ 19787 w 21600"/>
              <a:gd name="T15" fmla="*/ 494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3469" y="3198"/>
                </a:moveTo>
                <a:cubicBezTo>
                  <a:pt x="5437" y="1300"/>
                  <a:pt x="8065" y="239"/>
                  <a:pt x="10800" y="240"/>
                </a:cubicBezTo>
                <a:cubicBezTo>
                  <a:pt x="13534" y="240"/>
                  <a:pt x="16162" y="1300"/>
                  <a:pt x="18130" y="3198"/>
                </a:cubicBezTo>
                <a:lnTo>
                  <a:pt x="18296" y="3025"/>
                </a:lnTo>
                <a:cubicBezTo>
                  <a:pt x="16283" y="1084"/>
                  <a:pt x="13596" y="-1"/>
                  <a:pt x="10799" y="0"/>
                </a:cubicBezTo>
                <a:cubicBezTo>
                  <a:pt x="8003" y="0"/>
                  <a:pt x="5316" y="1084"/>
                  <a:pt x="3303" y="3025"/>
                </a:cubicBezTo>
                <a:lnTo>
                  <a:pt x="3469" y="3198"/>
                </a:lnTo>
                <a:close/>
              </a:path>
            </a:pathLst>
          </a:custGeom>
          <a:solidFill>
            <a:schemeClr val="accent2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5410200" y="4419600"/>
            <a:ext cx="228600" cy="228600"/>
            <a:chOff x="3600" y="2304"/>
            <a:chExt cx="144" cy="144"/>
          </a:xfrm>
        </p:grpSpPr>
        <p:sp>
          <p:nvSpPr>
            <p:cNvPr id="16821" name="Line 4"/>
            <p:cNvSpPr>
              <a:spLocks noChangeShapeType="1"/>
            </p:cNvSpPr>
            <p:nvPr/>
          </p:nvSpPr>
          <p:spPr bwMode="auto">
            <a:xfrm>
              <a:off x="3600" y="230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22" name="Line 5"/>
            <p:cNvSpPr>
              <a:spLocks noChangeShapeType="1"/>
            </p:cNvSpPr>
            <p:nvPr/>
          </p:nvSpPr>
          <p:spPr bwMode="auto">
            <a:xfrm flipH="1">
              <a:off x="3600" y="230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88" name="Oval 6"/>
          <p:cNvSpPr>
            <a:spLocks noChangeArrowheads="1"/>
          </p:cNvSpPr>
          <p:nvPr/>
        </p:nvSpPr>
        <p:spPr bwMode="auto">
          <a:xfrm>
            <a:off x="5334000" y="4343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6389" name="Group 7"/>
          <p:cNvGrpSpPr>
            <a:grpSpLocks/>
          </p:cNvGrpSpPr>
          <p:nvPr/>
        </p:nvGrpSpPr>
        <p:grpSpPr bwMode="auto">
          <a:xfrm>
            <a:off x="5867400" y="4343400"/>
            <a:ext cx="381000" cy="381000"/>
            <a:chOff x="3552" y="2256"/>
            <a:chExt cx="240" cy="240"/>
          </a:xfrm>
        </p:grpSpPr>
        <p:grpSp>
          <p:nvGrpSpPr>
            <p:cNvPr id="16817" name="Group 8"/>
            <p:cNvGrpSpPr>
              <a:grpSpLocks/>
            </p:cNvGrpSpPr>
            <p:nvPr/>
          </p:nvGrpSpPr>
          <p:grpSpPr bwMode="auto">
            <a:xfrm>
              <a:off x="3600" y="2304"/>
              <a:ext cx="144" cy="144"/>
              <a:chOff x="3600" y="2304"/>
              <a:chExt cx="144" cy="144"/>
            </a:xfrm>
          </p:grpSpPr>
          <p:sp>
            <p:nvSpPr>
              <p:cNvPr id="16819" name="Line 9"/>
              <p:cNvSpPr>
                <a:spLocks noChangeShapeType="1"/>
              </p:cNvSpPr>
              <p:nvPr/>
            </p:nvSpPr>
            <p:spPr bwMode="auto">
              <a:xfrm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20" name="Line 10"/>
              <p:cNvSpPr>
                <a:spLocks noChangeShapeType="1"/>
              </p:cNvSpPr>
              <p:nvPr/>
            </p:nvSpPr>
            <p:spPr bwMode="auto">
              <a:xfrm flipH="1"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818" name="Oval 11"/>
            <p:cNvSpPr>
              <a:spLocks noChangeArrowheads="1"/>
            </p:cNvSpPr>
            <p:nvPr/>
          </p:nvSpPr>
          <p:spPr bwMode="auto">
            <a:xfrm>
              <a:off x="3552" y="22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390" name="Group 12"/>
          <p:cNvGrpSpPr>
            <a:grpSpLocks/>
          </p:cNvGrpSpPr>
          <p:nvPr/>
        </p:nvGrpSpPr>
        <p:grpSpPr bwMode="auto">
          <a:xfrm>
            <a:off x="6400800" y="4343400"/>
            <a:ext cx="381000" cy="381000"/>
            <a:chOff x="3552" y="2256"/>
            <a:chExt cx="240" cy="240"/>
          </a:xfrm>
        </p:grpSpPr>
        <p:grpSp>
          <p:nvGrpSpPr>
            <p:cNvPr id="16813" name="Group 13"/>
            <p:cNvGrpSpPr>
              <a:grpSpLocks/>
            </p:cNvGrpSpPr>
            <p:nvPr/>
          </p:nvGrpSpPr>
          <p:grpSpPr bwMode="auto">
            <a:xfrm>
              <a:off x="3600" y="2304"/>
              <a:ext cx="144" cy="144"/>
              <a:chOff x="3600" y="2304"/>
              <a:chExt cx="144" cy="144"/>
            </a:xfrm>
          </p:grpSpPr>
          <p:sp>
            <p:nvSpPr>
              <p:cNvPr id="16815" name="Line 14"/>
              <p:cNvSpPr>
                <a:spLocks noChangeShapeType="1"/>
              </p:cNvSpPr>
              <p:nvPr/>
            </p:nvSpPr>
            <p:spPr bwMode="auto">
              <a:xfrm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16" name="Line 15"/>
              <p:cNvSpPr>
                <a:spLocks noChangeShapeType="1"/>
              </p:cNvSpPr>
              <p:nvPr/>
            </p:nvSpPr>
            <p:spPr bwMode="auto">
              <a:xfrm flipH="1"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814" name="Oval 16"/>
            <p:cNvSpPr>
              <a:spLocks noChangeArrowheads="1"/>
            </p:cNvSpPr>
            <p:nvPr/>
          </p:nvSpPr>
          <p:spPr bwMode="auto">
            <a:xfrm>
              <a:off x="3552" y="22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391" name="Group 17"/>
          <p:cNvGrpSpPr>
            <a:grpSpLocks/>
          </p:cNvGrpSpPr>
          <p:nvPr/>
        </p:nvGrpSpPr>
        <p:grpSpPr bwMode="auto">
          <a:xfrm>
            <a:off x="6934200" y="4343400"/>
            <a:ext cx="381000" cy="381000"/>
            <a:chOff x="3552" y="2256"/>
            <a:chExt cx="240" cy="240"/>
          </a:xfrm>
        </p:grpSpPr>
        <p:grpSp>
          <p:nvGrpSpPr>
            <p:cNvPr id="16809" name="Group 18"/>
            <p:cNvGrpSpPr>
              <a:grpSpLocks/>
            </p:cNvGrpSpPr>
            <p:nvPr/>
          </p:nvGrpSpPr>
          <p:grpSpPr bwMode="auto">
            <a:xfrm>
              <a:off x="3600" y="2304"/>
              <a:ext cx="144" cy="144"/>
              <a:chOff x="3600" y="2304"/>
              <a:chExt cx="144" cy="144"/>
            </a:xfrm>
          </p:grpSpPr>
          <p:sp>
            <p:nvSpPr>
              <p:cNvPr id="16811" name="Line 19"/>
              <p:cNvSpPr>
                <a:spLocks noChangeShapeType="1"/>
              </p:cNvSpPr>
              <p:nvPr/>
            </p:nvSpPr>
            <p:spPr bwMode="auto">
              <a:xfrm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12" name="Line 20"/>
              <p:cNvSpPr>
                <a:spLocks noChangeShapeType="1"/>
              </p:cNvSpPr>
              <p:nvPr/>
            </p:nvSpPr>
            <p:spPr bwMode="auto">
              <a:xfrm flipH="1"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810" name="Oval 21"/>
            <p:cNvSpPr>
              <a:spLocks noChangeArrowheads="1"/>
            </p:cNvSpPr>
            <p:nvPr/>
          </p:nvSpPr>
          <p:spPr bwMode="auto">
            <a:xfrm>
              <a:off x="3552" y="22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392" name="Group 22"/>
          <p:cNvGrpSpPr>
            <a:grpSpLocks/>
          </p:cNvGrpSpPr>
          <p:nvPr/>
        </p:nvGrpSpPr>
        <p:grpSpPr bwMode="auto">
          <a:xfrm>
            <a:off x="7467600" y="4343400"/>
            <a:ext cx="381000" cy="381000"/>
            <a:chOff x="3552" y="2256"/>
            <a:chExt cx="240" cy="240"/>
          </a:xfrm>
        </p:grpSpPr>
        <p:grpSp>
          <p:nvGrpSpPr>
            <p:cNvPr id="16805" name="Group 23"/>
            <p:cNvGrpSpPr>
              <a:grpSpLocks/>
            </p:cNvGrpSpPr>
            <p:nvPr/>
          </p:nvGrpSpPr>
          <p:grpSpPr bwMode="auto">
            <a:xfrm>
              <a:off x="3600" y="2304"/>
              <a:ext cx="144" cy="144"/>
              <a:chOff x="3600" y="2304"/>
              <a:chExt cx="144" cy="144"/>
            </a:xfrm>
          </p:grpSpPr>
          <p:sp>
            <p:nvSpPr>
              <p:cNvPr id="16807" name="Line 24"/>
              <p:cNvSpPr>
                <a:spLocks noChangeShapeType="1"/>
              </p:cNvSpPr>
              <p:nvPr/>
            </p:nvSpPr>
            <p:spPr bwMode="auto">
              <a:xfrm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08" name="Line 25"/>
              <p:cNvSpPr>
                <a:spLocks noChangeShapeType="1"/>
              </p:cNvSpPr>
              <p:nvPr/>
            </p:nvSpPr>
            <p:spPr bwMode="auto">
              <a:xfrm flipH="1"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806" name="Oval 26"/>
            <p:cNvSpPr>
              <a:spLocks noChangeArrowheads="1"/>
            </p:cNvSpPr>
            <p:nvPr/>
          </p:nvSpPr>
          <p:spPr bwMode="auto">
            <a:xfrm>
              <a:off x="3552" y="22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393" name="Group 27"/>
          <p:cNvGrpSpPr>
            <a:grpSpLocks/>
          </p:cNvGrpSpPr>
          <p:nvPr/>
        </p:nvGrpSpPr>
        <p:grpSpPr bwMode="auto">
          <a:xfrm>
            <a:off x="8001000" y="4343400"/>
            <a:ext cx="381000" cy="381000"/>
            <a:chOff x="3552" y="2256"/>
            <a:chExt cx="240" cy="240"/>
          </a:xfrm>
        </p:grpSpPr>
        <p:grpSp>
          <p:nvGrpSpPr>
            <p:cNvPr id="16801" name="Group 28"/>
            <p:cNvGrpSpPr>
              <a:grpSpLocks/>
            </p:cNvGrpSpPr>
            <p:nvPr/>
          </p:nvGrpSpPr>
          <p:grpSpPr bwMode="auto">
            <a:xfrm>
              <a:off x="3600" y="2304"/>
              <a:ext cx="144" cy="144"/>
              <a:chOff x="3600" y="2304"/>
              <a:chExt cx="144" cy="144"/>
            </a:xfrm>
          </p:grpSpPr>
          <p:sp>
            <p:nvSpPr>
              <p:cNvPr id="16803" name="Line 29"/>
              <p:cNvSpPr>
                <a:spLocks noChangeShapeType="1"/>
              </p:cNvSpPr>
              <p:nvPr/>
            </p:nvSpPr>
            <p:spPr bwMode="auto">
              <a:xfrm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04" name="Line 30"/>
              <p:cNvSpPr>
                <a:spLocks noChangeShapeType="1"/>
              </p:cNvSpPr>
              <p:nvPr/>
            </p:nvSpPr>
            <p:spPr bwMode="auto">
              <a:xfrm flipH="1"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802" name="Oval 31"/>
            <p:cNvSpPr>
              <a:spLocks noChangeArrowheads="1"/>
            </p:cNvSpPr>
            <p:nvPr/>
          </p:nvSpPr>
          <p:spPr bwMode="auto">
            <a:xfrm>
              <a:off x="3552" y="22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394" name="Group 32"/>
          <p:cNvGrpSpPr>
            <a:grpSpLocks/>
          </p:cNvGrpSpPr>
          <p:nvPr/>
        </p:nvGrpSpPr>
        <p:grpSpPr bwMode="auto">
          <a:xfrm>
            <a:off x="5334000" y="4800600"/>
            <a:ext cx="3048000" cy="381000"/>
            <a:chOff x="3552" y="2544"/>
            <a:chExt cx="1920" cy="240"/>
          </a:xfrm>
        </p:grpSpPr>
        <p:grpSp>
          <p:nvGrpSpPr>
            <p:cNvPr id="16771" name="Group 33"/>
            <p:cNvGrpSpPr>
              <a:grpSpLocks/>
            </p:cNvGrpSpPr>
            <p:nvPr/>
          </p:nvGrpSpPr>
          <p:grpSpPr bwMode="auto">
            <a:xfrm>
              <a:off x="3552" y="2544"/>
              <a:ext cx="240" cy="240"/>
              <a:chOff x="3552" y="2256"/>
              <a:chExt cx="240" cy="240"/>
            </a:xfrm>
          </p:grpSpPr>
          <p:grpSp>
            <p:nvGrpSpPr>
              <p:cNvPr id="16797" name="Group 34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799" name="Line 35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800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798" name="Oval 37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6772" name="Group 38"/>
            <p:cNvGrpSpPr>
              <a:grpSpLocks/>
            </p:cNvGrpSpPr>
            <p:nvPr/>
          </p:nvGrpSpPr>
          <p:grpSpPr bwMode="auto">
            <a:xfrm>
              <a:off x="3888" y="2544"/>
              <a:ext cx="240" cy="240"/>
              <a:chOff x="3552" y="2256"/>
              <a:chExt cx="240" cy="240"/>
            </a:xfrm>
          </p:grpSpPr>
          <p:grpSp>
            <p:nvGrpSpPr>
              <p:cNvPr id="16793" name="Group 39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795" name="Line 40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796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794" name="Oval 42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6773" name="Group 43"/>
            <p:cNvGrpSpPr>
              <a:grpSpLocks/>
            </p:cNvGrpSpPr>
            <p:nvPr/>
          </p:nvGrpSpPr>
          <p:grpSpPr bwMode="auto">
            <a:xfrm>
              <a:off x="4224" y="2544"/>
              <a:ext cx="240" cy="240"/>
              <a:chOff x="3552" y="2256"/>
              <a:chExt cx="240" cy="240"/>
            </a:xfrm>
          </p:grpSpPr>
          <p:grpSp>
            <p:nvGrpSpPr>
              <p:cNvPr id="16789" name="Group 44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791" name="Line 45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792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790" name="Oval 47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6774" name="Group 48"/>
            <p:cNvGrpSpPr>
              <a:grpSpLocks/>
            </p:cNvGrpSpPr>
            <p:nvPr/>
          </p:nvGrpSpPr>
          <p:grpSpPr bwMode="auto">
            <a:xfrm>
              <a:off x="4560" y="2544"/>
              <a:ext cx="240" cy="240"/>
              <a:chOff x="3552" y="2256"/>
              <a:chExt cx="240" cy="240"/>
            </a:xfrm>
          </p:grpSpPr>
          <p:grpSp>
            <p:nvGrpSpPr>
              <p:cNvPr id="16785" name="Group 49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787" name="Line 50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788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786" name="Oval 52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6775" name="Group 53"/>
            <p:cNvGrpSpPr>
              <a:grpSpLocks/>
            </p:cNvGrpSpPr>
            <p:nvPr/>
          </p:nvGrpSpPr>
          <p:grpSpPr bwMode="auto">
            <a:xfrm>
              <a:off x="4896" y="2544"/>
              <a:ext cx="240" cy="240"/>
              <a:chOff x="3552" y="2256"/>
              <a:chExt cx="240" cy="240"/>
            </a:xfrm>
          </p:grpSpPr>
          <p:grpSp>
            <p:nvGrpSpPr>
              <p:cNvPr id="16781" name="Group 54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783" name="Line 55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784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782" name="Oval 57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6776" name="Group 58"/>
            <p:cNvGrpSpPr>
              <a:grpSpLocks/>
            </p:cNvGrpSpPr>
            <p:nvPr/>
          </p:nvGrpSpPr>
          <p:grpSpPr bwMode="auto">
            <a:xfrm>
              <a:off x="5232" y="2544"/>
              <a:ext cx="240" cy="240"/>
              <a:chOff x="3552" y="2256"/>
              <a:chExt cx="240" cy="240"/>
            </a:xfrm>
          </p:grpSpPr>
          <p:grpSp>
            <p:nvGrpSpPr>
              <p:cNvPr id="16777" name="Group 59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779" name="Line 60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780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778" name="Oval 62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</p:grpSp>
      <p:grpSp>
        <p:nvGrpSpPr>
          <p:cNvPr id="16395" name="Group 63"/>
          <p:cNvGrpSpPr>
            <a:grpSpLocks/>
          </p:cNvGrpSpPr>
          <p:nvPr/>
        </p:nvGrpSpPr>
        <p:grpSpPr bwMode="auto">
          <a:xfrm>
            <a:off x="5334000" y="5257800"/>
            <a:ext cx="3048000" cy="381000"/>
            <a:chOff x="3552" y="2544"/>
            <a:chExt cx="1920" cy="240"/>
          </a:xfrm>
        </p:grpSpPr>
        <p:grpSp>
          <p:nvGrpSpPr>
            <p:cNvPr id="16741" name="Group 64"/>
            <p:cNvGrpSpPr>
              <a:grpSpLocks/>
            </p:cNvGrpSpPr>
            <p:nvPr/>
          </p:nvGrpSpPr>
          <p:grpSpPr bwMode="auto">
            <a:xfrm>
              <a:off x="3552" y="2544"/>
              <a:ext cx="240" cy="240"/>
              <a:chOff x="3552" y="2256"/>
              <a:chExt cx="240" cy="240"/>
            </a:xfrm>
          </p:grpSpPr>
          <p:grpSp>
            <p:nvGrpSpPr>
              <p:cNvPr id="16767" name="Group 65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769" name="Line 66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770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768" name="Oval 68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6742" name="Group 69"/>
            <p:cNvGrpSpPr>
              <a:grpSpLocks/>
            </p:cNvGrpSpPr>
            <p:nvPr/>
          </p:nvGrpSpPr>
          <p:grpSpPr bwMode="auto">
            <a:xfrm>
              <a:off x="3888" y="2544"/>
              <a:ext cx="240" cy="240"/>
              <a:chOff x="3552" y="2256"/>
              <a:chExt cx="240" cy="240"/>
            </a:xfrm>
          </p:grpSpPr>
          <p:grpSp>
            <p:nvGrpSpPr>
              <p:cNvPr id="16763" name="Group 70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765" name="Line 71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766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764" name="Oval 73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6743" name="Group 74"/>
            <p:cNvGrpSpPr>
              <a:grpSpLocks/>
            </p:cNvGrpSpPr>
            <p:nvPr/>
          </p:nvGrpSpPr>
          <p:grpSpPr bwMode="auto">
            <a:xfrm>
              <a:off x="4224" y="2544"/>
              <a:ext cx="240" cy="240"/>
              <a:chOff x="3552" y="2256"/>
              <a:chExt cx="240" cy="240"/>
            </a:xfrm>
          </p:grpSpPr>
          <p:grpSp>
            <p:nvGrpSpPr>
              <p:cNvPr id="16759" name="Group 75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761" name="Line 76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762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760" name="Oval 78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6744" name="Group 79"/>
            <p:cNvGrpSpPr>
              <a:grpSpLocks/>
            </p:cNvGrpSpPr>
            <p:nvPr/>
          </p:nvGrpSpPr>
          <p:grpSpPr bwMode="auto">
            <a:xfrm>
              <a:off x="4560" y="2544"/>
              <a:ext cx="240" cy="240"/>
              <a:chOff x="3552" y="2256"/>
              <a:chExt cx="240" cy="240"/>
            </a:xfrm>
          </p:grpSpPr>
          <p:grpSp>
            <p:nvGrpSpPr>
              <p:cNvPr id="16755" name="Group 80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757" name="Line 81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758" name="Line 82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756" name="Oval 83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6745" name="Group 84"/>
            <p:cNvGrpSpPr>
              <a:grpSpLocks/>
            </p:cNvGrpSpPr>
            <p:nvPr/>
          </p:nvGrpSpPr>
          <p:grpSpPr bwMode="auto">
            <a:xfrm>
              <a:off x="4896" y="2544"/>
              <a:ext cx="240" cy="240"/>
              <a:chOff x="3552" y="2256"/>
              <a:chExt cx="240" cy="240"/>
            </a:xfrm>
          </p:grpSpPr>
          <p:grpSp>
            <p:nvGrpSpPr>
              <p:cNvPr id="16751" name="Group 85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753" name="Line 86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754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752" name="Oval 88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6746" name="Group 89"/>
            <p:cNvGrpSpPr>
              <a:grpSpLocks/>
            </p:cNvGrpSpPr>
            <p:nvPr/>
          </p:nvGrpSpPr>
          <p:grpSpPr bwMode="auto">
            <a:xfrm>
              <a:off x="5232" y="2544"/>
              <a:ext cx="240" cy="240"/>
              <a:chOff x="3552" y="2256"/>
              <a:chExt cx="240" cy="240"/>
            </a:xfrm>
          </p:grpSpPr>
          <p:grpSp>
            <p:nvGrpSpPr>
              <p:cNvPr id="16747" name="Group 90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749" name="Line 91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750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748" name="Oval 93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</p:grpSp>
      <p:grpSp>
        <p:nvGrpSpPr>
          <p:cNvPr id="16396" name="Group 94"/>
          <p:cNvGrpSpPr>
            <a:grpSpLocks/>
          </p:cNvGrpSpPr>
          <p:nvPr/>
        </p:nvGrpSpPr>
        <p:grpSpPr bwMode="auto">
          <a:xfrm>
            <a:off x="5334000" y="5715000"/>
            <a:ext cx="3048000" cy="381000"/>
            <a:chOff x="3552" y="2544"/>
            <a:chExt cx="1920" cy="240"/>
          </a:xfrm>
        </p:grpSpPr>
        <p:grpSp>
          <p:nvGrpSpPr>
            <p:cNvPr id="16711" name="Group 95"/>
            <p:cNvGrpSpPr>
              <a:grpSpLocks/>
            </p:cNvGrpSpPr>
            <p:nvPr/>
          </p:nvGrpSpPr>
          <p:grpSpPr bwMode="auto">
            <a:xfrm>
              <a:off x="3552" y="2544"/>
              <a:ext cx="240" cy="240"/>
              <a:chOff x="3552" y="2256"/>
              <a:chExt cx="240" cy="240"/>
            </a:xfrm>
          </p:grpSpPr>
          <p:grpSp>
            <p:nvGrpSpPr>
              <p:cNvPr id="16737" name="Group 96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739" name="Line 97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740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738" name="Oval 99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6712" name="Group 100"/>
            <p:cNvGrpSpPr>
              <a:grpSpLocks/>
            </p:cNvGrpSpPr>
            <p:nvPr/>
          </p:nvGrpSpPr>
          <p:grpSpPr bwMode="auto">
            <a:xfrm>
              <a:off x="3888" y="2544"/>
              <a:ext cx="240" cy="240"/>
              <a:chOff x="3552" y="2256"/>
              <a:chExt cx="240" cy="240"/>
            </a:xfrm>
          </p:grpSpPr>
          <p:grpSp>
            <p:nvGrpSpPr>
              <p:cNvPr id="16733" name="Group 101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735" name="Line 102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736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734" name="Oval 104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6713" name="Group 105"/>
            <p:cNvGrpSpPr>
              <a:grpSpLocks/>
            </p:cNvGrpSpPr>
            <p:nvPr/>
          </p:nvGrpSpPr>
          <p:grpSpPr bwMode="auto">
            <a:xfrm>
              <a:off x="4224" y="2544"/>
              <a:ext cx="240" cy="240"/>
              <a:chOff x="3552" y="2256"/>
              <a:chExt cx="240" cy="240"/>
            </a:xfrm>
          </p:grpSpPr>
          <p:grpSp>
            <p:nvGrpSpPr>
              <p:cNvPr id="16729" name="Group 106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731" name="Line 107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732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730" name="Oval 109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6714" name="Group 110"/>
            <p:cNvGrpSpPr>
              <a:grpSpLocks/>
            </p:cNvGrpSpPr>
            <p:nvPr/>
          </p:nvGrpSpPr>
          <p:grpSpPr bwMode="auto">
            <a:xfrm>
              <a:off x="4560" y="2544"/>
              <a:ext cx="240" cy="240"/>
              <a:chOff x="3552" y="2256"/>
              <a:chExt cx="240" cy="240"/>
            </a:xfrm>
          </p:grpSpPr>
          <p:grpSp>
            <p:nvGrpSpPr>
              <p:cNvPr id="16725" name="Group 111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727" name="Line 112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728" name="Line 113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726" name="Oval 114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6715" name="Group 115"/>
            <p:cNvGrpSpPr>
              <a:grpSpLocks/>
            </p:cNvGrpSpPr>
            <p:nvPr/>
          </p:nvGrpSpPr>
          <p:grpSpPr bwMode="auto">
            <a:xfrm>
              <a:off x="4896" y="2544"/>
              <a:ext cx="240" cy="240"/>
              <a:chOff x="3552" y="2256"/>
              <a:chExt cx="240" cy="240"/>
            </a:xfrm>
          </p:grpSpPr>
          <p:grpSp>
            <p:nvGrpSpPr>
              <p:cNvPr id="16721" name="Group 116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723" name="Line 117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724" name="Line 118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722" name="Oval 119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6716" name="Group 120"/>
            <p:cNvGrpSpPr>
              <a:grpSpLocks/>
            </p:cNvGrpSpPr>
            <p:nvPr/>
          </p:nvGrpSpPr>
          <p:grpSpPr bwMode="auto">
            <a:xfrm>
              <a:off x="5232" y="2544"/>
              <a:ext cx="240" cy="240"/>
              <a:chOff x="3552" y="2256"/>
              <a:chExt cx="240" cy="240"/>
            </a:xfrm>
          </p:grpSpPr>
          <p:grpSp>
            <p:nvGrpSpPr>
              <p:cNvPr id="16717" name="Group 121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719" name="Line 122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720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718" name="Oval 124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</p:grpSp>
      <p:grpSp>
        <p:nvGrpSpPr>
          <p:cNvPr id="16397" name="Group 125"/>
          <p:cNvGrpSpPr>
            <a:grpSpLocks/>
          </p:cNvGrpSpPr>
          <p:nvPr/>
        </p:nvGrpSpPr>
        <p:grpSpPr bwMode="auto">
          <a:xfrm>
            <a:off x="5334000" y="2133600"/>
            <a:ext cx="228600" cy="228600"/>
            <a:chOff x="3600" y="2304"/>
            <a:chExt cx="144" cy="144"/>
          </a:xfrm>
        </p:grpSpPr>
        <p:sp>
          <p:nvSpPr>
            <p:cNvPr id="16709" name="Line 126"/>
            <p:cNvSpPr>
              <a:spLocks noChangeShapeType="1"/>
            </p:cNvSpPr>
            <p:nvPr/>
          </p:nvSpPr>
          <p:spPr bwMode="auto">
            <a:xfrm>
              <a:off x="3600" y="230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10" name="Line 127"/>
            <p:cNvSpPr>
              <a:spLocks noChangeShapeType="1"/>
            </p:cNvSpPr>
            <p:nvPr/>
          </p:nvSpPr>
          <p:spPr bwMode="auto">
            <a:xfrm flipH="1">
              <a:off x="3600" y="230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98" name="Oval 128"/>
          <p:cNvSpPr>
            <a:spLocks noChangeArrowheads="1"/>
          </p:cNvSpPr>
          <p:nvPr/>
        </p:nvSpPr>
        <p:spPr bwMode="auto">
          <a:xfrm>
            <a:off x="5257800" y="2057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6399" name="Group 129"/>
          <p:cNvGrpSpPr>
            <a:grpSpLocks/>
          </p:cNvGrpSpPr>
          <p:nvPr/>
        </p:nvGrpSpPr>
        <p:grpSpPr bwMode="auto">
          <a:xfrm>
            <a:off x="5867400" y="2057400"/>
            <a:ext cx="381000" cy="381000"/>
            <a:chOff x="3552" y="2256"/>
            <a:chExt cx="240" cy="240"/>
          </a:xfrm>
        </p:grpSpPr>
        <p:grpSp>
          <p:nvGrpSpPr>
            <p:cNvPr id="16705" name="Group 130"/>
            <p:cNvGrpSpPr>
              <a:grpSpLocks/>
            </p:cNvGrpSpPr>
            <p:nvPr/>
          </p:nvGrpSpPr>
          <p:grpSpPr bwMode="auto">
            <a:xfrm>
              <a:off x="3600" y="2304"/>
              <a:ext cx="144" cy="144"/>
              <a:chOff x="3600" y="2304"/>
              <a:chExt cx="144" cy="144"/>
            </a:xfrm>
          </p:grpSpPr>
          <p:sp>
            <p:nvSpPr>
              <p:cNvPr id="16707" name="Line 131"/>
              <p:cNvSpPr>
                <a:spLocks noChangeShapeType="1"/>
              </p:cNvSpPr>
              <p:nvPr/>
            </p:nvSpPr>
            <p:spPr bwMode="auto">
              <a:xfrm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08" name="Line 132"/>
              <p:cNvSpPr>
                <a:spLocks noChangeShapeType="1"/>
              </p:cNvSpPr>
              <p:nvPr/>
            </p:nvSpPr>
            <p:spPr bwMode="auto">
              <a:xfrm flipH="1"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706" name="Oval 133"/>
            <p:cNvSpPr>
              <a:spLocks noChangeArrowheads="1"/>
            </p:cNvSpPr>
            <p:nvPr/>
          </p:nvSpPr>
          <p:spPr bwMode="auto">
            <a:xfrm>
              <a:off x="3552" y="22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400" name="Group 134"/>
          <p:cNvGrpSpPr>
            <a:grpSpLocks/>
          </p:cNvGrpSpPr>
          <p:nvPr/>
        </p:nvGrpSpPr>
        <p:grpSpPr bwMode="auto">
          <a:xfrm>
            <a:off x="6400800" y="2057400"/>
            <a:ext cx="381000" cy="381000"/>
            <a:chOff x="3552" y="2256"/>
            <a:chExt cx="240" cy="240"/>
          </a:xfrm>
        </p:grpSpPr>
        <p:grpSp>
          <p:nvGrpSpPr>
            <p:cNvPr id="16701" name="Group 135"/>
            <p:cNvGrpSpPr>
              <a:grpSpLocks/>
            </p:cNvGrpSpPr>
            <p:nvPr/>
          </p:nvGrpSpPr>
          <p:grpSpPr bwMode="auto">
            <a:xfrm>
              <a:off x="3600" y="2304"/>
              <a:ext cx="144" cy="144"/>
              <a:chOff x="3600" y="2304"/>
              <a:chExt cx="144" cy="144"/>
            </a:xfrm>
          </p:grpSpPr>
          <p:sp>
            <p:nvSpPr>
              <p:cNvPr id="16703" name="Line 136"/>
              <p:cNvSpPr>
                <a:spLocks noChangeShapeType="1"/>
              </p:cNvSpPr>
              <p:nvPr/>
            </p:nvSpPr>
            <p:spPr bwMode="auto">
              <a:xfrm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04" name="Line 137"/>
              <p:cNvSpPr>
                <a:spLocks noChangeShapeType="1"/>
              </p:cNvSpPr>
              <p:nvPr/>
            </p:nvSpPr>
            <p:spPr bwMode="auto">
              <a:xfrm flipH="1"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702" name="Oval 138"/>
            <p:cNvSpPr>
              <a:spLocks noChangeArrowheads="1"/>
            </p:cNvSpPr>
            <p:nvPr/>
          </p:nvSpPr>
          <p:spPr bwMode="auto">
            <a:xfrm>
              <a:off x="3552" y="22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401" name="Group 139"/>
          <p:cNvGrpSpPr>
            <a:grpSpLocks/>
          </p:cNvGrpSpPr>
          <p:nvPr/>
        </p:nvGrpSpPr>
        <p:grpSpPr bwMode="auto">
          <a:xfrm>
            <a:off x="6934200" y="2057400"/>
            <a:ext cx="381000" cy="381000"/>
            <a:chOff x="3552" y="2256"/>
            <a:chExt cx="240" cy="240"/>
          </a:xfrm>
        </p:grpSpPr>
        <p:grpSp>
          <p:nvGrpSpPr>
            <p:cNvPr id="16697" name="Group 140"/>
            <p:cNvGrpSpPr>
              <a:grpSpLocks/>
            </p:cNvGrpSpPr>
            <p:nvPr/>
          </p:nvGrpSpPr>
          <p:grpSpPr bwMode="auto">
            <a:xfrm>
              <a:off x="3600" y="2304"/>
              <a:ext cx="144" cy="144"/>
              <a:chOff x="3600" y="2304"/>
              <a:chExt cx="144" cy="144"/>
            </a:xfrm>
          </p:grpSpPr>
          <p:sp>
            <p:nvSpPr>
              <p:cNvPr id="16699" name="Line 141"/>
              <p:cNvSpPr>
                <a:spLocks noChangeShapeType="1"/>
              </p:cNvSpPr>
              <p:nvPr/>
            </p:nvSpPr>
            <p:spPr bwMode="auto">
              <a:xfrm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00" name="Line 142"/>
              <p:cNvSpPr>
                <a:spLocks noChangeShapeType="1"/>
              </p:cNvSpPr>
              <p:nvPr/>
            </p:nvSpPr>
            <p:spPr bwMode="auto">
              <a:xfrm flipH="1"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698" name="Oval 143"/>
            <p:cNvSpPr>
              <a:spLocks noChangeArrowheads="1"/>
            </p:cNvSpPr>
            <p:nvPr/>
          </p:nvSpPr>
          <p:spPr bwMode="auto">
            <a:xfrm>
              <a:off x="3552" y="22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402" name="Group 144"/>
          <p:cNvGrpSpPr>
            <a:grpSpLocks/>
          </p:cNvGrpSpPr>
          <p:nvPr/>
        </p:nvGrpSpPr>
        <p:grpSpPr bwMode="auto">
          <a:xfrm>
            <a:off x="7467600" y="2057400"/>
            <a:ext cx="381000" cy="381000"/>
            <a:chOff x="3552" y="2256"/>
            <a:chExt cx="240" cy="240"/>
          </a:xfrm>
        </p:grpSpPr>
        <p:grpSp>
          <p:nvGrpSpPr>
            <p:cNvPr id="16693" name="Group 145"/>
            <p:cNvGrpSpPr>
              <a:grpSpLocks/>
            </p:cNvGrpSpPr>
            <p:nvPr/>
          </p:nvGrpSpPr>
          <p:grpSpPr bwMode="auto">
            <a:xfrm>
              <a:off x="3600" y="2304"/>
              <a:ext cx="144" cy="144"/>
              <a:chOff x="3600" y="2304"/>
              <a:chExt cx="144" cy="144"/>
            </a:xfrm>
          </p:grpSpPr>
          <p:sp>
            <p:nvSpPr>
              <p:cNvPr id="16695" name="Line 146"/>
              <p:cNvSpPr>
                <a:spLocks noChangeShapeType="1"/>
              </p:cNvSpPr>
              <p:nvPr/>
            </p:nvSpPr>
            <p:spPr bwMode="auto">
              <a:xfrm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96" name="Line 147"/>
              <p:cNvSpPr>
                <a:spLocks noChangeShapeType="1"/>
              </p:cNvSpPr>
              <p:nvPr/>
            </p:nvSpPr>
            <p:spPr bwMode="auto">
              <a:xfrm flipH="1"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694" name="Oval 148"/>
            <p:cNvSpPr>
              <a:spLocks noChangeArrowheads="1"/>
            </p:cNvSpPr>
            <p:nvPr/>
          </p:nvSpPr>
          <p:spPr bwMode="auto">
            <a:xfrm>
              <a:off x="3552" y="22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403" name="Group 149"/>
          <p:cNvGrpSpPr>
            <a:grpSpLocks/>
          </p:cNvGrpSpPr>
          <p:nvPr/>
        </p:nvGrpSpPr>
        <p:grpSpPr bwMode="auto">
          <a:xfrm>
            <a:off x="8001000" y="2057400"/>
            <a:ext cx="381000" cy="381000"/>
            <a:chOff x="3552" y="2256"/>
            <a:chExt cx="240" cy="240"/>
          </a:xfrm>
        </p:grpSpPr>
        <p:grpSp>
          <p:nvGrpSpPr>
            <p:cNvPr id="16689" name="Group 150"/>
            <p:cNvGrpSpPr>
              <a:grpSpLocks/>
            </p:cNvGrpSpPr>
            <p:nvPr/>
          </p:nvGrpSpPr>
          <p:grpSpPr bwMode="auto">
            <a:xfrm>
              <a:off x="3600" y="2304"/>
              <a:ext cx="144" cy="144"/>
              <a:chOff x="3600" y="2304"/>
              <a:chExt cx="144" cy="144"/>
            </a:xfrm>
          </p:grpSpPr>
          <p:sp>
            <p:nvSpPr>
              <p:cNvPr id="16691" name="Line 151"/>
              <p:cNvSpPr>
                <a:spLocks noChangeShapeType="1"/>
              </p:cNvSpPr>
              <p:nvPr/>
            </p:nvSpPr>
            <p:spPr bwMode="auto">
              <a:xfrm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92" name="Line 152"/>
              <p:cNvSpPr>
                <a:spLocks noChangeShapeType="1"/>
              </p:cNvSpPr>
              <p:nvPr/>
            </p:nvSpPr>
            <p:spPr bwMode="auto">
              <a:xfrm flipH="1"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690" name="Oval 153"/>
            <p:cNvSpPr>
              <a:spLocks noChangeArrowheads="1"/>
            </p:cNvSpPr>
            <p:nvPr/>
          </p:nvSpPr>
          <p:spPr bwMode="auto">
            <a:xfrm>
              <a:off x="3552" y="22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404" name="Group 154"/>
          <p:cNvGrpSpPr>
            <a:grpSpLocks/>
          </p:cNvGrpSpPr>
          <p:nvPr/>
        </p:nvGrpSpPr>
        <p:grpSpPr bwMode="auto">
          <a:xfrm>
            <a:off x="5334000" y="2514600"/>
            <a:ext cx="3048000" cy="381000"/>
            <a:chOff x="3552" y="2544"/>
            <a:chExt cx="1920" cy="240"/>
          </a:xfrm>
        </p:grpSpPr>
        <p:grpSp>
          <p:nvGrpSpPr>
            <p:cNvPr id="16659" name="Group 155"/>
            <p:cNvGrpSpPr>
              <a:grpSpLocks/>
            </p:cNvGrpSpPr>
            <p:nvPr/>
          </p:nvGrpSpPr>
          <p:grpSpPr bwMode="auto">
            <a:xfrm>
              <a:off x="3552" y="2544"/>
              <a:ext cx="240" cy="240"/>
              <a:chOff x="3552" y="2256"/>
              <a:chExt cx="240" cy="240"/>
            </a:xfrm>
          </p:grpSpPr>
          <p:grpSp>
            <p:nvGrpSpPr>
              <p:cNvPr id="16685" name="Group 156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687" name="Line 157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88" name="Line 158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686" name="Oval 159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6660" name="Group 160"/>
            <p:cNvGrpSpPr>
              <a:grpSpLocks/>
            </p:cNvGrpSpPr>
            <p:nvPr/>
          </p:nvGrpSpPr>
          <p:grpSpPr bwMode="auto">
            <a:xfrm>
              <a:off x="3888" y="2544"/>
              <a:ext cx="240" cy="240"/>
              <a:chOff x="3552" y="2256"/>
              <a:chExt cx="240" cy="240"/>
            </a:xfrm>
          </p:grpSpPr>
          <p:grpSp>
            <p:nvGrpSpPr>
              <p:cNvPr id="16681" name="Group 161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683" name="Line 162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84" name="Line 163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682" name="Oval 164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6661" name="Group 165"/>
            <p:cNvGrpSpPr>
              <a:grpSpLocks/>
            </p:cNvGrpSpPr>
            <p:nvPr/>
          </p:nvGrpSpPr>
          <p:grpSpPr bwMode="auto">
            <a:xfrm>
              <a:off x="4224" y="2544"/>
              <a:ext cx="240" cy="240"/>
              <a:chOff x="3552" y="2256"/>
              <a:chExt cx="240" cy="240"/>
            </a:xfrm>
          </p:grpSpPr>
          <p:grpSp>
            <p:nvGrpSpPr>
              <p:cNvPr id="16677" name="Group 166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679" name="Line 167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80" name="Line 168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678" name="Oval 169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6662" name="Group 170"/>
            <p:cNvGrpSpPr>
              <a:grpSpLocks/>
            </p:cNvGrpSpPr>
            <p:nvPr/>
          </p:nvGrpSpPr>
          <p:grpSpPr bwMode="auto">
            <a:xfrm>
              <a:off x="4560" y="2544"/>
              <a:ext cx="240" cy="240"/>
              <a:chOff x="3552" y="2256"/>
              <a:chExt cx="240" cy="240"/>
            </a:xfrm>
          </p:grpSpPr>
          <p:grpSp>
            <p:nvGrpSpPr>
              <p:cNvPr id="16673" name="Group 171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675" name="Line 172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76" name="Line 173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674" name="Oval 174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6663" name="Group 175"/>
            <p:cNvGrpSpPr>
              <a:grpSpLocks/>
            </p:cNvGrpSpPr>
            <p:nvPr/>
          </p:nvGrpSpPr>
          <p:grpSpPr bwMode="auto">
            <a:xfrm>
              <a:off x="4896" y="2544"/>
              <a:ext cx="240" cy="240"/>
              <a:chOff x="3552" y="2256"/>
              <a:chExt cx="240" cy="240"/>
            </a:xfrm>
          </p:grpSpPr>
          <p:grpSp>
            <p:nvGrpSpPr>
              <p:cNvPr id="16669" name="Group 176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671" name="Line 177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72" name="Line 178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670" name="Oval 179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6664" name="Group 180"/>
            <p:cNvGrpSpPr>
              <a:grpSpLocks/>
            </p:cNvGrpSpPr>
            <p:nvPr/>
          </p:nvGrpSpPr>
          <p:grpSpPr bwMode="auto">
            <a:xfrm>
              <a:off x="5232" y="2544"/>
              <a:ext cx="240" cy="240"/>
              <a:chOff x="3552" y="2256"/>
              <a:chExt cx="240" cy="240"/>
            </a:xfrm>
          </p:grpSpPr>
          <p:grpSp>
            <p:nvGrpSpPr>
              <p:cNvPr id="16665" name="Group 181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667" name="Line 182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68" name="Line 183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666" name="Oval 184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</p:grpSp>
      <p:grpSp>
        <p:nvGrpSpPr>
          <p:cNvPr id="16405" name="Group 185"/>
          <p:cNvGrpSpPr>
            <a:grpSpLocks/>
          </p:cNvGrpSpPr>
          <p:nvPr/>
        </p:nvGrpSpPr>
        <p:grpSpPr bwMode="auto">
          <a:xfrm>
            <a:off x="5334000" y="2971800"/>
            <a:ext cx="3048000" cy="381000"/>
            <a:chOff x="3552" y="2544"/>
            <a:chExt cx="1920" cy="240"/>
          </a:xfrm>
        </p:grpSpPr>
        <p:grpSp>
          <p:nvGrpSpPr>
            <p:cNvPr id="16629" name="Group 186"/>
            <p:cNvGrpSpPr>
              <a:grpSpLocks/>
            </p:cNvGrpSpPr>
            <p:nvPr/>
          </p:nvGrpSpPr>
          <p:grpSpPr bwMode="auto">
            <a:xfrm>
              <a:off x="3552" y="2544"/>
              <a:ext cx="240" cy="240"/>
              <a:chOff x="3552" y="2256"/>
              <a:chExt cx="240" cy="240"/>
            </a:xfrm>
          </p:grpSpPr>
          <p:grpSp>
            <p:nvGrpSpPr>
              <p:cNvPr id="16655" name="Group 187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657" name="Line 188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58" name="Line 189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656" name="Oval 190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6630" name="Group 191"/>
            <p:cNvGrpSpPr>
              <a:grpSpLocks/>
            </p:cNvGrpSpPr>
            <p:nvPr/>
          </p:nvGrpSpPr>
          <p:grpSpPr bwMode="auto">
            <a:xfrm>
              <a:off x="3888" y="2544"/>
              <a:ext cx="240" cy="240"/>
              <a:chOff x="3552" y="2256"/>
              <a:chExt cx="240" cy="240"/>
            </a:xfrm>
          </p:grpSpPr>
          <p:grpSp>
            <p:nvGrpSpPr>
              <p:cNvPr id="16651" name="Group 192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653" name="Line 193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54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652" name="Oval 195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6631" name="Group 196"/>
            <p:cNvGrpSpPr>
              <a:grpSpLocks/>
            </p:cNvGrpSpPr>
            <p:nvPr/>
          </p:nvGrpSpPr>
          <p:grpSpPr bwMode="auto">
            <a:xfrm>
              <a:off x="4224" y="2544"/>
              <a:ext cx="240" cy="240"/>
              <a:chOff x="3552" y="2256"/>
              <a:chExt cx="240" cy="240"/>
            </a:xfrm>
          </p:grpSpPr>
          <p:grpSp>
            <p:nvGrpSpPr>
              <p:cNvPr id="16647" name="Group 197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649" name="Line 198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50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648" name="Oval 200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6632" name="Group 201"/>
            <p:cNvGrpSpPr>
              <a:grpSpLocks/>
            </p:cNvGrpSpPr>
            <p:nvPr/>
          </p:nvGrpSpPr>
          <p:grpSpPr bwMode="auto">
            <a:xfrm>
              <a:off x="4560" y="2544"/>
              <a:ext cx="240" cy="240"/>
              <a:chOff x="3552" y="2256"/>
              <a:chExt cx="240" cy="240"/>
            </a:xfrm>
          </p:grpSpPr>
          <p:grpSp>
            <p:nvGrpSpPr>
              <p:cNvPr id="16643" name="Group 202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645" name="Line 203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46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644" name="Oval 205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6633" name="Group 206"/>
            <p:cNvGrpSpPr>
              <a:grpSpLocks/>
            </p:cNvGrpSpPr>
            <p:nvPr/>
          </p:nvGrpSpPr>
          <p:grpSpPr bwMode="auto">
            <a:xfrm>
              <a:off x="4896" y="2544"/>
              <a:ext cx="240" cy="240"/>
              <a:chOff x="3552" y="2256"/>
              <a:chExt cx="240" cy="240"/>
            </a:xfrm>
          </p:grpSpPr>
          <p:grpSp>
            <p:nvGrpSpPr>
              <p:cNvPr id="16639" name="Group 207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641" name="Line 208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42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640" name="Oval 210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6634" name="Group 211"/>
            <p:cNvGrpSpPr>
              <a:grpSpLocks/>
            </p:cNvGrpSpPr>
            <p:nvPr/>
          </p:nvGrpSpPr>
          <p:grpSpPr bwMode="auto">
            <a:xfrm>
              <a:off x="5232" y="2544"/>
              <a:ext cx="240" cy="240"/>
              <a:chOff x="3552" y="2256"/>
              <a:chExt cx="240" cy="240"/>
            </a:xfrm>
          </p:grpSpPr>
          <p:grpSp>
            <p:nvGrpSpPr>
              <p:cNvPr id="16635" name="Group 212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637" name="Line 213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38" name="Line 214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636" name="Oval 215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</p:grpSp>
      <p:grpSp>
        <p:nvGrpSpPr>
          <p:cNvPr id="16406" name="Group 216"/>
          <p:cNvGrpSpPr>
            <a:grpSpLocks/>
          </p:cNvGrpSpPr>
          <p:nvPr/>
        </p:nvGrpSpPr>
        <p:grpSpPr bwMode="auto">
          <a:xfrm>
            <a:off x="5334000" y="3429000"/>
            <a:ext cx="3048000" cy="381000"/>
            <a:chOff x="3552" y="2544"/>
            <a:chExt cx="1920" cy="240"/>
          </a:xfrm>
        </p:grpSpPr>
        <p:grpSp>
          <p:nvGrpSpPr>
            <p:cNvPr id="16599" name="Group 217"/>
            <p:cNvGrpSpPr>
              <a:grpSpLocks/>
            </p:cNvGrpSpPr>
            <p:nvPr/>
          </p:nvGrpSpPr>
          <p:grpSpPr bwMode="auto">
            <a:xfrm>
              <a:off x="3552" y="2544"/>
              <a:ext cx="240" cy="240"/>
              <a:chOff x="3552" y="2256"/>
              <a:chExt cx="240" cy="240"/>
            </a:xfrm>
          </p:grpSpPr>
          <p:grpSp>
            <p:nvGrpSpPr>
              <p:cNvPr id="16625" name="Group 218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627" name="Line 219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28" name="Line 220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626" name="Oval 221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6600" name="Group 222"/>
            <p:cNvGrpSpPr>
              <a:grpSpLocks/>
            </p:cNvGrpSpPr>
            <p:nvPr/>
          </p:nvGrpSpPr>
          <p:grpSpPr bwMode="auto">
            <a:xfrm>
              <a:off x="3888" y="2544"/>
              <a:ext cx="240" cy="240"/>
              <a:chOff x="3552" y="2256"/>
              <a:chExt cx="240" cy="240"/>
            </a:xfrm>
          </p:grpSpPr>
          <p:grpSp>
            <p:nvGrpSpPr>
              <p:cNvPr id="16621" name="Group 223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623" name="Line 224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24" name="Line 225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622" name="Oval 226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6601" name="Group 227"/>
            <p:cNvGrpSpPr>
              <a:grpSpLocks/>
            </p:cNvGrpSpPr>
            <p:nvPr/>
          </p:nvGrpSpPr>
          <p:grpSpPr bwMode="auto">
            <a:xfrm>
              <a:off x="4224" y="2544"/>
              <a:ext cx="240" cy="240"/>
              <a:chOff x="3552" y="2256"/>
              <a:chExt cx="240" cy="240"/>
            </a:xfrm>
          </p:grpSpPr>
          <p:grpSp>
            <p:nvGrpSpPr>
              <p:cNvPr id="16617" name="Group 228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619" name="Line 229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20" name="Line 230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618" name="Oval 231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6602" name="Group 232"/>
            <p:cNvGrpSpPr>
              <a:grpSpLocks/>
            </p:cNvGrpSpPr>
            <p:nvPr/>
          </p:nvGrpSpPr>
          <p:grpSpPr bwMode="auto">
            <a:xfrm>
              <a:off x="4560" y="2544"/>
              <a:ext cx="240" cy="240"/>
              <a:chOff x="3552" y="2256"/>
              <a:chExt cx="240" cy="240"/>
            </a:xfrm>
          </p:grpSpPr>
          <p:grpSp>
            <p:nvGrpSpPr>
              <p:cNvPr id="16613" name="Group 233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615" name="Line 234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16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614" name="Oval 236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6603" name="Group 237"/>
            <p:cNvGrpSpPr>
              <a:grpSpLocks/>
            </p:cNvGrpSpPr>
            <p:nvPr/>
          </p:nvGrpSpPr>
          <p:grpSpPr bwMode="auto">
            <a:xfrm>
              <a:off x="4896" y="2544"/>
              <a:ext cx="240" cy="240"/>
              <a:chOff x="3552" y="2256"/>
              <a:chExt cx="240" cy="240"/>
            </a:xfrm>
          </p:grpSpPr>
          <p:grpSp>
            <p:nvGrpSpPr>
              <p:cNvPr id="16609" name="Group 238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611" name="Line 239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12" name="Line 240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610" name="Oval 241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6604" name="Group 242"/>
            <p:cNvGrpSpPr>
              <a:grpSpLocks/>
            </p:cNvGrpSpPr>
            <p:nvPr/>
          </p:nvGrpSpPr>
          <p:grpSpPr bwMode="auto">
            <a:xfrm>
              <a:off x="5232" y="2544"/>
              <a:ext cx="240" cy="240"/>
              <a:chOff x="3552" y="2256"/>
              <a:chExt cx="240" cy="240"/>
            </a:xfrm>
          </p:grpSpPr>
          <p:grpSp>
            <p:nvGrpSpPr>
              <p:cNvPr id="16605" name="Group 243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607" name="Line 244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08" name="Line 245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606" name="Oval 246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</p:grpSp>
      <p:grpSp>
        <p:nvGrpSpPr>
          <p:cNvPr id="16407" name="Group 247"/>
          <p:cNvGrpSpPr>
            <a:grpSpLocks/>
          </p:cNvGrpSpPr>
          <p:nvPr/>
        </p:nvGrpSpPr>
        <p:grpSpPr bwMode="auto">
          <a:xfrm>
            <a:off x="5334000" y="3886200"/>
            <a:ext cx="3048000" cy="381000"/>
            <a:chOff x="3552" y="2544"/>
            <a:chExt cx="1920" cy="240"/>
          </a:xfrm>
        </p:grpSpPr>
        <p:grpSp>
          <p:nvGrpSpPr>
            <p:cNvPr id="16569" name="Group 248"/>
            <p:cNvGrpSpPr>
              <a:grpSpLocks/>
            </p:cNvGrpSpPr>
            <p:nvPr/>
          </p:nvGrpSpPr>
          <p:grpSpPr bwMode="auto">
            <a:xfrm>
              <a:off x="3552" y="2544"/>
              <a:ext cx="240" cy="240"/>
              <a:chOff x="3552" y="2256"/>
              <a:chExt cx="240" cy="240"/>
            </a:xfrm>
          </p:grpSpPr>
          <p:grpSp>
            <p:nvGrpSpPr>
              <p:cNvPr id="16595" name="Group 249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597" name="Line 250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98" name="Line 251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596" name="Oval 252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6570" name="Group 253"/>
            <p:cNvGrpSpPr>
              <a:grpSpLocks/>
            </p:cNvGrpSpPr>
            <p:nvPr/>
          </p:nvGrpSpPr>
          <p:grpSpPr bwMode="auto">
            <a:xfrm>
              <a:off x="3888" y="2544"/>
              <a:ext cx="240" cy="240"/>
              <a:chOff x="3552" y="2256"/>
              <a:chExt cx="240" cy="240"/>
            </a:xfrm>
          </p:grpSpPr>
          <p:grpSp>
            <p:nvGrpSpPr>
              <p:cNvPr id="16591" name="Group 254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593" name="Line 255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94" name="Line 256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592" name="Oval 257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6571" name="Group 258"/>
            <p:cNvGrpSpPr>
              <a:grpSpLocks/>
            </p:cNvGrpSpPr>
            <p:nvPr/>
          </p:nvGrpSpPr>
          <p:grpSpPr bwMode="auto">
            <a:xfrm>
              <a:off x="4224" y="2544"/>
              <a:ext cx="240" cy="240"/>
              <a:chOff x="3552" y="2256"/>
              <a:chExt cx="240" cy="240"/>
            </a:xfrm>
          </p:grpSpPr>
          <p:grpSp>
            <p:nvGrpSpPr>
              <p:cNvPr id="16587" name="Group 259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589" name="Line 260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90" name="Line 261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588" name="Oval 262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6572" name="Group 263"/>
            <p:cNvGrpSpPr>
              <a:grpSpLocks/>
            </p:cNvGrpSpPr>
            <p:nvPr/>
          </p:nvGrpSpPr>
          <p:grpSpPr bwMode="auto">
            <a:xfrm>
              <a:off x="4560" y="2544"/>
              <a:ext cx="240" cy="240"/>
              <a:chOff x="3552" y="2256"/>
              <a:chExt cx="240" cy="240"/>
            </a:xfrm>
          </p:grpSpPr>
          <p:grpSp>
            <p:nvGrpSpPr>
              <p:cNvPr id="16583" name="Group 264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585" name="Line 265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86" name="Line 266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584" name="Oval 267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6573" name="Group 268"/>
            <p:cNvGrpSpPr>
              <a:grpSpLocks/>
            </p:cNvGrpSpPr>
            <p:nvPr/>
          </p:nvGrpSpPr>
          <p:grpSpPr bwMode="auto">
            <a:xfrm>
              <a:off x="4896" y="2544"/>
              <a:ext cx="240" cy="240"/>
              <a:chOff x="3552" y="2256"/>
              <a:chExt cx="240" cy="240"/>
            </a:xfrm>
          </p:grpSpPr>
          <p:grpSp>
            <p:nvGrpSpPr>
              <p:cNvPr id="16579" name="Group 269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581" name="Line 270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82" name="Line 271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580" name="Oval 272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6574" name="Group 273"/>
            <p:cNvGrpSpPr>
              <a:grpSpLocks/>
            </p:cNvGrpSpPr>
            <p:nvPr/>
          </p:nvGrpSpPr>
          <p:grpSpPr bwMode="auto">
            <a:xfrm>
              <a:off x="5232" y="2544"/>
              <a:ext cx="240" cy="240"/>
              <a:chOff x="3552" y="2256"/>
              <a:chExt cx="240" cy="240"/>
            </a:xfrm>
          </p:grpSpPr>
          <p:grpSp>
            <p:nvGrpSpPr>
              <p:cNvPr id="16575" name="Group 274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577" name="Line 275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78" name="Line 276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576" name="Oval 277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</p:grpSp>
      <p:grpSp>
        <p:nvGrpSpPr>
          <p:cNvPr id="16408" name="Group 278"/>
          <p:cNvGrpSpPr>
            <a:grpSpLocks/>
          </p:cNvGrpSpPr>
          <p:nvPr/>
        </p:nvGrpSpPr>
        <p:grpSpPr bwMode="auto">
          <a:xfrm>
            <a:off x="3810000" y="4419600"/>
            <a:ext cx="228600" cy="228600"/>
            <a:chOff x="3600" y="2304"/>
            <a:chExt cx="144" cy="144"/>
          </a:xfrm>
        </p:grpSpPr>
        <p:sp>
          <p:nvSpPr>
            <p:cNvPr id="16567" name="Line 279"/>
            <p:cNvSpPr>
              <a:spLocks noChangeShapeType="1"/>
            </p:cNvSpPr>
            <p:nvPr/>
          </p:nvSpPr>
          <p:spPr bwMode="auto">
            <a:xfrm>
              <a:off x="3600" y="230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68" name="Line 280"/>
            <p:cNvSpPr>
              <a:spLocks noChangeShapeType="1"/>
            </p:cNvSpPr>
            <p:nvPr/>
          </p:nvSpPr>
          <p:spPr bwMode="auto">
            <a:xfrm flipH="1">
              <a:off x="3600" y="230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09" name="Oval 281"/>
          <p:cNvSpPr>
            <a:spLocks noChangeArrowheads="1"/>
          </p:cNvSpPr>
          <p:nvPr/>
        </p:nvSpPr>
        <p:spPr bwMode="auto">
          <a:xfrm>
            <a:off x="3733800" y="4343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6410" name="Group 282"/>
          <p:cNvGrpSpPr>
            <a:grpSpLocks/>
          </p:cNvGrpSpPr>
          <p:nvPr/>
        </p:nvGrpSpPr>
        <p:grpSpPr bwMode="auto">
          <a:xfrm>
            <a:off x="4343400" y="4419600"/>
            <a:ext cx="228600" cy="228600"/>
            <a:chOff x="3600" y="2304"/>
            <a:chExt cx="144" cy="144"/>
          </a:xfrm>
        </p:grpSpPr>
        <p:sp>
          <p:nvSpPr>
            <p:cNvPr id="16565" name="Line 283"/>
            <p:cNvSpPr>
              <a:spLocks noChangeShapeType="1"/>
            </p:cNvSpPr>
            <p:nvPr/>
          </p:nvSpPr>
          <p:spPr bwMode="auto">
            <a:xfrm>
              <a:off x="3600" y="230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66" name="Line 284"/>
            <p:cNvSpPr>
              <a:spLocks noChangeShapeType="1"/>
            </p:cNvSpPr>
            <p:nvPr/>
          </p:nvSpPr>
          <p:spPr bwMode="auto">
            <a:xfrm flipH="1">
              <a:off x="3600" y="230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11" name="Oval 285"/>
          <p:cNvSpPr>
            <a:spLocks noChangeArrowheads="1"/>
          </p:cNvSpPr>
          <p:nvPr/>
        </p:nvSpPr>
        <p:spPr bwMode="auto">
          <a:xfrm>
            <a:off x="4267200" y="4343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6412" name="Group 286"/>
          <p:cNvGrpSpPr>
            <a:grpSpLocks/>
          </p:cNvGrpSpPr>
          <p:nvPr/>
        </p:nvGrpSpPr>
        <p:grpSpPr bwMode="auto">
          <a:xfrm>
            <a:off x="4876800" y="4419600"/>
            <a:ext cx="228600" cy="228600"/>
            <a:chOff x="3600" y="2304"/>
            <a:chExt cx="144" cy="144"/>
          </a:xfrm>
        </p:grpSpPr>
        <p:sp>
          <p:nvSpPr>
            <p:cNvPr id="16563" name="Line 287"/>
            <p:cNvSpPr>
              <a:spLocks noChangeShapeType="1"/>
            </p:cNvSpPr>
            <p:nvPr/>
          </p:nvSpPr>
          <p:spPr bwMode="auto">
            <a:xfrm>
              <a:off x="3600" y="230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64" name="Line 288"/>
            <p:cNvSpPr>
              <a:spLocks noChangeShapeType="1"/>
            </p:cNvSpPr>
            <p:nvPr/>
          </p:nvSpPr>
          <p:spPr bwMode="auto">
            <a:xfrm flipH="1">
              <a:off x="3600" y="230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13" name="Oval 289"/>
          <p:cNvSpPr>
            <a:spLocks noChangeArrowheads="1"/>
          </p:cNvSpPr>
          <p:nvPr/>
        </p:nvSpPr>
        <p:spPr bwMode="auto">
          <a:xfrm>
            <a:off x="4800600" y="4343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6414" name="Group 290"/>
          <p:cNvGrpSpPr>
            <a:grpSpLocks/>
          </p:cNvGrpSpPr>
          <p:nvPr/>
        </p:nvGrpSpPr>
        <p:grpSpPr bwMode="auto">
          <a:xfrm>
            <a:off x="3733800" y="4800600"/>
            <a:ext cx="381000" cy="381000"/>
            <a:chOff x="3552" y="2256"/>
            <a:chExt cx="240" cy="240"/>
          </a:xfrm>
        </p:grpSpPr>
        <p:grpSp>
          <p:nvGrpSpPr>
            <p:cNvPr id="16559" name="Group 291"/>
            <p:cNvGrpSpPr>
              <a:grpSpLocks/>
            </p:cNvGrpSpPr>
            <p:nvPr/>
          </p:nvGrpSpPr>
          <p:grpSpPr bwMode="auto">
            <a:xfrm>
              <a:off x="3600" y="2304"/>
              <a:ext cx="144" cy="144"/>
              <a:chOff x="3600" y="2304"/>
              <a:chExt cx="144" cy="144"/>
            </a:xfrm>
          </p:grpSpPr>
          <p:sp>
            <p:nvSpPr>
              <p:cNvPr id="16561" name="Line 292"/>
              <p:cNvSpPr>
                <a:spLocks noChangeShapeType="1"/>
              </p:cNvSpPr>
              <p:nvPr/>
            </p:nvSpPr>
            <p:spPr bwMode="auto">
              <a:xfrm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2" name="Line 293"/>
              <p:cNvSpPr>
                <a:spLocks noChangeShapeType="1"/>
              </p:cNvSpPr>
              <p:nvPr/>
            </p:nvSpPr>
            <p:spPr bwMode="auto">
              <a:xfrm flipH="1"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560" name="Oval 294"/>
            <p:cNvSpPr>
              <a:spLocks noChangeArrowheads="1"/>
            </p:cNvSpPr>
            <p:nvPr/>
          </p:nvSpPr>
          <p:spPr bwMode="auto">
            <a:xfrm>
              <a:off x="3552" y="22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415" name="Group 295"/>
          <p:cNvGrpSpPr>
            <a:grpSpLocks/>
          </p:cNvGrpSpPr>
          <p:nvPr/>
        </p:nvGrpSpPr>
        <p:grpSpPr bwMode="auto">
          <a:xfrm>
            <a:off x="4267200" y="4800600"/>
            <a:ext cx="381000" cy="381000"/>
            <a:chOff x="3552" y="2256"/>
            <a:chExt cx="240" cy="240"/>
          </a:xfrm>
        </p:grpSpPr>
        <p:grpSp>
          <p:nvGrpSpPr>
            <p:cNvPr id="16555" name="Group 296"/>
            <p:cNvGrpSpPr>
              <a:grpSpLocks/>
            </p:cNvGrpSpPr>
            <p:nvPr/>
          </p:nvGrpSpPr>
          <p:grpSpPr bwMode="auto">
            <a:xfrm>
              <a:off x="3600" y="2304"/>
              <a:ext cx="144" cy="144"/>
              <a:chOff x="3600" y="2304"/>
              <a:chExt cx="144" cy="144"/>
            </a:xfrm>
          </p:grpSpPr>
          <p:sp>
            <p:nvSpPr>
              <p:cNvPr id="16557" name="Line 297"/>
              <p:cNvSpPr>
                <a:spLocks noChangeShapeType="1"/>
              </p:cNvSpPr>
              <p:nvPr/>
            </p:nvSpPr>
            <p:spPr bwMode="auto">
              <a:xfrm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8" name="Line 298"/>
              <p:cNvSpPr>
                <a:spLocks noChangeShapeType="1"/>
              </p:cNvSpPr>
              <p:nvPr/>
            </p:nvSpPr>
            <p:spPr bwMode="auto">
              <a:xfrm flipH="1"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556" name="Oval 299"/>
            <p:cNvSpPr>
              <a:spLocks noChangeArrowheads="1"/>
            </p:cNvSpPr>
            <p:nvPr/>
          </p:nvSpPr>
          <p:spPr bwMode="auto">
            <a:xfrm>
              <a:off x="3552" y="22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416" name="Group 300"/>
          <p:cNvGrpSpPr>
            <a:grpSpLocks/>
          </p:cNvGrpSpPr>
          <p:nvPr/>
        </p:nvGrpSpPr>
        <p:grpSpPr bwMode="auto">
          <a:xfrm>
            <a:off x="4800600" y="4800600"/>
            <a:ext cx="381000" cy="381000"/>
            <a:chOff x="3552" y="2256"/>
            <a:chExt cx="240" cy="240"/>
          </a:xfrm>
        </p:grpSpPr>
        <p:grpSp>
          <p:nvGrpSpPr>
            <p:cNvPr id="16551" name="Group 301"/>
            <p:cNvGrpSpPr>
              <a:grpSpLocks/>
            </p:cNvGrpSpPr>
            <p:nvPr/>
          </p:nvGrpSpPr>
          <p:grpSpPr bwMode="auto">
            <a:xfrm>
              <a:off x="3600" y="2304"/>
              <a:ext cx="144" cy="144"/>
              <a:chOff x="3600" y="2304"/>
              <a:chExt cx="144" cy="144"/>
            </a:xfrm>
          </p:grpSpPr>
          <p:sp>
            <p:nvSpPr>
              <p:cNvPr id="16553" name="Line 302"/>
              <p:cNvSpPr>
                <a:spLocks noChangeShapeType="1"/>
              </p:cNvSpPr>
              <p:nvPr/>
            </p:nvSpPr>
            <p:spPr bwMode="auto">
              <a:xfrm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4" name="Line 303"/>
              <p:cNvSpPr>
                <a:spLocks noChangeShapeType="1"/>
              </p:cNvSpPr>
              <p:nvPr/>
            </p:nvSpPr>
            <p:spPr bwMode="auto">
              <a:xfrm flipH="1"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552" name="Oval 304"/>
            <p:cNvSpPr>
              <a:spLocks noChangeArrowheads="1"/>
            </p:cNvSpPr>
            <p:nvPr/>
          </p:nvSpPr>
          <p:spPr bwMode="auto">
            <a:xfrm>
              <a:off x="3552" y="22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417" name="Group 305"/>
          <p:cNvGrpSpPr>
            <a:grpSpLocks/>
          </p:cNvGrpSpPr>
          <p:nvPr/>
        </p:nvGrpSpPr>
        <p:grpSpPr bwMode="auto">
          <a:xfrm>
            <a:off x="3733800" y="5257800"/>
            <a:ext cx="381000" cy="381000"/>
            <a:chOff x="3552" y="2256"/>
            <a:chExt cx="240" cy="240"/>
          </a:xfrm>
        </p:grpSpPr>
        <p:grpSp>
          <p:nvGrpSpPr>
            <p:cNvPr id="16547" name="Group 306"/>
            <p:cNvGrpSpPr>
              <a:grpSpLocks/>
            </p:cNvGrpSpPr>
            <p:nvPr/>
          </p:nvGrpSpPr>
          <p:grpSpPr bwMode="auto">
            <a:xfrm>
              <a:off x="3600" y="2304"/>
              <a:ext cx="144" cy="144"/>
              <a:chOff x="3600" y="2304"/>
              <a:chExt cx="144" cy="144"/>
            </a:xfrm>
          </p:grpSpPr>
          <p:sp>
            <p:nvSpPr>
              <p:cNvPr id="16549" name="Line 307"/>
              <p:cNvSpPr>
                <a:spLocks noChangeShapeType="1"/>
              </p:cNvSpPr>
              <p:nvPr/>
            </p:nvSpPr>
            <p:spPr bwMode="auto">
              <a:xfrm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0" name="Line 308"/>
              <p:cNvSpPr>
                <a:spLocks noChangeShapeType="1"/>
              </p:cNvSpPr>
              <p:nvPr/>
            </p:nvSpPr>
            <p:spPr bwMode="auto">
              <a:xfrm flipH="1"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548" name="Oval 309"/>
            <p:cNvSpPr>
              <a:spLocks noChangeArrowheads="1"/>
            </p:cNvSpPr>
            <p:nvPr/>
          </p:nvSpPr>
          <p:spPr bwMode="auto">
            <a:xfrm>
              <a:off x="3552" y="22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418" name="Group 310"/>
          <p:cNvGrpSpPr>
            <a:grpSpLocks/>
          </p:cNvGrpSpPr>
          <p:nvPr/>
        </p:nvGrpSpPr>
        <p:grpSpPr bwMode="auto">
          <a:xfrm>
            <a:off x="4267200" y="5257800"/>
            <a:ext cx="381000" cy="381000"/>
            <a:chOff x="3552" y="2256"/>
            <a:chExt cx="240" cy="240"/>
          </a:xfrm>
        </p:grpSpPr>
        <p:grpSp>
          <p:nvGrpSpPr>
            <p:cNvPr id="16543" name="Group 311"/>
            <p:cNvGrpSpPr>
              <a:grpSpLocks/>
            </p:cNvGrpSpPr>
            <p:nvPr/>
          </p:nvGrpSpPr>
          <p:grpSpPr bwMode="auto">
            <a:xfrm>
              <a:off x="3600" y="2304"/>
              <a:ext cx="144" cy="144"/>
              <a:chOff x="3600" y="2304"/>
              <a:chExt cx="144" cy="144"/>
            </a:xfrm>
          </p:grpSpPr>
          <p:sp>
            <p:nvSpPr>
              <p:cNvPr id="16545" name="Line 312"/>
              <p:cNvSpPr>
                <a:spLocks noChangeShapeType="1"/>
              </p:cNvSpPr>
              <p:nvPr/>
            </p:nvSpPr>
            <p:spPr bwMode="auto">
              <a:xfrm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6" name="Line 313"/>
              <p:cNvSpPr>
                <a:spLocks noChangeShapeType="1"/>
              </p:cNvSpPr>
              <p:nvPr/>
            </p:nvSpPr>
            <p:spPr bwMode="auto">
              <a:xfrm flipH="1"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544" name="Oval 314"/>
            <p:cNvSpPr>
              <a:spLocks noChangeArrowheads="1"/>
            </p:cNvSpPr>
            <p:nvPr/>
          </p:nvSpPr>
          <p:spPr bwMode="auto">
            <a:xfrm>
              <a:off x="3552" y="22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419" name="Group 315"/>
          <p:cNvGrpSpPr>
            <a:grpSpLocks/>
          </p:cNvGrpSpPr>
          <p:nvPr/>
        </p:nvGrpSpPr>
        <p:grpSpPr bwMode="auto">
          <a:xfrm>
            <a:off x="4800600" y="5257800"/>
            <a:ext cx="381000" cy="381000"/>
            <a:chOff x="3552" y="2256"/>
            <a:chExt cx="240" cy="240"/>
          </a:xfrm>
        </p:grpSpPr>
        <p:grpSp>
          <p:nvGrpSpPr>
            <p:cNvPr id="16539" name="Group 316"/>
            <p:cNvGrpSpPr>
              <a:grpSpLocks/>
            </p:cNvGrpSpPr>
            <p:nvPr/>
          </p:nvGrpSpPr>
          <p:grpSpPr bwMode="auto">
            <a:xfrm>
              <a:off x="3600" y="2304"/>
              <a:ext cx="144" cy="144"/>
              <a:chOff x="3600" y="2304"/>
              <a:chExt cx="144" cy="144"/>
            </a:xfrm>
          </p:grpSpPr>
          <p:sp>
            <p:nvSpPr>
              <p:cNvPr id="16541" name="Line 317"/>
              <p:cNvSpPr>
                <a:spLocks noChangeShapeType="1"/>
              </p:cNvSpPr>
              <p:nvPr/>
            </p:nvSpPr>
            <p:spPr bwMode="auto">
              <a:xfrm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2" name="Line 318"/>
              <p:cNvSpPr>
                <a:spLocks noChangeShapeType="1"/>
              </p:cNvSpPr>
              <p:nvPr/>
            </p:nvSpPr>
            <p:spPr bwMode="auto">
              <a:xfrm flipH="1"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540" name="Oval 319"/>
            <p:cNvSpPr>
              <a:spLocks noChangeArrowheads="1"/>
            </p:cNvSpPr>
            <p:nvPr/>
          </p:nvSpPr>
          <p:spPr bwMode="auto">
            <a:xfrm>
              <a:off x="3552" y="22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420" name="Group 320"/>
          <p:cNvGrpSpPr>
            <a:grpSpLocks/>
          </p:cNvGrpSpPr>
          <p:nvPr/>
        </p:nvGrpSpPr>
        <p:grpSpPr bwMode="auto">
          <a:xfrm>
            <a:off x="3733800" y="5715000"/>
            <a:ext cx="381000" cy="381000"/>
            <a:chOff x="3552" y="2256"/>
            <a:chExt cx="240" cy="240"/>
          </a:xfrm>
        </p:grpSpPr>
        <p:grpSp>
          <p:nvGrpSpPr>
            <p:cNvPr id="16535" name="Group 321"/>
            <p:cNvGrpSpPr>
              <a:grpSpLocks/>
            </p:cNvGrpSpPr>
            <p:nvPr/>
          </p:nvGrpSpPr>
          <p:grpSpPr bwMode="auto">
            <a:xfrm>
              <a:off x="3600" y="2304"/>
              <a:ext cx="144" cy="144"/>
              <a:chOff x="3600" y="2304"/>
              <a:chExt cx="144" cy="144"/>
            </a:xfrm>
          </p:grpSpPr>
          <p:sp>
            <p:nvSpPr>
              <p:cNvPr id="16537" name="Line 322"/>
              <p:cNvSpPr>
                <a:spLocks noChangeShapeType="1"/>
              </p:cNvSpPr>
              <p:nvPr/>
            </p:nvSpPr>
            <p:spPr bwMode="auto">
              <a:xfrm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38" name="Line 323"/>
              <p:cNvSpPr>
                <a:spLocks noChangeShapeType="1"/>
              </p:cNvSpPr>
              <p:nvPr/>
            </p:nvSpPr>
            <p:spPr bwMode="auto">
              <a:xfrm flipH="1"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536" name="Oval 324"/>
            <p:cNvSpPr>
              <a:spLocks noChangeArrowheads="1"/>
            </p:cNvSpPr>
            <p:nvPr/>
          </p:nvSpPr>
          <p:spPr bwMode="auto">
            <a:xfrm>
              <a:off x="3552" y="22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421" name="Group 325"/>
          <p:cNvGrpSpPr>
            <a:grpSpLocks/>
          </p:cNvGrpSpPr>
          <p:nvPr/>
        </p:nvGrpSpPr>
        <p:grpSpPr bwMode="auto">
          <a:xfrm>
            <a:off x="4267200" y="5715000"/>
            <a:ext cx="381000" cy="381000"/>
            <a:chOff x="3552" y="2256"/>
            <a:chExt cx="240" cy="240"/>
          </a:xfrm>
        </p:grpSpPr>
        <p:grpSp>
          <p:nvGrpSpPr>
            <p:cNvPr id="16531" name="Group 326"/>
            <p:cNvGrpSpPr>
              <a:grpSpLocks/>
            </p:cNvGrpSpPr>
            <p:nvPr/>
          </p:nvGrpSpPr>
          <p:grpSpPr bwMode="auto">
            <a:xfrm>
              <a:off x="3600" y="2304"/>
              <a:ext cx="144" cy="144"/>
              <a:chOff x="3600" y="2304"/>
              <a:chExt cx="144" cy="144"/>
            </a:xfrm>
          </p:grpSpPr>
          <p:sp>
            <p:nvSpPr>
              <p:cNvPr id="16533" name="Line 327"/>
              <p:cNvSpPr>
                <a:spLocks noChangeShapeType="1"/>
              </p:cNvSpPr>
              <p:nvPr/>
            </p:nvSpPr>
            <p:spPr bwMode="auto">
              <a:xfrm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34" name="Line 328"/>
              <p:cNvSpPr>
                <a:spLocks noChangeShapeType="1"/>
              </p:cNvSpPr>
              <p:nvPr/>
            </p:nvSpPr>
            <p:spPr bwMode="auto">
              <a:xfrm flipH="1"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532" name="Oval 329"/>
            <p:cNvSpPr>
              <a:spLocks noChangeArrowheads="1"/>
            </p:cNvSpPr>
            <p:nvPr/>
          </p:nvSpPr>
          <p:spPr bwMode="auto">
            <a:xfrm>
              <a:off x="3552" y="22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422" name="Group 330"/>
          <p:cNvGrpSpPr>
            <a:grpSpLocks/>
          </p:cNvGrpSpPr>
          <p:nvPr/>
        </p:nvGrpSpPr>
        <p:grpSpPr bwMode="auto">
          <a:xfrm>
            <a:off x="4800600" y="5715000"/>
            <a:ext cx="381000" cy="381000"/>
            <a:chOff x="3552" y="2256"/>
            <a:chExt cx="240" cy="240"/>
          </a:xfrm>
        </p:grpSpPr>
        <p:grpSp>
          <p:nvGrpSpPr>
            <p:cNvPr id="16527" name="Group 331"/>
            <p:cNvGrpSpPr>
              <a:grpSpLocks/>
            </p:cNvGrpSpPr>
            <p:nvPr/>
          </p:nvGrpSpPr>
          <p:grpSpPr bwMode="auto">
            <a:xfrm>
              <a:off x="3600" y="2304"/>
              <a:ext cx="144" cy="144"/>
              <a:chOff x="3600" y="2304"/>
              <a:chExt cx="144" cy="144"/>
            </a:xfrm>
          </p:grpSpPr>
          <p:sp>
            <p:nvSpPr>
              <p:cNvPr id="16529" name="Line 332"/>
              <p:cNvSpPr>
                <a:spLocks noChangeShapeType="1"/>
              </p:cNvSpPr>
              <p:nvPr/>
            </p:nvSpPr>
            <p:spPr bwMode="auto">
              <a:xfrm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30" name="Line 333"/>
              <p:cNvSpPr>
                <a:spLocks noChangeShapeType="1"/>
              </p:cNvSpPr>
              <p:nvPr/>
            </p:nvSpPr>
            <p:spPr bwMode="auto">
              <a:xfrm flipH="1"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528" name="Oval 334"/>
            <p:cNvSpPr>
              <a:spLocks noChangeArrowheads="1"/>
            </p:cNvSpPr>
            <p:nvPr/>
          </p:nvSpPr>
          <p:spPr bwMode="auto">
            <a:xfrm>
              <a:off x="3552" y="22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423" name="Group 335"/>
          <p:cNvGrpSpPr>
            <a:grpSpLocks/>
          </p:cNvGrpSpPr>
          <p:nvPr/>
        </p:nvGrpSpPr>
        <p:grpSpPr bwMode="auto">
          <a:xfrm>
            <a:off x="4343400" y="2133600"/>
            <a:ext cx="228600" cy="228600"/>
            <a:chOff x="3600" y="2304"/>
            <a:chExt cx="144" cy="144"/>
          </a:xfrm>
        </p:grpSpPr>
        <p:sp>
          <p:nvSpPr>
            <p:cNvPr id="16525" name="Line 336"/>
            <p:cNvSpPr>
              <a:spLocks noChangeShapeType="1"/>
            </p:cNvSpPr>
            <p:nvPr/>
          </p:nvSpPr>
          <p:spPr bwMode="auto">
            <a:xfrm>
              <a:off x="3600" y="230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26" name="Line 337"/>
            <p:cNvSpPr>
              <a:spLocks noChangeShapeType="1"/>
            </p:cNvSpPr>
            <p:nvPr/>
          </p:nvSpPr>
          <p:spPr bwMode="auto">
            <a:xfrm flipH="1">
              <a:off x="3600" y="230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24" name="Oval 338"/>
          <p:cNvSpPr>
            <a:spLocks noChangeArrowheads="1"/>
          </p:cNvSpPr>
          <p:nvPr/>
        </p:nvSpPr>
        <p:spPr bwMode="auto">
          <a:xfrm>
            <a:off x="4267200" y="2057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6425" name="Group 339"/>
          <p:cNvGrpSpPr>
            <a:grpSpLocks/>
          </p:cNvGrpSpPr>
          <p:nvPr/>
        </p:nvGrpSpPr>
        <p:grpSpPr bwMode="auto">
          <a:xfrm>
            <a:off x="4876800" y="2133600"/>
            <a:ext cx="228600" cy="228600"/>
            <a:chOff x="3600" y="2304"/>
            <a:chExt cx="144" cy="144"/>
          </a:xfrm>
        </p:grpSpPr>
        <p:sp>
          <p:nvSpPr>
            <p:cNvPr id="16523" name="Line 340"/>
            <p:cNvSpPr>
              <a:spLocks noChangeShapeType="1"/>
            </p:cNvSpPr>
            <p:nvPr/>
          </p:nvSpPr>
          <p:spPr bwMode="auto">
            <a:xfrm>
              <a:off x="3600" y="230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24" name="Line 341"/>
            <p:cNvSpPr>
              <a:spLocks noChangeShapeType="1"/>
            </p:cNvSpPr>
            <p:nvPr/>
          </p:nvSpPr>
          <p:spPr bwMode="auto">
            <a:xfrm flipH="1">
              <a:off x="3600" y="230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26" name="Oval 342"/>
          <p:cNvSpPr>
            <a:spLocks noChangeArrowheads="1"/>
          </p:cNvSpPr>
          <p:nvPr/>
        </p:nvSpPr>
        <p:spPr bwMode="auto">
          <a:xfrm>
            <a:off x="4800600" y="2057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6427" name="Group 343"/>
          <p:cNvGrpSpPr>
            <a:grpSpLocks/>
          </p:cNvGrpSpPr>
          <p:nvPr/>
        </p:nvGrpSpPr>
        <p:grpSpPr bwMode="auto">
          <a:xfrm>
            <a:off x="3733800" y="2514600"/>
            <a:ext cx="381000" cy="381000"/>
            <a:chOff x="3552" y="2256"/>
            <a:chExt cx="240" cy="240"/>
          </a:xfrm>
        </p:grpSpPr>
        <p:grpSp>
          <p:nvGrpSpPr>
            <p:cNvPr id="16519" name="Group 344"/>
            <p:cNvGrpSpPr>
              <a:grpSpLocks/>
            </p:cNvGrpSpPr>
            <p:nvPr/>
          </p:nvGrpSpPr>
          <p:grpSpPr bwMode="auto">
            <a:xfrm>
              <a:off x="3600" y="2304"/>
              <a:ext cx="144" cy="144"/>
              <a:chOff x="3600" y="2304"/>
              <a:chExt cx="144" cy="144"/>
            </a:xfrm>
          </p:grpSpPr>
          <p:sp>
            <p:nvSpPr>
              <p:cNvPr id="16521" name="Line 345"/>
              <p:cNvSpPr>
                <a:spLocks noChangeShapeType="1"/>
              </p:cNvSpPr>
              <p:nvPr/>
            </p:nvSpPr>
            <p:spPr bwMode="auto">
              <a:xfrm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22" name="Line 346"/>
              <p:cNvSpPr>
                <a:spLocks noChangeShapeType="1"/>
              </p:cNvSpPr>
              <p:nvPr/>
            </p:nvSpPr>
            <p:spPr bwMode="auto">
              <a:xfrm flipH="1"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520" name="Oval 347"/>
            <p:cNvSpPr>
              <a:spLocks noChangeArrowheads="1"/>
            </p:cNvSpPr>
            <p:nvPr/>
          </p:nvSpPr>
          <p:spPr bwMode="auto">
            <a:xfrm>
              <a:off x="3552" y="22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428" name="Group 348"/>
          <p:cNvGrpSpPr>
            <a:grpSpLocks/>
          </p:cNvGrpSpPr>
          <p:nvPr/>
        </p:nvGrpSpPr>
        <p:grpSpPr bwMode="auto">
          <a:xfrm>
            <a:off x="4267200" y="2514600"/>
            <a:ext cx="381000" cy="381000"/>
            <a:chOff x="3552" y="2256"/>
            <a:chExt cx="240" cy="240"/>
          </a:xfrm>
        </p:grpSpPr>
        <p:grpSp>
          <p:nvGrpSpPr>
            <p:cNvPr id="16515" name="Group 349"/>
            <p:cNvGrpSpPr>
              <a:grpSpLocks/>
            </p:cNvGrpSpPr>
            <p:nvPr/>
          </p:nvGrpSpPr>
          <p:grpSpPr bwMode="auto">
            <a:xfrm>
              <a:off x="3600" y="2304"/>
              <a:ext cx="144" cy="144"/>
              <a:chOff x="3600" y="2304"/>
              <a:chExt cx="144" cy="144"/>
            </a:xfrm>
          </p:grpSpPr>
          <p:sp>
            <p:nvSpPr>
              <p:cNvPr id="16517" name="Line 350"/>
              <p:cNvSpPr>
                <a:spLocks noChangeShapeType="1"/>
              </p:cNvSpPr>
              <p:nvPr/>
            </p:nvSpPr>
            <p:spPr bwMode="auto">
              <a:xfrm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18" name="Line 351"/>
              <p:cNvSpPr>
                <a:spLocks noChangeShapeType="1"/>
              </p:cNvSpPr>
              <p:nvPr/>
            </p:nvSpPr>
            <p:spPr bwMode="auto">
              <a:xfrm flipH="1"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516" name="Oval 352"/>
            <p:cNvSpPr>
              <a:spLocks noChangeArrowheads="1"/>
            </p:cNvSpPr>
            <p:nvPr/>
          </p:nvSpPr>
          <p:spPr bwMode="auto">
            <a:xfrm>
              <a:off x="3552" y="22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429" name="Group 353"/>
          <p:cNvGrpSpPr>
            <a:grpSpLocks/>
          </p:cNvGrpSpPr>
          <p:nvPr/>
        </p:nvGrpSpPr>
        <p:grpSpPr bwMode="auto">
          <a:xfrm>
            <a:off x="4800600" y="2514600"/>
            <a:ext cx="381000" cy="381000"/>
            <a:chOff x="3552" y="2256"/>
            <a:chExt cx="240" cy="240"/>
          </a:xfrm>
        </p:grpSpPr>
        <p:grpSp>
          <p:nvGrpSpPr>
            <p:cNvPr id="16511" name="Group 354"/>
            <p:cNvGrpSpPr>
              <a:grpSpLocks/>
            </p:cNvGrpSpPr>
            <p:nvPr/>
          </p:nvGrpSpPr>
          <p:grpSpPr bwMode="auto">
            <a:xfrm>
              <a:off x="3600" y="2304"/>
              <a:ext cx="144" cy="144"/>
              <a:chOff x="3600" y="2304"/>
              <a:chExt cx="144" cy="144"/>
            </a:xfrm>
          </p:grpSpPr>
          <p:sp>
            <p:nvSpPr>
              <p:cNvPr id="16513" name="Line 355"/>
              <p:cNvSpPr>
                <a:spLocks noChangeShapeType="1"/>
              </p:cNvSpPr>
              <p:nvPr/>
            </p:nvSpPr>
            <p:spPr bwMode="auto">
              <a:xfrm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14" name="Line 356"/>
              <p:cNvSpPr>
                <a:spLocks noChangeShapeType="1"/>
              </p:cNvSpPr>
              <p:nvPr/>
            </p:nvSpPr>
            <p:spPr bwMode="auto">
              <a:xfrm flipH="1"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512" name="Oval 357"/>
            <p:cNvSpPr>
              <a:spLocks noChangeArrowheads="1"/>
            </p:cNvSpPr>
            <p:nvPr/>
          </p:nvSpPr>
          <p:spPr bwMode="auto">
            <a:xfrm>
              <a:off x="3552" y="22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430" name="Group 358"/>
          <p:cNvGrpSpPr>
            <a:grpSpLocks/>
          </p:cNvGrpSpPr>
          <p:nvPr/>
        </p:nvGrpSpPr>
        <p:grpSpPr bwMode="auto">
          <a:xfrm>
            <a:off x="3733800" y="2971800"/>
            <a:ext cx="381000" cy="381000"/>
            <a:chOff x="3552" y="2256"/>
            <a:chExt cx="240" cy="240"/>
          </a:xfrm>
        </p:grpSpPr>
        <p:grpSp>
          <p:nvGrpSpPr>
            <p:cNvPr id="16507" name="Group 359"/>
            <p:cNvGrpSpPr>
              <a:grpSpLocks/>
            </p:cNvGrpSpPr>
            <p:nvPr/>
          </p:nvGrpSpPr>
          <p:grpSpPr bwMode="auto">
            <a:xfrm>
              <a:off x="3600" y="2304"/>
              <a:ext cx="144" cy="144"/>
              <a:chOff x="3600" y="2304"/>
              <a:chExt cx="144" cy="144"/>
            </a:xfrm>
          </p:grpSpPr>
          <p:sp>
            <p:nvSpPr>
              <p:cNvPr id="16509" name="Line 360"/>
              <p:cNvSpPr>
                <a:spLocks noChangeShapeType="1"/>
              </p:cNvSpPr>
              <p:nvPr/>
            </p:nvSpPr>
            <p:spPr bwMode="auto">
              <a:xfrm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10" name="Line 361"/>
              <p:cNvSpPr>
                <a:spLocks noChangeShapeType="1"/>
              </p:cNvSpPr>
              <p:nvPr/>
            </p:nvSpPr>
            <p:spPr bwMode="auto">
              <a:xfrm flipH="1"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508" name="Oval 362"/>
            <p:cNvSpPr>
              <a:spLocks noChangeArrowheads="1"/>
            </p:cNvSpPr>
            <p:nvPr/>
          </p:nvSpPr>
          <p:spPr bwMode="auto">
            <a:xfrm>
              <a:off x="3552" y="22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431" name="Group 363"/>
          <p:cNvGrpSpPr>
            <a:grpSpLocks/>
          </p:cNvGrpSpPr>
          <p:nvPr/>
        </p:nvGrpSpPr>
        <p:grpSpPr bwMode="auto">
          <a:xfrm>
            <a:off x="4267200" y="2971800"/>
            <a:ext cx="381000" cy="381000"/>
            <a:chOff x="3552" y="2256"/>
            <a:chExt cx="240" cy="240"/>
          </a:xfrm>
        </p:grpSpPr>
        <p:grpSp>
          <p:nvGrpSpPr>
            <p:cNvPr id="16503" name="Group 364"/>
            <p:cNvGrpSpPr>
              <a:grpSpLocks/>
            </p:cNvGrpSpPr>
            <p:nvPr/>
          </p:nvGrpSpPr>
          <p:grpSpPr bwMode="auto">
            <a:xfrm>
              <a:off x="3600" y="2304"/>
              <a:ext cx="144" cy="144"/>
              <a:chOff x="3600" y="2304"/>
              <a:chExt cx="144" cy="144"/>
            </a:xfrm>
          </p:grpSpPr>
          <p:sp>
            <p:nvSpPr>
              <p:cNvPr id="16505" name="Line 365"/>
              <p:cNvSpPr>
                <a:spLocks noChangeShapeType="1"/>
              </p:cNvSpPr>
              <p:nvPr/>
            </p:nvSpPr>
            <p:spPr bwMode="auto">
              <a:xfrm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06" name="Line 366"/>
              <p:cNvSpPr>
                <a:spLocks noChangeShapeType="1"/>
              </p:cNvSpPr>
              <p:nvPr/>
            </p:nvSpPr>
            <p:spPr bwMode="auto">
              <a:xfrm flipH="1"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504" name="Oval 367"/>
            <p:cNvSpPr>
              <a:spLocks noChangeArrowheads="1"/>
            </p:cNvSpPr>
            <p:nvPr/>
          </p:nvSpPr>
          <p:spPr bwMode="auto">
            <a:xfrm>
              <a:off x="3552" y="22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432" name="Group 368"/>
          <p:cNvGrpSpPr>
            <a:grpSpLocks/>
          </p:cNvGrpSpPr>
          <p:nvPr/>
        </p:nvGrpSpPr>
        <p:grpSpPr bwMode="auto">
          <a:xfrm>
            <a:off x="4800600" y="2971800"/>
            <a:ext cx="381000" cy="381000"/>
            <a:chOff x="3552" y="2256"/>
            <a:chExt cx="240" cy="240"/>
          </a:xfrm>
        </p:grpSpPr>
        <p:grpSp>
          <p:nvGrpSpPr>
            <p:cNvPr id="16499" name="Group 369"/>
            <p:cNvGrpSpPr>
              <a:grpSpLocks/>
            </p:cNvGrpSpPr>
            <p:nvPr/>
          </p:nvGrpSpPr>
          <p:grpSpPr bwMode="auto">
            <a:xfrm>
              <a:off x="3600" y="2304"/>
              <a:ext cx="144" cy="144"/>
              <a:chOff x="3600" y="2304"/>
              <a:chExt cx="144" cy="144"/>
            </a:xfrm>
          </p:grpSpPr>
          <p:sp>
            <p:nvSpPr>
              <p:cNvPr id="16501" name="Line 370"/>
              <p:cNvSpPr>
                <a:spLocks noChangeShapeType="1"/>
              </p:cNvSpPr>
              <p:nvPr/>
            </p:nvSpPr>
            <p:spPr bwMode="auto">
              <a:xfrm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02" name="Line 371"/>
              <p:cNvSpPr>
                <a:spLocks noChangeShapeType="1"/>
              </p:cNvSpPr>
              <p:nvPr/>
            </p:nvSpPr>
            <p:spPr bwMode="auto">
              <a:xfrm flipH="1"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500" name="Oval 372"/>
            <p:cNvSpPr>
              <a:spLocks noChangeArrowheads="1"/>
            </p:cNvSpPr>
            <p:nvPr/>
          </p:nvSpPr>
          <p:spPr bwMode="auto">
            <a:xfrm>
              <a:off x="3552" y="22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433" name="Group 373"/>
          <p:cNvGrpSpPr>
            <a:grpSpLocks/>
          </p:cNvGrpSpPr>
          <p:nvPr/>
        </p:nvGrpSpPr>
        <p:grpSpPr bwMode="auto">
          <a:xfrm>
            <a:off x="3733800" y="3429000"/>
            <a:ext cx="381000" cy="381000"/>
            <a:chOff x="3552" y="2256"/>
            <a:chExt cx="240" cy="240"/>
          </a:xfrm>
        </p:grpSpPr>
        <p:grpSp>
          <p:nvGrpSpPr>
            <p:cNvPr id="16495" name="Group 374"/>
            <p:cNvGrpSpPr>
              <a:grpSpLocks/>
            </p:cNvGrpSpPr>
            <p:nvPr/>
          </p:nvGrpSpPr>
          <p:grpSpPr bwMode="auto">
            <a:xfrm>
              <a:off x="3600" y="2304"/>
              <a:ext cx="144" cy="144"/>
              <a:chOff x="3600" y="2304"/>
              <a:chExt cx="144" cy="144"/>
            </a:xfrm>
          </p:grpSpPr>
          <p:sp>
            <p:nvSpPr>
              <p:cNvPr id="16497" name="Line 375"/>
              <p:cNvSpPr>
                <a:spLocks noChangeShapeType="1"/>
              </p:cNvSpPr>
              <p:nvPr/>
            </p:nvSpPr>
            <p:spPr bwMode="auto">
              <a:xfrm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98" name="Line 376"/>
              <p:cNvSpPr>
                <a:spLocks noChangeShapeType="1"/>
              </p:cNvSpPr>
              <p:nvPr/>
            </p:nvSpPr>
            <p:spPr bwMode="auto">
              <a:xfrm flipH="1"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96" name="Oval 377"/>
            <p:cNvSpPr>
              <a:spLocks noChangeArrowheads="1"/>
            </p:cNvSpPr>
            <p:nvPr/>
          </p:nvSpPr>
          <p:spPr bwMode="auto">
            <a:xfrm>
              <a:off x="3552" y="22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434" name="Group 378"/>
          <p:cNvGrpSpPr>
            <a:grpSpLocks/>
          </p:cNvGrpSpPr>
          <p:nvPr/>
        </p:nvGrpSpPr>
        <p:grpSpPr bwMode="auto">
          <a:xfrm>
            <a:off x="4267200" y="3429000"/>
            <a:ext cx="381000" cy="381000"/>
            <a:chOff x="3552" y="2256"/>
            <a:chExt cx="240" cy="240"/>
          </a:xfrm>
        </p:grpSpPr>
        <p:grpSp>
          <p:nvGrpSpPr>
            <p:cNvPr id="16491" name="Group 379"/>
            <p:cNvGrpSpPr>
              <a:grpSpLocks/>
            </p:cNvGrpSpPr>
            <p:nvPr/>
          </p:nvGrpSpPr>
          <p:grpSpPr bwMode="auto">
            <a:xfrm>
              <a:off x="3600" y="2304"/>
              <a:ext cx="144" cy="144"/>
              <a:chOff x="3600" y="2304"/>
              <a:chExt cx="144" cy="144"/>
            </a:xfrm>
          </p:grpSpPr>
          <p:sp>
            <p:nvSpPr>
              <p:cNvPr id="16493" name="Line 380"/>
              <p:cNvSpPr>
                <a:spLocks noChangeShapeType="1"/>
              </p:cNvSpPr>
              <p:nvPr/>
            </p:nvSpPr>
            <p:spPr bwMode="auto">
              <a:xfrm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94" name="Line 381"/>
              <p:cNvSpPr>
                <a:spLocks noChangeShapeType="1"/>
              </p:cNvSpPr>
              <p:nvPr/>
            </p:nvSpPr>
            <p:spPr bwMode="auto">
              <a:xfrm flipH="1"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92" name="Oval 382"/>
            <p:cNvSpPr>
              <a:spLocks noChangeArrowheads="1"/>
            </p:cNvSpPr>
            <p:nvPr/>
          </p:nvSpPr>
          <p:spPr bwMode="auto">
            <a:xfrm>
              <a:off x="3552" y="22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435" name="Group 383"/>
          <p:cNvGrpSpPr>
            <a:grpSpLocks/>
          </p:cNvGrpSpPr>
          <p:nvPr/>
        </p:nvGrpSpPr>
        <p:grpSpPr bwMode="auto">
          <a:xfrm>
            <a:off x="4800600" y="3429000"/>
            <a:ext cx="381000" cy="381000"/>
            <a:chOff x="3552" y="2256"/>
            <a:chExt cx="240" cy="240"/>
          </a:xfrm>
        </p:grpSpPr>
        <p:grpSp>
          <p:nvGrpSpPr>
            <p:cNvPr id="16487" name="Group 384"/>
            <p:cNvGrpSpPr>
              <a:grpSpLocks/>
            </p:cNvGrpSpPr>
            <p:nvPr/>
          </p:nvGrpSpPr>
          <p:grpSpPr bwMode="auto">
            <a:xfrm>
              <a:off x="3600" y="2304"/>
              <a:ext cx="144" cy="144"/>
              <a:chOff x="3600" y="2304"/>
              <a:chExt cx="144" cy="144"/>
            </a:xfrm>
          </p:grpSpPr>
          <p:sp>
            <p:nvSpPr>
              <p:cNvPr id="16489" name="Line 385"/>
              <p:cNvSpPr>
                <a:spLocks noChangeShapeType="1"/>
              </p:cNvSpPr>
              <p:nvPr/>
            </p:nvSpPr>
            <p:spPr bwMode="auto">
              <a:xfrm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90" name="Line 386"/>
              <p:cNvSpPr>
                <a:spLocks noChangeShapeType="1"/>
              </p:cNvSpPr>
              <p:nvPr/>
            </p:nvSpPr>
            <p:spPr bwMode="auto">
              <a:xfrm flipH="1"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88" name="Oval 387"/>
            <p:cNvSpPr>
              <a:spLocks noChangeArrowheads="1"/>
            </p:cNvSpPr>
            <p:nvPr/>
          </p:nvSpPr>
          <p:spPr bwMode="auto">
            <a:xfrm>
              <a:off x="3552" y="22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436" name="Group 388"/>
          <p:cNvGrpSpPr>
            <a:grpSpLocks/>
          </p:cNvGrpSpPr>
          <p:nvPr/>
        </p:nvGrpSpPr>
        <p:grpSpPr bwMode="auto">
          <a:xfrm>
            <a:off x="3733800" y="3886200"/>
            <a:ext cx="1447800" cy="381000"/>
            <a:chOff x="2352" y="2448"/>
            <a:chExt cx="912" cy="240"/>
          </a:xfrm>
        </p:grpSpPr>
        <p:grpSp>
          <p:nvGrpSpPr>
            <p:cNvPr id="16472" name="Group 389"/>
            <p:cNvGrpSpPr>
              <a:grpSpLocks/>
            </p:cNvGrpSpPr>
            <p:nvPr/>
          </p:nvGrpSpPr>
          <p:grpSpPr bwMode="auto">
            <a:xfrm>
              <a:off x="2352" y="2448"/>
              <a:ext cx="240" cy="240"/>
              <a:chOff x="3552" y="2256"/>
              <a:chExt cx="240" cy="240"/>
            </a:xfrm>
          </p:grpSpPr>
          <p:grpSp>
            <p:nvGrpSpPr>
              <p:cNvPr id="16483" name="Group 390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485" name="Line 391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86" name="Line 392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84" name="Oval 393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6473" name="Group 394"/>
            <p:cNvGrpSpPr>
              <a:grpSpLocks/>
            </p:cNvGrpSpPr>
            <p:nvPr/>
          </p:nvGrpSpPr>
          <p:grpSpPr bwMode="auto">
            <a:xfrm>
              <a:off x="2688" y="2448"/>
              <a:ext cx="240" cy="240"/>
              <a:chOff x="3552" y="2256"/>
              <a:chExt cx="240" cy="240"/>
            </a:xfrm>
          </p:grpSpPr>
          <p:grpSp>
            <p:nvGrpSpPr>
              <p:cNvPr id="16479" name="Group 395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481" name="Line 396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82" name="Line 397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80" name="Oval 398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6474" name="Group 399"/>
            <p:cNvGrpSpPr>
              <a:grpSpLocks/>
            </p:cNvGrpSpPr>
            <p:nvPr/>
          </p:nvGrpSpPr>
          <p:grpSpPr bwMode="auto">
            <a:xfrm>
              <a:off x="3024" y="2448"/>
              <a:ext cx="240" cy="240"/>
              <a:chOff x="3552" y="2256"/>
              <a:chExt cx="240" cy="240"/>
            </a:xfrm>
          </p:grpSpPr>
          <p:grpSp>
            <p:nvGrpSpPr>
              <p:cNvPr id="16475" name="Group 400"/>
              <p:cNvGrpSpPr>
                <a:grpSpLocks/>
              </p:cNvGrpSpPr>
              <p:nvPr/>
            </p:nvGrpSpPr>
            <p:grpSpPr bwMode="auto">
              <a:xfrm>
                <a:off x="3600" y="2304"/>
                <a:ext cx="144" cy="144"/>
                <a:chOff x="3600" y="2304"/>
                <a:chExt cx="144" cy="144"/>
              </a:xfrm>
            </p:grpSpPr>
            <p:sp>
              <p:nvSpPr>
                <p:cNvPr id="16477" name="Line 401"/>
                <p:cNvSpPr>
                  <a:spLocks noChangeShapeType="1"/>
                </p:cNvSpPr>
                <p:nvPr/>
              </p:nvSpPr>
              <p:spPr bwMode="auto">
                <a:xfrm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78" name="Line 402"/>
                <p:cNvSpPr>
                  <a:spLocks noChangeShapeType="1"/>
                </p:cNvSpPr>
                <p:nvPr/>
              </p:nvSpPr>
              <p:spPr bwMode="auto">
                <a:xfrm flipH="1">
                  <a:off x="3600" y="2304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76" name="Oval 403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</p:grpSp>
      <p:grpSp>
        <p:nvGrpSpPr>
          <p:cNvPr id="16437" name="Group 404"/>
          <p:cNvGrpSpPr>
            <a:grpSpLocks/>
          </p:cNvGrpSpPr>
          <p:nvPr/>
        </p:nvGrpSpPr>
        <p:grpSpPr bwMode="auto">
          <a:xfrm>
            <a:off x="3733800" y="2057400"/>
            <a:ext cx="381000" cy="381000"/>
            <a:chOff x="3552" y="2256"/>
            <a:chExt cx="240" cy="240"/>
          </a:xfrm>
        </p:grpSpPr>
        <p:grpSp>
          <p:nvGrpSpPr>
            <p:cNvPr id="16468" name="Group 405"/>
            <p:cNvGrpSpPr>
              <a:grpSpLocks/>
            </p:cNvGrpSpPr>
            <p:nvPr/>
          </p:nvGrpSpPr>
          <p:grpSpPr bwMode="auto">
            <a:xfrm>
              <a:off x="3600" y="2304"/>
              <a:ext cx="144" cy="144"/>
              <a:chOff x="3600" y="2304"/>
              <a:chExt cx="144" cy="144"/>
            </a:xfrm>
          </p:grpSpPr>
          <p:sp>
            <p:nvSpPr>
              <p:cNvPr id="16470" name="Line 406"/>
              <p:cNvSpPr>
                <a:spLocks noChangeShapeType="1"/>
              </p:cNvSpPr>
              <p:nvPr/>
            </p:nvSpPr>
            <p:spPr bwMode="auto">
              <a:xfrm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71" name="Line 407"/>
              <p:cNvSpPr>
                <a:spLocks noChangeShapeType="1"/>
              </p:cNvSpPr>
              <p:nvPr/>
            </p:nvSpPr>
            <p:spPr bwMode="auto">
              <a:xfrm flipH="1">
                <a:off x="3600" y="23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69" name="Oval 408"/>
            <p:cNvSpPr>
              <a:spLocks noChangeArrowheads="1"/>
            </p:cNvSpPr>
            <p:nvPr/>
          </p:nvSpPr>
          <p:spPr bwMode="auto">
            <a:xfrm>
              <a:off x="3552" y="22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6438" name="Line 409"/>
          <p:cNvSpPr>
            <a:spLocks noChangeShapeType="1"/>
          </p:cNvSpPr>
          <p:nvPr/>
        </p:nvSpPr>
        <p:spPr bwMode="auto">
          <a:xfrm flipV="1">
            <a:off x="685800" y="4876800"/>
            <a:ext cx="33528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6439" name="Line 410"/>
          <p:cNvSpPr>
            <a:spLocks noChangeShapeType="1"/>
          </p:cNvSpPr>
          <p:nvPr/>
        </p:nvSpPr>
        <p:spPr bwMode="auto">
          <a:xfrm flipV="1">
            <a:off x="6324600" y="914400"/>
            <a:ext cx="0" cy="1219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6440" name="Oval 411"/>
          <p:cNvSpPr>
            <a:spLocks noChangeArrowheads="1"/>
          </p:cNvSpPr>
          <p:nvPr/>
        </p:nvSpPr>
        <p:spPr bwMode="auto">
          <a:xfrm>
            <a:off x="533400" y="47244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6441" name="Text Box 412"/>
          <p:cNvSpPr txBox="1">
            <a:spLocks noChangeArrowheads="1"/>
          </p:cNvSpPr>
          <p:nvPr/>
        </p:nvSpPr>
        <p:spPr bwMode="auto">
          <a:xfrm>
            <a:off x="511175" y="4648200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  <a:endParaRPr lang="en-US" altLang="en-US" sz="2000" b="0">
              <a:latin typeface="Times New Roman" panose="02020603050405020304" pitchFamily="18" charset="0"/>
            </a:endParaRPr>
          </a:p>
        </p:txBody>
      </p:sp>
      <p:grpSp>
        <p:nvGrpSpPr>
          <p:cNvPr id="16442" name="Group 413"/>
          <p:cNvGrpSpPr>
            <a:grpSpLocks/>
          </p:cNvGrpSpPr>
          <p:nvPr/>
        </p:nvGrpSpPr>
        <p:grpSpPr bwMode="auto">
          <a:xfrm>
            <a:off x="1423988" y="4648200"/>
            <a:ext cx="328612" cy="396875"/>
            <a:chOff x="609" y="2928"/>
            <a:chExt cx="207" cy="250"/>
          </a:xfrm>
        </p:grpSpPr>
        <p:sp>
          <p:nvSpPr>
            <p:cNvPr id="16466" name="Oval 414"/>
            <p:cNvSpPr>
              <a:spLocks noChangeArrowheads="1"/>
            </p:cNvSpPr>
            <p:nvPr/>
          </p:nvSpPr>
          <p:spPr bwMode="auto">
            <a:xfrm>
              <a:off x="623" y="2976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467" name="Text Box 415"/>
            <p:cNvSpPr txBox="1">
              <a:spLocks noChangeArrowheads="1"/>
            </p:cNvSpPr>
            <p:nvPr/>
          </p:nvSpPr>
          <p:spPr bwMode="auto">
            <a:xfrm>
              <a:off x="609" y="2928"/>
              <a:ext cx="2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en-US" sz="20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443" name="Group 416"/>
          <p:cNvGrpSpPr>
            <a:grpSpLocks/>
          </p:cNvGrpSpPr>
          <p:nvPr/>
        </p:nvGrpSpPr>
        <p:grpSpPr bwMode="auto">
          <a:xfrm>
            <a:off x="2338388" y="4648200"/>
            <a:ext cx="328612" cy="396875"/>
            <a:chOff x="609" y="2928"/>
            <a:chExt cx="207" cy="250"/>
          </a:xfrm>
        </p:grpSpPr>
        <p:sp>
          <p:nvSpPr>
            <p:cNvPr id="16464" name="Oval 417"/>
            <p:cNvSpPr>
              <a:spLocks noChangeArrowheads="1"/>
            </p:cNvSpPr>
            <p:nvPr/>
          </p:nvSpPr>
          <p:spPr bwMode="auto">
            <a:xfrm>
              <a:off x="623" y="2976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465" name="Text Box 418"/>
            <p:cNvSpPr txBox="1">
              <a:spLocks noChangeArrowheads="1"/>
            </p:cNvSpPr>
            <p:nvPr/>
          </p:nvSpPr>
          <p:spPr bwMode="auto">
            <a:xfrm>
              <a:off x="609" y="2928"/>
              <a:ext cx="2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en-US" sz="20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444" name="Group 419"/>
          <p:cNvGrpSpPr>
            <a:grpSpLocks/>
          </p:cNvGrpSpPr>
          <p:nvPr/>
        </p:nvGrpSpPr>
        <p:grpSpPr bwMode="auto">
          <a:xfrm>
            <a:off x="3252788" y="4648200"/>
            <a:ext cx="328612" cy="396875"/>
            <a:chOff x="609" y="2928"/>
            <a:chExt cx="207" cy="250"/>
          </a:xfrm>
        </p:grpSpPr>
        <p:sp>
          <p:nvSpPr>
            <p:cNvPr id="16462" name="Oval 420"/>
            <p:cNvSpPr>
              <a:spLocks noChangeArrowheads="1"/>
            </p:cNvSpPr>
            <p:nvPr/>
          </p:nvSpPr>
          <p:spPr bwMode="auto">
            <a:xfrm>
              <a:off x="623" y="2976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463" name="Text Box 421"/>
            <p:cNvSpPr txBox="1">
              <a:spLocks noChangeArrowheads="1"/>
            </p:cNvSpPr>
            <p:nvPr/>
          </p:nvSpPr>
          <p:spPr bwMode="auto">
            <a:xfrm>
              <a:off x="609" y="2928"/>
              <a:ext cx="2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en-US" sz="20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445" name="Group 422"/>
          <p:cNvGrpSpPr>
            <a:grpSpLocks/>
          </p:cNvGrpSpPr>
          <p:nvPr/>
        </p:nvGrpSpPr>
        <p:grpSpPr bwMode="auto">
          <a:xfrm>
            <a:off x="4495800" y="4419600"/>
            <a:ext cx="328613" cy="396875"/>
            <a:chOff x="609" y="2928"/>
            <a:chExt cx="207" cy="250"/>
          </a:xfrm>
        </p:grpSpPr>
        <p:sp>
          <p:nvSpPr>
            <p:cNvPr id="16460" name="Oval 423"/>
            <p:cNvSpPr>
              <a:spLocks noChangeArrowheads="1"/>
            </p:cNvSpPr>
            <p:nvPr/>
          </p:nvSpPr>
          <p:spPr bwMode="auto">
            <a:xfrm>
              <a:off x="623" y="2976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461" name="Text Box 424"/>
            <p:cNvSpPr txBox="1">
              <a:spLocks noChangeArrowheads="1"/>
            </p:cNvSpPr>
            <p:nvPr/>
          </p:nvSpPr>
          <p:spPr bwMode="auto">
            <a:xfrm>
              <a:off x="609" y="2928"/>
              <a:ext cx="2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en-US" sz="20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446" name="Group 425"/>
          <p:cNvGrpSpPr>
            <a:grpSpLocks/>
          </p:cNvGrpSpPr>
          <p:nvPr/>
        </p:nvGrpSpPr>
        <p:grpSpPr bwMode="auto">
          <a:xfrm>
            <a:off x="5257800" y="3946525"/>
            <a:ext cx="328613" cy="396875"/>
            <a:chOff x="609" y="2928"/>
            <a:chExt cx="207" cy="250"/>
          </a:xfrm>
        </p:grpSpPr>
        <p:sp>
          <p:nvSpPr>
            <p:cNvPr id="16458" name="Oval 426"/>
            <p:cNvSpPr>
              <a:spLocks noChangeArrowheads="1"/>
            </p:cNvSpPr>
            <p:nvPr/>
          </p:nvSpPr>
          <p:spPr bwMode="auto">
            <a:xfrm>
              <a:off x="623" y="2976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459" name="Text Box 427"/>
            <p:cNvSpPr txBox="1">
              <a:spLocks noChangeArrowheads="1"/>
            </p:cNvSpPr>
            <p:nvPr/>
          </p:nvSpPr>
          <p:spPr bwMode="auto">
            <a:xfrm>
              <a:off x="609" y="2928"/>
              <a:ext cx="2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en-US" sz="20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447" name="Group 428"/>
          <p:cNvGrpSpPr>
            <a:grpSpLocks/>
          </p:cNvGrpSpPr>
          <p:nvPr/>
        </p:nvGrpSpPr>
        <p:grpSpPr bwMode="auto">
          <a:xfrm>
            <a:off x="5791200" y="3260725"/>
            <a:ext cx="328613" cy="396875"/>
            <a:chOff x="609" y="2928"/>
            <a:chExt cx="207" cy="250"/>
          </a:xfrm>
        </p:grpSpPr>
        <p:sp>
          <p:nvSpPr>
            <p:cNvPr id="16456" name="Oval 429"/>
            <p:cNvSpPr>
              <a:spLocks noChangeArrowheads="1"/>
            </p:cNvSpPr>
            <p:nvPr/>
          </p:nvSpPr>
          <p:spPr bwMode="auto">
            <a:xfrm>
              <a:off x="623" y="2976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457" name="Text Box 430"/>
            <p:cNvSpPr txBox="1">
              <a:spLocks noChangeArrowheads="1"/>
            </p:cNvSpPr>
            <p:nvPr/>
          </p:nvSpPr>
          <p:spPr bwMode="auto">
            <a:xfrm>
              <a:off x="609" y="2928"/>
              <a:ext cx="2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en-US" sz="20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448" name="Group 431"/>
          <p:cNvGrpSpPr>
            <a:grpSpLocks/>
          </p:cNvGrpSpPr>
          <p:nvPr/>
        </p:nvGrpSpPr>
        <p:grpSpPr bwMode="auto">
          <a:xfrm>
            <a:off x="6172200" y="2209800"/>
            <a:ext cx="328613" cy="396875"/>
            <a:chOff x="609" y="2928"/>
            <a:chExt cx="207" cy="250"/>
          </a:xfrm>
        </p:grpSpPr>
        <p:sp>
          <p:nvSpPr>
            <p:cNvPr id="16454" name="Oval 432"/>
            <p:cNvSpPr>
              <a:spLocks noChangeArrowheads="1"/>
            </p:cNvSpPr>
            <p:nvPr/>
          </p:nvSpPr>
          <p:spPr bwMode="auto">
            <a:xfrm>
              <a:off x="623" y="2976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455" name="Text Box 433"/>
            <p:cNvSpPr txBox="1">
              <a:spLocks noChangeArrowheads="1"/>
            </p:cNvSpPr>
            <p:nvPr/>
          </p:nvSpPr>
          <p:spPr bwMode="auto">
            <a:xfrm>
              <a:off x="609" y="2928"/>
              <a:ext cx="2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en-US" sz="20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449" name="Group 434"/>
          <p:cNvGrpSpPr>
            <a:grpSpLocks/>
          </p:cNvGrpSpPr>
          <p:nvPr/>
        </p:nvGrpSpPr>
        <p:grpSpPr bwMode="auto">
          <a:xfrm>
            <a:off x="6224588" y="1295400"/>
            <a:ext cx="328612" cy="396875"/>
            <a:chOff x="609" y="2928"/>
            <a:chExt cx="207" cy="250"/>
          </a:xfrm>
        </p:grpSpPr>
        <p:sp>
          <p:nvSpPr>
            <p:cNvPr id="16452" name="Oval 435"/>
            <p:cNvSpPr>
              <a:spLocks noChangeArrowheads="1"/>
            </p:cNvSpPr>
            <p:nvPr/>
          </p:nvSpPr>
          <p:spPr bwMode="auto">
            <a:xfrm>
              <a:off x="623" y="2976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453" name="Text Box 436"/>
            <p:cNvSpPr txBox="1">
              <a:spLocks noChangeArrowheads="1"/>
            </p:cNvSpPr>
            <p:nvPr/>
          </p:nvSpPr>
          <p:spPr bwMode="auto">
            <a:xfrm>
              <a:off x="609" y="2928"/>
              <a:ext cx="2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en-US" sz="20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6450" name="Text Box 437"/>
          <p:cNvSpPr txBox="1">
            <a:spLocks noChangeArrowheads="1"/>
          </p:cNvSpPr>
          <p:nvPr/>
        </p:nvSpPr>
        <p:spPr bwMode="auto">
          <a:xfrm>
            <a:off x="228600" y="304800"/>
            <a:ext cx="35814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b="0">
                <a:latin typeface="Times New Roman" panose="02020603050405020304" pitchFamily="18" charset="0"/>
              </a:rPr>
              <a:t>Positively Charged particle traveling through a magnetic field that points into the page.</a:t>
            </a:r>
          </a:p>
        </p:txBody>
      </p:sp>
      <p:graphicFrame>
        <p:nvGraphicFramePr>
          <p:cNvPr id="16451" name="Object 438"/>
          <p:cNvGraphicFramePr>
            <a:graphicFrameLocks noChangeAspect="1"/>
          </p:cNvGraphicFramePr>
          <p:nvPr/>
        </p:nvGraphicFramePr>
        <p:xfrm>
          <a:off x="990600" y="5029200"/>
          <a:ext cx="19050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3" name="Equation" r:id="rId3" imgW="698500" imgH="241300" progId="Equation.3">
                  <p:embed/>
                </p:oleObj>
              </mc:Choice>
              <mc:Fallback>
                <p:oleObj name="Equation" r:id="rId3" imgW="698500" imgH="241300" progId="Equation.3">
                  <p:embed/>
                  <p:pic>
                    <p:nvPicPr>
                      <p:cNvPr id="0" name="Object 4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029200"/>
                        <a:ext cx="1905000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304800" y="185738"/>
            <a:ext cx="76200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Given that the charge of an electron is q=-1.6∙10</a:t>
            </a:r>
            <a:r>
              <a:rPr lang="en-US" altLang="en-US" sz="3600" baseline="30000"/>
              <a:t>-19</a:t>
            </a:r>
            <a:r>
              <a:rPr lang="en-US" altLang="en-US" sz="3600"/>
              <a:t>C and the measurements you can read on the e/m apparatus, calculate the mass of an electron.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800" y="3124200"/>
            <a:ext cx="4267200" cy="3786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/>
              <a:t>How the machine works:</a:t>
            </a:r>
          </a:p>
          <a:p>
            <a:pPr marL="342900" indent="-342900" eaLnBrk="1" hangingPunct="1">
              <a:buFontTx/>
              <a:buAutoNum type="arabicParenR"/>
              <a:defRPr/>
            </a:pPr>
            <a:r>
              <a:rPr lang="en-US" sz="2000" dirty="0"/>
              <a:t>A tungsten filament is heated and creates a cloud of electrons.</a:t>
            </a:r>
          </a:p>
          <a:p>
            <a:pPr marL="342900" indent="-342900" eaLnBrk="1" hangingPunct="1">
              <a:buFontTx/>
              <a:buAutoNum type="arabicParenR"/>
              <a:defRPr/>
            </a:pPr>
            <a:r>
              <a:rPr lang="en-US" sz="2000" dirty="0"/>
              <a:t>A parallel plate accelerates the electrons to create an electron beam.   V = 360 Volts</a:t>
            </a:r>
          </a:p>
          <a:p>
            <a:pPr marL="342900" indent="-342900" eaLnBrk="1" hangingPunct="1">
              <a:buFontTx/>
              <a:buAutoNum type="arabicParenR"/>
              <a:defRPr/>
            </a:pPr>
            <a:r>
              <a:rPr lang="en-US" sz="2000" dirty="0"/>
              <a:t>Two coils create a magnetic field through which the electrons travel.  </a:t>
            </a:r>
            <a:r>
              <a:rPr lang="en-US" sz="2000" dirty="0" err="1"/>
              <a:t>R</a:t>
            </a:r>
            <a:r>
              <a:rPr lang="en-US" sz="2000" baseline="-25000" dirty="0" err="1"/>
              <a:t>coil</a:t>
            </a:r>
            <a:r>
              <a:rPr lang="en-US" sz="2000" dirty="0"/>
              <a:t>=15cm; I=2.1Ams; </a:t>
            </a:r>
            <a:r>
              <a:rPr lang="en-US" sz="2000" dirty="0" err="1"/>
              <a:t>R</a:t>
            </a:r>
            <a:r>
              <a:rPr lang="en-US" sz="2000" baseline="-25000" dirty="0" err="1"/>
              <a:t>beam</a:t>
            </a:r>
            <a:r>
              <a:rPr lang="en-US" sz="2000" dirty="0"/>
              <a:t>=5cm.</a:t>
            </a:r>
          </a:p>
          <a:p>
            <a:pPr marL="342900" indent="-342900" eaLnBrk="1" hangingPunct="1">
              <a:buFontTx/>
              <a:buAutoNum type="arabicParenR"/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762000" y="60325"/>
            <a:ext cx="731520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4000" b="0">
                <a:latin typeface="Times New Roman" panose="02020603050405020304" pitchFamily="18" charset="0"/>
              </a:rPr>
              <a:t>So, where an electric field can add or subtract from the magnitude of the velocity of a charged particle, a magnet can only change the direction of the velocity of a charged particle.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676400" y="4038600"/>
            <a:ext cx="5029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Electric Field</a:t>
            </a:r>
            <a:r>
              <a:rPr lang="en-US" altLang="en-US" b="0">
                <a:latin typeface="Times New Roman" panose="02020603050405020304" pitchFamily="18" charset="0"/>
              </a:rPr>
              <a:t> -- changes magnitude of velocity vector</a:t>
            </a:r>
          </a:p>
          <a:p>
            <a:pPr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Magnetic Field</a:t>
            </a:r>
            <a:r>
              <a:rPr lang="en-US" altLang="en-US" b="0">
                <a:latin typeface="Times New Roman" panose="02020603050405020304" pitchFamily="18" charset="0"/>
              </a:rPr>
              <a:t> -- changes direction of velocity vector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87630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Things covered to remember from Chapter 33: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800"/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457200" y="1066800"/>
            <a:ext cx="685800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Magnetic fields are created by moving particles.</a:t>
            </a:r>
            <a:r>
              <a:rPr lang="en-US" altLang="en-US" sz="2400"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b="0">
                <a:latin typeface="Times New Roman" panose="02020603050405020304" pitchFamily="18" charset="0"/>
              </a:rPr>
              <a:t>The tangential component of B summed around a closed curve (</a:t>
            </a:r>
            <a:r>
              <a:rPr lang="en-GB" altLang="en-US" sz="2400" b="0" i="1">
                <a:latin typeface="Times New Roman" panose="02020603050405020304" pitchFamily="18" charset="0"/>
              </a:rPr>
              <a:t>C</a:t>
            </a:r>
            <a:r>
              <a:rPr lang="en-GB" altLang="en-US" sz="2400" b="0">
                <a:latin typeface="Times New Roman" panose="02020603050405020304" pitchFamily="18" charset="0"/>
              </a:rPr>
              <a:t>) is proportional to the current (</a:t>
            </a:r>
            <a:r>
              <a:rPr lang="en-GB" altLang="en-US" sz="2400" b="0" i="1">
                <a:latin typeface="Times New Roman" panose="02020603050405020304" pitchFamily="18" charset="0"/>
              </a:rPr>
              <a:t>I</a:t>
            </a:r>
            <a:r>
              <a:rPr lang="en-GB" altLang="en-US" sz="2400" b="0">
                <a:latin typeface="Times New Roman" panose="02020603050405020304" pitchFamily="18" charset="0"/>
              </a:rPr>
              <a:t>) which passes through the curve.</a:t>
            </a:r>
            <a:endParaRPr lang="en-US" altLang="en-US" sz="2400" b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Electric Fields accelerate and input energy into a charged particle.  Magnetic Fields accelerate but don’t input energy into a charged particle.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0">
                <a:latin typeface="Times New Roman" panose="02020603050405020304" pitchFamily="18" charset="0"/>
              </a:rPr>
              <a:t>Charged particles only experience a force due to a magnetic field when moving through a magnetic field.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9460" name="Object 6"/>
          <p:cNvGraphicFramePr>
            <a:graphicFrameLocks noChangeAspect="1"/>
          </p:cNvGraphicFramePr>
          <p:nvPr/>
        </p:nvGraphicFramePr>
        <p:xfrm>
          <a:off x="7099300" y="914400"/>
          <a:ext cx="18034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3" imgW="888614" imgH="393529" progId="Equation.3">
                  <p:embed/>
                </p:oleObj>
              </mc:Choice>
              <mc:Fallback>
                <p:oleObj name="Equation" r:id="rId3" imgW="888614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914400"/>
                        <a:ext cx="180340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6781800" y="1828800"/>
          <a:ext cx="2166938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5" imgW="1079032" imgH="291973" progId="Equation.3">
                  <p:embed/>
                </p:oleObj>
              </mc:Choice>
              <mc:Fallback>
                <p:oleObj name="Equation" r:id="rId5" imgW="1079032" imgH="29197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828800"/>
                        <a:ext cx="2166938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9"/>
          <p:cNvGraphicFramePr>
            <a:graphicFrameLocks noChangeAspect="1"/>
          </p:cNvGraphicFramePr>
          <p:nvPr/>
        </p:nvGraphicFramePr>
        <p:xfrm>
          <a:off x="7239000" y="4343400"/>
          <a:ext cx="19050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7" imgW="698500" imgH="241300" progId="Equation.3">
                  <p:embed/>
                </p:oleObj>
              </mc:Choice>
              <mc:Fallback>
                <p:oleObj name="Equation" r:id="rId7" imgW="6985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343400"/>
                        <a:ext cx="1905000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10"/>
          <p:cNvSpPr txBox="1">
            <a:spLocks noChangeArrowheads="1"/>
          </p:cNvSpPr>
          <p:nvPr/>
        </p:nvSpPr>
        <p:spPr bwMode="auto">
          <a:xfrm>
            <a:off x="1600200" y="5486400"/>
            <a:ext cx="487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Let’s try some sample problems:  32.66; 32.71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 descr="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75" b="19028"/>
          <a:stretch>
            <a:fillRect/>
          </a:stretch>
        </p:blipFill>
        <p:spPr bwMode="auto">
          <a:xfrm>
            <a:off x="914400" y="609600"/>
            <a:ext cx="64008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1600200" y="4114800"/>
            <a:ext cx="65532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/>
              <a:t>What is the initial direction of deflection for the charged particle entering the above magnetic fields?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 flipV="1">
            <a:off x="6248400" y="914400"/>
            <a:ext cx="182880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8600" y="533400"/>
            <a:ext cx="5029200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600" b="0">
                <a:latin typeface="Times New Roman" panose="02020603050405020304" pitchFamily="18" charset="0"/>
              </a:rPr>
              <a:t>For many thousands of years, magnets were a bit of an enigma.  The Chinese learned early on that the Earth itself was a magnet, and by floating a needle shaped magnet in a cup of water, you could build a devise that would always point South.</a:t>
            </a:r>
          </a:p>
        </p:txBody>
      </p:sp>
      <p:sp>
        <p:nvSpPr>
          <p:cNvPr id="3076" name="Oval 4"/>
          <p:cNvSpPr>
            <a:spLocks noChangeArrowheads="1"/>
          </p:cNvSpPr>
          <p:nvPr/>
        </p:nvSpPr>
        <p:spPr bwMode="auto">
          <a:xfrm>
            <a:off x="5715000" y="1828800"/>
            <a:ext cx="2971800" cy="2819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7010400" y="1905000"/>
            <a:ext cx="457200" cy="2590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010400" y="3870325"/>
            <a:ext cx="53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4000">
                <a:solidFill>
                  <a:srgbClr val="FFFF00"/>
                </a:solidFill>
                <a:latin typeface="Times New Roman" panose="02020603050405020304" pitchFamily="18" charset="0"/>
              </a:rPr>
              <a:t>N</a:t>
            </a:r>
            <a:endParaRPr lang="en-US" altLang="en-US" sz="2400" b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7010400" y="1812925"/>
            <a:ext cx="53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4000">
                <a:solidFill>
                  <a:srgbClr val="FFFF00"/>
                </a:solidFill>
                <a:latin typeface="Times New Roman" panose="02020603050405020304" pitchFamily="18" charset="0"/>
              </a:rPr>
              <a:t>S</a:t>
            </a:r>
            <a:endParaRPr lang="en-US" altLang="en-US" sz="2400" b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80" name="Arc 8"/>
          <p:cNvSpPr>
            <a:spLocks/>
          </p:cNvSpPr>
          <p:nvPr/>
        </p:nvSpPr>
        <p:spPr bwMode="auto">
          <a:xfrm rot="858861" flipV="1">
            <a:off x="7315200" y="1295400"/>
            <a:ext cx="1219200" cy="455613"/>
          </a:xfrm>
          <a:custGeom>
            <a:avLst/>
            <a:gdLst>
              <a:gd name="T0" fmla="*/ 2147483646 w 43200"/>
              <a:gd name="T1" fmla="*/ 2147483646 h 41750"/>
              <a:gd name="T2" fmla="*/ 2147483646 w 43200"/>
              <a:gd name="T3" fmla="*/ 2147483646 h 41750"/>
              <a:gd name="T4" fmla="*/ 2147483646 w 43200"/>
              <a:gd name="T5" fmla="*/ 2147483646 h 41750"/>
              <a:gd name="T6" fmla="*/ 0 60000 65536"/>
              <a:gd name="T7" fmla="*/ 0 60000 65536"/>
              <a:gd name="T8" fmla="*/ 0 60000 65536"/>
              <a:gd name="T9" fmla="*/ 0 w 43200"/>
              <a:gd name="T10" fmla="*/ 0 h 41750"/>
              <a:gd name="T11" fmla="*/ 43200 w 43200"/>
              <a:gd name="T12" fmla="*/ 41750 h 417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1750" fill="none" extrusionOk="0">
                <a:moveTo>
                  <a:pt x="13819" y="41750"/>
                </a:moveTo>
                <a:cubicBezTo>
                  <a:pt x="5491" y="38534"/>
                  <a:pt x="0" y="3052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1750" stroke="0" extrusionOk="0">
                <a:moveTo>
                  <a:pt x="13819" y="41750"/>
                </a:moveTo>
                <a:cubicBezTo>
                  <a:pt x="5491" y="38534"/>
                  <a:pt x="0" y="3052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lnTo>
                  <a:pt x="13819" y="4175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81" name="Group 9"/>
          <p:cNvGrpSpPr>
            <a:grpSpLocks/>
          </p:cNvGrpSpPr>
          <p:nvPr/>
        </p:nvGrpSpPr>
        <p:grpSpPr bwMode="auto">
          <a:xfrm rot="-1413455">
            <a:off x="7772400" y="2057400"/>
            <a:ext cx="457200" cy="457200"/>
            <a:chOff x="5040" y="3168"/>
            <a:chExt cx="288" cy="288"/>
          </a:xfrm>
        </p:grpSpPr>
        <p:sp>
          <p:nvSpPr>
            <p:cNvPr id="3104" name="Oval 10"/>
            <p:cNvSpPr>
              <a:spLocks noChangeArrowheads="1"/>
            </p:cNvSpPr>
            <p:nvPr/>
          </p:nvSpPr>
          <p:spPr bwMode="auto">
            <a:xfrm>
              <a:off x="5040" y="316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05" name="Line 11"/>
            <p:cNvSpPr>
              <a:spLocks noChangeShapeType="1"/>
            </p:cNvSpPr>
            <p:nvPr/>
          </p:nvSpPr>
          <p:spPr bwMode="auto">
            <a:xfrm flipH="1" flipV="1">
              <a:off x="5136" y="3216"/>
              <a:ext cx="96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2" name="Group 12"/>
          <p:cNvGrpSpPr>
            <a:grpSpLocks/>
          </p:cNvGrpSpPr>
          <p:nvPr/>
        </p:nvGrpSpPr>
        <p:grpSpPr bwMode="auto">
          <a:xfrm rot="379344">
            <a:off x="8001000" y="2971800"/>
            <a:ext cx="457200" cy="457200"/>
            <a:chOff x="5040" y="3168"/>
            <a:chExt cx="288" cy="288"/>
          </a:xfrm>
        </p:grpSpPr>
        <p:sp>
          <p:nvSpPr>
            <p:cNvPr id="3102" name="Oval 13"/>
            <p:cNvSpPr>
              <a:spLocks noChangeArrowheads="1"/>
            </p:cNvSpPr>
            <p:nvPr/>
          </p:nvSpPr>
          <p:spPr bwMode="auto">
            <a:xfrm>
              <a:off x="5040" y="316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03" name="Line 14"/>
            <p:cNvSpPr>
              <a:spLocks noChangeShapeType="1"/>
            </p:cNvSpPr>
            <p:nvPr/>
          </p:nvSpPr>
          <p:spPr bwMode="auto">
            <a:xfrm flipH="1" flipV="1">
              <a:off x="5136" y="3216"/>
              <a:ext cx="96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3" name="Group 15"/>
          <p:cNvGrpSpPr>
            <a:grpSpLocks/>
          </p:cNvGrpSpPr>
          <p:nvPr/>
        </p:nvGrpSpPr>
        <p:grpSpPr bwMode="auto">
          <a:xfrm rot="4059646">
            <a:off x="5943600" y="3048000"/>
            <a:ext cx="457200" cy="457200"/>
            <a:chOff x="5040" y="3168"/>
            <a:chExt cx="288" cy="288"/>
          </a:xfrm>
        </p:grpSpPr>
        <p:sp>
          <p:nvSpPr>
            <p:cNvPr id="3100" name="Oval 16"/>
            <p:cNvSpPr>
              <a:spLocks noChangeArrowheads="1"/>
            </p:cNvSpPr>
            <p:nvPr/>
          </p:nvSpPr>
          <p:spPr bwMode="auto">
            <a:xfrm>
              <a:off x="5040" y="316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01" name="Line 17"/>
            <p:cNvSpPr>
              <a:spLocks noChangeShapeType="1"/>
            </p:cNvSpPr>
            <p:nvPr/>
          </p:nvSpPr>
          <p:spPr bwMode="auto">
            <a:xfrm flipH="1" flipV="1">
              <a:off x="5136" y="3216"/>
              <a:ext cx="96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4" name="Group 18"/>
          <p:cNvGrpSpPr>
            <a:grpSpLocks/>
          </p:cNvGrpSpPr>
          <p:nvPr/>
        </p:nvGrpSpPr>
        <p:grpSpPr bwMode="auto">
          <a:xfrm rot="4838299">
            <a:off x="6248400" y="2057400"/>
            <a:ext cx="457200" cy="457200"/>
            <a:chOff x="5040" y="3168"/>
            <a:chExt cx="288" cy="288"/>
          </a:xfrm>
        </p:grpSpPr>
        <p:sp>
          <p:nvSpPr>
            <p:cNvPr id="3098" name="Oval 19"/>
            <p:cNvSpPr>
              <a:spLocks noChangeArrowheads="1"/>
            </p:cNvSpPr>
            <p:nvPr/>
          </p:nvSpPr>
          <p:spPr bwMode="auto">
            <a:xfrm>
              <a:off x="5040" y="316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99" name="Line 20"/>
            <p:cNvSpPr>
              <a:spLocks noChangeShapeType="1"/>
            </p:cNvSpPr>
            <p:nvPr/>
          </p:nvSpPr>
          <p:spPr bwMode="auto">
            <a:xfrm flipH="1" flipV="1">
              <a:off x="5136" y="3216"/>
              <a:ext cx="96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5" name="Group 21"/>
          <p:cNvGrpSpPr>
            <a:grpSpLocks/>
          </p:cNvGrpSpPr>
          <p:nvPr/>
        </p:nvGrpSpPr>
        <p:grpSpPr bwMode="auto">
          <a:xfrm rot="3251177">
            <a:off x="6400800" y="3810000"/>
            <a:ext cx="457200" cy="457200"/>
            <a:chOff x="5040" y="3168"/>
            <a:chExt cx="288" cy="288"/>
          </a:xfrm>
        </p:grpSpPr>
        <p:sp>
          <p:nvSpPr>
            <p:cNvPr id="3096" name="Oval 22"/>
            <p:cNvSpPr>
              <a:spLocks noChangeArrowheads="1"/>
            </p:cNvSpPr>
            <p:nvPr/>
          </p:nvSpPr>
          <p:spPr bwMode="auto">
            <a:xfrm>
              <a:off x="5040" y="316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97" name="Line 23"/>
            <p:cNvSpPr>
              <a:spLocks noChangeShapeType="1"/>
            </p:cNvSpPr>
            <p:nvPr/>
          </p:nvSpPr>
          <p:spPr bwMode="auto">
            <a:xfrm flipH="1" flipV="1">
              <a:off x="5136" y="3216"/>
              <a:ext cx="96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6" name="Group 24"/>
          <p:cNvGrpSpPr>
            <a:grpSpLocks/>
          </p:cNvGrpSpPr>
          <p:nvPr/>
        </p:nvGrpSpPr>
        <p:grpSpPr bwMode="auto">
          <a:xfrm rot="1499973">
            <a:off x="7010400" y="3352800"/>
            <a:ext cx="457200" cy="457200"/>
            <a:chOff x="5040" y="3168"/>
            <a:chExt cx="288" cy="288"/>
          </a:xfrm>
        </p:grpSpPr>
        <p:sp>
          <p:nvSpPr>
            <p:cNvPr id="3094" name="Oval 25"/>
            <p:cNvSpPr>
              <a:spLocks noChangeArrowheads="1"/>
            </p:cNvSpPr>
            <p:nvPr/>
          </p:nvSpPr>
          <p:spPr bwMode="auto">
            <a:xfrm>
              <a:off x="5040" y="316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95" name="Line 26"/>
            <p:cNvSpPr>
              <a:spLocks noChangeShapeType="1"/>
            </p:cNvSpPr>
            <p:nvPr/>
          </p:nvSpPr>
          <p:spPr bwMode="auto">
            <a:xfrm flipH="1" flipV="1">
              <a:off x="5136" y="3216"/>
              <a:ext cx="96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7" name="Group 27"/>
          <p:cNvGrpSpPr>
            <a:grpSpLocks/>
          </p:cNvGrpSpPr>
          <p:nvPr/>
        </p:nvGrpSpPr>
        <p:grpSpPr bwMode="auto">
          <a:xfrm rot="18348823" flipH="1">
            <a:off x="7696200" y="3733800"/>
            <a:ext cx="457200" cy="457200"/>
            <a:chOff x="5040" y="3168"/>
            <a:chExt cx="288" cy="288"/>
          </a:xfrm>
        </p:grpSpPr>
        <p:sp>
          <p:nvSpPr>
            <p:cNvPr id="3092" name="Oval 28"/>
            <p:cNvSpPr>
              <a:spLocks noChangeArrowheads="1"/>
            </p:cNvSpPr>
            <p:nvPr/>
          </p:nvSpPr>
          <p:spPr bwMode="auto">
            <a:xfrm>
              <a:off x="5040" y="316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93" name="Line 29"/>
            <p:cNvSpPr>
              <a:spLocks noChangeShapeType="1"/>
            </p:cNvSpPr>
            <p:nvPr/>
          </p:nvSpPr>
          <p:spPr bwMode="auto">
            <a:xfrm flipH="1" flipV="1">
              <a:off x="5136" y="3216"/>
              <a:ext cx="96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8" name="Group 30"/>
          <p:cNvGrpSpPr>
            <a:grpSpLocks/>
          </p:cNvGrpSpPr>
          <p:nvPr/>
        </p:nvGrpSpPr>
        <p:grpSpPr bwMode="auto">
          <a:xfrm rot="1499973">
            <a:off x="7010400" y="2514600"/>
            <a:ext cx="457200" cy="457200"/>
            <a:chOff x="5040" y="3168"/>
            <a:chExt cx="288" cy="288"/>
          </a:xfrm>
        </p:grpSpPr>
        <p:sp>
          <p:nvSpPr>
            <p:cNvPr id="3090" name="Oval 31"/>
            <p:cNvSpPr>
              <a:spLocks noChangeArrowheads="1"/>
            </p:cNvSpPr>
            <p:nvPr/>
          </p:nvSpPr>
          <p:spPr bwMode="auto">
            <a:xfrm>
              <a:off x="5040" y="316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91" name="Line 32"/>
            <p:cNvSpPr>
              <a:spLocks noChangeShapeType="1"/>
            </p:cNvSpPr>
            <p:nvPr/>
          </p:nvSpPr>
          <p:spPr bwMode="auto">
            <a:xfrm flipH="1" flipV="1">
              <a:off x="5136" y="3216"/>
              <a:ext cx="96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089" name="Picture 33" descr="32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457200"/>
            <a:ext cx="390525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07" b="35385"/>
          <a:stretch>
            <a:fillRect/>
          </a:stretch>
        </p:blipFill>
        <p:spPr bwMode="auto">
          <a:xfrm>
            <a:off x="1371600" y="2438400"/>
            <a:ext cx="406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5" descr="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30" b="37692"/>
          <a:stretch>
            <a:fillRect/>
          </a:stretch>
        </p:blipFill>
        <p:spPr bwMode="auto">
          <a:xfrm>
            <a:off x="1371600" y="3657600"/>
            <a:ext cx="406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914400" y="762000"/>
            <a:ext cx="75438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Each figure below shows two bar magnets with a current carrying wire set between them.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For each, is there a force on the wire?  If so, in what direction?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 descr="knight_Figure_32_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38400"/>
            <a:ext cx="28479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8"/>
          <p:cNvSpPr>
            <a:spLocks noChangeArrowheads="1"/>
          </p:cNvSpPr>
          <p:nvPr/>
        </p:nvSpPr>
        <p:spPr bwMode="auto">
          <a:xfrm>
            <a:off x="228600" y="228600"/>
            <a:ext cx="78486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rgbClr val="000000"/>
                </a:solidFill>
                <a:ea typeface="Times" panose="02020603050405020304" pitchFamily="18" charset="0"/>
                <a:cs typeface="Times" panose="02020603050405020304" pitchFamily="18" charset="0"/>
              </a:rPr>
              <a:t>32.66  The uniform 35.0 mT </a:t>
            </a:r>
            <a:r>
              <a:rPr lang="en-US" altLang="en-US" sz="2400" b="0">
                <a:solidFill>
                  <a:srgbClr val="000000"/>
                </a:solidFill>
              </a:rPr>
              <a:t>magnetic field in the figure points in the positive </a:t>
            </a:r>
            <a:r>
              <a:rPr lang="en-US" altLang="en-US" sz="2400" b="0" i="1">
                <a:solidFill>
                  <a:srgbClr val="000000"/>
                </a:solidFill>
              </a:rPr>
              <a:t>z</a:t>
            </a:r>
            <a:r>
              <a:rPr lang="en-US" altLang="en-US" sz="2400" b="0">
                <a:solidFill>
                  <a:srgbClr val="000000"/>
                </a:solidFill>
              </a:rPr>
              <a:t>-direction. An electron enters the region of magnetic</a:t>
            </a:r>
            <a:r>
              <a:rPr lang="en-US" altLang="en-US" sz="2400"/>
              <a:t> </a:t>
            </a:r>
            <a:r>
              <a:rPr lang="en-US" altLang="en-US" sz="2400" b="0">
                <a:solidFill>
                  <a:srgbClr val="000000"/>
                </a:solidFill>
              </a:rPr>
              <a:t>field with a speed of 5.50</a:t>
            </a:r>
            <a:r>
              <a:rPr lang="en-US" altLang="en-US" sz="2400"/>
              <a:t> </a:t>
            </a:r>
            <a:r>
              <a:rPr lang="en-US" altLang="en-US" sz="2400" b="0">
                <a:cs typeface="Arial" panose="020B0604020202020204" pitchFamily="34" charset="0"/>
              </a:rPr>
              <a:t>· 10</a:t>
            </a:r>
            <a:r>
              <a:rPr lang="en-US" altLang="en-US" sz="2400" b="0" baseline="30000">
                <a:cs typeface="Arial" panose="020B0604020202020204" pitchFamily="34" charset="0"/>
              </a:rPr>
              <a:t>6</a:t>
            </a:r>
            <a:r>
              <a:rPr lang="en-US" altLang="en-US" sz="2400" b="0">
                <a:cs typeface="Arial" panose="020B0604020202020204" pitchFamily="34" charset="0"/>
              </a:rPr>
              <a:t> m/s and at an angle of 30 degress above the xy-plane.</a:t>
            </a:r>
            <a:r>
              <a:rPr lang="en-US" altLang="en-US" sz="1800">
                <a:cs typeface="Arial" panose="020B0604020202020204" pitchFamily="34" charset="0"/>
              </a:rPr>
              <a:t>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What is the radius of the path and what is the pitch?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800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/>
              <a:t>Let’s try 33.36.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212725"/>
            <a:ext cx="8153400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4000" b="0">
                <a:latin typeface="Times New Roman" panose="02020603050405020304" pitchFamily="18" charset="0"/>
              </a:rPr>
              <a:t>One day, in Denmark, a Community College Professor named Hans Christian Oersted was having problems with a lecture demo.  His compass wasn’t behaving properly.  After the lecture, he examined the compass closer and noticed that whenever a near-by wire was carrying a current in it, the compass would behave  not as expected.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1828800" y="2057400"/>
            <a:ext cx="312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0"/>
              <a:t>www.aw-bc.com/knight</a:t>
            </a: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990600" y="685800"/>
            <a:ext cx="6934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0"/>
              <a:t>Let’s look at the magnetic field of a long straight wire.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029200" y="3429000"/>
            <a:ext cx="32766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Top"/>
            <a:lightRig rig="threePt" dir="t"/>
          </a:scene3d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cxnSp>
        <p:nvCxnSpPr>
          <p:cNvPr id="5125" name="Straight Connector 5"/>
          <p:cNvCxnSpPr>
            <a:cxnSpLocks noChangeShapeType="1"/>
          </p:cNvCxnSpPr>
          <p:nvPr/>
        </p:nvCxnSpPr>
        <p:spPr bwMode="auto">
          <a:xfrm rot="5400000">
            <a:off x="5638800" y="3124200"/>
            <a:ext cx="2133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Straight Connector 7"/>
          <p:cNvCxnSpPr>
            <a:cxnSpLocks noChangeShapeType="1"/>
          </p:cNvCxnSpPr>
          <p:nvPr/>
        </p:nvCxnSpPr>
        <p:spPr bwMode="auto">
          <a:xfrm rot="5400000">
            <a:off x="5638800" y="5562600"/>
            <a:ext cx="2133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3429000" y="0"/>
            <a:ext cx="5715000" cy="6096000"/>
            <a:chOff x="1968" y="144"/>
            <a:chExt cx="3600" cy="3840"/>
          </a:xfrm>
        </p:grpSpPr>
        <p:sp>
          <p:nvSpPr>
            <p:cNvPr id="6149" name="Line 3"/>
            <p:cNvSpPr>
              <a:spLocks noChangeShapeType="1"/>
            </p:cNvSpPr>
            <p:nvPr/>
          </p:nvSpPr>
          <p:spPr bwMode="auto">
            <a:xfrm flipV="1">
              <a:off x="3744" y="144"/>
              <a:ext cx="0" cy="384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0" name="Line 4"/>
            <p:cNvSpPr>
              <a:spLocks noChangeShapeType="1"/>
            </p:cNvSpPr>
            <p:nvPr/>
          </p:nvSpPr>
          <p:spPr bwMode="auto">
            <a:xfrm flipV="1">
              <a:off x="3744" y="1200"/>
              <a:ext cx="1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1" name="Oval 5"/>
            <p:cNvSpPr>
              <a:spLocks noChangeArrowheads="1"/>
            </p:cNvSpPr>
            <p:nvPr/>
          </p:nvSpPr>
          <p:spPr bwMode="auto">
            <a:xfrm>
              <a:off x="2880" y="3072"/>
              <a:ext cx="1680" cy="336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52" name="Line 6"/>
            <p:cNvSpPr>
              <a:spLocks noChangeShapeType="1"/>
            </p:cNvSpPr>
            <p:nvPr/>
          </p:nvSpPr>
          <p:spPr bwMode="auto">
            <a:xfrm>
              <a:off x="3552" y="3408"/>
              <a:ext cx="288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3" name="Line 7"/>
            <p:cNvSpPr>
              <a:spLocks noChangeShapeType="1"/>
            </p:cNvSpPr>
            <p:nvPr/>
          </p:nvSpPr>
          <p:spPr bwMode="auto">
            <a:xfrm rot="-1775794">
              <a:off x="4270" y="3284"/>
              <a:ext cx="269" cy="7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Line 8"/>
            <p:cNvSpPr>
              <a:spLocks noChangeShapeType="1"/>
            </p:cNvSpPr>
            <p:nvPr/>
          </p:nvSpPr>
          <p:spPr bwMode="auto">
            <a:xfrm flipH="1">
              <a:off x="3936" y="3072"/>
              <a:ext cx="192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Line 9"/>
            <p:cNvSpPr>
              <a:spLocks noChangeShapeType="1"/>
            </p:cNvSpPr>
            <p:nvPr/>
          </p:nvSpPr>
          <p:spPr bwMode="auto">
            <a:xfrm rot="20507096" flipH="1">
              <a:off x="3120" y="3120"/>
              <a:ext cx="192" cy="1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" name="Line 10"/>
            <p:cNvSpPr>
              <a:spLocks noChangeShapeType="1"/>
            </p:cNvSpPr>
            <p:nvPr/>
          </p:nvSpPr>
          <p:spPr bwMode="auto">
            <a:xfrm>
              <a:off x="3024" y="3312"/>
              <a:ext cx="144" cy="48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Line 11"/>
            <p:cNvSpPr>
              <a:spLocks noChangeShapeType="1"/>
            </p:cNvSpPr>
            <p:nvPr/>
          </p:nvSpPr>
          <p:spPr bwMode="auto">
            <a:xfrm flipV="1">
              <a:off x="3744" y="3024"/>
              <a:ext cx="1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Oval 12"/>
            <p:cNvSpPr>
              <a:spLocks noChangeArrowheads="1"/>
            </p:cNvSpPr>
            <p:nvPr/>
          </p:nvSpPr>
          <p:spPr bwMode="auto">
            <a:xfrm>
              <a:off x="2304" y="2976"/>
              <a:ext cx="2832" cy="528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59" name="Line 13"/>
            <p:cNvSpPr>
              <a:spLocks noChangeShapeType="1"/>
            </p:cNvSpPr>
            <p:nvPr/>
          </p:nvSpPr>
          <p:spPr bwMode="auto">
            <a:xfrm>
              <a:off x="3437" y="3504"/>
              <a:ext cx="485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Line 14"/>
            <p:cNvSpPr>
              <a:spLocks noChangeShapeType="1"/>
            </p:cNvSpPr>
            <p:nvPr/>
          </p:nvSpPr>
          <p:spPr bwMode="auto">
            <a:xfrm rot="-1775794">
              <a:off x="4647" y="3309"/>
              <a:ext cx="454" cy="12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1" name="Line 15"/>
            <p:cNvSpPr>
              <a:spLocks noChangeShapeType="1"/>
            </p:cNvSpPr>
            <p:nvPr/>
          </p:nvSpPr>
          <p:spPr bwMode="auto">
            <a:xfrm flipH="1">
              <a:off x="4084" y="2976"/>
              <a:ext cx="324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Line 16"/>
            <p:cNvSpPr>
              <a:spLocks noChangeShapeType="1"/>
            </p:cNvSpPr>
            <p:nvPr/>
          </p:nvSpPr>
          <p:spPr bwMode="auto">
            <a:xfrm rot="20507096" flipH="1">
              <a:off x="2709" y="3051"/>
              <a:ext cx="323" cy="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Line 17"/>
            <p:cNvSpPr>
              <a:spLocks noChangeShapeType="1"/>
            </p:cNvSpPr>
            <p:nvPr/>
          </p:nvSpPr>
          <p:spPr bwMode="auto">
            <a:xfrm>
              <a:off x="2547" y="3353"/>
              <a:ext cx="242" cy="7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Oval 18"/>
            <p:cNvSpPr>
              <a:spLocks noChangeArrowheads="1"/>
            </p:cNvSpPr>
            <p:nvPr/>
          </p:nvSpPr>
          <p:spPr bwMode="auto">
            <a:xfrm>
              <a:off x="1968" y="2880"/>
              <a:ext cx="3600" cy="720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65" name="Line 19"/>
            <p:cNvSpPr>
              <a:spLocks noChangeShapeType="1"/>
            </p:cNvSpPr>
            <p:nvPr/>
          </p:nvSpPr>
          <p:spPr bwMode="auto">
            <a:xfrm>
              <a:off x="3408" y="3600"/>
              <a:ext cx="617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Line 20"/>
            <p:cNvSpPr>
              <a:spLocks noChangeShapeType="1"/>
            </p:cNvSpPr>
            <p:nvPr/>
          </p:nvSpPr>
          <p:spPr bwMode="auto">
            <a:xfrm rot="-1775794">
              <a:off x="4947" y="3334"/>
              <a:ext cx="576" cy="163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Line 21"/>
            <p:cNvSpPr>
              <a:spLocks noChangeShapeType="1"/>
            </p:cNvSpPr>
            <p:nvPr/>
          </p:nvSpPr>
          <p:spPr bwMode="auto">
            <a:xfrm flipH="1">
              <a:off x="4231" y="2880"/>
              <a:ext cx="411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Line 22"/>
            <p:cNvSpPr>
              <a:spLocks noChangeShapeType="1"/>
            </p:cNvSpPr>
            <p:nvPr/>
          </p:nvSpPr>
          <p:spPr bwMode="auto">
            <a:xfrm rot="20507096" flipH="1">
              <a:off x="2482" y="2983"/>
              <a:ext cx="412" cy="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Line 23"/>
            <p:cNvSpPr>
              <a:spLocks noChangeShapeType="1"/>
            </p:cNvSpPr>
            <p:nvPr/>
          </p:nvSpPr>
          <p:spPr bwMode="auto">
            <a:xfrm>
              <a:off x="2112" y="3394"/>
              <a:ext cx="308" cy="103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Oval 24"/>
            <p:cNvSpPr>
              <a:spLocks noChangeArrowheads="1"/>
            </p:cNvSpPr>
            <p:nvPr/>
          </p:nvSpPr>
          <p:spPr bwMode="auto">
            <a:xfrm>
              <a:off x="2880" y="2016"/>
              <a:ext cx="1680" cy="336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71" name="Line 25"/>
            <p:cNvSpPr>
              <a:spLocks noChangeShapeType="1"/>
            </p:cNvSpPr>
            <p:nvPr/>
          </p:nvSpPr>
          <p:spPr bwMode="auto">
            <a:xfrm>
              <a:off x="3552" y="2352"/>
              <a:ext cx="288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Line 26"/>
            <p:cNvSpPr>
              <a:spLocks noChangeShapeType="1"/>
            </p:cNvSpPr>
            <p:nvPr/>
          </p:nvSpPr>
          <p:spPr bwMode="auto">
            <a:xfrm rot="-1775794">
              <a:off x="4270" y="2228"/>
              <a:ext cx="269" cy="7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Line 27"/>
            <p:cNvSpPr>
              <a:spLocks noChangeShapeType="1"/>
            </p:cNvSpPr>
            <p:nvPr/>
          </p:nvSpPr>
          <p:spPr bwMode="auto">
            <a:xfrm flipH="1">
              <a:off x="3936" y="2016"/>
              <a:ext cx="192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Line 28"/>
            <p:cNvSpPr>
              <a:spLocks noChangeShapeType="1"/>
            </p:cNvSpPr>
            <p:nvPr/>
          </p:nvSpPr>
          <p:spPr bwMode="auto">
            <a:xfrm rot="20507096" flipH="1">
              <a:off x="3120" y="2064"/>
              <a:ext cx="192" cy="1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Line 29"/>
            <p:cNvSpPr>
              <a:spLocks noChangeShapeType="1"/>
            </p:cNvSpPr>
            <p:nvPr/>
          </p:nvSpPr>
          <p:spPr bwMode="auto">
            <a:xfrm>
              <a:off x="3024" y="2256"/>
              <a:ext cx="144" cy="48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6" name="Line 30"/>
            <p:cNvSpPr>
              <a:spLocks noChangeShapeType="1"/>
            </p:cNvSpPr>
            <p:nvPr/>
          </p:nvSpPr>
          <p:spPr bwMode="auto">
            <a:xfrm flipV="1">
              <a:off x="3744" y="1488"/>
              <a:ext cx="1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Line 31"/>
            <p:cNvSpPr>
              <a:spLocks noChangeShapeType="1"/>
            </p:cNvSpPr>
            <p:nvPr/>
          </p:nvSpPr>
          <p:spPr bwMode="auto">
            <a:xfrm flipV="1">
              <a:off x="3744" y="1968"/>
              <a:ext cx="1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8" name="Line 32"/>
            <p:cNvSpPr>
              <a:spLocks noChangeShapeType="1"/>
            </p:cNvSpPr>
            <p:nvPr/>
          </p:nvSpPr>
          <p:spPr bwMode="auto">
            <a:xfrm flipV="1">
              <a:off x="3744" y="1968"/>
              <a:ext cx="1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Oval 33"/>
            <p:cNvSpPr>
              <a:spLocks noChangeArrowheads="1"/>
            </p:cNvSpPr>
            <p:nvPr/>
          </p:nvSpPr>
          <p:spPr bwMode="auto">
            <a:xfrm>
              <a:off x="2304" y="1920"/>
              <a:ext cx="2832" cy="528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80" name="Line 34"/>
            <p:cNvSpPr>
              <a:spLocks noChangeShapeType="1"/>
            </p:cNvSpPr>
            <p:nvPr/>
          </p:nvSpPr>
          <p:spPr bwMode="auto">
            <a:xfrm>
              <a:off x="3437" y="2448"/>
              <a:ext cx="485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1" name="Line 35"/>
            <p:cNvSpPr>
              <a:spLocks noChangeShapeType="1"/>
            </p:cNvSpPr>
            <p:nvPr/>
          </p:nvSpPr>
          <p:spPr bwMode="auto">
            <a:xfrm rot="-1775794">
              <a:off x="4647" y="2253"/>
              <a:ext cx="454" cy="12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2" name="Line 36"/>
            <p:cNvSpPr>
              <a:spLocks noChangeShapeType="1"/>
            </p:cNvSpPr>
            <p:nvPr/>
          </p:nvSpPr>
          <p:spPr bwMode="auto">
            <a:xfrm flipH="1">
              <a:off x="4084" y="1920"/>
              <a:ext cx="324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3" name="Line 37"/>
            <p:cNvSpPr>
              <a:spLocks noChangeShapeType="1"/>
            </p:cNvSpPr>
            <p:nvPr/>
          </p:nvSpPr>
          <p:spPr bwMode="auto">
            <a:xfrm rot="20507096" flipH="1">
              <a:off x="2709" y="1995"/>
              <a:ext cx="323" cy="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4" name="Line 38"/>
            <p:cNvSpPr>
              <a:spLocks noChangeShapeType="1"/>
            </p:cNvSpPr>
            <p:nvPr/>
          </p:nvSpPr>
          <p:spPr bwMode="auto">
            <a:xfrm>
              <a:off x="2547" y="2297"/>
              <a:ext cx="242" cy="7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" name="Oval 39"/>
            <p:cNvSpPr>
              <a:spLocks noChangeArrowheads="1"/>
            </p:cNvSpPr>
            <p:nvPr/>
          </p:nvSpPr>
          <p:spPr bwMode="auto">
            <a:xfrm>
              <a:off x="1968" y="1824"/>
              <a:ext cx="3600" cy="720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86" name="Line 40"/>
            <p:cNvSpPr>
              <a:spLocks noChangeShapeType="1"/>
            </p:cNvSpPr>
            <p:nvPr/>
          </p:nvSpPr>
          <p:spPr bwMode="auto">
            <a:xfrm>
              <a:off x="3408" y="2544"/>
              <a:ext cx="617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7" name="Line 41"/>
            <p:cNvSpPr>
              <a:spLocks noChangeShapeType="1"/>
            </p:cNvSpPr>
            <p:nvPr/>
          </p:nvSpPr>
          <p:spPr bwMode="auto">
            <a:xfrm rot="-1775794">
              <a:off x="4947" y="2278"/>
              <a:ext cx="576" cy="163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8" name="Line 42"/>
            <p:cNvSpPr>
              <a:spLocks noChangeShapeType="1"/>
            </p:cNvSpPr>
            <p:nvPr/>
          </p:nvSpPr>
          <p:spPr bwMode="auto">
            <a:xfrm flipH="1">
              <a:off x="4231" y="1824"/>
              <a:ext cx="411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Line 43"/>
            <p:cNvSpPr>
              <a:spLocks noChangeShapeType="1"/>
            </p:cNvSpPr>
            <p:nvPr/>
          </p:nvSpPr>
          <p:spPr bwMode="auto">
            <a:xfrm rot="20507096" flipH="1">
              <a:off x="2482" y="1927"/>
              <a:ext cx="412" cy="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0" name="Line 44"/>
            <p:cNvSpPr>
              <a:spLocks noChangeShapeType="1"/>
            </p:cNvSpPr>
            <p:nvPr/>
          </p:nvSpPr>
          <p:spPr bwMode="auto">
            <a:xfrm>
              <a:off x="2160" y="2338"/>
              <a:ext cx="308" cy="103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1" name="Oval 45"/>
            <p:cNvSpPr>
              <a:spLocks noChangeArrowheads="1"/>
            </p:cNvSpPr>
            <p:nvPr/>
          </p:nvSpPr>
          <p:spPr bwMode="auto">
            <a:xfrm>
              <a:off x="2880" y="960"/>
              <a:ext cx="1680" cy="336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92" name="Line 46"/>
            <p:cNvSpPr>
              <a:spLocks noChangeShapeType="1"/>
            </p:cNvSpPr>
            <p:nvPr/>
          </p:nvSpPr>
          <p:spPr bwMode="auto">
            <a:xfrm>
              <a:off x="3552" y="1296"/>
              <a:ext cx="288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3" name="Line 47"/>
            <p:cNvSpPr>
              <a:spLocks noChangeShapeType="1"/>
            </p:cNvSpPr>
            <p:nvPr/>
          </p:nvSpPr>
          <p:spPr bwMode="auto">
            <a:xfrm rot="-1775794">
              <a:off x="4270" y="1172"/>
              <a:ext cx="269" cy="7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4" name="Line 48"/>
            <p:cNvSpPr>
              <a:spLocks noChangeShapeType="1"/>
            </p:cNvSpPr>
            <p:nvPr/>
          </p:nvSpPr>
          <p:spPr bwMode="auto">
            <a:xfrm flipH="1">
              <a:off x="3936" y="960"/>
              <a:ext cx="192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" name="Line 49"/>
            <p:cNvSpPr>
              <a:spLocks noChangeShapeType="1"/>
            </p:cNvSpPr>
            <p:nvPr/>
          </p:nvSpPr>
          <p:spPr bwMode="auto">
            <a:xfrm rot="20507096" flipH="1">
              <a:off x="3120" y="1008"/>
              <a:ext cx="192" cy="1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6" name="Line 50"/>
            <p:cNvSpPr>
              <a:spLocks noChangeShapeType="1"/>
            </p:cNvSpPr>
            <p:nvPr/>
          </p:nvSpPr>
          <p:spPr bwMode="auto">
            <a:xfrm>
              <a:off x="3024" y="1200"/>
              <a:ext cx="144" cy="48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7" name="Line 51"/>
            <p:cNvSpPr>
              <a:spLocks noChangeShapeType="1"/>
            </p:cNvSpPr>
            <p:nvPr/>
          </p:nvSpPr>
          <p:spPr bwMode="auto">
            <a:xfrm flipV="1">
              <a:off x="3744" y="432"/>
              <a:ext cx="1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8" name="Line 52"/>
            <p:cNvSpPr>
              <a:spLocks noChangeShapeType="1"/>
            </p:cNvSpPr>
            <p:nvPr/>
          </p:nvSpPr>
          <p:spPr bwMode="auto">
            <a:xfrm flipV="1">
              <a:off x="3744" y="912"/>
              <a:ext cx="1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9" name="Line 53"/>
            <p:cNvSpPr>
              <a:spLocks noChangeShapeType="1"/>
            </p:cNvSpPr>
            <p:nvPr/>
          </p:nvSpPr>
          <p:spPr bwMode="auto">
            <a:xfrm flipV="1">
              <a:off x="3744" y="912"/>
              <a:ext cx="1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0" name="Oval 54"/>
            <p:cNvSpPr>
              <a:spLocks noChangeArrowheads="1"/>
            </p:cNvSpPr>
            <p:nvPr/>
          </p:nvSpPr>
          <p:spPr bwMode="auto">
            <a:xfrm>
              <a:off x="2304" y="864"/>
              <a:ext cx="2832" cy="528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201" name="Line 55"/>
            <p:cNvSpPr>
              <a:spLocks noChangeShapeType="1"/>
            </p:cNvSpPr>
            <p:nvPr/>
          </p:nvSpPr>
          <p:spPr bwMode="auto">
            <a:xfrm>
              <a:off x="3437" y="1392"/>
              <a:ext cx="485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2" name="Line 56"/>
            <p:cNvSpPr>
              <a:spLocks noChangeShapeType="1"/>
            </p:cNvSpPr>
            <p:nvPr/>
          </p:nvSpPr>
          <p:spPr bwMode="auto">
            <a:xfrm rot="-1775794">
              <a:off x="4647" y="1197"/>
              <a:ext cx="454" cy="12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3" name="Line 57"/>
            <p:cNvSpPr>
              <a:spLocks noChangeShapeType="1"/>
            </p:cNvSpPr>
            <p:nvPr/>
          </p:nvSpPr>
          <p:spPr bwMode="auto">
            <a:xfrm flipH="1">
              <a:off x="4084" y="864"/>
              <a:ext cx="324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4" name="Line 58"/>
            <p:cNvSpPr>
              <a:spLocks noChangeShapeType="1"/>
            </p:cNvSpPr>
            <p:nvPr/>
          </p:nvSpPr>
          <p:spPr bwMode="auto">
            <a:xfrm rot="20507096" flipH="1">
              <a:off x="2709" y="939"/>
              <a:ext cx="323" cy="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5" name="Line 59"/>
            <p:cNvSpPr>
              <a:spLocks noChangeShapeType="1"/>
            </p:cNvSpPr>
            <p:nvPr/>
          </p:nvSpPr>
          <p:spPr bwMode="auto">
            <a:xfrm>
              <a:off x="2547" y="1241"/>
              <a:ext cx="242" cy="7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6" name="Oval 60"/>
            <p:cNvSpPr>
              <a:spLocks noChangeArrowheads="1"/>
            </p:cNvSpPr>
            <p:nvPr/>
          </p:nvSpPr>
          <p:spPr bwMode="auto">
            <a:xfrm>
              <a:off x="1968" y="768"/>
              <a:ext cx="3600" cy="720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207" name="Line 61"/>
            <p:cNvSpPr>
              <a:spLocks noChangeShapeType="1"/>
            </p:cNvSpPr>
            <p:nvPr/>
          </p:nvSpPr>
          <p:spPr bwMode="auto">
            <a:xfrm>
              <a:off x="3408" y="1488"/>
              <a:ext cx="617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8" name="Line 62"/>
            <p:cNvSpPr>
              <a:spLocks noChangeShapeType="1"/>
            </p:cNvSpPr>
            <p:nvPr/>
          </p:nvSpPr>
          <p:spPr bwMode="auto">
            <a:xfrm rot="-1775794">
              <a:off x="4947" y="1222"/>
              <a:ext cx="576" cy="163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9" name="Line 63"/>
            <p:cNvSpPr>
              <a:spLocks noChangeShapeType="1"/>
            </p:cNvSpPr>
            <p:nvPr/>
          </p:nvSpPr>
          <p:spPr bwMode="auto">
            <a:xfrm flipH="1">
              <a:off x="4231" y="768"/>
              <a:ext cx="411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0" name="Line 64"/>
            <p:cNvSpPr>
              <a:spLocks noChangeShapeType="1"/>
            </p:cNvSpPr>
            <p:nvPr/>
          </p:nvSpPr>
          <p:spPr bwMode="auto">
            <a:xfrm rot="20507096" flipH="1">
              <a:off x="2482" y="871"/>
              <a:ext cx="412" cy="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1" name="Line 65"/>
            <p:cNvSpPr>
              <a:spLocks noChangeShapeType="1"/>
            </p:cNvSpPr>
            <p:nvPr/>
          </p:nvSpPr>
          <p:spPr bwMode="auto">
            <a:xfrm>
              <a:off x="2160" y="1296"/>
              <a:ext cx="308" cy="103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7" name="Text Box 66"/>
          <p:cNvSpPr txBox="1">
            <a:spLocks noChangeArrowheads="1"/>
          </p:cNvSpPr>
          <p:nvPr/>
        </p:nvSpPr>
        <p:spPr bwMode="auto">
          <a:xfrm>
            <a:off x="152400" y="328613"/>
            <a:ext cx="3352800" cy="607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0">
                <a:latin typeface="Times New Roman" panose="02020603050405020304" pitchFamily="18" charset="0"/>
              </a:rPr>
              <a:t>To figure out where the Magnetic Field lines are, we do the right hand rule.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0">
                <a:latin typeface="Times New Roman" panose="02020603050405020304" pitchFamily="18" charset="0"/>
              </a:rPr>
              <a:t>Point your thumb in the direction of the current and wrap your right hand around the wire. 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0">
                <a:latin typeface="Times New Roman" panose="02020603050405020304" pitchFamily="18" charset="0"/>
              </a:rPr>
              <a:t>Your fingers then point in the direction of the induced magnetic field.</a:t>
            </a:r>
          </a:p>
        </p:txBody>
      </p:sp>
      <p:sp>
        <p:nvSpPr>
          <p:cNvPr id="6148" name="Text Box 67"/>
          <p:cNvSpPr txBox="1">
            <a:spLocks noChangeArrowheads="1"/>
          </p:cNvSpPr>
          <p:nvPr/>
        </p:nvSpPr>
        <p:spPr bwMode="auto">
          <a:xfrm>
            <a:off x="2514600" y="5670550"/>
            <a:ext cx="7010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Warning:</a:t>
            </a:r>
            <a:r>
              <a:rPr lang="en-US" altLang="en-US" sz="2400" b="0">
                <a:latin typeface="Times New Roman" panose="02020603050405020304" pitchFamily="18" charset="0"/>
              </a:rPr>
              <a:t>  B.Franklin got it    backwards.  What we call the current actually points the opposite direction from what the electrons are actually moving.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838200" y="1646238"/>
            <a:ext cx="7086600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0"/>
              <a:t>The magnetic field of a moving point charge is described by the Biot-Savart Law.</a:t>
            </a:r>
          </a:p>
        </p:txBody>
      </p:sp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2611438" y="3170238"/>
          <a:ext cx="2854325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3" imgW="888614" imgH="393529" progId="Equation.3">
                  <p:embed/>
                </p:oleObj>
              </mc:Choice>
              <mc:Fallback>
                <p:oleObj name="Equation" r:id="rId3" imgW="888614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3170238"/>
                        <a:ext cx="2854325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6"/>
          <p:cNvSpPr txBox="1">
            <a:spLocks noChangeArrowheads="1"/>
          </p:cNvSpPr>
          <p:nvPr/>
        </p:nvSpPr>
        <p:spPr bwMode="auto">
          <a:xfrm>
            <a:off x="1066800" y="4618038"/>
            <a:ext cx="7162800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0"/>
              <a:t>The Biot-Savart Law works for any moving charge, but, in general, it is a bit of a pain to actually use.</a:t>
            </a:r>
          </a:p>
        </p:txBody>
      </p:sp>
      <p:sp>
        <p:nvSpPr>
          <p:cNvPr id="7173" name="Text Box 7"/>
          <p:cNvSpPr txBox="1">
            <a:spLocks noChangeArrowheads="1"/>
          </p:cNvSpPr>
          <p:nvPr/>
        </p:nvSpPr>
        <p:spPr bwMode="auto">
          <a:xfrm>
            <a:off x="457200" y="304800"/>
            <a:ext cx="7162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 b="0"/>
              <a:t>Let’s find the magnitude of the B-field from a long straight wire.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304800" y="533400"/>
            <a:ext cx="6210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0"/>
              <a:t>What is the magnetic field direction at the dot in the figure?</a:t>
            </a:r>
            <a:r>
              <a:rPr lang="en-US" altLang="en-US"/>
              <a:t> </a:t>
            </a:r>
          </a:p>
        </p:txBody>
      </p:sp>
      <p:pic>
        <p:nvPicPr>
          <p:cNvPr id="8195" name="Picture 5" descr="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502920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6" name="Object 6"/>
          <p:cNvGraphicFramePr>
            <a:graphicFrameLocks noChangeAspect="1"/>
          </p:cNvGraphicFramePr>
          <p:nvPr/>
        </p:nvGraphicFramePr>
        <p:xfrm>
          <a:off x="5430838" y="3200400"/>
          <a:ext cx="2854325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4" imgW="888614" imgH="393529" progId="Equation.3">
                  <p:embed/>
                </p:oleObj>
              </mc:Choice>
              <mc:Fallback>
                <p:oleObj name="Equation" r:id="rId4" imgW="888614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0838" y="3200400"/>
                        <a:ext cx="2854325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32_02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5048250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9" name="Group 6"/>
          <p:cNvGrpSpPr>
            <a:grpSpLocks/>
          </p:cNvGrpSpPr>
          <p:nvPr/>
        </p:nvGrpSpPr>
        <p:grpSpPr bwMode="auto">
          <a:xfrm>
            <a:off x="4876800" y="1676400"/>
            <a:ext cx="4038600" cy="4191000"/>
            <a:chOff x="1968" y="144"/>
            <a:chExt cx="3600" cy="3840"/>
          </a:xfrm>
        </p:grpSpPr>
        <p:sp>
          <p:nvSpPr>
            <p:cNvPr id="9221" name="Line 7"/>
            <p:cNvSpPr>
              <a:spLocks noChangeShapeType="1"/>
            </p:cNvSpPr>
            <p:nvPr/>
          </p:nvSpPr>
          <p:spPr bwMode="auto">
            <a:xfrm flipV="1">
              <a:off x="3744" y="144"/>
              <a:ext cx="0" cy="384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" name="Line 8"/>
            <p:cNvSpPr>
              <a:spLocks noChangeShapeType="1"/>
            </p:cNvSpPr>
            <p:nvPr/>
          </p:nvSpPr>
          <p:spPr bwMode="auto">
            <a:xfrm flipV="1">
              <a:off x="3744" y="1200"/>
              <a:ext cx="1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3" name="Oval 9"/>
            <p:cNvSpPr>
              <a:spLocks noChangeArrowheads="1"/>
            </p:cNvSpPr>
            <p:nvPr/>
          </p:nvSpPr>
          <p:spPr bwMode="auto">
            <a:xfrm>
              <a:off x="2880" y="3072"/>
              <a:ext cx="1680" cy="336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24" name="Line 10"/>
            <p:cNvSpPr>
              <a:spLocks noChangeShapeType="1"/>
            </p:cNvSpPr>
            <p:nvPr/>
          </p:nvSpPr>
          <p:spPr bwMode="auto">
            <a:xfrm>
              <a:off x="3552" y="3408"/>
              <a:ext cx="288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Line 11"/>
            <p:cNvSpPr>
              <a:spLocks noChangeShapeType="1"/>
            </p:cNvSpPr>
            <p:nvPr/>
          </p:nvSpPr>
          <p:spPr bwMode="auto">
            <a:xfrm rot="-1775794">
              <a:off x="4270" y="3284"/>
              <a:ext cx="269" cy="7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Line 12"/>
            <p:cNvSpPr>
              <a:spLocks noChangeShapeType="1"/>
            </p:cNvSpPr>
            <p:nvPr/>
          </p:nvSpPr>
          <p:spPr bwMode="auto">
            <a:xfrm flipH="1">
              <a:off x="3936" y="3072"/>
              <a:ext cx="192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Line 13"/>
            <p:cNvSpPr>
              <a:spLocks noChangeShapeType="1"/>
            </p:cNvSpPr>
            <p:nvPr/>
          </p:nvSpPr>
          <p:spPr bwMode="auto">
            <a:xfrm rot="20507096" flipH="1">
              <a:off x="3120" y="3120"/>
              <a:ext cx="192" cy="1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" name="Line 14"/>
            <p:cNvSpPr>
              <a:spLocks noChangeShapeType="1"/>
            </p:cNvSpPr>
            <p:nvPr/>
          </p:nvSpPr>
          <p:spPr bwMode="auto">
            <a:xfrm>
              <a:off x="3024" y="3312"/>
              <a:ext cx="144" cy="48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Line 15"/>
            <p:cNvSpPr>
              <a:spLocks noChangeShapeType="1"/>
            </p:cNvSpPr>
            <p:nvPr/>
          </p:nvSpPr>
          <p:spPr bwMode="auto">
            <a:xfrm flipV="1">
              <a:off x="3744" y="3024"/>
              <a:ext cx="1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Oval 16"/>
            <p:cNvSpPr>
              <a:spLocks noChangeArrowheads="1"/>
            </p:cNvSpPr>
            <p:nvPr/>
          </p:nvSpPr>
          <p:spPr bwMode="auto">
            <a:xfrm>
              <a:off x="2304" y="2976"/>
              <a:ext cx="2832" cy="528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31" name="Line 17"/>
            <p:cNvSpPr>
              <a:spLocks noChangeShapeType="1"/>
            </p:cNvSpPr>
            <p:nvPr/>
          </p:nvSpPr>
          <p:spPr bwMode="auto">
            <a:xfrm>
              <a:off x="3437" y="3504"/>
              <a:ext cx="485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Line 18"/>
            <p:cNvSpPr>
              <a:spLocks noChangeShapeType="1"/>
            </p:cNvSpPr>
            <p:nvPr/>
          </p:nvSpPr>
          <p:spPr bwMode="auto">
            <a:xfrm rot="-1775794">
              <a:off x="4647" y="3309"/>
              <a:ext cx="454" cy="12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Line 19"/>
            <p:cNvSpPr>
              <a:spLocks noChangeShapeType="1"/>
            </p:cNvSpPr>
            <p:nvPr/>
          </p:nvSpPr>
          <p:spPr bwMode="auto">
            <a:xfrm flipH="1">
              <a:off x="4084" y="2976"/>
              <a:ext cx="324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Line 20"/>
            <p:cNvSpPr>
              <a:spLocks noChangeShapeType="1"/>
            </p:cNvSpPr>
            <p:nvPr/>
          </p:nvSpPr>
          <p:spPr bwMode="auto">
            <a:xfrm rot="20507096" flipH="1">
              <a:off x="2709" y="3051"/>
              <a:ext cx="323" cy="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Line 21"/>
            <p:cNvSpPr>
              <a:spLocks noChangeShapeType="1"/>
            </p:cNvSpPr>
            <p:nvPr/>
          </p:nvSpPr>
          <p:spPr bwMode="auto">
            <a:xfrm>
              <a:off x="2547" y="3353"/>
              <a:ext cx="242" cy="7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Oval 22"/>
            <p:cNvSpPr>
              <a:spLocks noChangeArrowheads="1"/>
            </p:cNvSpPr>
            <p:nvPr/>
          </p:nvSpPr>
          <p:spPr bwMode="auto">
            <a:xfrm>
              <a:off x="1968" y="2880"/>
              <a:ext cx="3600" cy="720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37" name="Line 23"/>
            <p:cNvSpPr>
              <a:spLocks noChangeShapeType="1"/>
            </p:cNvSpPr>
            <p:nvPr/>
          </p:nvSpPr>
          <p:spPr bwMode="auto">
            <a:xfrm>
              <a:off x="3408" y="3600"/>
              <a:ext cx="617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Line 24"/>
            <p:cNvSpPr>
              <a:spLocks noChangeShapeType="1"/>
            </p:cNvSpPr>
            <p:nvPr/>
          </p:nvSpPr>
          <p:spPr bwMode="auto">
            <a:xfrm rot="-1775794">
              <a:off x="4947" y="3334"/>
              <a:ext cx="576" cy="163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Line 25"/>
            <p:cNvSpPr>
              <a:spLocks noChangeShapeType="1"/>
            </p:cNvSpPr>
            <p:nvPr/>
          </p:nvSpPr>
          <p:spPr bwMode="auto">
            <a:xfrm flipH="1">
              <a:off x="4231" y="2880"/>
              <a:ext cx="411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0" name="Line 26"/>
            <p:cNvSpPr>
              <a:spLocks noChangeShapeType="1"/>
            </p:cNvSpPr>
            <p:nvPr/>
          </p:nvSpPr>
          <p:spPr bwMode="auto">
            <a:xfrm rot="20507096" flipH="1">
              <a:off x="2482" y="2983"/>
              <a:ext cx="412" cy="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1" name="Line 27"/>
            <p:cNvSpPr>
              <a:spLocks noChangeShapeType="1"/>
            </p:cNvSpPr>
            <p:nvPr/>
          </p:nvSpPr>
          <p:spPr bwMode="auto">
            <a:xfrm>
              <a:off x="2112" y="3394"/>
              <a:ext cx="308" cy="103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Oval 28"/>
            <p:cNvSpPr>
              <a:spLocks noChangeArrowheads="1"/>
            </p:cNvSpPr>
            <p:nvPr/>
          </p:nvSpPr>
          <p:spPr bwMode="auto">
            <a:xfrm>
              <a:off x="2880" y="2016"/>
              <a:ext cx="1680" cy="336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43" name="Line 29"/>
            <p:cNvSpPr>
              <a:spLocks noChangeShapeType="1"/>
            </p:cNvSpPr>
            <p:nvPr/>
          </p:nvSpPr>
          <p:spPr bwMode="auto">
            <a:xfrm>
              <a:off x="3552" y="2352"/>
              <a:ext cx="288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4" name="Line 30"/>
            <p:cNvSpPr>
              <a:spLocks noChangeShapeType="1"/>
            </p:cNvSpPr>
            <p:nvPr/>
          </p:nvSpPr>
          <p:spPr bwMode="auto">
            <a:xfrm rot="-1775794">
              <a:off x="4270" y="2228"/>
              <a:ext cx="269" cy="7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5" name="Line 31"/>
            <p:cNvSpPr>
              <a:spLocks noChangeShapeType="1"/>
            </p:cNvSpPr>
            <p:nvPr/>
          </p:nvSpPr>
          <p:spPr bwMode="auto">
            <a:xfrm flipH="1">
              <a:off x="3936" y="2016"/>
              <a:ext cx="192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6" name="Line 32"/>
            <p:cNvSpPr>
              <a:spLocks noChangeShapeType="1"/>
            </p:cNvSpPr>
            <p:nvPr/>
          </p:nvSpPr>
          <p:spPr bwMode="auto">
            <a:xfrm rot="20507096" flipH="1">
              <a:off x="3120" y="2064"/>
              <a:ext cx="192" cy="1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7" name="Line 33"/>
            <p:cNvSpPr>
              <a:spLocks noChangeShapeType="1"/>
            </p:cNvSpPr>
            <p:nvPr/>
          </p:nvSpPr>
          <p:spPr bwMode="auto">
            <a:xfrm>
              <a:off x="3024" y="2256"/>
              <a:ext cx="144" cy="48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8" name="Line 34"/>
            <p:cNvSpPr>
              <a:spLocks noChangeShapeType="1"/>
            </p:cNvSpPr>
            <p:nvPr/>
          </p:nvSpPr>
          <p:spPr bwMode="auto">
            <a:xfrm flipV="1">
              <a:off x="3744" y="1488"/>
              <a:ext cx="1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9" name="Line 35"/>
            <p:cNvSpPr>
              <a:spLocks noChangeShapeType="1"/>
            </p:cNvSpPr>
            <p:nvPr/>
          </p:nvSpPr>
          <p:spPr bwMode="auto">
            <a:xfrm flipV="1">
              <a:off x="3744" y="1968"/>
              <a:ext cx="1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0" name="Line 36"/>
            <p:cNvSpPr>
              <a:spLocks noChangeShapeType="1"/>
            </p:cNvSpPr>
            <p:nvPr/>
          </p:nvSpPr>
          <p:spPr bwMode="auto">
            <a:xfrm flipV="1">
              <a:off x="3744" y="1968"/>
              <a:ext cx="1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1" name="Oval 37"/>
            <p:cNvSpPr>
              <a:spLocks noChangeArrowheads="1"/>
            </p:cNvSpPr>
            <p:nvPr/>
          </p:nvSpPr>
          <p:spPr bwMode="auto">
            <a:xfrm>
              <a:off x="2304" y="1920"/>
              <a:ext cx="2832" cy="528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52" name="Line 38"/>
            <p:cNvSpPr>
              <a:spLocks noChangeShapeType="1"/>
            </p:cNvSpPr>
            <p:nvPr/>
          </p:nvSpPr>
          <p:spPr bwMode="auto">
            <a:xfrm>
              <a:off x="3437" y="2448"/>
              <a:ext cx="485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3" name="Line 39"/>
            <p:cNvSpPr>
              <a:spLocks noChangeShapeType="1"/>
            </p:cNvSpPr>
            <p:nvPr/>
          </p:nvSpPr>
          <p:spPr bwMode="auto">
            <a:xfrm rot="-1775794">
              <a:off x="4647" y="2253"/>
              <a:ext cx="454" cy="12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4" name="Line 40"/>
            <p:cNvSpPr>
              <a:spLocks noChangeShapeType="1"/>
            </p:cNvSpPr>
            <p:nvPr/>
          </p:nvSpPr>
          <p:spPr bwMode="auto">
            <a:xfrm flipH="1">
              <a:off x="4084" y="1920"/>
              <a:ext cx="324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5" name="Line 41"/>
            <p:cNvSpPr>
              <a:spLocks noChangeShapeType="1"/>
            </p:cNvSpPr>
            <p:nvPr/>
          </p:nvSpPr>
          <p:spPr bwMode="auto">
            <a:xfrm rot="20507096" flipH="1">
              <a:off x="2709" y="1995"/>
              <a:ext cx="323" cy="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6" name="Line 42"/>
            <p:cNvSpPr>
              <a:spLocks noChangeShapeType="1"/>
            </p:cNvSpPr>
            <p:nvPr/>
          </p:nvSpPr>
          <p:spPr bwMode="auto">
            <a:xfrm>
              <a:off x="2547" y="2297"/>
              <a:ext cx="242" cy="7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7" name="Oval 43"/>
            <p:cNvSpPr>
              <a:spLocks noChangeArrowheads="1"/>
            </p:cNvSpPr>
            <p:nvPr/>
          </p:nvSpPr>
          <p:spPr bwMode="auto">
            <a:xfrm>
              <a:off x="1968" y="1824"/>
              <a:ext cx="3600" cy="720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58" name="Line 44"/>
            <p:cNvSpPr>
              <a:spLocks noChangeShapeType="1"/>
            </p:cNvSpPr>
            <p:nvPr/>
          </p:nvSpPr>
          <p:spPr bwMode="auto">
            <a:xfrm>
              <a:off x="3408" y="2544"/>
              <a:ext cx="617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9" name="Line 45"/>
            <p:cNvSpPr>
              <a:spLocks noChangeShapeType="1"/>
            </p:cNvSpPr>
            <p:nvPr/>
          </p:nvSpPr>
          <p:spPr bwMode="auto">
            <a:xfrm rot="-1775794">
              <a:off x="4947" y="2278"/>
              <a:ext cx="576" cy="163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0" name="Line 46"/>
            <p:cNvSpPr>
              <a:spLocks noChangeShapeType="1"/>
            </p:cNvSpPr>
            <p:nvPr/>
          </p:nvSpPr>
          <p:spPr bwMode="auto">
            <a:xfrm flipH="1">
              <a:off x="4231" y="1824"/>
              <a:ext cx="411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1" name="Line 47"/>
            <p:cNvSpPr>
              <a:spLocks noChangeShapeType="1"/>
            </p:cNvSpPr>
            <p:nvPr/>
          </p:nvSpPr>
          <p:spPr bwMode="auto">
            <a:xfrm rot="20507096" flipH="1">
              <a:off x="2482" y="1927"/>
              <a:ext cx="412" cy="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2" name="Line 48"/>
            <p:cNvSpPr>
              <a:spLocks noChangeShapeType="1"/>
            </p:cNvSpPr>
            <p:nvPr/>
          </p:nvSpPr>
          <p:spPr bwMode="auto">
            <a:xfrm>
              <a:off x="2160" y="2338"/>
              <a:ext cx="308" cy="103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3" name="Oval 49"/>
            <p:cNvSpPr>
              <a:spLocks noChangeArrowheads="1"/>
            </p:cNvSpPr>
            <p:nvPr/>
          </p:nvSpPr>
          <p:spPr bwMode="auto">
            <a:xfrm>
              <a:off x="2880" y="960"/>
              <a:ext cx="1680" cy="336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64" name="Line 50"/>
            <p:cNvSpPr>
              <a:spLocks noChangeShapeType="1"/>
            </p:cNvSpPr>
            <p:nvPr/>
          </p:nvSpPr>
          <p:spPr bwMode="auto">
            <a:xfrm>
              <a:off x="3552" y="1296"/>
              <a:ext cx="288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5" name="Line 51"/>
            <p:cNvSpPr>
              <a:spLocks noChangeShapeType="1"/>
            </p:cNvSpPr>
            <p:nvPr/>
          </p:nvSpPr>
          <p:spPr bwMode="auto">
            <a:xfrm rot="-1775794">
              <a:off x="4270" y="1172"/>
              <a:ext cx="269" cy="7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6" name="Line 52"/>
            <p:cNvSpPr>
              <a:spLocks noChangeShapeType="1"/>
            </p:cNvSpPr>
            <p:nvPr/>
          </p:nvSpPr>
          <p:spPr bwMode="auto">
            <a:xfrm flipH="1">
              <a:off x="3936" y="960"/>
              <a:ext cx="192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7" name="Line 53"/>
            <p:cNvSpPr>
              <a:spLocks noChangeShapeType="1"/>
            </p:cNvSpPr>
            <p:nvPr/>
          </p:nvSpPr>
          <p:spPr bwMode="auto">
            <a:xfrm rot="20507096" flipH="1">
              <a:off x="3120" y="1008"/>
              <a:ext cx="192" cy="1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8" name="Line 54"/>
            <p:cNvSpPr>
              <a:spLocks noChangeShapeType="1"/>
            </p:cNvSpPr>
            <p:nvPr/>
          </p:nvSpPr>
          <p:spPr bwMode="auto">
            <a:xfrm>
              <a:off x="3024" y="1200"/>
              <a:ext cx="144" cy="48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9" name="Line 55"/>
            <p:cNvSpPr>
              <a:spLocks noChangeShapeType="1"/>
            </p:cNvSpPr>
            <p:nvPr/>
          </p:nvSpPr>
          <p:spPr bwMode="auto">
            <a:xfrm flipV="1">
              <a:off x="3744" y="432"/>
              <a:ext cx="1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0" name="Line 56"/>
            <p:cNvSpPr>
              <a:spLocks noChangeShapeType="1"/>
            </p:cNvSpPr>
            <p:nvPr/>
          </p:nvSpPr>
          <p:spPr bwMode="auto">
            <a:xfrm flipV="1">
              <a:off x="3744" y="912"/>
              <a:ext cx="1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1" name="Line 57"/>
            <p:cNvSpPr>
              <a:spLocks noChangeShapeType="1"/>
            </p:cNvSpPr>
            <p:nvPr/>
          </p:nvSpPr>
          <p:spPr bwMode="auto">
            <a:xfrm flipV="1">
              <a:off x="3744" y="912"/>
              <a:ext cx="1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2" name="Oval 58"/>
            <p:cNvSpPr>
              <a:spLocks noChangeArrowheads="1"/>
            </p:cNvSpPr>
            <p:nvPr/>
          </p:nvSpPr>
          <p:spPr bwMode="auto">
            <a:xfrm>
              <a:off x="2304" y="864"/>
              <a:ext cx="2832" cy="528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73" name="Line 59"/>
            <p:cNvSpPr>
              <a:spLocks noChangeShapeType="1"/>
            </p:cNvSpPr>
            <p:nvPr/>
          </p:nvSpPr>
          <p:spPr bwMode="auto">
            <a:xfrm>
              <a:off x="3437" y="1392"/>
              <a:ext cx="485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4" name="Line 60"/>
            <p:cNvSpPr>
              <a:spLocks noChangeShapeType="1"/>
            </p:cNvSpPr>
            <p:nvPr/>
          </p:nvSpPr>
          <p:spPr bwMode="auto">
            <a:xfrm rot="-1775794">
              <a:off x="4647" y="1197"/>
              <a:ext cx="454" cy="12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5" name="Line 61"/>
            <p:cNvSpPr>
              <a:spLocks noChangeShapeType="1"/>
            </p:cNvSpPr>
            <p:nvPr/>
          </p:nvSpPr>
          <p:spPr bwMode="auto">
            <a:xfrm flipH="1">
              <a:off x="4084" y="864"/>
              <a:ext cx="324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6" name="Line 62"/>
            <p:cNvSpPr>
              <a:spLocks noChangeShapeType="1"/>
            </p:cNvSpPr>
            <p:nvPr/>
          </p:nvSpPr>
          <p:spPr bwMode="auto">
            <a:xfrm rot="20507096" flipH="1">
              <a:off x="2709" y="939"/>
              <a:ext cx="323" cy="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7" name="Line 63"/>
            <p:cNvSpPr>
              <a:spLocks noChangeShapeType="1"/>
            </p:cNvSpPr>
            <p:nvPr/>
          </p:nvSpPr>
          <p:spPr bwMode="auto">
            <a:xfrm>
              <a:off x="2547" y="1241"/>
              <a:ext cx="242" cy="7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8" name="Oval 64"/>
            <p:cNvSpPr>
              <a:spLocks noChangeArrowheads="1"/>
            </p:cNvSpPr>
            <p:nvPr/>
          </p:nvSpPr>
          <p:spPr bwMode="auto">
            <a:xfrm>
              <a:off x="1968" y="768"/>
              <a:ext cx="3600" cy="720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79" name="Line 65"/>
            <p:cNvSpPr>
              <a:spLocks noChangeShapeType="1"/>
            </p:cNvSpPr>
            <p:nvPr/>
          </p:nvSpPr>
          <p:spPr bwMode="auto">
            <a:xfrm>
              <a:off x="3408" y="1488"/>
              <a:ext cx="617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0" name="Line 66"/>
            <p:cNvSpPr>
              <a:spLocks noChangeShapeType="1"/>
            </p:cNvSpPr>
            <p:nvPr/>
          </p:nvSpPr>
          <p:spPr bwMode="auto">
            <a:xfrm rot="-1775794">
              <a:off x="4947" y="1222"/>
              <a:ext cx="576" cy="163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1" name="Line 67"/>
            <p:cNvSpPr>
              <a:spLocks noChangeShapeType="1"/>
            </p:cNvSpPr>
            <p:nvPr/>
          </p:nvSpPr>
          <p:spPr bwMode="auto">
            <a:xfrm flipH="1">
              <a:off x="4231" y="768"/>
              <a:ext cx="411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2" name="Line 68"/>
            <p:cNvSpPr>
              <a:spLocks noChangeShapeType="1"/>
            </p:cNvSpPr>
            <p:nvPr/>
          </p:nvSpPr>
          <p:spPr bwMode="auto">
            <a:xfrm rot="20507096" flipH="1">
              <a:off x="2482" y="871"/>
              <a:ext cx="412" cy="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3" name="Line 69"/>
            <p:cNvSpPr>
              <a:spLocks noChangeShapeType="1"/>
            </p:cNvSpPr>
            <p:nvPr/>
          </p:nvSpPr>
          <p:spPr bwMode="auto">
            <a:xfrm>
              <a:off x="2160" y="1296"/>
              <a:ext cx="308" cy="103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220" name="Object 70"/>
          <p:cNvGraphicFramePr>
            <a:graphicFrameLocks noChangeAspect="1"/>
          </p:cNvGraphicFramePr>
          <p:nvPr/>
        </p:nvGraphicFramePr>
        <p:xfrm>
          <a:off x="609600" y="609600"/>
          <a:ext cx="2854325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Equation" r:id="rId4" imgW="888614" imgH="393529" progId="Equation.3">
                  <p:embed/>
                </p:oleObj>
              </mc:Choice>
              <mc:Fallback>
                <p:oleObj name="Equation" r:id="rId4" imgW="888614" imgH="393529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09600"/>
                        <a:ext cx="2854325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2540000" y="3200400"/>
          <a:ext cx="3614738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3" imgW="1079032" imgH="291973" progId="Equation.3">
                  <p:embed/>
                </p:oleObj>
              </mc:Choice>
              <mc:Fallback>
                <p:oleObj name="Equation" r:id="rId3" imgW="1079032" imgH="29197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3200400"/>
                        <a:ext cx="3614738" cy="10366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571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838200" y="685800"/>
            <a:ext cx="77724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0"/>
              <a:t>If you want to use the Biot-Savart Law to calculate the B-field of a long straight wire, go to page 1005 in your text.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0"/>
              <a:t>We’re going to use an easier way:</a:t>
            </a:r>
          </a:p>
        </p:txBody>
      </p:sp>
      <p:sp>
        <p:nvSpPr>
          <p:cNvPr id="10244" name="Rectangle 6"/>
          <p:cNvSpPr>
            <a:spLocks noChangeArrowheads="1"/>
          </p:cNvSpPr>
          <p:nvPr/>
        </p:nvSpPr>
        <p:spPr bwMode="auto">
          <a:xfrm>
            <a:off x="533400" y="247015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1042988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42988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000" b="0">
                <a:solidFill>
                  <a:schemeClr val="tx2"/>
                </a:solidFill>
              </a:rPr>
              <a:t>Ampere's Law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1371600" y="4451350"/>
            <a:ext cx="6019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0"/>
              <a:t>It relates the tangential component of B summed around a closed curve (</a:t>
            </a:r>
            <a:r>
              <a:rPr lang="en-GB" altLang="en-US" sz="2400" b="0" i="1"/>
              <a:t>C</a:t>
            </a:r>
            <a:r>
              <a:rPr lang="en-GB" altLang="en-US" sz="2400" b="0"/>
              <a:t>) to the current (</a:t>
            </a:r>
            <a:r>
              <a:rPr lang="en-GB" altLang="en-US" sz="2400" b="0" i="1"/>
              <a:t>I</a:t>
            </a:r>
            <a:r>
              <a:rPr lang="en-GB" altLang="en-US" sz="2400" b="0"/>
              <a:t>) which passes through the curve.</a:t>
            </a:r>
            <a:endParaRPr lang="en-US" alt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799</Words>
  <Application>Microsoft Office PowerPoint</Application>
  <PresentationFormat>On-screen Show (4:3)</PresentationFormat>
  <Paragraphs>56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Times New Roman</vt:lpstr>
      <vt:lpstr>Times</vt:lpstr>
      <vt:lpstr>Default Design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Linn-Benton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Computer Services</dc:creator>
  <cp:lastModifiedBy>Greg S. Mulder</cp:lastModifiedBy>
  <cp:revision>25</cp:revision>
  <dcterms:created xsi:type="dcterms:W3CDTF">2007-05-18T17:42:03Z</dcterms:created>
  <dcterms:modified xsi:type="dcterms:W3CDTF">2017-04-02T19:17:32Z</dcterms:modified>
</cp:coreProperties>
</file>