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notesSlides/notesSlide5.xml" ContentType="application/vnd.openxmlformats-officedocument.presentationml.notesSlide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7.xml" ContentType="application/vnd.openxmlformats-officedocument.presentationml.notesSlide+xml"/>
  <Override PartName="/ppt/tags/tag27.xml" ContentType="application/vnd.openxmlformats-officedocument.presentationml.tags+xml"/>
  <Override PartName="/ppt/notesSlides/notesSlide8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9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64" r:id="rId3"/>
    <p:sldId id="265" r:id="rId4"/>
    <p:sldId id="266" r:id="rId5"/>
    <p:sldId id="267" r:id="rId6"/>
    <p:sldId id="259" r:id="rId7"/>
    <p:sldId id="278" r:id="rId8"/>
    <p:sldId id="283" r:id="rId9"/>
    <p:sldId id="260" r:id="rId10"/>
    <p:sldId id="261" r:id="rId11"/>
    <p:sldId id="262" r:id="rId12"/>
    <p:sldId id="268" r:id="rId13"/>
    <p:sldId id="281" r:id="rId14"/>
    <p:sldId id="282" r:id="rId15"/>
    <p:sldId id="279" r:id="rId16"/>
    <p:sldId id="280" r:id="rId17"/>
    <p:sldId id="270" r:id="rId18"/>
    <p:sldId id="269" r:id="rId19"/>
    <p:sldId id="271" r:id="rId20"/>
    <p:sldId id="284" r:id="rId21"/>
    <p:sldId id="263" r:id="rId22"/>
    <p:sldId id="273" r:id="rId23"/>
    <p:sldId id="274" r:id="rId24"/>
    <p:sldId id="275" r:id="rId25"/>
    <p:sldId id="276" r:id="rId26"/>
    <p:sldId id="277" r:id="rId27"/>
    <p:sldId id="272" r:id="rId28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89" autoAdjust="0"/>
  </p:normalViewPr>
  <p:slideViewPr>
    <p:cSldViewPr>
      <p:cViewPr varScale="1">
        <p:scale>
          <a:sx n="66" d="100"/>
          <a:sy n="66" d="100"/>
        </p:scale>
        <p:origin x="79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7.wmf"/><Relationship Id="rId1" Type="http://schemas.openxmlformats.org/officeDocument/2006/relationships/image" Target="../media/image28.wmf"/><Relationship Id="rId4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C4F0866-A21A-4417-9AB3-0887A7295C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DD2AF0-C483-462F-A3C9-DD548D610602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09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E45006-9FD7-4DFE-82D2-D8E2145A5D64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264AB5-C9A8-470F-9334-1998A27D3A27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024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E08077-AD83-4A46-BDC3-773E26561ECD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433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099776-1FD5-4098-B509-0D95D2A63B79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1638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50194A-94F6-4740-859B-315B3EA13BCB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1843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D063BC-1122-42DC-9592-8334873D7A10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FEDA0A-B0F2-4499-9F6E-312E95C94FA1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97F0CF-0159-4082-82EA-7AB71739C84A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4D987B-D263-46CE-8693-265D0A9423B5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F352A-EA17-4BCC-8C9A-9AF5BAD380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43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DF1E3-EE68-4187-A338-C9AD8CC0E3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01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46932-EE52-4227-BA29-F050FDBDCA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3878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3E9C8-4B98-45CC-B74E-E1D23EFC12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704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C3C2F-093A-46A3-899D-400C0A062E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736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2D061-8C6E-483B-9ED9-1B329BF6E3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173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B8810-2D0A-4096-AD40-FD36C69086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524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D77FB-9378-4D5F-AAFC-A17A85FC3F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12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1621D-59C6-4166-B605-67F8BD613F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06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9CA5A-6957-430B-AF33-43790B3CE6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280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644FA-15ED-4083-B746-75B72B9F3D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292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A0AA1-18D9-42ED-B93A-267E5E984E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853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8517C99-9F76-466B-A3D9-CA1C3FD8C2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jpeg"/><Relationship Id="rId2" Type="http://schemas.openxmlformats.org/officeDocument/2006/relationships/tags" Target="../tags/tag1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tags" Target="../tags/tag19.xml"/><Relationship Id="rId7" Type="http://schemas.openxmlformats.org/officeDocument/2006/relationships/oleObject" Target="../embeddings/oleObject6.bin"/><Relationship Id="rId2" Type="http://schemas.openxmlformats.org/officeDocument/2006/relationships/tags" Target="../tags/tag18.xml"/><Relationship Id="rId1" Type="http://schemas.openxmlformats.org/officeDocument/2006/relationships/vmlDrawing" Target="../drawings/vmlDrawing6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tags" Target="../tags/tag23.xml"/><Relationship Id="rId7" Type="http://schemas.openxmlformats.org/officeDocument/2006/relationships/oleObject" Target="../embeddings/oleObject7.bin"/><Relationship Id="rId2" Type="http://schemas.openxmlformats.org/officeDocument/2006/relationships/tags" Target="../tags/tag22.xml"/><Relationship Id="rId1" Type="http://schemas.openxmlformats.org/officeDocument/2006/relationships/vmlDrawing" Target="../drawings/vmlDrawing7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9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tags" Target="../tags/tag32.xml"/><Relationship Id="rId7" Type="http://schemas.openxmlformats.org/officeDocument/2006/relationships/oleObject" Target="../embeddings/oleObject8.bin"/><Relationship Id="rId2" Type="http://schemas.openxmlformats.org/officeDocument/2006/relationships/tags" Target="../tags/tag31.xml"/><Relationship Id="rId1" Type="http://schemas.openxmlformats.org/officeDocument/2006/relationships/vmlDrawing" Target="../drawings/vmlDrawing8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9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2.jpeg"/><Relationship Id="rId2" Type="http://schemas.openxmlformats.org/officeDocument/2006/relationships/tags" Target="../tags/tag3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Relationship Id="rId4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9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7.wmf"/><Relationship Id="rId2" Type="http://schemas.openxmlformats.org/officeDocument/2006/relationships/tags" Target="../tags/tag40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30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wmf"/><Relationship Id="rId2" Type="http://schemas.openxmlformats.org/officeDocument/2006/relationships/tags" Target="../tags/tag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10.xml"/><Relationship Id="rId7" Type="http://schemas.openxmlformats.org/officeDocument/2006/relationships/oleObject" Target="../embeddings/oleObject2.bin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4.xml"/><Relationship Id="rId7" Type="http://schemas.openxmlformats.org/officeDocument/2006/relationships/image" Target="../media/image7.wmf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180975"/>
            <a:ext cx="8961438" cy="842963"/>
          </a:xfrm>
        </p:spPr>
        <p:txBody>
          <a:bodyPr/>
          <a:lstStyle/>
          <a:p>
            <a:pPr eaLnBrk="1" hangingPunct="1"/>
            <a:r>
              <a:rPr lang="en-US" altLang="en-US" sz="3600"/>
              <a:t>Faraday’s Law of E&amp;M Induction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39813"/>
            <a:ext cx="5949950" cy="5265737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b="1"/>
              <a:t>How can one produce el. current - I?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Observations:</a:t>
            </a:r>
            <a:endParaRPr lang="en-US" sz="2800" b="1"/>
          </a:p>
          <a:p>
            <a:pPr marL="609600" indent="-609600" eaLnBrk="1" hangingPunct="1">
              <a:lnSpc>
                <a:spcPct val="120000"/>
              </a:lnSpc>
              <a:buFontTx/>
              <a:buAutoNum type="arabicPeriod"/>
              <a:defRPr/>
            </a:pPr>
            <a:r>
              <a:rPr lang="en-US" sz="2400"/>
              <a:t>A magnet is pulled toward/away from the coil</a:t>
            </a:r>
          </a:p>
          <a:p>
            <a:pPr marL="609600" indent="-609600" eaLnBrk="1" hangingPunct="1">
              <a:lnSpc>
                <a:spcPct val="120000"/>
              </a:lnSpc>
              <a:buFontTx/>
              <a:buAutoNum type="arabicPeriod"/>
              <a:defRPr/>
            </a:pPr>
            <a:r>
              <a:rPr lang="en-US" sz="2400"/>
              <a:t>A coil moves toward/away from the magnet</a:t>
            </a:r>
          </a:p>
          <a:p>
            <a:pPr marL="609600" indent="-609600" eaLnBrk="1" hangingPunct="1">
              <a:lnSpc>
                <a:spcPct val="120000"/>
              </a:lnSpc>
              <a:buFontTx/>
              <a:buAutoNum type="arabicPeriod"/>
              <a:defRPr/>
            </a:pPr>
            <a:r>
              <a:rPr lang="en-US" sz="2400"/>
              <a:t>The coil changes its area (magnet is stationary)</a:t>
            </a:r>
          </a:p>
          <a:p>
            <a:pPr marL="609600" indent="-609600" eaLnBrk="1" hangingPunct="1">
              <a:lnSpc>
                <a:spcPct val="120000"/>
              </a:lnSpc>
              <a:buFontTx/>
              <a:buAutoNum type="arabicPeriod"/>
              <a:defRPr/>
            </a:pPr>
            <a:r>
              <a:rPr lang="en-US" sz="2400"/>
              <a:t>The coil is spinning (magnet is stationary)</a:t>
            </a:r>
          </a:p>
          <a:p>
            <a:pPr marL="609600" indent="-609600" eaLnBrk="1" hangingPunct="1">
              <a:lnSpc>
                <a:spcPct val="120000"/>
              </a:lnSpc>
              <a:buFontTx/>
              <a:buAutoNum type="arabicPeriod"/>
              <a:defRPr/>
            </a:pPr>
            <a:r>
              <a:rPr lang="en-US" sz="2400"/>
              <a:t>All of the above at the same time</a:t>
            </a:r>
          </a:p>
        </p:txBody>
      </p:sp>
      <p:pic>
        <p:nvPicPr>
          <p:cNvPr id="3076" name="Picture 4" descr="FG23_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525" y="1082675"/>
            <a:ext cx="2854325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4313"/>
            <a:ext cx="7772400" cy="844550"/>
          </a:xfrm>
        </p:spPr>
        <p:txBody>
          <a:bodyPr/>
          <a:lstStyle/>
          <a:p>
            <a:pPr eaLnBrk="1" hangingPunct="1"/>
            <a:r>
              <a:rPr lang="en-US" altLang="en-US" sz="4000"/>
              <a:t>Faraday’s Law of EM Induction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88913" y="1150938"/>
            <a:ext cx="8466137" cy="1800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800">
                <a:latin typeface="Times New Roman" pitchFamily="18" charset="0"/>
              </a:rPr>
              <a:t>Induced EMF (</a:t>
            </a:r>
            <a:r>
              <a:rPr lang="en-US" sz="2800">
                <a:latin typeface="Symbol" pitchFamily="18" charset="2"/>
              </a:rPr>
              <a:t>e</a:t>
            </a:r>
            <a:r>
              <a:rPr lang="en-US" sz="2800">
                <a:latin typeface="Times New Roman" pitchFamily="18" charset="0"/>
              </a:rPr>
              <a:t>) is proportional to </a:t>
            </a:r>
            <a:r>
              <a:rPr lang="en-US" sz="2800" b="1">
                <a:latin typeface="Times New Roman" pitchFamily="18" charset="0"/>
              </a:rPr>
              <a:t>the rate of change of the magnetic flux through the coil and to the number of loops in the coil.</a:t>
            </a:r>
            <a:r>
              <a:rPr lang="en-US" sz="2800">
                <a:latin typeface="Times New Roman" pitchFamily="18" charset="0"/>
              </a:rPr>
              <a:t> The minus sign means that the induced EMF opposes to the change of the magnetic flux.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228600" y="3352800"/>
          <a:ext cx="3470275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5" imgW="837836" imgH="393529" progId="Equation.3">
                  <p:embed/>
                </p:oleObj>
              </mc:Choice>
              <mc:Fallback>
                <p:oleObj name="Equation" r:id="rId5" imgW="837836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352800"/>
                        <a:ext cx="3470275" cy="1625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571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846513" y="3309938"/>
            <a:ext cx="4687887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This law has been tested over and over again in the labs and at your homes… It has more applications that you might think of…</a:t>
            </a:r>
            <a:endParaRPr lang="ru-RU" altLang="en-US" sz="2400">
              <a:latin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214313"/>
            <a:ext cx="8461375" cy="1270000"/>
          </a:xfrm>
        </p:spPr>
        <p:txBody>
          <a:bodyPr/>
          <a:lstStyle/>
          <a:p>
            <a:pPr eaLnBrk="1" hangingPunct="1"/>
            <a:r>
              <a:rPr lang="en-US" altLang="en-US" sz="4000"/>
              <a:t>Faraday’s Law of EM Induction: Testing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544513" y="1731963"/>
          <a:ext cx="2733675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5" imgW="660113" imgH="393529" progId="Equation.3">
                  <p:embed/>
                </p:oleObj>
              </mc:Choice>
              <mc:Fallback>
                <p:oleObj name="Equation" r:id="rId5" imgW="660113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1731963"/>
                        <a:ext cx="2733675" cy="1625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571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2" name="Picture 4" descr="FG23_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63" y="1885950"/>
            <a:ext cx="4473575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460375" y="3943350"/>
            <a:ext cx="4003675" cy="2647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Moving conducting rod changes the </a:t>
            </a:r>
            <a:r>
              <a:rPr lang="en-US" altLang="en-US" sz="2400" b="1">
                <a:latin typeface="Times New Roman" panose="02020603050405020304" pitchFamily="18" charset="0"/>
              </a:rPr>
              <a:t>effective area</a:t>
            </a:r>
            <a:r>
              <a:rPr lang="en-US" altLang="en-US" sz="2400">
                <a:latin typeface="Times New Roman" panose="02020603050405020304" pitchFamily="18" charset="0"/>
              </a:rPr>
              <a:t> of the loop and consequently changes the magnetic flux. As the result the induced EMF will be created which will be indicated by the bulb!</a:t>
            </a: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879475" y="520700"/>
            <a:ext cx="4441825" cy="22225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1079500" y="668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1428750" y="668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1778000" y="668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2127250" y="668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2476500" y="668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2825750" y="668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3175000" y="668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3524250" y="668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3873500" y="668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468" name="Oval 12"/>
          <p:cNvSpPr>
            <a:spLocks noChangeArrowheads="1"/>
          </p:cNvSpPr>
          <p:nvPr/>
        </p:nvSpPr>
        <p:spPr bwMode="auto">
          <a:xfrm>
            <a:off x="4222750" y="668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469" name="Oval 13"/>
          <p:cNvSpPr>
            <a:spLocks noChangeArrowheads="1"/>
          </p:cNvSpPr>
          <p:nvPr/>
        </p:nvSpPr>
        <p:spPr bwMode="auto">
          <a:xfrm>
            <a:off x="4572000" y="668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470" name="Oval 14"/>
          <p:cNvSpPr>
            <a:spLocks noChangeArrowheads="1"/>
          </p:cNvSpPr>
          <p:nvPr/>
        </p:nvSpPr>
        <p:spPr bwMode="auto">
          <a:xfrm>
            <a:off x="4921250" y="668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471" name="Oval 15"/>
          <p:cNvSpPr>
            <a:spLocks noChangeArrowheads="1"/>
          </p:cNvSpPr>
          <p:nvPr/>
        </p:nvSpPr>
        <p:spPr bwMode="auto">
          <a:xfrm>
            <a:off x="1079500" y="1014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1428750" y="1014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473" name="Oval 17"/>
          <p:cNvSpPr>
            <a:spLocks noChangeArrowheads="1"/>
          </p:cNvSpPr>
          <p:nvPr/>
        </p:nvSpPr>
        <p:spPr bwMode="auto">
          <a:xfrm>
            <a:off x="1778000" y="1014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474" name="Oval 18"/>
          <p:cNvSpPr>
            <a:spLocks noChangeArrowheads="1"/>
          </p:cNvSpPr>
          <p:nvPr/>
        </p:nvSpPr>
        <p:spPr bwMode="auto">
          <a:xfrm>
            <a:off x="2127250" y="1014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475" name="Oval 19"/>
          <p:cNvSpPr>
            <a:spLocks noChangeArrowheads="1"/>
          </p:cNvSpPr>
          <p:nvPr/>
        </p:nvSpPr>
        <p:spPr bwMode="auto">
          <a:xfrm>
            <a:off x="2476500" y="1014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476" name="Oval 20"/>
          <p:cNvSpPr>
            <a:spLocks noChangeArrowheads="1"/>
          </p:cNvSpPr>
          <p:nvPr/>
        </p:nvSpPr>
        <p:spPr bwMode="auto">
          <a:xfrm>
            <a:off x="2825750" y="1014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477" name="Oval 21"/>
          <p:cNvSpPr>
            <a:spLocks noChangeArrowheads="1"/>
          </p:cNvSpPr>
          <p:nvPr/>
        </p:nvSpPr>
        <p:spPr bwMode="auto">
          <a:xfrm>
            <a:off x="3175000" y="1014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478" name="Oval 22"/>
          <p:cNvSpPr>
            <a:spLocks noChangeArrowheads="1"/>
          </p:cNvSpPr>
          <p:nvPr/>
        </p:nvSpPr>
        <p:spPr bwMode="auto">
          <a:xfrm>
            <a:off x="3524250" y="1014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479" name="Oval 23"/>
          <p:cNvSpPr>
            <a:spLocks noChangeArrowheads="1"/>
          </p:cNvSpPr>
          <p:nvPr/>
        </p:nvSpPr>
        <p:spPr bwMode="auto">
          <a:xfrm>
            <a:off x="3873500" y="1014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480" name="Oval 24"/>
          <p:cNvSpPr>
            <a:spLocks noChangeArrowheads="1"/>
          </p:cNvSpPr>
          <p:nvPr/>
        </p:nvSpPr>
        <p:spPr bwMode="auto">
          <a:xfrm>
            <a:off x="4222750" y="1014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481" name="Oval 25"/>
          <p:cNvSpPr>
            <a:spLocks noChangeArrowheads="1"/>
          </p:cNvSpPr>
          <p:nvPr/>
        </p:nvSpPr>
        <p:spPr bwMode="auto">
          <a:xfrm>
            <a:off x="4572000" y="1014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482" name="Oval 26"/>
          <p:cNvSpPr>
            <a:spLocks noChangeArrowheads="1"/>
          </p:cNvSpPr>
          <p:nvPr/>
        </p:nvSpPr>
        <p:spPr bwMode="auto">
          <a:xfrm>
            <a:off x="4921250" y="1014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483" name="Oval 27"/>
          <p:cNvSpPr>
            <a:spLocks noChangeArrowheads="1"/>
          </p:cNvSpPr>
          <p:nvPr/>
        </p:nvSpPr>
        <p:spPr bwMode="auto">
          <a:xfrm>
            <a:off x="1079500" y="1360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484" name="Oval 28"/>
          <p:cNvSpPr>
            <a:spLocks noChangeArrowheads="1"/>
          </p:cNvSpPr>
          <p:nvPr/>
        </p:nvSpPr>
        <p:spPr bwMode="auto">
          <a:xfrm>
            <a:off x="1428750" y="1360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485" name="Oval 29"/>
          <p:cNvSpPr>
            <a:spLocks noChangeArrowheads="1"/>
          </p:cNvSpPr>
          <p:nvPr/>
        </p:nvSpPr>
        <p:spPr bwMode="auto">
          <a:xfrm>
            <a:off x="1778000" y="1360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486" name="Oval 30"/>
          <p:cNvSpPr>
            <a:spLocks noChangeArrowheads="1"/>
          </p:cNvSpPr>
          <p:nvPr/>
        </p:nvSpPr>
        <p:spPr bwMode="auto">
          <a:xfrm>
            <a:off x="2127250" y="1360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487" name="Oval 31"/>
          <p:cNvSpPr>
            <a:spLocks noChangeArrowheads="1"/>
          </p:cNvSpPr>
          <p:nvPr/>
        </p:nvSpPr>
        <p:spPr bwMode="auto">
          <a:xfrm>
            <a:off x="2476500" y="1360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488" name="Oval 32"/>
          <p:cNvSpPr>
            <a:spLocks noChangeArrowheads="1"/>
          </p:cNvSpPr>
          <p:nvPr/>
        </p:nvSpPr>
        <p:spPr bwMode="auto">
          <a:xfrm>
            <a:off x="2825750" y="1360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489" name="Oval 33"/>
          <p:cNvSpPr>
            <a:spLocks noChangeArrowheads="1"/>
          </p:cNvSpPr>
          <p:nvPr/>
        </p:nvSpPr>
        <p:spPr bwMode="auto">
          <a:xfrm>
            <a:off x="3175000" y="1360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490" name="Oval 34"/>
          <p:cNvSpPr>
            <a:spLocks noChangeArrowheads="1"/>
          </p:cNvSpPr>
          <p:nvPr/>
        </p:nvSpPr>
        <p:spPr bwMode="auto">
          <a:xfrm>
            <a:off x="3524250" y="1360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491" name="Oval 35"/>
          <p:cNvSpPr>
            <a:spLocks noChangeArrowheads="1"/>
          </p:cNvSpPr>
          <p:nvPr/>
        </p:nvSpPr>
        <p:spPr bwMode="auto">
          <a:xfrm>
            <a:off x="3873500" y="1360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492" name="Oval 36"/>
          <p:cNvSpPr>
            <a:spLocks noChangeArrowheads="1"/>
          </p:cNvSpPr>
          <p:nvPr/>
        </p:nvSpPr>
        <p:spPr bwMode="auto">
          <a:xfrm>
            <a:off x="4222750" y="1360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493" name="Oval 37"/>
          <p:cNvSpPr>
            <a:spLocks noChangeArrowheads="1"/>
          </p:cNvSpPr>
          <p:nvPr/>
        </p:nvSpPr>
        <p:spPr bwMode="auto">
          <a:xfrm>
            <a:off x="4572000" y="1360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494" name="Oval 38"/>
          <p:cNvSpPr>
            <a:spLocks noChangeArrowheads="1"/>
          </p:cNvSpPr>
          <p:nvPr/>
        </p:nvSpPr>
        <p:spPr bwMode="auto">
          <a:xfrm>
            <a:off x="4921250" y="1360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495" name="Oval 39"/>
          <p:cNvSpPr>
            <a:spLocks noChangeArrowheads="1"/>
          </p:cNvSpPr>
          <p:nvPr/>
        </p:nvSpPr>
        <p:spPr bwMode="auto">
          <a:xfrm>
            <a:off x="1079500" y="1706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496" name="Oval 40"/>
          <p:cNvSpPr>
            <a:spLocks noChangeArrowheads="1"/>
          </p:cNvSpPr>
          <p:nvPr/>
        </p:nvSpPr>
        <p:spPr bwMode="auto">
          <a:xfrm>
            <a:off x="1428750" y="1706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497" name="Oval 41"/>
          <p:cNvSpPr>
            <a:spLocks noChangeArrowheads="1"/>
          </p:cNvSpPr>
          <p:nvPr/>
        </p:nvSpPr>
        <p:spPr bwMode="auto">
          <a:xfrm>
            <a:off x="1778000" y="1706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498" name="Oval 42"/>
          <p:cNvSpPr>
            <a:spLocks noChangeArrowheads="1"/>
          </p:cNvSpPr>
          <p:nvPr/>
        </p:nvSpPr>
        <p:spPr bwMode="auto">
          <a:xfrm>
            <a:off x="2127250" y="1706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499" name="Oval 43"/>
          <p:cNvSpPr>
            <a:spLocks noChangeArrowheads="1"/>
          </p:cNvSpPr>
          <p:nvPr/>
        </p:nvSpPr>
        <p:spPr bwMode="auto">
          <a:xfrm>
            <a:off x="2476500" y="1706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500" name="Oval 44"/>
          <p:cNvSpPr>
            <a:spLocks noChangeArrowheads="1"/>
          </p:cNvSpPr>
          <p:nvPr/>
        </p:nvSpPr>
        <p:spPr bwMode="auto">
          <a:xfrm>
            <a:off x="2825750" y="1706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501" name="Oval 45"/>
          <p:cNvSpPr>
            <a:spLocks noChangeArrowheads="1"/>
          </p:cNvSpPr>
          <p:nvPr/>
        </p:nvSpPr>
        <p:spPr bwMode="auto">
          <a:xfrm>
            <a:off x="3175000" y="1706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502" name="Oval 46"/>
          <p:cNvSpPr>
            <a:spLocks noChangeArrowheads="1"/>
          </p:cNvSpPr>
          <p:nvPr/>
        </p:nvSpPr>
        <p:spPr bwMode="auto">
          <a:xfrm>
            <a:off x="3524250" y="1706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503" name="Oval 47"/>
          <p:cNvSpPr>
            <a:spLocks noChangeArrowheads="1"/>
          </p:cNvSpPr>
          <p:nvPr/>
        </p:nvSpPr>
        <p:spPr bwMode="auto">
          <a:xfrm>
            <a:off x="3873500" y="1706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504" name="Oval 48"/>
          <p:cNvSpPr>
            <a:spLocks noChangeArrowheads="1"/>
          </p:cNvSpPr>
          <p:nvPr/>
        </p:nvSpPr>
        <p:spPr bwMode="auto">
          <a:xfrm>
            <a:off x="4222750" y="1706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505" name="Oval 49"/>
          <p:cNvSpPr>
            <a:spLocks noChangeArrowheads="1"/>
          </p:cNvSpPr>
          <p:nvPr/>
        </p:nvSpPr>
        <p:spPr bwMode="auto">
          <a:xfrm>
            <a:off x="4572000" y="1706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506" name="Oval 50"/>
          <p:cNvSpPr>
            <a:spLocks noChangeArrowheads="1"/>
          </p:cNvSpPr>
          <p:nvPr/>
        </p:nvSpPr>
        <p:spPr bwMode="auto">
          <a:xfrm>
            <a:off x="4921250" y="1706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507" name="Oval 51"/>
          <p:cNvSpPr>
            <a:spLocks noChangeArrowheads="1"/>
          </p:cNvSpPr>
          <p:nvPr/>
        </p:nvSpPr>
        <p:spPr bwMode="auto">
          <a:xfrm>
            <a:off x="1079500" y="2051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508" name="Oval 52"/>
          <p:cNvSpPr>
            <a:spLocks noChangeArrowheads="1"/>
          </p:cNvSpPr>
          <p:nvPr/>
        </p:nvSpPr>
        <p:spPr bwMode="auto">
          <a:xfrm>
            <a:off x="1428750" y="2051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509" name="Oval 53"/>
          <p:cNvSpPr>
            <a:spLocks noChangeArrowheads="1"/>
          </p:cNvSpPr>
          <p:nvPr/>
        </p:nvSpPr>
        <p:spPr bwMode="auto">
          <a:xfrm>
            <a:off x="1778000" y="2051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510" name="Oval 54"/>
          <p:cNvSpPr>
            <a:spLocks noChangeArrowheads="1"/>
          </p:cNvSpPr>
          <p:nvPr/>
        </p:nvSpPr>
        <p:spPr bwMode="auto">
          <a:xfrm>
            <a:off x="2127250" y="2051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511" name="Oval 55"/>
          <p:cNvSpPr>
            <a:spLocks noChangeArrowheads="1"/>
          </p:cNvSpPr>
          <p:nvPr/>
        </p:nvSpPr>
        <p:spPr bwMode="auto">
          <a:xfrm>
            <a:off x="2476500" y="2051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512" name="Oval 56"/>
          <p:cNvSpPr>
            <a:spLocks noChangeArrowheads="1"/>
          </p:cNvSpPr>
          <p:nvPr/>
        </p:nvSpPr>
        <p:spPr bwMode="auto">
          <a:xfrm>
            <a:off x="2825750" y="2051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513" name="Oval 57"/>
          <p:cNvSpPr>
            <a:spLocks noChangeArrowheads="1"/>
          </p:cNvSpPr>
          <p:nvPr/>
        </p:nvSpPr>
        <p:spPr bwMode="auto">
          <a:xfrm>
            <a:off x="3175000" y="2051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514" name="Oval 58"/>
          <p:cNvSpPr>
            <a:spLocks noChangeArrowheads="1"/>
          </p:cNvSpPr>
          <p:nvPr/>
        </p:nvSpPr>
        <p:spPr bwMode="auto">
          <a:xfrm>
            <a:off x="3524250" y="2051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515" name="Oval 59"/>
          <p:cNvSpPr>
            <a:spLocks noChangeArrowheads="1"/>
          </p:cNvSpPr>
          <p:nvPr/>
        </p:nvSpPr>
        <p:spPr bwMode="auto">
          <a:xfrm>
            <a:off x="3873500" y="2051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516" name="Oval 60"/>
          <p:cNvSpPr>
            <a:spLocks noChangeArrowheads="1"/>
          </p:cNvSpPr>
          <p:nvPr/>
        </p:nvSpPr>
        <p:spPr bwMode="auto">
          <a:xfrm>
            <a:off x="4222750" y="2051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517" name="Oval 61"/>
          <p:cNvSpPr>
            <a:spLocks noChangeArrowheads="1"/>
          </p:cNvSpPr>
          <p:nvPr/>
        </p:nvSpPr>
        <p:spPr bwMode="auto">
          <a:xfrm>
            <a:off x="4572000" y="2051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518" name="Oval 62"/>
          <p:cNvSpPr>
            <a:spLocks noChangeArrowheads="1"/>
          </p:cNvSpPr>
          <p:nvPr/>
        </p:nvSpPr>
        <p:spPr bwMode="auto">
          <a:xfrm>
            <a:off x="4921250" y="2051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519" name="Oval 63"/>
          <p:cNvSpPr>
            <a:spLocks noChangeArrowheads="1"/>
          </p:cNvSpPr>
          <p:nvPr/>
        </p:nvSpPr>
        <p:spPr bwMode="auto">
          <a:xfrm>
            <a:off x="1079500" y="2397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520" name="Oval 64"/>
          <p:cNvSpPr>
            <a:spLocks noChangeArrowheads="1"/>
          </p:cNvSpPr>
          <p:nvPr/>
        </p:nvSpPr>
        <p:spPr bwMode="auto">
          <a:xfrm>
            <a:off x="1428750" y="2397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521" name="Oval 65"/>
          <p:cNvSpPr>
            <a:spLocks noChangeArrowheads="1"/>
          </p:cNvSpPr>
          <p:nvPr/>
        </p:nvSpPr>
        <p:spPr bwMode="auto">
          <a:xfrm>
            <a:off x="1778000" y="2397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522" name="Oval 66"/>
          <p:cNvSpPr>
            <a:spLocks noChangeArrowheads="1"/>
          </p:cNvSpPr>
          <p:nvPr/>
        </p:nvSpPr>
        <p:spPr bwMode="auto">
          <a:xfrm>
            <a:off x="2127250" y="2397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523" name="Oval 67"/>
          <p:cNvSpPr>
            <a:spLocks noChangeArrowheads="1"/>
          </p:cNvSpPr>
          <p:nvPr/>
        </p:nvSpPr>
        <p:spPr bwMode="auto">
          <a:xfrm>
            <a:off x="2476500" y="2397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524" name="Oval 68"/>
          <p:cNvSpPr>
            <a:spLocks noChangeArrowheads="1"/>
          </p:cNvSpPr>
          <p:nvPr/>
        </p:nvSpPr>
        <p:spPr bwMode="auto">
          <a:xfrm>
            <a:off x="2825750" y="2397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525" name="Oval 69"/>
          <p:cNvSpPr>
            <a:spLocks noChangeArrowheads="1"/>
          </p:cNvSpPr>
          <p:nvPr/>
        </p:nvSpPr>
        <p:spPr bwMode="auto">
          <a:xfrm>
            <a:off x="3175000" y="2397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526" name="Oval 70"/>
          <p:cNvSpPr>
            <a:spLocks noChangeArrowheads="1"/>
          </p:cNvSpPr>
          <p:nvPr/>
        </p:nvSpPr>
        <p:spPr bwMode="auto">
          <a:xfrm>
            <a:off x="3524250" y="2397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527" name="Oval 71"/>
          <p:cNvSpPr>
            <a:spLocks noChangeArrowheads="1"/>
          </p:cNvSpPr>
          <p:nvPr/>
        </p:nvSpPr>
        <p:spPr bwMode="auto">
          <a:xfrm>
            <a:off x="3873500" y="2397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528" name="Oval 72"/>
          <p:cNvSpPr>
            <a:spLocks noChangeArrowheads="1"/>
          </p:cNvSpPr>
          <p:nvPr/>
        </p:nvSpPr>
        <p:spPr bwMode="auto">
          <a:xfrm>
            <a:off x="4222750" y="2397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529" name="Oval 73"/>
          <p:cNvSpPr>
            <a:spLocks noChangeArrowheads="1"/>
          </p:cNvSpPr>
          <p:nvPr/>
        </p:nvSpPr>
        <p:spPr bwMode="auto">
          <a:xfrm>
            <a:off x="4572000" y="2397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530" name="Oval 74"/>
          <p:cNvSpPr>
            <a:spLocks noChangeArrowheads="1"/>
          </p:cNvSpPr>
          <p:nvPr/>
        </p:nvSpPr>
        <p:spPr bwMode="auto">
          <a:xfrm>
            <a:off x="4921250" y="2397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9531" name="Rectangle 75"/>
          <p:cNvSpPr>
            <a:spLocks noChangeArrowheads="1"/>
          </p:cNvSpPr>
          <p:nvPr/>
        </p:nvSpPr>
        <p:spPr bwMode="auto">
          <a:xfrm>
            <a:off x="381000" y="817563"/>
            <a:ext cx="947738" cy="585787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19532" name="Rectangle 76"/>
          <p:cNvSpPr>
            <a:spLocks noChangeArrowheads="1"/>
          </p:cNvSpPr>
          <p:nvPr/>
        </p:nvSpPr>
        <p:spPr bwMode="auto">
          <a:xfrm>
            <a:off x="2725738" y="252413"/>
            <a:ext cx="949325" cy="585787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19533" name="Rectangle 77"/>
          <p:cNvSpPr>
            <a:spLocks noChangeArrowheads="1"/>
          </p:cNvSpPr>
          <p:nvPr/>
        </p:nvSpPr>
        <p:spPr bwMode="auto">
          <a:xfrm>
            <a:off x="5072063" y="922338"/>
            <a:ext cx="947737" cy="585787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</a:t>
            </a:r>
          </a:p>
        </p:txBody>
      </p:sp>
      <p:sp>
        <p:nvSpPr>
          <p:cNvPr id="19534" name="Rectangle 78"/>
          <p:cNvSpPr>
            <a:spLocks noChangeArrowheads="1"/>
          </p:cNvSpPr>
          <p:nvPr/>
        </p:nvSpPr>
        <p:spPr bwMode="auto">
          <a:xfrm>
            <a:off x="4800600" y="1762125"/>
            <a:ext cx="947738" cy="585788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G</a:t>
            </a:r>
          </a:p>
        </p:txBody>
      </p:sp>
      <p:sp>
        <p:nvSpPr>
          <p:cNvPr id="19535" name="Rectangle 79"/>
          <p:cNvSpPr>
            <a:spLocks noChangeArrowheads="1"/>
          </p:cNvSpPr>
          <p:nvPr/>
        </p:nvSpPr>
        <p:spPr bwMode="auto">
          <a:xfrm rot="-5400000">
            <a:off x="512762" y="1849438"/>
            <a:ext cx="938213" cy="592138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</a:t>
            </a:r>
          </a:p>
        </p:txBody>
      </p:sp>
      <p:sp>
        <p:nvSpPr>
          <p:cNvPr id="19536" name="Rectangle 80"/>
          <p:cNvSpPr>
            <a:spLocks noChangeArrowheads="1"/>
          </p:cNvSpPr>
          <p:nvPr/>
        </p:nvSpPr>
        <p:spPr bwMode="auto">
          <a:xfrm rot="-5400000">
            <a:off x="3408363" y="1316037"/>
            <a:ext cx="939800" cy="59372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</a:t>
            </a:r>
          </a:p>
        </p:txBody>
      </p:sp>
      <p:sp>
        <p:nvSpPr>
          <p:cNvPr id="19537" name="Rectangle 81"/>
          <p:cNvSpPr>
            <a:spLocks noChangeArrowheads="1"/>
          </p:cNvSpPr>
          <p:nvPr/>
        </p:nvSpPr>
        <p:spPr bwMode="auto">
          <a:xfrm>
            <a:off x="1981200" y="1828800"/>
            <a:ext cx="947738" cy="585788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</a:t>
            </a:r>
          </a:p>
        </p:txBody>
      </p:sp>
      <p:sp>
        <p:nvSpPr>
          <p:cNvPr id="19538" name="Rectangle 82"/>
          <p:cNvSpPr>
            <a:spLocks noChangeArrowheads="1"/>
          </p:cNvSpPr>
          <p:nvPr/>
        </p:nvSpPr>
        <p:spPr bwMode="auto">
          <a:xfrm rot="-5400000">
            <a:off x="1827213" y="965200"/>
            <a:ext cx="493712" cy="592138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</a:t>
            </a:r>
          </a:p>
        </p:txBody>
      </p:sp>
      <p:sp>
        <p:nvSpPr>
          <p:cNvPr id="19539" name="Text Box 83"/>
          <p:cNvSpPr txBox="1">
            <a:spLocks noChangeArrowheads="1"/>
          </p:cNvSpPr>
          <p:nvPr/>
        </p:nvSpPr>
        <p:spPr bwMode="auto">
          <a:xfrm>
            <a:off x="152400" y="2819400"/>
            <a:ext cx="63246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Each loop of conductive wire is moving to the right at the constant velocity listed.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Each loop is either 25%, 50%, 75% or 100% inside the indicated B-field.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Loop H is half of the size of the others.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Rank in order in the induced current in each of the loops at the time and position indicated.</a:t>
            </a:r>
          </a:p>
        </p:txBody>
      </p:sp>
      <p:sp>
        <p:nvSpPr>
          <p:cNvPr id="19540" name="Text Box 84"/>
          <p:cNvSpPr txBox="1">
            <a:spLocks noChangeArrowheads="1"/>
          </p:cNvSpPr>
          <p:nvPr/>
        </p:nvSpPr>
        <p:spPr bwMode="auto">
          <a:xfrm>
            <a:off x="6629400" y="704850"/>
            <a:ext cx="2133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V</a:t>
            </a:r>
            <a:r>
              <a:rPr lang="en-US" altLang="en-US" sz="2400" baseline="-25000"/>
              <a:t>a</a:t>
            </a:r>
            <a:r>
              <a:rPr lang="en-US" altLang="en-US" sz="2400"/>
              <a:t> = 2cm/s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V</a:t>
            </a:r>
            <a:r>
              <a:rPr lang="en-US" altLang="en-US" sz="2400" baseline="-25000"/>
              <a:t>b</a:t>
            </a:r>
            <a:r>
              <a:rPr lang="en-US" altLang="en-US" sz="2400"/>
              <a:t> = 4cm/s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V</a:t>
            </a:r>
            <a:r>
              <a:rPr lang="en-US" altLang="en-US" sz="2400" baseline="-25000"/>
              <a:t>c</a:t>
            </a:r>
            <a:r>
              <a:rPr lang="en-US" altLang="en-US" sz="2400"/>
              <a:t> = 2cm/s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V</a:t>
            </a:r>
            <a:r>
              <a:rPr lang="en-US" altLang="en-US" sz="2400" baseline="-25000"/>
              <a:t>d</a:t>
            </a:r>
            <a:r>
              <a:rPr lang="en-US" altLang="en-US" sz="2400"/>
              <a:t> = 2cm/s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9541" name="Text Box 85"/>
          <p:cNvSpPr txBox="1">
            <a:spLocks noChangeArrowheads="1"/>
          </p:cNvSpPr>
          <p:nvPr/>
        </p:nvSpPr>
        <p:spPr bwMode="auto">
          <a:xfrm>
            <a:off x="6629400" y="2838450"/>
            <a:ext cx="2133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V</a:t>
            </a:r>
            <a:r>
              <a:rPr lang="en-US" altLang="en-US" sz="2400" baseline="-25000"/>
              <a:t>e</a:t>
            </a:r>
            <a:r>
              <a:rPr lang="en-US" altLang="en-US" sz="2400"/>
              <a:t> = 0cm/s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V</a:t>
            </a:r>
            <a:r>
              <a:rPr lang="en-US" altLang="en-US" sz="2400" baseline="-25000"/>
              <a:t>f</a:t>
            </a:r>
            <a:r>
              <a:rPr lang="en-US" altLang="en-US" sz="2400"/>
              <a:t> = 2cm/s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V</a:t>
            </a:r>
            <a:r>
              <a:rPr lang="en-US" altLang="en-US" sz="2400" baseline="-25000"/>
              <a:t>g</a:t>
            </a:r>
            <a:r>
              <a:rPr lang="en-US" altLang="en-US" sz="2400"/>
              <a:t> = 4cm/s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V</a:t>
            </a:r>
            <a:r>
              <a:rPr lang="en-US" altLang="en-US" sz="2400" baseline="-25000"/>
              <a:t>h</a:t>
            </a:r>
            <a:r>
              <a:rPr lang="en-US" altLang="en-US" sz="2400"/>
              <a:t> = 4cm/s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4191000" y="2286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43" name="Rectangle 82"/>
          <p:cNvSpPr>
            <a:spLocks noChangeArrowheads="1"/>
          </p:cNvSpPr>
          <p:nvPr/>
        </p:nvSpPr>
        <p:spPr bwMode="auto">
          <a:xfrm rot="16200000" flipH="1">
            <a:off x="2863850" y="869950"/>
            <a:ext cx="46038" cy="592138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9544" name="Rectangle 82"/>
          <p:cNvSpPr>
            <a:spLocks noChangeArrowheads="1"/>
          </p:cNvSpPr>
          <p:nvPr/>
        </p:nvSpPr>
        <p:spPr bwMode="auto">
          <a:xfrm rot="-5400000">
            <a:off x="3052762" y="1519238"/>
            <a:ext cx="493713" cy="46038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0" name="Diagonal Stripe 89"/>
          <p:cNvSpPr/>
          <p:nvPr/>
        </p:nvSpPr>
        <p:spPr>
          <a:xfrm>
            <a:off x="4343400" y="762000"/>
            <a:ext cx="533400" cy="762000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PQuestion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49363"/>
          </a:xfrm>
        </p:spPr>
        <p:txBody>
          <a:bodyPr/>
          <a:lstStyle/>
          <a:p>
            <a:r>
              <a:rPr lang="en-US" altLang="en-US" sz="4000"/>
              <a:t>What best describes the magnitude of the induced currents in loop H and D?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5678488" y="1190625"/>
          <a:ext cx="2474912" cy="278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9" name="Chart" r:id="rId7" imgW="4572034" imgH="5143584" progId="MSGraph.Chart.8">
                  <p:embed followColorScheme="full"/>
                </p:oleObj>
              </mc:Choice>
              <mc:Fallback>
                <p:oleObj name="Chart" r:id="rId7" imgW="4572034" imgH="5143584" progId="MSGraph.Chart.8">
                  <p:embed followColorScheme="full"/>
                  <p:pic>
                    <p:nvPicPr>
                      <p:cNvPr id="0" name="TPChar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8488" y="1190625"/>
                        <a:ext cx="2474912" cy="278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381000" y="3886200"/>
            <a:ext cx="1981200" cy="1905000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/>
              <a:t>I</a:t>
            </a:r>
            <a:r>
              <a:rPr lang="en-US" altLang="en-US" baseline="-25000"/>
              <a:t>H</a:t>
            </a:r>
            <a:r>
              <a:rPr lang="en-US" altLang="en-US"/>
              <a:t> &gt; I</a:t>
            </a:r>
            <a:r>
              <a:rPr lang="en-US" altLang="en-US" baseline="-25000"/>
              <a:t>D</a:t>
            </a:r>
            <a:endParaRPr lang="en-US" altLang="en-US" baseline="30000"/>
          </a:p>
          <a:p>
            <a:pPr marL="514350" indent="-514350">
              <a:buFontTx/>
              <a:buAutoNum type="arabicPeriod"/>
            </a:pPr>
            <a:r>
              <a:rPr lang="en-US" altLang="en-US"/>
              <a:t>I</a:t>
            </a:r>
            <a:r>
              <a:rPr lang="en-US" altLang="en-US" baseline="-25000"/>
              <a:t>H</a:t>
            </a:r>
            <a:r>
              <a:rPr lang="en-US" altLang="en-US"/>
              <a:t> &lt; I</a:t>
            </a:r>
            <a:r>
              <a:rPr lang="en-US" altLang="en-US" baseline="-25000"/>
              <a:t>D</a:t>
            </a:r>
          </a:p>
          <a:p>
            <a:pPr marL="514350" indent="-514350">
              <a:buFontTx/>
              <a:buAutoNum type="arabicPeriod"/>
            </a:pPr>
            <a:r>
              <a:rPr lang="en-US" altLang="en-US"/>
              <a:t>I</a:t>
            </a:r>
            <a:r>
              <a:rPr lang="en-US" altLang="en-US" baseline="-25000"/>
              <a:t>H</a:t>
            </a:r>
            <a:r>
              <a:rPr lang="en-US" altLang="en-US"/>
              <a:t> = I</a:t>
            </a:r>
            <a:r>
              <a:rPr lang="en-US" altLang="en-US" baseline="-25000"/>
              <a:t>D</a:t>
            </a:r>
            <a:endParaRPr lang="en-US" altLang="en-US"/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381000" y="1435100"/>
            <a:ext cx="4441825" cy="22225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1510" name="Oval 3"/>
          <p:cNvSpPr>
            <a:spLocks noChangeArrowheads="1"/>
          </p:cNvSpPr>
          <p:nvPr/>
        </p:nvSpPr>
        <p:spPr bwMode="auto">
          <a:xfrm>
            <a:off x="581025" y="15827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11" name="Oval 4"/>
          <p:cNvSpPr>
            <a:spLocks noChangeArrowheads="1"/>
          </p:cNvSpPr>
          <p:nvPr/>
        </p:nvSpPr>
        <p:spPr bwMode="auto">
          <a:xfrm>
            <a:off x="930275" y="15827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12" name="Oval 5"/>
          <p:cNvSpPr>
            <a:spLocks noChangeArrowheads="1"/>
          </p:cNvSpPr>
          <p:nvPr/>
        </p:nvSpPr>
        <p:spPr bwMode="auto">
          <a:xfrm>
            <a:off x="1279525" y="15827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13" name="Oval 6"/>
          <p:cNvSpPr>
            <a:spLocks noChangeArrowheads="1"/>
          </p:cNvSpPr>
          <p:nvPr/>
        </p:nvSpPr>
        <p:spPr bwMode="auto">
          <a:xfrm>
            <a:off x="1628775" y="15827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14" name="Oval 7"/>
          <p:cNvSpPr>
            <a:spLocks noChangeArrowheads="1"/>
          </p:cNvSpPr>
          <p:nvPr/>
        </p:nvSpPr>
        <p:spPr bwMode="auto">
          <a:xfrm>
            <a:off x="1978025" y="15827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15" name="Oval 8"/>
          <p:cNvSpPr>
            <a:spLocks noChangeArrowheads="1"/>
          </p:cNvSpPr>
          <p:nvPr/>
        </p:nvSpPr>
        <p:spPr bwMode="auto">
          <a:xfrm>
            <a:off x="2327275" y="15827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16" name="Oval 9"/>
          <p:cNvSpPr>
            <a:spLocks noChangeArrowheads="1"/>
          </p:cNvSpPr>
          <p:nvPr/>
        </p:nvSpPr>
        <p:spPr bwMode="auto">
          <a:xfrm>
            <a:off x="2676525" y="15827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17" name="Oval 10"/>
          <p:cNvSpPr>
            <a:spLocks noChangeArrowheads="1"/>
          </p:cNvSpPr>
          <p:nvPr/>
        </p:nvSpPr>
        <p:spPr bwMode="auto">
          <a:xfrm>
            <a:off x="3025775" y="15827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18" name="Oval 11"/>
          <p:cNvSpPr>
            <a:spLocks noChangeArrowheads="1"/>
          </p:cNvSpPr>
          <p:nvPr/>
        </p:nvSpPr>
        <p:spPr bwMode="auto">
          <a:xfrm>
            <a:off x="3375025" y="15827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19" name="Oval 12"/>
          <p:cNvSpPr>
            <a:spLocks noChangeArrowheads="1"/>
          </p:cNvSpPr>
          <p:nvPr/>
        </p:nvSpPr>
        <p:spPr bwMode="auto">
          <a:xfrm>
            <a:off x="3724275" y="15827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20" name="Oval 13"/>
          <p:cNvSpPr>
            <a:spLocks noChangeArrowheads="1"/>
          </p:cNvSpPr>
          <p:nvPr/>
        </p:nvSpPr>
        <p:spPr bwMode="auto">
          <a:xfrm>
            <a:off x="4073525" y="15827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21" name="Oval 14"/>
          <p:cNvSpPr>
            <a:spLocks noChangeArrowheads="1"/>
          </p:cNvSpPr>
          <p:nvPr/>
        </p:nvSpPr>
        <p:spPr bwMode="auto">
          <a:xfrm>
            <a:off x="4422775" y="15827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22" name="Oval 15"/>
          <p:cNvSpPr>
            <a:spLocks noChangeArrowheads="1"/>
          </p:cNvSpPr>
          <p:nvPr/>
        </p:nvSpPr>
        <p:spPr bwMode="auto">
          <a:xfrm>
            <a:off x="581025" y="19288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23" name="Oval 16"/>
          <p:cNvSpPr>
            <a:spLocks noChangeArrowheads="1"/>
          </p:cNvSpPr>
          <p:nvPr/>
        </p:nvSpPr>
        <p:spPr bwMode="auto">
          <a:xfrm>
            <a:off x="930275" y="19288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24" name="Oval 17"/>
          <p:cNvSpPr>
            <a:spLocks noChangeArrowheads="1"/>
          </p:cNvSpPr>
          <p:nvPr/>
        </p:nvSpPr>
        <p:spPr bwMode="auto">
          <a:xfrm>
            <a:off x="1279525" y="19288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25" name="Oval 18"/>
          <p:cNvSpPr>
            <a:spLocks noChangeArrowheads="1"/>
          </p:cNvSpPr>
          <p:nvPr/>
        </p:nvSpPr>
        <p:spPr bwMode="auto">
          <a:xfrm>
            <a:off x="1628775" y="19288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26" name="Oval 19"/>
          <p:cNvSpPr>
            <a:spLocks noChangeArrowheads="1"/>
          </p:cNvSpPr>
          <p:nvPr/>
        </p:nvSpPr>
        <p:spPr bwMode="auto">
          <a:xfrm>
            <a:off x="1978025" y="19288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27" name="Oval 20"/>
          <p:cNvSpPr>
            <a:spLocks noChangeArrowheads="1"/>
          </p:cNvSpPr>
          <p:nvPr/>
        </p:nvSpPr>
        <p:spPr bwMode="auto">
          <a:xfrm>
            <a:off x="2327275" y="19288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28" name="Oval 21"/>
          <p:cNvSpPr>
            <a:spLocks noChangeArrowheads="1"/>
          </p:cNvSpPr>
          <p:nvPr/>
        </p:nvSpPr>
        <p:spPr bwMode="auto">
          <a:xfrm>
            <a:off x="2676525" y="19288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29" name="Oval 22"/>
          <p:cNvSpPr>
            <a:spLocks noChangeArrowheads="1"/>
          </p:cNvSpPr>
          <p:nvPr/>
        </p:nvSpPr>
        <p:spPr bwMode="auto">
          <a:xfrm>
            <a:off x="3025775" y="19288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30" name="Oval 23"/>
          <p:cNvSpPr>
            <a:spLocks noChangeArrowheads="1"/>
          </p:cNvSpPr>
          <p:nvPr/>
        </p:nvSpPr>
        <p:spPr bwMode="auto">
          <a:xfrm>
            <a:off x="3375025" y="19288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31" name="Oval 24"/>
          <p:cNvSpPr>
            <a:spLocks noChangeArrowheads="1"/>
          </p:cNvSpPr>
          <p:nvPr/>
        </p:nvSpPr>
        <p:spPr bwMode="auto">
          <a:xfrm>
            <a:off x="3724275" y="19288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32" name="Oval 25"/>
          <p:cNvSpPr>
            <a:spLocks noChangeArrowheads="1"/>
          </p:cNvSpPr>
          <p:nvPr/>
        </p:nvSpPr>
        <p:spPr bwMode="auto">
          <a:xfrm>
            <a:off x="4073525" y="19288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33" name="Oval 26"/>
          <p:cNvSpPr>
            <a:spLocks noChangeArrowheads="1"/>
          </p:cNvSpPr>
          <p:nvPr/>
        </p:nvSpPr>
        <p:spPr bwMode="auto">
          <a:xfrm>
            <a:off x="4422775" y="19288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34" name="Oval 27"/>
          <p:cNvSpPr>
            <a:spLocks noChangeArrowheads="1"/>
          </p:cNvSpPr>
          <p:nvPr/>
        </p:nvSpPr>
        <p:spPr bwMode="auto">
          <a:xfrm>
            <a:off x="581025" y="22748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35" name="Oval 28"/>
          <p:cNvSpPr>
            <a:spLocks noChangeArrowheads="1"/>
          </p:cNvSpPr>
          <p:nvPr/>
        </p:nvSpPr>
        <p:spPr bwMode="auto">
          <a:xfrm>
            <a:off x="930275" y="22748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36" name="Oval 29"/>
          <p:cNvSpPr>
            <a:spLocks noChangeArrowheads="1"/>
          </p:cNvSpPr>
          <p:nvPr/>
        </p:nvSpPr>
        <p:spPr bwMode="auto">
          <a:xfrm>
            <a:off x="1279525" y="22748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37" name="Oval 30"/>
          <p:cNvSpPr>
            <a:spLocks noChangeArrowheads="1"/>
          </p:cNvSpPr>
          <p:nvPr/>
        </p:nvSpPr>
        <p:spPr bwMode="auto">
          <a:xfrm>
            <a:off x="1628775" y="22748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38" name="Oval 31"/>
          <p:cNvSpPr>
            <a:spLocks noChangeArrowheads="1"/>
          </p:cNvSpPr>
          <p:nvPr/>
        </p:nvSpPr>
        <p:spPr bwMode="auto">
          <a:xfrm>
            <a:off x="1978025" y="22748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39" name="Oval 32"/>
          <p:cNvSpPr>
            <a:spLocks noChangeArrowheads="1"/>
          </p:cNvSpPr>
          <p:nvPr/>
        </p:nvSpPr>
        <p:spPr bwMode="auto">
          <a:xfrm>
            <a:off x="2327275" y="22748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40" name="Oval 33"/>
          <p:cNvSpPr>
            <a:spLocks noChangeArrowheads="1"/>
          </p:cNvSpPr>
          <p:nvPr/>
        </p:nvSpPr>
        <p:spPr bwMode="auto">
          <a:xfrm>
            <a:off x="2676525" y="22748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41" name="Oval 34"/>
          <p:cNvSpPr>
            <a:spLocks noChangeArrowheads="1"/>
          </p:cNvSpPr>
          <p:nvPr/>
        </p:nvSpPr>
        <p:spPr bwMode="auto">
          <a:xfrm>
            <a:off x="3025775" y="22748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42" name="Oval 35"/>
          <p:cNvSpPr>
            <a:spLocks noChangeArrowheads="1"/>
          </p:cNvSpPr>
          <p:nvPr/>
        </p:nvSpPr>
        <p:spPr bwMode="auto">
          <a:xfrm>
            <a:off x="3375025" y="22748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43" name="Oval 36"/>
          <p:cNvSpPr>
            <a:spLocks noChangeArrowheads="1"/>
          </p:cNvSpPr>
          <p:nvPr/>
        </p:nvSpPr>
        <p:spPr bwMode="auto">
          <a:xfrm>
            <a:off x="3724275" y="22748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44" name="Oval 37"/>
          <p:cNvSpPr>
            <a:spLocks noChangeArrowheads="1"/>
          </p:cNvSpPr>
          <p:nvPr/>
        </p:nvSpPr>
        <p:spPr bwMode="auto">
          <a:xfrm>
            <a:off x="4073525" y="22748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45" name="Oval 38"/>
          <p:cNvSpPr>
            <a:spLocks noChangeArrowheads="1"/>
          </p:cNvSpPr>
          <p:nvPr/>
        </p:nvSpPr>
        <p:spPr bwMode="auto">
          <a:xfrm>
            <a:off x="4422775" y="22748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46" name="Oval 39"/>
          <p:cNvSpPr>
            <a:spLocks noChangeArrowheads="1"/>
          </p:cNvSpPr>
          <p:nvPr/>
        </p:nvSpPr>
        <p:spPr bwMode="auto">
          <a:xfrm>
            <a:off x="581025" y="26209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47" name="Oval 40"/>
          <p:cNvSpPr>
            <a:spLocks noChangeArrowheads="1"/>
          </p:cNvSpPr>
          <p:nvPr/>
        </p:nvSpPr>
        <p:spPr bwMode="auto">
          <a:xfrm>
            <a:off x="930275" y="26209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48" name="Oval 41"/>
          <p:cNvSpPr>
            <a:spLocks noChangeArrowheads="1"/>
          </p:cNvSpPr>
          <p:nvPr/>
        </p:nvSpPr>
        <p:spPr bwMode="auto">
          <a:xfrm>
            <a:off x="1279525" y="26209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49" name="Oval 42"/>
          <p:cNvSpPr>
            <a:spLocks noChangeArrowheads="1"/>
          </p:cNvSpPr>
          <p:nvPr/>
        </p:nvSpPr>
        <p:spPr bwMode="auto">
          <a:xfrm>
            <a:off x="1628775" y="26209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50" name="Oval 43"/>
          <p:cNvSpPr>
            <a:spLocks noChangeArrowheads="1"/>
          </p:cNvSpPr>
          <p:nvPr/>
        </p:nvSpPr>
        <p:spPr bwMode="auto">
          <a:xfrm>
            <a:off x="1978025" y="26209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51" name="Oval 44"/>
          <p:cNvSpPr>
            <a:spLocks noChangeArrowheads="1"/>
          </p:cNvSpPr>
          <p:nvPr/>
        </p:nvSpPr>
        <p:spPr bwMode="auto">
          <a:xfrm>
            <a:off x="2327275" y="26209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52" name="Oval 45"/>
          <p:cNvSpPr>
            <a:spLocks noChangeArrowheads="1"/>
          </p:cNvSpPr>
          <p:nvPr/>
        </p:nvSpPr>
        <p:spPr bwMode="auto">
          <a:xfrm>
            <a:off x="2676525" y="26209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53" name="Oval 46"/>
          <p:cNvSpPr>
            <a:spLocks noChangeArrowheads="1"/>
          </p:cNvSpPr>
          <p:nvPr/>
        </p:nvSpPr>
        <p:spPr bwMode="auto">
          <a:xfrm>
            <a:off x="3025775" y="26209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54" name="Oval 47"/>
          <p:cNvSpPr>
            <a:spLocks noChangeArrowheads="1"/>
          </p:cNvSpPr>
          <p:nvPr/>
        </p:nvSpPr>
        <p:spPr bwMode="auto">
          <a:xfrm>
            <a:off x="3375025" y="26209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55" name="Oval 48"/>
          <p:cNvSpPr>
            <a:spLocks noChangeArrowheads="1"/>
          </p:cNvSpPr>
          <p:nvPr/>
        </p:nvSpPr>
        <p:spPr bwMode="auto">
          <a:xfrm>
            <a:off x="3724275" y="26209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56" name="Oval 49"/>
          <p:cNvSpPr>
            <a:spLocks noChangeArrowheads="1"/>
          </p:cNvSpPr>
          <p:nvPr/>
        </p:nvSpPr>
        <p:spPr bwMode="auto">
          <a:xfrm>
            <a:off x="4073525" y="26209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57" name="Oval 50"/>
          <p:cNvSpPr>
            <a:spLocks noChangeArrowheads="1"/>
          </p:cNvSpPr>
          <p:nvPr/>
        </p:nvSpPr>
        <p:spPr bwMode="auto">
          <a:xfrm>
            <a:off x="4422775" y="26209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58" name="Oval 51"/>
          <p:cNvSpPr>
            <a:spLocks noChangeArrowheads="1"/>
          </p:cNvSpPr>
          <p:nvPr/>
        </p:nvSpPr>
        <p:spPr bwMode="auto">
          <a:xfrm>
            <a:off x="581025" y="29654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59" name="Oval 52"/>
          <p:cNvSpPr>
            <a:spLocks noChangeArrowheads="1"/>
          </p:cNvSpPr>
          <p:nvPr/>
        </p:nvSpPr>
        <p:spPr bwMode="auto">
          <a:xfrm>
            <a:off x="930275" y="29654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60" name="Oval 53"/>
          <p:cNvSpPr>
            <a:spLocks noChangeArrowheads="1"/>
          </p:cNvSpPr>
          <p:nvPr/>
        </p:nvSpPr>
        <p:spPr bwMode="auto">
          <a:xfrm>
            <a:off x="1279525" y="29654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61" name="Oval 54"/>
          <p:cNvSpPr>
            <a:spLocks noChangeArrowheads="1"/>
          </p:cNvSpPr>
          <p:nvPr/>
        </p:nvSpPr>
        <p:spPr bwMode="auto">
          <a:xfrm>
            <a:off x="1628775" y="29654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62" name="Oval 55"/>
          <p:cNvSpPr>
            <a:spLocks noChangeArrowheads="1"/>
          </p:cNvSpPr>
          <p:nvPr/>
        </p:nvSpPr>
        <p:spPr bwMode="auto">
          <a:xfrm>
            <a:off x="1978025" y="29654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63" name="Oval 56"/>
          <p:cNvSpPr>
            <a:spLocks noChangeArrowheads="1"/>
          </p:cNvSpPr>
          <p:nvPr/>
        </p:nvSpPr>
        <p:spPr bwMode="auto">
          <a:xfrm>
            <a:off x="2327275" y="29654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64" name="Oval 57"/>
          <p:cNvSpPr>
            <a:spLocks noChangeArrowheads="1"/>
          </p:cNvSpPr>
          <p:nvPr/>
        </p:nvSpPr>
        <p:spPr bwMode="auto">
          <a:xfrm>
            <a:off x="2676525" y="29654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65" name="Oval 58"/>
          <p:cNvSpPr>
            <a:spLocks noChangeArrowheads="1"/>
          </p:cNvSpPr>
          <p:nvPr/>
        </p:nvSpPr>
        <p:spPr bwMode="auto">
          <a:xfrm>
            <a:off x="3025775" y="29654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66" name="Oval 59"/>
          <p:cNvSpPr>
            <a:spLocks noChangeArrowheads="1"/>
          </p:cNvSpPr>
          <p:nvPr/>
        </p:nvSpPr>
        <p:spPr bwMode="auto">
          <a:xfrm>
            <a:off x="3375025" y="29654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67" name="Oval 60"/>
          <p:cNvSpPr>
            <a:spLocks noChangeArrowheads="1"/>
          </p:cNvSpPr>
          <p:nvPr/>
        </p:nvSpPr>
        <p:spPr bwMode="auto">
          <a:xfrm>
            <a:off x="3724275" y="29654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68" name="Oval 61"/>
          <p:cNvSpPr>
            <a:spLocks noChangeArrowheads="1"/>
          </p:cNvSpPr>
          <p:nvPr/>
        </p:nvSpPr>
        <p:spPr bwMode="auto">
          <a:xfrm>
            <a:off x="4073525" y="29654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69" name="Oval 62"/>
          <p:cNvSpPr>
            <a:spLocks noChangeArrowheads="1"/>
          </p:cNvSpPr>
          <p:nvPr/>
        </p:nvSpPr>
        <p:spPr bwMode="auto">
          <a:xfrm>
            <a:off x="4422775" y="29654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70" name="Oval 63"/>
          <p:cNvSpPr>
            <a:spLocks noChangeArrowheads="1"/>
          </p:cNvSpPr>
          <p:nvPr/>
        </p:nvSpPr>
        <p:spPr bwMode="auto">
          <a:xfrm>
            <a:off x="581025" y="33115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71" name="Oval 64"/>
          <p:cNvSpPr>
            <a:spLocks noChangeArrowheads="1"/>
          </p:cNvSpPr>
          <p:nvPr/>
        </p:nvSpPr>
        <p:spPr bwMode="auto">
          <a:xfrm>
            <a:off x="930275" y="33115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72" name="Oval 65"/>
          <p:cNvSpPr>
            <a:spLocks noChangeArrowheads="1"/>
          </p:cNvSpPr>
          <p:nvPr/>
        </p:nvSpPr>
        <p:spPr bwMode="auto">
          <a:xfrm>
            <a:off x="1279525" y="33115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73" name="Oval 66"/>
          <p:cNvSpPr>
            <a:spLocks noChangeArrowheads="1"/>
          </p:cNvSpPr>
          <p:nvPr/>
        </p:nvSpPr>
        <p:spPr bwMode="auto">
          <a:xfrm>
            <a:off x="1628775" y="33115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74" name="Oval 67"/>
          <p:cNvSpPr>
            <a:spLocks noChangeArrowheads="1"/>
          </p:cNvSpPr>
          <p:nvPr/>
        </p:nvSpPr>
        <p:spPr bwMode="auto">
          <a:xfrm>
            <a:off x="1978025" y="33115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75" name="Oval 68"/>
          <p:cNvSpPr>
            <a:spLocks noChangeArrowheads="1"/>
          </p:cNvSpPr>
          <p:nvPr/>
        </p:nvSpPr>
        <p:spPr bwMode="auto">
          <a:xfrm>
            <a:off x="2327275" y="33115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76" name="Oval 69"/>
          <p:cNvSpPr>
            <a:spLocks noChangeArrowheads="1"/>
          </p:cNvSpPr>
          <p:nvPr/>
        </p:nvSpPr>
        <p:spPr bwMode="auto">
          <a:xfrm>
            <a:off x="2676525" y="33115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77" name="Oval 70"/>
          <p:cNvSpPr>
            <a:spLocks noChangeArrowheads="1"/>
          </p:cNvSpPr>
          <p:nvPr/>
        </p:nvSpPr>
        <p:spPr bwMode="auto">
          <a:xfrm>
            <a:off x="3025775" y="33115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78" name="Oval 71"/>
          <p:cNvSpPr>
            <a:spLocks noChangeArrowheads="1"/>
          </p:cNvSpPr>
          <p:nvPr/>
        </p:nvSpPr>
        <p:spPr bwMode="auto">
          <a:xfrm>
            <a:off x="3375025" y="33115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79" name="Oval 72"/>
          <p:cNvSpPr>
            <a:spLocks noChangeArrowheads="1"/>
          </p:cNvSpPr>
          <p:nvPr/>
        </p:nvSpPr>
        <p:spPr bwMode="auto">
          <a:xfrm>
            <a:off x="3724275" y="33115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80" name="Oval 73"/>
          <p:cNvSpPr>
            <a:spLocks noChangeArrowheads="1"/>
          </p:cNvSpPr>
          <p:nvPr/>
        </p:nvSpPr>
        <p:spPr bwMode="auto">
          <a:xfrm>
            <a:off x="4073525" y="33115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81" name="Oval 74"/>
          <p:cNvSpPr>
            <a:spLocks noChangeArrowheads="1"/>
          </p:cNvSpPr>
          <p:nvPr/>
        </p:nvSpPr>
        <p:spPr bwMode="auto">
          <a:xfrm>
            <a:off x="4422775" y="33115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1582" name="Rectangle 81"/>
          <p:cNvSpPr>
            <a:spLocks noChangeArrowheads="1"/>
          </p:cNvSpPr>
          <p:nvPr/>
        </p:nvSpPr>
        <p:spPr bwMode="auto">
          <a:xfrm>
            <a:off x="1482725" y="2743200"/>
            <a:ext cx="947738" cy="585788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</a:t>
            </a:r>
          </a:p>
        </p:txBody>
      </p:sp>
      <p:sp>
        <p:nvSpPr>
          <p:cNvPr id="21583" name="Rectangle 82"/>
          <p:cNvSpPr>
            <a:spLocks noChangeArrowheads="1"/>
          </p:cNvSpPr>
          <p:nvPr/>
        </p:nvSpPr>
        <p:spPr bwMode="auto">
          <a:xfrm rot="-5400000">
            <a:off x="1328738" y="1879600"/>
            <a:ext cx="493712" cy="592138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3768725" y="11430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85" name="Rectangle 81"/>
          <p:cNvSpPr>
            <a:spLocks noChangeArrowheads="1"/>
          </p:cNvSpPr>
          <p:nvPr/>
        </p:nvSpPr>
        <p:spPr bwMode="auto">
          <a:xfrm>
            <a:off x="2822575" y="4495800"/>
            <a:ext cx="1673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V</a:t>
            </a:r>
            <a:r>
              <a:rPr lang="en-US" altLang="en-US" sz="2400" baseline="-25000"/>
              <a:t>d</a:t>
            </a:r>
            <a:r>
              <a:rPr lang="en-US" altLang="en-US" sz="2400"/>
              <a:t> = 2cm/s</a:t>
            </a:r>
          </a:p>
        </p:txBody>
      </p:sp>
      <p:sp>
        <p:nvSpPr>
          <p:cNvPr id="21586" name="Rectangle 82"/>
          <p:cNvSpPr>
            <a:spLocks noChangeArrowheads="1"/>
          </p:cNvSpPr>
          <p:nvPr/>
        </p:nvSpPr>
        <p:spPr bwMode="auto">
          <a:xfrm>
            <a:off x="4495800" y="4495800"/>
            <a:ext cx="1673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V</a:t>
            </a:r>
            <a:r>
              <a:rPr lang="en-US" altLang="en-US" sz="2400" baseline="-25000"/>
              <a:t>h</a:t>
            </a:r>
            <a:r>
              <a:rPr lang="en-US" altLang="en-US" sz="2400"/>
              <a:t> = 4cm/s</a:t>
            </a:r>
          </a:p>
        </p:txBody>
      </p:sp>
      <p:sp>
        <p:nvSpPr>
          <p:cNvPr id="21587" name="Rectangle 83"/>
          <p:cNvSpPr>
            <a:spLocks noChangeArrowheads="1"/>
          </p:cNvSpPr>
          <p:nvPr/>
        </p:nvSpPr>
        <p:spPr bwMode="auto">
          <a:xfrm>
            <a:off x="2667000" y="3733800"/>
            <a:ext cx="3200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Each loop is moving to the right with:</a:t>
            </a:r>
          </a:p>
        </p:txBody>
      </p:sp>
      <p:pic>
        <p:nvPicPr>
          <p:cNvPr id="21588" name="ResponseGrid" descr="responsegrid.png" hidden="1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4445000"/>
            <a:ext cx="889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Enter question text...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4508500" y="16510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Chart" r:id="rId7" imgW="4572000" imgH="5143500" progId="MSGraph.Chart.8">
                  <p:embed followColorScheme="full"/>
                </p:oleObj>
              </mc:Choice>
              <mc:Fallback>
                <p:oleObj name="Chart" r:id="rId7" imgW="4572000" imgH="5143500" progId="MSGraph.Chart.8">
                  <p:embed followColorScheme="full"/>
                  <p:pic>
                    <p:nvPicPr>
                      <p:cNvPr id="0" name="TPChar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1651000"/>
                        <a:ext cx="4572000" cy="5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/>
              <a:t>Enter answer text...</a:t>
            </a:r>
          </a:p>
        </p:txBody>
      </p:sp>
      <p:pic>
        <p:nvPicPr>
          <p:cNvPr id="22533" name="ResponseGrid" descr="responsegrid.png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4445000"/>
            <a:ext cx="889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879475" y="520700"/>
            <a:ext cx="4441825" cy="22225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1079500" y="668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1428750" y="668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1778000" y="668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2127250" y="668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2476500" y="668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2825750" y="668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3175000" y="668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3524250" y="668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>
            <a:off x="3873500" y="668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4222750" y="668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4572000" y="668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>
            <a:off x="4921250" y="668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567" name="Oval 15"/>
          <p:cNvSpPr>
            <a:spLocks noChangeArrowheads="1"/>
          </p:cNvSpPr>
          <p:nvPr/>
        </p:nvSpPr>
        <p:spPr bwMode="auto">
          <a:xfrm>
            <a:off x="1079500" y="1014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568" name="Oval 16"/>
          <p:cNvSpPr>
            <a:spLocks noChangeArrowheads="1"/>
          </p:cNvSpPr>
          <p:nvPr/>
        </p:nvSpPr>
        <p:spPr bwMode="auto">
          <a:xfrm>
            <a:off x="1428750" y="1014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569" name="Oval 17"/>
          <p:cNvSpPr>
            <a:spLocks noChangeArrowheads="1"/>
          </p:cNvSpPr>
          <p:nvPr/>
        </p:nvSpPr>
        <p:spPr bwMode="auto">
          <a:xfrm>
            <a:off x="1778000" y="1014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570" name="Oval 18"/>
          <p:cNvSpPr>
            <a:spLocks noChangeArrowheads="1"/>
          </p:cNvSpPr>
          <p:nvPr/>
        </p:nvSpPr>
        <p:spPr bwMode="auto">
          <a:xfrm>
            <a:off x="2127250" y="1014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571" name="Oval 19"/>
          <p:cNvSpPr>
            <a:spLocks noChangeArrowheads="1"/>
          </p:cNvSpPr>
          <p:nvPr/>
        </p:nvSpPr>
        <p:spPr bwMode="auto">
          <a:xfrm>
            <a:off x="2476500" y="1014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572" name="Oval 20"/>
          <p:cNvSpPr>
            <a:spLocks noChangeArrowheads="1"/>
          </p:cNvSpPr>
          <p:nvPr/>
        </p:nvSpPr>
        <p:spPr bwMode="auto">
          <a:xfrm>
            <a:off x="2825750" y="1014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573" name="Oval 21"/>
          <p:cNvSpPr>
            <a:spLocks noChangeArrowheads="1"/>
          </p:cNvSpPr>
          <p:nvPr/>
        </p:nvSpPr>
        <p:spPr bwMode="auto">
          <a:xfrm>
            <a:off x="3175000" y="1014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574" name="Oval 22"/>
          <p:cNvSpPr>
            <a:spLocks noChangeArrowheads="1"/>
          </p:cNvSpPr>
          <p:nvPr/>
        </p:nvSpPr>
        <p:spPr bwMode="auto">
          <a:xfrm>
            <a:off x="3524250" y="1014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575" name="Oval 23"/>
          <p:cNvSpPr>
            <a:spLocks noChangeArrowheads="1"/>
          </p:cNvSpPr>
          <p:nvPr/>
        </p:nvSpPr>
        <p:spPr bwMode="auto">
          <a:xfrm>
            <a:off x="3873500" y="1014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576" name="Oval 24"/>
          <p:cNvSpPr>
            <a:spLocks noChangeArrowheads="1"/>
          </p:cNvSpPr>
          <p:nvPr/>
        </p:nvSpPr>
        <p:spPr bwMode="auto">
          <a:xfrm>
            <a:off x="4222750" y="1014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577" name="Oval 25"/>
          <p:cNvSpPr>
            <a:spLocks noChangeArrowheads="1"/>
          </p:cNvSpPr>
          <p:nvPr/>
        </p:nvSpPr>
        <p:spPr bwMode="auto">
          <a:xfrm>
            <a:off x="4572000" y="1014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578" name="Oval 26"/>
          <p:cNvSpPr>
            <a:spLocks noChangeArrowheads="1"/>
          </p:cNvSpPr>
          <p:nvPr/>
        </p:nvSpPr>
        <p:spPr bwMode="auto">
          <a:xfrm>
            <a:off x="4921250" y="1014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579" name="Oval 27"/>
          <p:cNvSpPr>
            <a:spLocks noChangeArrowheads="1"/>
          </p:cNvSpPr>
          <p:nvPr/>
        </p:nvSpPr>
        <p:spPr bwMode="auto">
          <a:xfrm>
            <a:off x="1079500" y="1360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580" name="Oval 28"/>
          <p:cNvSpPr>
            <a:spLocks noChangeArrowheads="1"/>
          </p:cNvSpPr>
          <p:nvPr/>
        </p:nvSpPr>
        <p:spPr bwMode="auto">
          <a:xfrm>
            <a:off x="1428750" y="1360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581" name="Oval 29"/>
          <p:cNvSpPr>
            <a:spLocks noChangeArrowheads="1"/>
          </p:cNvSpPr>
          <p:nvPr/>
        </p:nvSpPr>
        <p:spPr bwMode="auto">
          <a:xfrm>
            <a:off x="1778000" y="1360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582" name="Oval 30"/>
          <p:cNvSpPr>
            <a:spLocks noChangeArrowheads="1"/>
          </p:cNvSpPr>
          <p:nvPr/>
        </p:nvSpPr>
        <p:spPr bwMode="auto">
          <a:xfrm>
            <a:off x="2127250" y="1360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583" name="Oval 31"/>
          <p:cNvSpPr>
            <a:spLocks noChangeArrowheads="1"/>
          </p:cNvSpPr>
          <p:nvPr/>
        </p:nvSpPr>
        <p:spPr bwMode="auto">
          <a:xfrm>
            <a:off x="2476500" y="1360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584" name="Oval 32"/>
          <p:cNvSpPr>
            <a:spLocks noChangeArrowheads="1"/>
          </p:cNvSpPr>
          <p:nvPr/>
        </p:nvSpPr>
        <p:spPr bwMode="auto">
          <a:xfrm>
            <a:off x="2825750" y="1360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585" name="Oval 33"/>
          <p:cNvSpPr>
            <a:spLocks noChangeArrowheads="1"/>
          </p:cNvSpPr>
          <p:nvPr/>
        </p:nvSpPr>
        <p:spPr bwMode="auto">
          <a:xfrm>
            <a:off x="3175000" y="1360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586" name="Oval 34"/>
          <p:cNvSpPr>
            <a:spLocks noChangeArrowheads="1"/>
          </p:cNvSpPr>
          <p:nvPr/>
        </p:nvSpPr>
        <p:spPr bwMode="auto">
          <a:xfrm>
            <a:off x="3524250" y="1360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587" name="Oval 35"/>
          <p:cNvSpPr>
            <a:spLocks noChangeArrowheads="1"/>
          </p:cNvSpPr>
          <p:nvPr/>
        </p:nvSpPr>
        <p:spPr bwMode="auto">
          <a:xfrm>
            <a:off x="3873500" y="1360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588" name="Oval 36"/>
          <p:cNvSpPr>
            <a:spLocks noChangeArrowheads="1"/>
          </p:cNvSpPr>
          <p:nvPr/>
        </p:nvSpPr>
        <p:spPr bwMode="auto">
          <a:xfrm>
            <a:off x="4222750" y="1360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589" name="Oval 37"/>
          <p:cNvSpPr>
            <a:spLocks noChangeArrowheads="1"/>
          </p:cNvSpPr>
          <p:nvPr/>
        </p:nvSpPr>
        <p:spPr bwMode="auto">
          <a:xfrm>
            <a:off x="4572000" y="1360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590" name="Oval 38"/>
          <p:cNvSpPr>
            <a:spLocks noChangeArrowheads="1"/>
          </p:cNvSpPr>
          <p:nvPr/>
        </p:nvSpPr>
        <p:spPr bwMode="auto">
          <a:xfrm>
            <a:off x="4921250" y="1360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591" name="Oval 39"/>
          <p:cNvSpPr>
            <a:spLocks noChangeArrowheads="1"/>
          </p:cNvSpPr>
          <p:nvPr/>
        </p:nvSpPr>
        <p:spPr bwMode="auto">
          <a:xfrm>
            <a:off x="1079500" y="1706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592" name="Oval 40"/>
          <p:cNvSpPr>
            <a:spLocks noChangeArrowheads="1"/>
          </p:cNvSpPr>
          <p:nvPr/>
        </p:nvSpPr>
        <p:spPr bwMode="auto">
          <a:xfrm>
            <a:off x="1428750" y="1706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593" name="Oval 41"/>
          <p:cNvSpPr>
            <a:spLocks noChangeArrowheads="1"/>
          </p:cNvSpPr>
          <p:nvPr/>
        </p:nvSpPr>
        <p:spPr bwMode="auto">
          <a:xfrm>
            <a:off x="1778000" y="1706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594" name="Oval 42"/>
          <p:cNvSpPr>
            <a:spLocks noChangeArrowheads="1"/>
          </p:cNvSpPr>
          <p:nvPr/>
        </p:nvSpPr>
        <p:spPr bwMode="auto">
          <a:xfrm>
            <a:off x="2127250" y="1706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595" name="Oval 43"/>
          <p:cNvSpPr>
            <a:spLocks noChangeArrowheads="1"/>
          </p:cNvSpPr>
          <p:nvPr/>
        </p:nvSpPr>
        <p:spPr bwMode="auto">
          <a:xfrm>
            <a:off x="2476500" y="1706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596" name="Oval 44"/>
          <p:cNvSpPr>
            <a:spLocks noChangeArrowheads="1"/>
          </p:cNvSpPr>
          <p:nvPr/>
        </p:nvSpPr>
        <p:spPr bwMode="auto">
          <a:xfrm>
            <a:off x="2825750" y="1706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597" name="Oval 45"/>
          <p:cNvSpPr>
            <a:spLocks noChangeArrowheads="1"/>
          </p:cNvSpPr>
          <p:nvPr/>
        </p:nvSpPr>
        <p:spPr bwMode="auto">
          <a:xfrm>
            <a:off x="3175000" y="1706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598" name="Oval 46"/>
          <p:cNvSpPr>
            <a:spLocks noChangeArrowheads="1"/>
          </p:cNvSpPr>
          <p:nvPr/>
        </p:nvSpPr>
        <p:spPr bwMode="auto">
          <a:xfrm>
            <a:off x="3524250" y="1706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599" name="Oval 47"/>
          <p:cNvSpPr>
            <a:spLocks noChangeArrowheads="1"/>
          </p:cNvSpPr>
          <p:nvPr/>
        </p:nvSpPr>
        <p:spPr bwMode="auto">
          <a:xfrm>
            <a:off x="3873500" y="1706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600" name="Oval 48"/>
          <p:cNvSpPr>
            <a:spLocks noChangeArrowheads="1"/>
          </p:cNvSpPr>
          <p:nvPr/>
        </p:nvSpPr>
        <p:spPr bwMode="auto">
          <a:xfrm>
            <a:off x="4222750" y="1706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601" name="Oval 49"/>
          <p:cNvSpPr>
            <a:spLocks noChangeArrowheads="1"/>
          </p:cNvSpPr>
          <p:nvPr/>
        </p:nvSpPr>
        <p:spPr bwMode="auto">
          <a:xfrm>
            <a:off x="4572000" y="1706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602" name="Oval 50"/>
          <p:cNvSpPr>
            <a:spLocks noChangeArrowheads="1"/>
          </p:cNvSpPr>
          <p:nvPr/>
        </p:nvSpPr>
        <p:spPr bwMode="auto">
          <a:xfrm>
            <a:off x="4921250" y="1706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603" name="Oval 51"/>
          <p:cNvSpPr>
            <a:spLocks noChangeArrowheads="1"/>
          </p:cNvSpPr>
          <p:nvPr/>
        </p:nvSpPr>
        <p:spPr bwMode="auto">
          <a:xfrm>
            <a:off x="1079500" y="2051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604" name="Oval 52"/>
          <p:cNvSpPr>
            <a:spLocks noChangeArrowheads="1"/>
          </p:cNvSpPr>
          <p:nvPr/>
        </p:nvSpPr>
        <p:spPr bwMode="auto">
          <a:xfrm>
            <a:off x="1428750" y="2051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605" name="Oval 53"/>
          <p:cNvSpPr>
            <a:spLocks noChangeArrowheads="1"/>
          </p:cNvSpPr>
          <p:nvPr/>
        </p:nvSpPr>
        <p:spPr bwMode="auto">
          <a:xfrm>
            <a:off x="1778000" y="2051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606" name="Oval 54"/>
          <p:cNvSpPr>
            <a:spLocks noChangeArrowheads="1"/>
          </p:cNvSpPr>
          <p:nvPr/>
        </p:nvSpPr>
        <p:spPr bwMode="auto">
          <a:xfrm>
            <a:off x="2127250" y="2051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607" name="Oval 55"/>
          <p:cNvSpPr>
            <a:spLocks noChangeArrowheads="1"/>
          </p:cNvSpPr>
          <p:nvPr/>
        </p:nvSpPr>
        <p:spPr bwMode="auto">
          <a:xfrm>
            <a:off x="2476500" y="2051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608" name="Oval 56"/>
          <p:cNvSpPr>
            <a:spLocks noChangeArrowheads="1"/>
          </p:cNvSpPr>
          <p:nvPr/>
        </p:nvSpPr>
        <p:spPr bwMode="auto">
          <a:xfrm>
            <a:off x="2825750" y="2051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609" name="Oval 57"/>
          <p:cNvSpPr>
            <a:spLocks noChangeArrowheads="1"/>
          </p:cNvSpPr>
          <p:nvPr/>
        </p:nvSpPr>
        <p:spPr bwMode="auto">
          <a:xfrm>
            <a:off x="3175000" y="2051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610" name="Oval 58"/>
          <p:cNvSpPr>
            <a:spLocks noChangeArrowheads="1"/>
          </p:cNvSpPr>
          <p:nvPr/>
        </p:nvSpPr>
        <p:spPr bwMode="auto">
          <a:xfrm>
            <a:off x="3524250" y="2051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611" name="Oval 59"/>
          <p:cNvSpPr>
            <a:spLocks noChangeArrowheads="1"/>
          </p:cNvSpPr>
          <p:nvPr/>
        </p:nvSpPr>
        <p:spPr bwMode="auto">
          <a:xfrm>
            <a:off x="3873500" y="2051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612" name="Oval 60"/>
          <p:cNvSpPr>
            <a:spLocks noChangeArrowheads="1"/>
          </p:cNvSpPr>
          <p:nvPr/>
        </p:nvSpPr>
        <p:spPr bwMode="auto">
          <a:xfrm>
            <a:off x="4222750" y="2051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613" name="Oval 61"/>
          <p:cNvSpPr>
            <a:spLocks noChangeArrowheads="1"/>
          </p:cNvSpPr>
          <p:nvPr/>
        </p:nvSpPr>
        <p:spPr bwMode="auto">
          <a:xfrm>
            <a:off x="4572000" y="2051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614" name="Oval 62"/>
          <p:cNvSpPr>
            <a:spLocks noChangeArrowheads="1"/>
          </p:cNvSpPr>
          <p:nvPr/>
        </p:nvSpPr>
        <p:spPr bwMode="auto">
          <a:xfrm>
            <a:off x="4921250" y="2051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615" name="Oval 63"/>
          <p:cNvSpPr>
            <a:spLocks noChangeArrowheads="1"/>
          </p:cNvSpPr>
          <p:nvPr/>
        </p:nvSpPr>
        <p:spPr bwMode="auto">
          <a:xfrm>
            <a:off x="1079500" y="2397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616" name="Oval 64"/>
          <p:cNvSpPr>
            <a:spLocks noChangeArrowheads="1"/>
          </p:cNvSpPr>
          <p:nvPr/>
        </p:nvSpPr>
        <p:spPr bwMode="auto">
          <a:xfrm>
            <a:off x="1428750" y="2397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617" name="Oval 65"/>
          <p:cNvSpPr>
            <a:spLocks noChangeArrowheads="1"/>
          </p:cNvSpPr>
          <p:nvPr/>
        </p:nvSpPr>
        <p:spPr bwMode="auto">
          <a:xfrm>
            <a:off x="1778000" y="2397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618" name="Oval 66"/>
          <p:cNvSpPr>
            <a:spLocks noChangeArrowheads="1"/>
          </p:cNvSpPr>
          <p:nvPr/>
        </p:nvSpPr>
        <p:spPr bwMode="auto">
          <a:xfrm>
            <a:off x="2127250" y="2397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619" name="Oval 67"/>
          <p:cNvSpPr>
            <a:spLocks noChangeArrowheads="1"/>
          </p:cNvSpPr>
          <p:nvPr/>
        </p:nvSpPr>
        <p:spPr bwMode="auto">
          <a:xfrm>
            <a:off x="2476500" y="2397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620" name="Oval 68"/>
          <p:cNvSpPr>
            <a:spLocks noChangeArrowheads="1"/>
          </p:cNvSpPr>
          <p:nvPr/>
        </p:nvSpPr>
        <p:spPr bwMode="auto">
          <a:xfrm>
            <a:off x="2825750" y="2397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621" name="Oval 69"/>
          <p:cNvSpPr>
            <a:spLocks noChangeArrowheads="1"/>
          </p:cNvSpPr>
          <p:nvPr/>
        </p:nvSpPr>
        <p:spPr bwMode="auto">
          <a:xfrm>
            <a:off x="3175000" y="2397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622" name="Oval 70"/>
          <p:cNvSpPr>
            <a:spLocks noChangeArrowheads="1"/>
          </p:cNvSpPr>
          <p:nvPr/>
        </p:nvSpPr>
        <p:spPr bwMode="auto">
          <a:xfrm>
            <a:off x="3524250" y="2397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623" name="Oval 71"/>
          <p:cNvSpPr>
            <a:spLocks noChangeArrowheads="1"/>
          </p:cNvSpPr>
          <p:nvPr/>
        </p:nvSpPr>
        <p:spPr bwMode="auto">
          <a:xfrm>
            <a:off x="3873500" y="2397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624" name="Oval 72"/>
          <p:cNvSpPr>
            <a:spLocks noChangeArrowheads="1"/>
          </p:cNvSpPr>
          <p:nvPr/>
        </p:nvSpPr>
        <p:spPr bwMode="auto">
          <a:xfrm>
            <a:off x="4222750" y="2397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625" name="Oval 73"/>
          <p:cNvSpPr>
            <a:spLocks noChangeArrowheads="1"/>
          </p:cNvSpPr>
          <p:nvPr/>
        </p:nvSpPr>
        <p:spPr bwMode="auto">
          <a:xfrm>
            <a:off x="4572000" y="2397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626" name="Oval 74"/>
          <p:cNvSpPr>
            <a:spLocks noChangeArrowheads="1"/>
          </p:cNvSpPr>
          <p:nvPr/>
        </p:nvSpPr>
        <p:spPr bwMode="auto">
          <a:xfrm>
            <a:off x="4921250" y="2397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3627" name="Rectangle 81"/>
          <p:cNvSpPr>
            <a:spLocks noChangeArrowheads="1"/>
          </p:cNvSpPr>
          <p:nvPr/>
        </p:nvSpPr>
        <p:spPr bwMode="auto">
          <a:xfrm>
            <a:off x="1981200" y="1828800"/>
            <a:ext cx="947738" cy="585788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</a:t>
            </a:r>
          </a:p>
        </p:txBody>
      </p:sp>
      <p:sp>
        <p:nvSpPr>
          <p:cNvPr id="23628" name="Rectangle 82"/>
          <p:cNvSpPr>
            <a:spLocks noChangeArrowheads="1"/>
          </p:cNvSpPr>
          <p:nvPr/>
        </p:nvSpPr>
        <p:spPr bwMode="auto">
          <a:xfrm rot="-5400000">
            <a:off x="1827213" y="965200"/>
            <a:ext cx="493712" cy="592138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</a:t>
            </a:r>
          </a:p>
        </p:txBody>
      </p:sp>
      <p:sp>
        <p:nvSpPr>
          <p:cNvPr id="23629" name="Text Box 84"/>
          <p:cNvSpPr txBox="1">
            <a:spLocks noChangeArrowheads="1"/>
          </p:cNvSpPr>
          <p:nvPr/>
        </p:nvSpPr>
        <p:spPr bwMode="auto">
          <a:xfrm>
            <a:off x="6629400" y="228600"/>
            <a:ext cx="2133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V</a:t>
            </a:r>
            <a:r>
              <a:rPr lang="en-US" altLang="en-US" sz="2400" baseline="-25000"/>
              <a:t>a</a:t>
            </a:r>
            <a:r>
              <a:rPr lang="en-US" altLang="en-US" sz="2400"/>
              <a:t> = 2cm/s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V</a:t>
            </a:r>
            <a:r>
              <a:rPr lang="en-US" altLang="en-US" sz="2400" baseline="-25000"/>
              <a:t>b</a:t>
            </a:r>
            <a:r>
              <a:rPr lang="en-US" altLang="en-US" sz="2400"/>
              <a:t> = 4cm/s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V</a:t>
            </a:r>
            <a:r>
              <a:rPr lang="en-US" altLang="en-US" sz="2400" baseline="-25000"/>
              <a:t>c</a:t>
            </a:r>
            <a:r>
              <a:rPr lang="en-US" altLang="en-US" sz="2400"/>
              <a:t> = 2cm/s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V</a:t>
            </a:r>
            <a:r>
              <a:rPr lang="en-US" altLang="en-US" sz="2400" baseline="-25000"/>
              <a:t>d</a:t>
            </a:r>
            <a:r>
              <a:rPr lang="en-US" altLang="en-US" sz="2400"/>
              <a:t> = 2cm/s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630" name="Text Box 85"/>
          <p:cNvSpPr txBox="1">
            <a:spLocks noChangeArrowheads="1"/>
          </p:cNvSpPr>
          <p:nvPr/>
        </p:nvSpPr>
        <p:spPr bwMode="auto">
          <a:xfrm>
            <a:off x="6629400" y="2362200"/>
            <a:ext cx="2133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V</a:t>
            </a:r>
            <a:r>
              <a:rPr lang="en-US" altLang="en-US" sz="2400" baseline="-25000"/>
              <a:t>e</a:t>
            </a:r>
            <a:r>
              <a:rPr lang="en-US" altLang="en-US" sz="2400"/>
              <a:t> = 0cm/s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V</a:t>
            </a:r>
            <a:r>
              <a:rPr lang="en-US" altLang="en-US" sz="2400" baseline="-25000"/>
              <a:t>f</a:t>
            </a:r>
            <a:r>
              <a:rPr lang="en-US" altLang="en-US" sz="2400"/>
              <a:t> = 2cm/s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V</a:t>
            </a:r>
            <a:r>
              <a:rPr lang="en-US" altLang="en-US" sz="2400" baseline="-25000"/>
              <a:t>g</a:t>
            </a:r>
            <a:r>
              <a:rPr lang="en-US" altLang="en-US" sz="2400"/>
              <a:t> = 4cm/s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V</a:t>
            </a:r>
            <a:r>
              <a:rPr lang="en-US" altLang="en-US" sz="2400" baseline="-25000"/>
              <a:t>h</a:t>
            </a:r>
            <a:r>
              <a:rPr lang="en-US" altLang="en-US" sz="2400"/>
              <a:t> = 4cm/s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4267200" y="2286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32" name="TextBox 87"/>
          <p:cNvSpPr txBox="1">
            <a:spLocks noChangeArrowheads="1"/>
          </p:cNvSpPr>
          <p:nvPr/>
        </p:nvSpPr>
        <p:spPr bwMode="auto">
          <a:xfrm>
            <a:off x="990600" y="3276600"/>
            <a:ext cx="152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I</a:t>
            </a:r>
            <a:r>
              <a:rPr lang="en-US" altLang="en-US" sz="3600" baseline="-25000"/>
              <a:t>H</a:t>
            </a:r>
            <a:r>
              <a:rPr lang="en-US" altLang="en-US" sz="3600"/>
              <a:t> &gt; I</a:t>
            </a:r>
            <a:r>
              <a:rPr lang="en-US" altLang="en-US" sz="3600" baseline="-25000"/>
              <a:t>D</a:t>
            </a:r>
          </a:p>
        </p:txBody>
      </p:sp>
      <p:sp>
        <p:nvSpPr>
          <p:cNvPr id="23633" name="TextBox 89"/>
          <p:cNvSpPr txBox="1">
            <a:spLocks noChangeArrowheads="1"/>
          </p:cNvSpPr>
          <p:nvPr/>
        </p:nvSpPr>
        <p:spPr bwMode="auto">
          <a:xfrm>
            <a:off x="990600" y="3925888"/>
            <a:ext cx="152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I</a:t>
            </a:r>
            <a:r>
              <a:rPr lang="en-US" altLang="en-US" sz="3600" baseline="-25000"/>
              <a:t>H</a:t>
            </a:r>
            <a:r>
              <a:rPr lang="en-US" altLang="en-US" sz="3600"/>
              <a:t> &lt; I</a:t>
            </a:r>
            <a:r>
              <a:rPr lang="en-US" altLang="en-US" sz="3600" baseline="-25000"/>
              <a:t>D</a:t>
            </a:r>
          </a:p>
        </p:txBody>
      </p:sp>
      <p:sp>
        <p:nvSpPr>
          <p:cNvPr id="23634" name="TextBox 90"/>
          <p:cNvSpPr txBox="1">
            <a:spLocks noChangeArrowheads="1"/>
          </p:cNvSpPr>
          <p:nvPr/>
        </p:nvSpPr>
        <p:spPr bwMode="auto">
          <a:xfrm>
            <a:off x="990600" y="4687888"/>
            <a:ext cx="152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I</a:t>
            </a:r>
            <a:r>
              <a:rPr lang="en-US" altLang="en-US" sz="3600" baseline="-25000"/>
              <a:t>H</a:t>
            </a:r>
            <a:r>
              <a:rPr lang="en-US" altLang="en-US" sz="3600"/>
              <a:t> = I</a:t>
            </a:r>
            <a:r>
              <a:rPr lang="en-US" altLang="en-US" sz="3600" baseline="-25000"/>
              <a:t>D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879475" y="520700"/>
            <a:ext cx="4441825" cy="2222500"/>
          </a:xfrm>
          <a:prstGeom prst="rect">
            <a:avLst/>
          </a:prstGeom>
          <a:noFill/>
          <a:ln w="381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1079500" y="668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1428750" y="668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1778000" y="668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2127250" y="668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07" name="Oval 7"/>
          <p:cNvSpPr>
            <a:spLocks noChangeArrowheads="1"/>
          </p:cNvSpPr>
          <p:nvPr/>
        </p:nvSpPr>
        <p:spPr bwMode="auto">
          <a:xfrm>
            <a:off x="2476500" y="668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2825750" y="668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09" name="Oval 9"/>
          <p:cNvSpPr>
            <a:spLocks noChangeArrowheads="1"/>
          </p:cNvSpPr>
          <p:nvPr/>
        </p:nvSpPr>
        <p:spPr bwMode="auto">
          <a:xfrm>
            <a:off x="3175000" y="668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10" name="Oval 10"/>
          <p:cNvSpPr>
            <a:spLocks noChangeArrowheads="1"/>
          </p:cNvSpPr>
          <p:nvPr/>
        </p:nvSpPr>
        <p:spPr bwMode="auto">
          <a:xfrm>
            <a:off x="3524250" y="668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3873500" y="668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12" name="Oval 12"/>
          <p:cNvSpPr>
            <a:spLocks noChangeArrowheads="1"/>
          </p:cNvSpPr>
          <p:nvPr/>
        </p:nvSpPr>
        <p:spPr bwMode="auto">
          <a:xfrm>
            <a:off x="4222750" y="668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13" name="Oval 13"/>
          <p:cNvSpPr>
            <a:spLocks noChangeArrowheads="1"/>
          </p:cNvSpPr>
          <p:nvPr/>
        </p:nvSpPr>
        <p:spPr bwMode="auto">
          <a:xfrm>
            <a:off x="4572000" y="668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14" name="Oval 14"/>
          <p:cNvSpPr>
            <a:spLocks noChangeArrowheads="1"/>
          </p:cNvSpPr>
          <p:nvPr/>
        </p:nvSpPr>
        <p:spPr bwMode="auto">
          <a:xfrm>
            <a:off x="4921250" y="668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15" name="Oval 15"/>
          <p:cNvSpPr>
            <a:spLocks noChangeArrowheads="1"/>
          </p:cNvSpPr>
          <p:nvPr/>
        </p:nvSpPr>
        <p:spPr bwMode="auto">
          <a:xfrm>
            <a:off x="1079500" y="1014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16" name="Oval 16"/>
          <p:cNvSpPr>
            <a:spLocks noChangeArrowheads="1"/>
          </p:cNvSpPr>
          <p:nvPr/>
        </p:nvSpPr>
        <p:spPr bwMode="auto">
          <a:xfrm>
            <a:off x="1428750" y="1014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17" name="Oval 17"/>
          <p:cNvSpPr>
            <a:spLocks noChangeArrowheads="1"/>
          </p:cNvSpPr>
          <p:nvPr/>
        </p:nvSpPr>
        <p:spPr bwMode="auto">
          <a:xfrm>
            <a:off x="1778000" y="1014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18" name="Oval 18"/>
          <p:cNvSpPr>
            <a:spLocks noChangeArrowheads="1"/>
          </p:cNvSpPr>
          <p:nvPr/>
        </p:nvSpPr>
        <p:spPr bwMode="auto">
          <a:xfrm>
            <a:off x="2127250" y="1014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19" name="Oval 19"/>
          <p:cNvSpPr>
            <a:spLocks noChangeArrowheads="1"/>
          </p:cNvSpPr>
          <p:nvPr/>
        </p:nvSpPr>
        <p:spPr bwMode="auto">
          <a:xfrm>
            <a:off x="2476500" y="1014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20" name="Oval 20"/>
          <p:cNvSpPr>
            <a:spLocks noChangeArrowheads="1"/>
          </p:cNvSpPr>
          <p:nvPr/>
        </p:nvSpPr>
        <p:spPr bwMode="auto">
          <a:xfrm>
            <a:off x="2825750" y="1014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21" name="Oval 21"/>
          <p:cNvSpPr>
            <a:spLocks noChangeArrowheads="1"/>
          </p:cNvSpPr>
          <p:nvPr/>
        </p:nvSpPr>
        <p:spPr bwMode="auto">
          <a:xfrm>
            <a:off x="3175000" y="1014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22" name="Oval 22"/>
          <p:cNvSpPr>
            <a:spLocks noChangeArrowheads="1"/>
          </p:cNvSpPr>
          <p:nvPr/>
        </p:nvSpPr>
        <p:spPr bwMode="auto">
          <a:xfrm>
            <a:off x="3524250" y="1014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23" name="Oval 23"/>
          <p:cNvSpPr>
            <a:spLocks noChangeArrowheads="1"/>
          </p:cNvSpPr>
          <p:nvPr/>
        </p:nvSpPr>
        <p:spPr bwMode="auto">
          <a:xfrm>
            <a:off x="3873500" y="1014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24" name="Oval 24"/>
          <p:cNvSpPr>
            <a:spLocks noChangeArrowheads="1"/>
          </p:cNvSpPr>
          <p:nvPr/>
        </p:nvSpPr>
        <p:spPr bwMode="auto">
          <a:xfrm>
            <a:off x="4222750" y="1014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25" name="Oval 25"/>
          <p:cNvSpPr>
            <a:spLocks noChangeArrowheads="1"/>
          </p:cNvSpPr>
          <p:nvPr/>
        </p:nvSpPr>
        <p:spPr bwMode="auto">
          <a:xfrm>
            <a:off x="4572000" y="1014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26" name="Oval 26"/>
          <p:cNvSpPr>
            <a:spLocks noChangeArrowheads="1"/>
          </p:cNvSpPr>
          <p:nvPr/>
        </p:nvSpPr>
        <p:spPr bwMode="auto">
          <a:xfrm>
            <a:off x="4921250" y="1014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27" name="Oval 27"/>
          <p:cNvSpPr>
            <a:spLocks noChangeArrowheads="1"/>
          </p:cNvSpPr>
          <p:nvPr/>
        </p:nvSpPr>
        <p:spPr bwMode="auto">
          <a:xfrm>
            <a:off x="1079500" y="1360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28" name="Oval 28"/>
          <p:cNvSpPr>
            <a:spLocks noChangeArrowheads="1"/>
          </p:cNvSpPr>
          <p:nvPr/>
        </p:nvSpPr>
        <p:spPr bwMode="auto">
          <a:xfrm>
            <a:off x="1428750" y="1360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29" name="Oval 29"/>
          <p:cNvSpPr>
            <a:spLocks noChangeArrowheads="1"/>
          </p:cNvSpPr>
          <p:nvPr/>
        </p:nvSpPr>
        <p:spPr bwMode="auto">
          <a:xfrm>
            <a:off x="1778000" y="1360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30" name="Oval 30"/>
          <p:cNvSpPr>
            <a:spLocks noChangeArrowheads="1"/>
          </p:cNvSpPr>
          <p:nvPr/>
        </p:nvSpPr>
        <p:spPr bwMode="auto">
          <a:xfrm>
            <a:off x="2127250" y="1360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31" name="Oval 31"/>
          <p:cNvSpPr>
            <a:spLocks noChangeArrowheads="1"/>
          </p:cNvSpPr>
          <p:nvPr/>
        </p:nvSpPr>
        <p:spPr bwMode="auto">
          <a:xfrm>
            <a:off x="2476500" y="1360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32" name="Oval 32"/>
          <p:cNvSpPr>
            <a:spLocks noChangeArrowheads="1"/>
          </p:cNvSpPr>
          <p:nvPr/>
        </p:nvSpPr>
        <p:spPr bwMode="auto">
          <a:xfrm>
            <a:off x="2825750" y="1360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33" name="Oval 33"/>
          <p:cNvSpPr>
            <a:spLocks noChangeArrowheads="1"/>
          </p:cNvSpPr>
          <p:nvPr/>
        </p:nvSpPr>
        <p:spPr bwMode="auto">
          <a:xfrm>
            <a:off x="3175000" y="1360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34" name="Oval 34"/>
          <p:cNvSpPr>
            <a:spLocks noChangeArrowheads="1"/>
          </p:cNvSpPr>
          <p:nvPr/>
        </p:nvSpPr>
        <p:spPr bwMode="auto">
          <a:xfrm>
            <a:off x="3524250" y="1360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35" name="Oval 35"/>
          <p:cNvSpPr>
            <a:spLocks noChangeArrowheads="1"/>
          </p:cNvSpPr>
          <p:nvPr/>
        </p:nvSpPr>
        <p:spPr bwMode="auto">
          <a:xfrm>
            <a:off x="3873500" y="1360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36" name="Oval 36"/>
          <p:cNvSpPr>
            <a:spLocks noChangeArrowheads="1"/>
          </p:cNvSpPr>
          <p:nvPr/>
        </p:nvSpPr>
        <p:spPr bwMode="auto">
          <a:xfrm>
            <a:off x="4222750" y="1360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37" name="Oval 37"/>
          <p:cNvSpPr>
            <a:spLocks noChangeArrowheads="1"/>
          </p:cNvSpPr>
          <p:nvPr/>
        </p:nvSpPr>
        <p:spPr bwMode="auto">
          <a:xfrm>
            <a:off x="4572000" y="1360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38" name="Oval 38"/>
          <p:cNvSpPr>
            <a:spLocks noChangeArrowheads="1"/>
          </p:cNvSpPr>
          <p:nvPr/>
        </p:nvSpPr>
        <p:spPr bwMode="auto">
          <a:xfrm>
            <a:off x="4921250" y="1360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39" name="Oval 39"/>
          <p:cNvSpPr>
            <a:spLocks noChangeArrowheads="1"/>
          </p:cNvSpPr>
          <p:nvPr/>
        </p:nvSpPr>
        <p:spPr bwMode="auto">
          <a:xfrm>
            <a:off x="1079500" y="1706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40" name="Oval 40"/>
          <p:cNvSpPr>
            <a:spLocks noChangeArrowheads="1"/>
          </p:cNvSpPr>
          <p:nvPr/>
        </p:nvSpPr>
        <p:spPr bwMode="auto">
          <a:xfrm>
            <a:off x="1428750" y="1706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41" name="Oval 41"/>
          <p:cNvSpPr>
            <a:spLocks noChangeArrowheads="1"/>
          </p:cNvSpPr>
          <p:nvPr/>
        </p:nvSpPr>
        <p:spPr bwMode="auto">
          <a:xfrm>
            <a:off x="1778000" y="1706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42" name="Oval 42"/>
          <p:cNvSpPr>
            <a:spLocks noChangeArrowheads="1"/>
          </p:cNvSpPr>
          <p:nvPr/>
        </p:nvSpPr>
        <p:spPr bwMode="auto">
          <a:xfrm>
            <a:off x="2127250" y="1706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43" name="Oval 43"/>
          <p:cNvSpPr>
            <a:spLocks noChangeArrowheads="1"/>
          </p:cNvSpPr>
          <p:nvPr/>
        </p:nvSpPr>
        <p:spPr bwMode="auto">
          <a:xfrm>
            <a:off x="2476500" y="1706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44" name="Oval 44"/>
          <p:cNvSpPr>
            <a:spLocks noChangeArrowheads="1"/>
          </p:cNvSpPr>
          <p:nvPr/>
        </p:nvSpPr>
        <p:spPr bwMode="auto">
          <a:xfrm>
            <a:off x="2825750" y="1706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45" name="Oval 45"/>
          <p:cNvSpPr>
            <a:spLocks noChangeArrowheads="1"/>
          </p:cNvSpPr>
          <p:nvPr/>
        </p:nvSpPr>
        <p:spPr bwMode="auto">
          <a:xfrm>
            <a:off x="3175000" y="1706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46" name="Oval 46"/>
          <p:cNvSpPr>
            <a:spLocks noChangeArrowheads="1"/>
          </p:cNvSpPr>
          <p:nvPr/>
        </p:nvSpPr>
        <p:spPr bwMode="auto">
          <a:xfrm>
            <a:off x="3524250" y="1706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47" name="Oval 47"/>
          <p:cNvSpPr>
            <a:spLocks noChangeArrowheads="1"/>
          </p:cNvSpPr>
          <p:nvPr/>
        </p:nvSpPr>
        <p:spPr bwMode="auto">
          <a:xfrm>
            <a:off x="3873500" y="1706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48" name="Oval 48"/>
          <p:cNvSpPr>
            <a:spLocks noChangeArrowheads="1"/>
          </p:cNvSpPr>
          <p:nvPr/>
        </p:nvSpPr>
        <p:spPr bwMode="auto">
          <a:xfrm>
            <a:off x="4222750" y="1706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49" name="Oval 49"/>
          <p:cNvSpPr>
            <a:spLocks noChangeArrowheads="1"/>
          </p:cNvSpPr>
          <p:nvPr/>
        </p:nvSpPr>
        <p:spPr bwMode="auto">
          <a:xfrm>
            <a:off x="4572000" y="1706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50" name="Oval 50"/>
          <p:cNvSpPr>
            <a:spLocks noChangeArrowheads="1"/>
          </p:cNvSpPr>
          <p:nvPr/>
        </p:nvSpPr>
        <p:spPr bwMode="auto">
          <a:xfrm>
            <a:off x="4921250" y="1706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51" name="Oval 51"/>
          <p:cNvSpPr>
            <a:spLocks noChangeArrowheads="1"/>
          </p:cNvSpPr>
          <p:nvPr/>
        </p:nvSpPr>
        <p:spPr bwMode="auto">
          <a:xfrm>
            <a:off x="1079500" y="2051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52" name="Oval 52"/>
          <p:cNvSpPr>
            <a:spLocks noChangeArrowheads="1"/>
          </p:cNvSpPr>
          <p:nvPr/>
        </p:nvSpPr>
        <p:spPr bwMode="auto">
          <a:xfrm>
            <a:off x="1428750" y="2051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53" name="Oval 53"/>
          <p:cNvSpPr>
            <a:spLocks noChangeArrowheads="1"/>
          </p:cNvSpPr>
          <p:nvPr/>
        </p:nvSpPr>
        <p:spPr bwMode="auto">
          <a:xfrm>
            <a:off x="1778000" y="2051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54" name="Oval 54"/>
          <p:cNvSpPr>
            <a:spLocks noChangeArrowheads="1"/>
          </p:cNvSpPr>
          <p:nvPr/>
        </p:nvSpPr>
        <p:spPr bwMode="auto">
          <a:xfrm>
            <a:off x="2127250" y="2051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55" name="Oval 55"/>
          <p:cNvSpPr>
            <a:spLocks noChangeArrowheads="1"/>
          </p:cNvSpPr>
          <p:nvPr/>
        </p:nvSpPr>
        <p:spPr bwMode="auto">
          <a:xfrm>
            <a:off x="2476500" y="2051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56" name="Oval 56"/>
          <p:cNvSpPr>
            <a:spLocks noChangeArrowheads="1"/>
          </p:cNvSpPr>
          <p:nvPr/>
        </p:nvSpPr>
        <p:spPr bwMode="auto">
          <a:xfrm>
            <a:off x="2825750" y="2051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57" name="Oval 57"/>
          <p:cNvSpPr>
            <a:spLocks noChangeArrowheads="1"/>
          </p:cNvSpPr>
          <p:nvPr/>
        </p:nvSpPr>
        <p:spPr bwMode="auto">
          <a:xfrm>
            <a:off x="3175000" y="2051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58" name="Oval 58"/>
          <p:cNvSpPr>
            <a:spLocks noChangeArrowheads="1"/>
          </p:cNvSpPr>
          <p:nvPr/>
        </p:nvSpPr>
        <p:spPr bwMode="auto">
          <a:xfrm>
            <a:off x="3524250" y="2051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59" name="Oval 59"/>
          <p:cNvSpPr>
            <a:spLocks noChangeArrowheads="1"/>
          </p:cNvSpPr>
          <p:nvPr/>
        </p:nvSpPr>
        <p:spPr bwMode="auto">
          <a:xfrm>
            <a:off x="3873500" y="2051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60" name="Oval 60"/>
          <p:cNvSpPr>
            <a:spLocks noChangeArrowheads="1"/>
          </p:cNvSpPr>
          <p:nvPr/>
        </p:nvSpPr>
        <p:spPr bwMode="auto">
          <a:xfrm>
            <a:off x="4222750" y="2051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61" name="Oval 61"/>
          <p:cNvSpPr>
            <a:spLocks noChangeArrowheads="1"/>
          </p:cNvSpPr>
          <p:nvPr/>
        </p:nvSpPr>
        <p:spPr bwMode="auto">
          <a:xfrm>
            <a:off x="4572000" y="2051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62" name="Oval 62"/>
          <p:cNvSpPr>
            <a:spLocks noChangeArrowheads="1"/>
          </p:cNvSpPr>
          <p:nvPr/>
        </p:nvSpPr>
        <p:spPr bwMode="auto">
          <a:xfrm>
            <a:off x="4921250" y="2051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63" name="Oval 63"/>
          <p:cNvSpPr>
            <a:spLocks noChangeArrowheads="1"/>
          </p:cNvSpPr>
          <p:nvPr/>
        </p:nvSpPr>
        <p:spPr bwMode="auto">
          <a:xfrm>
            <a:off x="1079500" y="2397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64" name="Oval 64"/>
          <p:cNvSpPr>
            <a:spLocks noChangeArrowheads="1"/>
          </p:cNvSpPr>
          <p:nvPr/>
        </p:nvSpPr>
        <p:spPr bwMode="auto">
          <a:xfrm>
            <a:off x="1428750" y="2397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65" name="Oval 65"/>
          <p:cNvSpPr>
            <a:spLocks noChangeArrowheads="1"/>
          </p:cNvSpPr>
          <p:nvPr/>
        </p:nvSpPr>
        <p:spPr bwMode="auto">
          <a:xfrm>
            <a:off x="1778000" y="2397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66" name="Oval 66"/>
          <p:cNvSpPr>
            <a:spLocks noChangeArrowheads="1"/>
          </p:cNvSpPr>
          <p:nvPr/>
        </p:nvSpPr>
        <p:spPr bwMode="auto">
          <a:xfrm>
            <a:off x="2127250" y="2397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67" name="Oval 67"/>
          <p:cNvSpPr>
            <a:spLocks noChangeArrowheads="1"/>
          </p:cNvSpPr>
          <p:nvPr/>
        </p:nvSpPr>
        <p:spPr bwMode="auto">
          <a:xfrm>
            <a:off x="2476500" y="2397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68" name="Oval 68"/>
          <p:cNvSpPr>
            <a:spLocks noChangeArrowheads="1"/>
          </p:cNvSpPr>
          <p:nvPr/>
        </p:nvSpPr>
        <p:spPr bwMode="auto">
          <a:xfrm>
            <a:off x="2825750" y="2397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69" name="Oval 69"/>
          <p:cNvSpPr>
            <a:spLocks noChangeArrowheads="1"/>
          </p:cNvSpPr>
          <p:nvPr/>
        </p:nvSpPr>
        <p:spPr bwMode="auto">
          <a:xfrm>
            <a:off x="3175000" y="2397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70" name="Oval 70"/>
          <p:cNvSpPr>
            <a:spLocks noChangeArrowheads="1"/>
          </p:cNvSpPr>
          <p:nvPr/>
        </p:nvSpPr>
        <p:spPr bwMode="auto">
          <a:xfrm>
            <a:off x="3524250" y="2397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71" name="Oval 71"/>
          <p:cNvSpPr>
            <a:spLocks noChangeArrowheads="1"/>
          </p:cNvSpPr>
          <p:nvPr/>
        </p:nvSpPr>
        <p:spPr bwMode="auto">
          <a:xfrm>
            <a:off x="3873500" y="2397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72" name="Oval 72"/>
          <p:cNvSpPr>
            <a:spLocks noChangeArrowheads="1"/>
          </p:cNvSpPr>
          <p:nvPr/>
        </p:nvSpPr>
        <p:spPr bwMode="auto">
          <a:xfrm>
            <a:off x="4222750" y="2397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73" name="Oval 73"/>
          <p:cNvSpPr>
            <a:spLocks noChangeArrowheads="1"/>
          </p:cNvSpPr>
          <p:nvPr/>
        </p:nvSpPr>
        <p:spPr bwMode="auto">
          <a:xfrm>
            <a:off x="4572000" y="2397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74" name="Oval 74"/>
          <p:cNvSpPr>
            <a:spLocks noChangeArrowheads="1"/>
          </p:cNvSpPr>
          <p:nvPr/>
        </p:nvSpPr>
        <p:spPr bwMode="auto">
          <a:xfrm>
            <a:off x="4921250" y="2397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25675" name="Rectangle 75"/>
          <p:cNvSpPr>
            <a:spLocks noChangeArrowheads="1"/>
          </p:cNvSpPr>
          <p:nvPr/>
        </p:nvSpPr>
        <p:spPr bwMode="auto">
          <a:xfrm>
            <a:off x="381000" y="817563"/>
            <a:ext cx="947738" cy="585787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25676" name="Rectangle 76"/>
          <p:cNvSpPr>
            <a:spLocks noChangeArrowheads="1"/>
          </p:cNvSpPr>
          <p:nvPr/>
        </p:nvSpPr>
        <p:spPr bwMode="auto">
          <a:xfrm>
            <a:off x="2725738" y="252413"/>
            <a:ext cx="949325" cy="585787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25677" name="Rectangle 77"/>
          <p:cNvSpPr>
            <a:spLocks noChangeArrowheads="1"/>
          </p:cNvSpPr>
          <p:nvPr/>
        </p:nvSpPr>
        <p:spPr bwMode="auto">
          <a:xfrm>
            <a:off x="5072063" y="922338"/>
            <a:ext cx="947737" cy="585787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</a:t>
            </a:r>
          </a:p>
        </p:txBody>
      </p:sp>
      <p:sp>
        <p:nvSpPr>
          <p:cNvPr id="25678" name="Rectangle 78"/>
          <p:cNvSpPr>
            <a:spLocks noChangeArrowheads="1"/>
          </p:cNvSpPr>
          <p:nvPr/>
        </p:nvSpPr>
        <p:spPr bwMode="auto">
          <a:xfrm>
            <a:off x="4800600" y="1762125"/>
            <a:ext cx="947738" cy="585788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G</a:t>
            </a:r>
          </a:p>
        </p:txBody>
      </p:sp>
      <p:sp>
        <p:nvSpPr>
          <p:cNvPr id="25679" name="Rectangle 79"/>
          <p:cNvSpPr>
            <a:spLocks noChangeArrowheads="1"/>
          </p:cNvSpPr>
          <p:nvPr/>
        </p:nvSpPr>
        <p:spPr bwMode="auto">
          <a:xfrm rot="-5400000">
            <a:off x="512762" y="1849438"/>
            <a:ext cx="938213" cy="592138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</a:t>
            </a:r>
          </a:p>
        </p:txBody>
      </p:sp>
      <p:sp>
        <p:nvSpPr>
          <p:cNvPr id="25680" name="Rectangle 80"/>
          <p:cNvSpPr>
            <a:spLocks noChangeArrowheads="1"/>
          </p:cNvSpPr>
          <p:nvPr/>
        </p:nvSpPr>
        <p:spPr bwMode="auto">
          <a:xfrm rot="-5400000">
            <a:off x="3408363" y="1316037"/>
            <a:ext cx="939800" cy="59372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</a:t>
            </a:r>
          </a:p>
        </p:txBody>
      </p:sp>
      <p:sp>
        <p:nvSpPr>
          <p:cNvPr id="25681" name="Rectangle 81"/>
          <p:cNvSpPr>
            <a:spLocks noChangeArrowheads="1"/>
          </p:cNvSpPr>
          <p:nvPr/>
        </p:nvSpPr>
        <p:spPr bwMode="auto">
          <a:xfrm>
            <a:off x="1981200" y="1828800"/>
            <a:ext cx="947738" cy="585788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</a:t>
            </a:r>
          </a:p>
        </p:txBody>
      </p:sp>
      <p:sp>
        <p:nvSpPr>
          <p:cNvPr id="25682" name="Rectangle 82"/>
          <p:cNvSpPr>
            <a:spLocks noChangeArrowheads="1"/>
          </p:cNvSpPr>
          <p:nvPr/>
        </p:nvSpPr>
        <p:spPr bwMode="auto">
          <a:xfrm rot="-5400000">
            <a:off x="1827213" y="965200"/>
            <a:ext cx="493712" cy="592138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</a:t>
            </a:r>
          </a:p>
        </p:txBody>
      </p:sp>
      <p:sp>
        <p:nvSpPr>
          <p:cNvPr id="25683" name="Text Box 83"/>
          <p:cNvSpPr txBox="1">
            <a:spLocks noChangeArrowheads="1"/>
          </p:cNvSpPr>
          <p:nvPr/>
        </p:nvSpPr>
        <p:spPr bwMode="auto">
          <a:xfrm>
            <a:off x="152400" y="2895600"/>
            <a:ext cx="63246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Each loop of conductive wire is moving to the right at the constant velocity listed below.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Each loop is either 25%, 50%, 75% or 100% inside the indicated B-field.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Loop H is half of the size of the others.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Rank in order in the induced current in each of the loops at the time and position indicated.</a:t>
            </a:r>
          </a:p>
        </p:txBody>
      </p:sp>
      <p:sp>
        <p:nvSpPr>
          <p:cNvPr id="25684" name="Text Box 84"/>
          <p:cNvSpPr txBox="1">
            <a:spLocks noChangeArrowheads="1"/>
          </p:cNvSpPr>
          <p:nvPr/>
        </p:nvSpPr>
        <p:spPr bwMode="auto">
          <a:xfrm>
            <a:off x="6629400" y="228600"/>
            <a:ext cx="2133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V</a:t>
            </a:r>
            <a:r>
              <a:rPr lang="en-US" altLang="en-US" sz="2400" baseline="-25000"/>
              <a:t>a</a:t>
            </a:r>
            <a:r>
              <a:rPr lang="en-US" altLang="en-US" sz="2400"/>
              <a:t> = 2cm/s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V</a:t>
            </a:r>
            <a:r>
              <a:rPr lang="en-US" altLang="en-US" sz="2400" baseline="-25000"/>
              <a:t>b</a:t>
            </a:r>
            <a:r>
              <a:rPr lang="en-US" altLang="en-US" sz="2400"/>
              <a:t> = 4cm/s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V</a:t>
            </a:r>
            <a:r>
              <a:rPr lang="en-US" altLang="en-US" sz="2400" baseline="-25000"/>
              <a:t>c</a:t>
            </a:r>
            <a:r>
              <a:rPr lang="en-US" altLang="en-US" sz="2400"/>
              <a:t> = 2cm/s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V</a:t>
            </a:r>
            <a:r>
              <a:rPr lang="en-US" altLang="en-US" sz="2400" baseline="-25000"/>
              <a:t>d</a:t>
            </a:r>
            <a:r>
              <a:rPr lang="en-US" altLang="en-US" sz="2400"/>
              <a:t> = 2cm/s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85" name="Text Box 85"/>
          <p:cNvSpPr txBox="1">
            <a:spLocks noChangeArrowheads="1"/>
          </p:cNvSpPr>
          <p:nvPr/>
        </p:nvSpPr>
        <p:spPr bwMode="auto">
          <a:xfrm>
            <a:off x="6629400" y="2362200"/>
            <a:ext cx="2133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V</a:t>
            </a:r>
            <a:r>
              <a:rPr lang="en-US" altLang="en-US" sz="2400" baseline="-25000"/>
              <a:t>e</a:t>
            </a:r>
            <a:r>
              <a:rPr lang="en-US" altLang="en-US" sz="2400"/>
              <a:t> = 0cm/s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V</a:t>
            </a:r>
            <a:r>
              <a:rPr lang="en-US" altLang="en-US" sz="2400" baseline="-25000"/>
              <a:t>f</a:t>
            </a:r>
            <a:r>
              <a:rPr lang="en-US" altLang="en-US" sz="2400"/>
              <a:t> = 2cm/s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V</a:t>
            </a:r>
            <a:r>
              <a:rPr lang="en-US" altLang="en-US" sz="2400" baseline="-25000"/>
              <a:t>g</a:t>
            </a:r>
            <a:r>
              <a:rPr lang="en-US" altLang="en-US" sz="2400"/>
              <a:t> = 4cm/s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V</a:t>
            </a:r>
            <a:r>
              <a:rPr lang="en-US" altLang="en-US" sz="2400" baseline="-25000"/>
              <a:t>h</a:t>
            </a:r>
            <a:r>
              <a:rPr lang="en-US" altLang="en-US" sz="2400"/>
              <a:t> = 4cm/s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4267200" y="2286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Diamond 86"/>
          <p:cNvSpPr/>
          <p:nvPr/>
        </p:nvSpPr>
        <p:spPr>
          <a:xfrm>
            <a:off x="3200400" y="609600"/>
            <a:ext cx="2667000" cy="2133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381000" y="304800"/>
            <a:ext cx="73914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33.41 </a:t>
            </a:r>
            <a:r>
              <a:rPr lang="en-US" altLang="en-US" sz="1800"/>
              <a:t>A small, 1.50-mm-diameter circular loop with R = 1.40×10</a:t>
            </a:r>
            <a:r>
              <a:rPr lang="en-US" altLang="en-US" sz="1800" baseline="30000"/>
              <a:t>−2</a:t>
            </a:r>
            <a:r>
              <a:rPr lang="en-US" altLang="en-US" sz="1800"/>
              <a:t> Ohms is at the center of a large 120-mm-diameter circular loop. Both loops lie in the same plane. The current in the outer loop changes from +1A to -1A in 9.00×10</a:t>
            </a:r>
            <a:r>
              <a:rPr lang="en-US" altLang="en-US" sz="1800" baseline="30000"/>
              <a:t>−2</a:t>
            </a:r>
            <a:r>
              <a:rPr lang="en-US" altLang="en-US" sz="1800"/>
              <a:t>  sec  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7651" name="AutoShape 11"/>
          <p:cNvSpPr>
            <a:spLocks noChangeArrowheads="1"/>
          </p:cNvSpPr>
          <p:nvPr/>
        </p:nvSpPr>
        <p:spPr bwMode="auto">
          <a:xfrm>
            <a:off x="3124200" y="3429000"/>
            <a:ext cx="3962400" cy="12954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15" y="10800"/>
                </a:moveTo>
                <a:cubicBezTo>
                  <a:pt x="415" y="16535"/>
                  <a:pt x="5065" y="21185"/>
                  <a:pt x="10800" y="21185"/>
                </a:cubicBezTo>
                <a:cubicBezTo>
                  <a:pt x="16535" y="21185"/>
                  <a:pt x="21185" y="16535"/>
                  <a:pt x="21185" y="10800"/>
                </a:cubicBezTo>
                <a:cubicBezTo>
                  <a:pt x="21185" y="5065"/>
                  <a:pt x="16535" y="415"/>
                  <a:pt x="10800" y="415"/>
                </a:cubicBezTo>
                <a:cubicBezTo>
                  <a:pt x="5065" y="415"/>
                  <a:pt x="415" y="5065"/>
                  <a:pt x="415" y="10800"/>
                </a:cubicBezTo>
                <a:close/>
              </a:path>
            </a:pathLst>
          </a:custGeom>
          <a:solidFill>
            <a:schemeClr val="accent1"/>
          </a:solidFill>
          <a:ln w="9525">
            <a:round/>
            <a:headEnd/>
            <a:tailEnd/>
          </a:ln>
          <a:scene3d>
            <a:camera prst="legacyObliqueTopRight">
              <a:rot lat="5100000" lon="0" rev="0"/>
            </a:camera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27652" name="Line 12"/>
          <p:cNvSpPr>
            <a:spLocks noChangeShapeType="1"/>
          </p:cNvSpPr>
          <p:nvPr/>
        </p:nvSpPr>
        <p:spPr bwMode="auto">
          <a:xfrm flipV="1">
            <a:off x="5029200" y="1981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3" name="Line 14"/>
          <p:cNvSpPr>
            <a:spLocks noChangeShapeType="1"/>
          </p:cNvSpPr>
          <p:nvPr/>
        </p:nvSpPr>
        <p:spPr bwMode="auto">
          <a:xfrm flipV="1">
            <a:off x="4800600" y="1981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" name="Line 15"/>
          <p:cNvSpPr>
            <a:spLocks noChangeShapeType="1"/>
          </p:cNvSpPr>
          <p:nvPr/>
        </p:nvSpPr>
        <p:spPr bwMode="auto">
          <a:xfrm flipV="1">
            <a:off x="5257800" y="1981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Line 16"/>
          <p:cNvSpPr>
            <a:spLocks noChangeShapeType="1"/>
          </p:cNvSpPr>
          <p:nvPr/>
        </p:nvSpPr>
        <p:spPr bwMode="auto">
          <a:xfrm flipV="1">
            <a:off x="5486400" y="1981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Line 17"/>
          <p:cNvSpPr>
            <a:spLocks noChangeShapeType="1"/>
          </p:cNvSpPr>
          <p:nvPr/>
        </p:nvSpPr>
        <p:spPr bwMode="auto">
          <a:xfrm flipV="1">
            <a:off x="4572000" y="1981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Arc 19"/>
          <p:cNvSpPr>
            <a:spLocks/>
          </p:cNvSpPr>
          <p:nvPr/>
        </p:nvSpPr>
        <p:spPr bwMode="auto">
          <a:xfrm rot="10592555" flipV="1">
            <a:off x="5638800" y="2057400"/>
            <a:ext cx="381000" cy="15240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Arc 20"/>
          <p:cNvSpPr>
            <a:spLocks/>
          </p:cNvSpPr>
          <p:nvPr/>
        </p:nvSpPr>
        <p:spPr bwMode="auto">
          <a:xfrm rot="10592555" flipV="1">
            <a:off x="5865813" y="2043113"/>
            <a:ext cx="838200" cy="15240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Arc 21"/>
          <p:cNvSpPr>
            <a:spLocks/>
          </p:cNvSpPr>
          <p:nvPr/>
        </p:nvSpPr>
        <p:spPr bwMode="auto">
          <a:xfrm rot="10592555" flipV="1">
            <a:off x="6399213" y="2033588"/>
            <a:ext cx="1677987" cy="1597025"/>
          </a:xfrm>
          <a:custGeom>
            <a:avLst/>
            <a:gdLst>
              <a:gd name="T0" fmla="*/ 2147483646 w 43200"/>
              <a:gd name="T1" fmla="*/ 2147483646 h 22645"/>
              <a:gd name="T2" fmla="*/ 2147483646 w 43200"/>
              <a:gd name="T3" fmla="*/ 2147483646 h 22645"/>
              <a:gd name="T4" fmla="*/ 2147483646 w 43200"/>
              <a:gd name="T5" fmla="*/ 2147483646 h 22645"/>
              <a:gd name="T6" fmla="*/ 0 60000 65536"/>
              <a:gd name="T7" fmla="*/ 0 60000 65536"/>
              <a:gd name="T8" fmla="*/ 0 60000 65536"/>
              <a:gd name="T9" fmla="*/ 0 w 43200"/>
              <a:gd name="T10" fmla="*/ 0 h 22645"/>
              <a:gd name="T11" fmla="*/ 43200 w 43200"/>
              <a:gd name="T12" fmla="*/ 22645 h 226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2645" fill="none" extrusionOk="0">
                <a:moveTo>
                  <a:pt x="25" y="22644"/>
                </a:moveTo>
                <a:cubicBezTo>
                  <a:pt x="8" y="22296"/>
                  <a:pt x="0" y="2194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2645" stroke="0" extrusionOk="0">
                <a:moveTo>
                  <a:pt x="25" y="22644"/>
                </a:moveTo>
                <a:cubicBezTo>
                  <a:pt x="8" y="22296"/>
                  <a:pt x="0" y="2194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lnTo>
                  <a:pt x="25" y="2264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660" name="Group 25"/>
          <p:cNvGrpSpPr>
            <a:grpSpLocks/>
          </p:cNvGrpSpPr>
          <p:nvPr/>
        </p:nvGrpSpPr>
        <p:grpSpPr bwMode="auto">
          <a:xfrm flipH="1">
            <a:off x="1905000" y="1981200"/>
            <a:ext cx="2438400" cy="1597025"/>
            <a:chOff x="3648" y="1377"/>
            <a:chExt cx="1536" cy="1006"/>
          </a:xfrm>
        </p:grpSpPr>
        <p:sp>
          <p:nvSpPr>
            <p:cNvPr id="27678" name="Arc 22"/>
            <p:cNvSpPr>
              <a:spLocks/>
            </p:cNvSpPr>
            <p:nvPr/>
          </p:nvSpPr>
          <p:spPr bwMode="auto">
            <a:xfrm rot="10592555" flipV="1">
              <a:off x="3648" y="1392"/>
              <a:ext cx="240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9" name="Arc 23"/>
            <p:cNvSpPr>
              <a:spLocks/>
            </p:cNvSpPr>
            <p:nvPr/>
          </p:nvSpPr>
          <p:spPr bwMode="auto">
            <a:xfrm rot="10592555" flipV="1">
              <a:off x="3791" y="1383"/>
              <a:ext cx="528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0" name="Arc 24"/>
            <p:cNvSpPr>
              <a:spLocks/>
            </p:cNvSpPr>
            <p:nvPr/>
          </p:nvSpPr>
          <p:spPr bwMode="auto">
            <a:xfrm rot="10592555" flipV="1">
              <a:off x="4127" y="1377"/>
              <a:ext cx="1057" cy="1006"/>
            </a:xfrm>
            <a:custGeom>
              <a:avLst/>
              <a:gdLst>
                <a:gd name="T0" fmla="*/ 0 w 43200"/>
                <a:gd name="T1" fmla="*/ 0 h 22645"/>
                <a:gd name="T2" fmla="*/ 0 w 43200"/>
                <a:gd name="T3" fmla="*/ 0 h 22645"/>
                <a:gd name="T4" fmla="*/ 0 w 43200"/>
                <a:gd name="T5" fmla="*/ 0 h 22645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645"/>
                <a:gd name="T11" fmla="*/ 43200 w 43200"/>
                <a:gd name="T12" fmla="*/ 22645 h 226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645" fill="none" extrusionOk="0">
                  <a:moveTo>
                    <a:pt x="25" y="22644"/>
                  </a:moveTo>
                  <a:cubicBezTo>
                    <a:pt x="8" y="22296"/>
                    <a:pt x="0" y="2194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645" stroke="0" extrusionOk="0">
                  <a:moveTo>
                    <a:pt x="25" y="22644"/>
                  </a:moveTo>
                  <a:cubicBezTo>
                    <a:pt x="8" y="22296"/>
                    <a:pt x="0" y="2194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25" y="22644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61" name="Line 39"/>
          <p:cNvSpPr>
            <a:spLocks noChangeShapeType="1"/>
          </p:cNvSpPr>
          <p:nvPr/>
        </p:nvSpPr>
        <p:spPr bwMode="auto">
          <a:xfrm>
            <a:off x="5029200" y="4267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Line 40"/>
          <p:cNvSpPr>
            <a:spLocks noChangeShapeType="1"/>
          </p:cNvSpPr>
          <p:nvPr/>
        </p:nvSpPr>
        <p:spPr bwMode="auto">
          <a:xfrm>
            <a:off x="4800600" y="4267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" name="Line 41"/>
          <p:cNvSpPr>
            <a:spLocks noChangeShapeType="1"/>
          </p:cNvSpPr>
          <p:nvPr/>
        </p:nvSpPr>
        <p:spPr bwMode="auto">
          <a:xfrm>
            <a:off x="5257800" y="4267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" name="Line 42"/>
          <p:cNvSpPr>
            <a:spLocks noChangeShapeType="1"/>
          </p:cNvSpPr>
          <p:nvPr/>
        </p:nvSpPr>
        <p:spPr bwMode="auto">
          <a:xfrm>
            <a:off x="5486400" y="4267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" name="Line 43"/>
          <p:cNvSpPr>
            <a:spLocks noChangeShapeType="1"/>
          </p:cNvSpPr>
          <p:nvPr/>
        </p:nvSpPr>
        <p:spPr bwMode="auto">
          <a:xfrm>
            <a:off x="4572000" y="4267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" name="Arc 44"/>
          <p:cNvSpPr>
            <a:spLocks/>
          </p:cNvSpPr>
          <p:nvPr/>
        </p:nvSpPr>
        <p:spPr bwMode="auto">
          <a:xfrm rot="-10592555">
            <a:off x="5638800" y="4343400"/>
            <a:ext cx="381000" cy="15240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Arc 45"/>
          <p:cNvSpPr>
            <a:spLocks/>
          </p:cNvSpPr>
          <p:nvPr/>
        </p:nvSpPr>
        <p:spPr bwMode="auto">
          <a:xfrm rot="-10592555">
            <a:off x="5865813" y="4329113"/>
            <a:ext cx="838200" cy="15240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Arc 46"/>
          <p:cNvSpPr>
            <a:spLocks/>
          </p:cNvSpPr>
          <p:nvPr/>
        </p:nvSpPr>
        <p:spPr bwMode="auto">
          <a:xfrm rot="-10592555">
            <a:off x="6411913" y="3935413"/>
            <a:ext cx="1677987" cy="1981200"/>
          </a:xfrm>
          <a:custGeom>
            <a:avLst/>
            <a:gdLst>
              <a:gd name="T0" fmla="*/ 2147483646 w 43200"/>
              <a:gd name="T1" fmla="*/ 2147483646 h 28100"/>
              <a:gd name="T2" fmla="*/ 2147483646 w 43200"/>
              <a:gd name="T3" fmla="*/ 2147483646 h 28100"/>
              <a:gd name="T4" fmla="*/ 2147483646 w 43200"/>
              <a:gd name="T5" fmla="*/ 2147483646 h 28100"/>
              <a:gd name="T6" fmla="*/ 0 60000 65536"/>
              <a:gd name="T7" fmla="*/ 0 60000 65536"/>
              <a:gd name="T8" fmla="*/ 0 60000 65536"/>
              <a:gd name="T9" fmla="*/ 0 w 43200"/>
              <a:gd name="T10" fmla="*/ 0 h 28100"/>
              <a:gd name="T11" fmla="*/ 43200 w 43200"/>
              <a:gd name="T12" fmla="*/ 28100 h 281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8100" fill="none" extrusionOk="0">
                <a:moveTo>
                  <a:pt x="1001" y="28099"/>
                </a:moveTo>
                <a:cubicBezTo>
                  <a:pt x="337" y="25997"/>
                  <a:pt x="0" y="2380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8100" stroke="0" extrusionOk="0">
                <a:moveTo>
                  <a:pt x="1001" y="28099"/>
                </a:moveTo>
                <a:cubicBezTo>
                  <a:pt x="337" y="25997"/>
                  <a:pt x="0" y="2380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lnTo>
                  <a:pt x="1001" y="2809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669" name="Group 47"/>
          <p:cNvGrpSpPr>
            <a:grpSpLocks/>
          </p:cNvGrpSpPr>
          <p:nvPr/>
        </p:nvGrpSpPr>
        <p:grpSpPr bwMode="auto">
          <a:xfrm flipH="1" flipV="1">
            <a:off x="1905000" y="4267200"/>
            <a:ext cx="2438400" cy="1597025"/>
            <a:chOff x="3648" y="1377"/>
            <a:chExt cx="1536" cy="1006"/>
          </a:xfrm>
        </p:grpSpPr>
        <p:sp>
          <p:nvSpPr>
            <p:cNvPr id="27675" name="Arc 48"/>
            <p:cNvSpPr>
              <a:spLocks/>
            </p:cNvSpPr>
            <p:nvPr/>
          </p:nvSpPr>
          <p:spPr bwMode="auto">
            <a:xfrm rot="10592555" flipV="1">
              <a:off x="3648" y="1392"/>
              <a:ext cx="240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6" name="Arc 49"/>
            <p:cNvSpPr>
              <a:spLocks/>
            </p:cNvSpPr>
            <p:nvPr/>
          </p:nvSpPr>
          <p:spPr bwMode="auto">
            <a:xfrm rot="10592555" flipV="1">
              <a:off x="3791" y="1383"/>
              <a:ext cx="528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7" name="Arc 50"/>
            <p:cNvSpPr>
              <a:spLocks/>
            </p:cNvSpPr>
            <p:nvPr/>
          </p:nvSpPr>
          <p:spPr bwMode="auto">
            <a:xfrm rot="10592555" flipV="1">
              <a:off x="4127" y="1377"/>
              <a:ext cx="1057" cy="1006"/>
            </a:xfrm>
            <a:custGeom>
              <a:avLst/>
              <a:gdLst>
                <a:gd name="T0" fmla="*/ 0 w 43200"/>
                <a:gd name="T1" fmla="*/ 0 h 22645"/>
                <a:gd name="T2" fmla="*/ 0 w 43200"/>
                <a:gd name="T3" fmla="*/ 0 h 22645"/>
                <a:gd name="T4" fmla="*/ 0 w 43200"/>
                <a:gd name="T5" fmla="*/ 0 h 22645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645"/>
                <a:gd name="T11" fmla="*/ 43200 w 43200"/>
                <a:gd name="T12" fmla="*/ 22645 h 226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645" fill="none" extrusionOk="0">
                  <a:moveTo>
                    <a:pt x="25" y="22644"/>
                  </a:moveTo>
                  <a:cubicBezTo>
                    <a:pt x="8" y="22296"/>
                    <a:pt x="0" y="2194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645" stroke="0" extrusionOk="0">
                  <a:moveTo>
                    <a:pt x="25" y="22644"/>
                  </a:moveTo>
                  <a:cubicBezTo>
                    <a:pt x="8" y="22296"/>
                    <a:pt x="0" y="2194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25" y="22644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70" name="AutoShape 51"/>
          <p:cNvSpPr>
            <a:spLocks noChangeArrowheads="1"/>
          </p:cNvSpPr>
          <p:nvPr/>
        </p:nvSpPr>
        <p:spPr bwMode="auto">
          <a:xfrm>
            <a:off x="4600575" y="3517900"/>
            <a:ext cx="685800" cy="3810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15" y="10800"/>
                </a:moveTo>
                <a:cubicBezTo>
                  <a:pt x="415" y="16535"/>
                  <a:pt x="5065" y="21185"/>
                  <a:pt x="10800" y="21185"/>
                </a:cubicBezTo>
                <a:cubicBezTo>
                  <a:pt x="16535" y="21185"/>
                  <a:pt x="21185" y="16535"/>
                  <a:pt x="21185" y="10800"/>
                </a:cubicBezTo>
                <a:cubicBezTo>
                  <a:pt x="21185" y="5065"/>
                  <a:pt x="16535" y="415"/>
                  <a:pt x="10800" y="415"/>
                </a:cubicBezTo>
                <a:cubicBezTo>
                  <a:pt x="5065" y="415"/>
                  <a:pt x="415" y="5065"/>
                  <a:pt x="415" y="10800"/>
                </a:cubicBezTo>
                <a:close/>
              </a:path>
            </a:pathLst>
          </a:custGeom>
          <a:solidFill>
            <a:srgbClr val="FFFF00"/>
          </a:solidFill>
          <a:ln w="9525">
            <a:round/>
            <a:headEnd/>
            <a:tailEnd/>
          </a:ln>
          <a:scene3d>
            <a:camera prst="legacyObliqueTopRight">
              <a:rot lat="5100000" lon="0" rev="0"/>
            </a:camera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27671" name="Text Box 52"/>
          <p:cNvSpPr txBox="1">
            <a:spLocks noChangeArrowheads="1"/>
          </p:cNvSpPr>
          <p:nvPr/>
        </p:nvSpPr>
        <p:spPr bwMode="auto">
          <a:xfrm>
            <a:off x="228600" y="6248400"/>
            <a:ext cx="480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Remember:  B</a:t>
            </a:r>
            <a:r>
              <a:rPr lang="en-US" altLang="en-US" sz="1800" baseline="-25000"/>
              <a:t>coilcenter</a:t>
            </a:r>
            <a:r>
              <a:rPr lang="en-US" altLang="en-US" sz="1800"/>
              <a:t> = </a:t>
            </a:r>
            <a:r>
              <a:rPr lang="en-US" altLang="en-US" sz="1800">
                <a:sym typeface="Symbol" panose="05050102010706020507" pitchFamily="18" charset="2"/>
              </a:rPr>
              <a:t></a:t>
            </a:r>
            <a:r>
              <a:rPr lang="en-US" altLang="en-US" sz="1800" baseline="-25000">
                <a:sym typeface="Symbol" panose="05050102010706020507" pitchFamily="18" charset="2"/>
              </a:rPr>
              <a:t>o</a:t>
            </a:r>
            <a:r>
              <a:rPr lang="en-US" altLang="en-US" sz="1800">
                <a:sym typeface="Symbol" panose="05050102010706020507" pitchFamily="18" charset="2"/>
              </a:rPr>
              <a:t>I/(2R)</a:t>
            </a:r>
          </a:p>
        </p:txBody>
      </p:sp>
      <p:sp>
        <p:nvSpPr>
          <p:cNvPr id="27672" name="Rectangle 53"/>
          <p:cNvSpPr>
            <a:spLocks noChangeArrowheads="1"/>
          </p:cNvSpPr>
          <p:nvPr/>
        </p:nvSpPr>
        <p:spPr bwMode="auto">
          <a:xfrm>
            <a:off x="2438400" y="1524000"/>
            <a:ext cx="523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What is the induced current in the inner loop?</a:t>
            </a:r>
            <a:r>
              <a:rPr lang="en-US" altLang="en-US" sz="1800" b="1"/>
              <a:t> </a:t>
            </a:r>
          </a:p>
        </p:txBody>
      </p:sp>
      <p:sp>
        <p:nvSpPr>
          <p:cNvPr id="27673" name="Arc 54"/>
          <p:cNvSpPr>
            <a:spLocks/>
          </p:cNvSpPr>
          <p:nvPr/>
        </p:nvSpPr>
        <p:spPr bwMode="auto">
          <a:xfrm flipV="1">
            <a:off x="3962400" y="3886200"/>
            <a:ext cx="3048000" cy="142875"/>
          </a:xfrm>
          <a:custGeom>
            <a:avLst/>
            <a:gdLst>
              <a:gd name="T0" fmla="*/ 2147483646 w 21600"/>
              <a:gd name="T1" fmla="*/ 0 h 20208"/>
              <a:gd name="T2" fmla="*/ 2147483646 w 21600"/>
              <a:gd name="T3" fmla="*/ 2147483646 h 20208"/>
              <a:gd name="T4" fmla="*/ 0 w 21600"/>
              <a:gd name="T5" fmla="*/ 2147483646 h 20208"/>
              <a:gd name="T6" fmla="*/ 0 60000 65536"/>
              <a:gd name="T7" fmla="*/ 0 60000 65536"/>
              <a:gd name="T8" fmla="*/ 0 60000 65536"/>
              <a:gd name="T9" fmla="*/ 0 w 21600"/>
              <a:gd name="T10" fmla="*/ 0 h 20208"/>
              <a:gd name="T11" fmla="*/ 21600 w 21600"/>
              <a:gd name="T12" fmla="*/ 20208 h 20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208" fill="none" extrusionOk="0">
                <a:moveTo>
                  <a:pt x="7628" y="0"/>
                </a:moveTo>
                <a:cubicBezTo>
                  <a:pt x="16036" y="3174"/>
                  <a:pt x="21600" y="11221"/>
                  <a:pt x="21600" y="20208"/>
                </a:cubicBezTo>
              </a:path>
              <a:path w="21600" h="20208" stroke="0" extrusionOk="0">
                <a:moveTo>
                  <a:pt x="7628" y="0"/>
                </a:moveTo>
                <a:cubicBezTo>
                  <a:pt x="16036" y="3174"/>
                  <a:pt x="21600" y="11221"/>
                  <a:pt x="21600" y="20208"/>
                </a:cubicBezTo>
                <a:lnTo>
                  <a:pt x="0" y="20208"/>
                </a:lnTo>
                <a:lnTo>
                  <a:pt x="7628" y="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4" name="TextBox 1"/>
          <p:cNvSpPr txBox="1">
            <a:spLocks noChangeArrowheads="1"/>
          </p:cNvSpPr>
          <p:nvPr/>
        </p:nvSpPr>
        <p:spPr bwMode="auto">
          <a:xfrm>
            <a:off x="228600" y="2438400"/>
            <a:ext cx="225583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lphaLcParenR"/>
            </a:pPr>
            <a:r>
              <a:rPr lang="en-US" altLang="en-US" sz="1800"/>
              <a:t>Which way does I induced go?</a:t>
            </a:r>
          </a:p>
          <a:p>
            <a:pPr eaLnBrk="1" hangingPunct="1">
              <a:spcBef>
                <a:spcPct val="0"/>
              </a:spcBef>
              <a:buFontTx/>
              <a:buAutoNum type="alphaLcParenR"/>
            </a:pPr>
            <a:r>
              <a:rPr lang="en-US" altLang="en-US" sz="1800"/>
              <a:t>What about after the 90 ms?</a:t>
            </a:r>
          </a:p>
          <a:p>
            <a:pPr eaLnBrk="1" hangingPunct="1">
              <a:spcBef>
                <a:spcPct val="0"/>
              </a:spcBef>
              <a:buFontTx/>
              <a:buAutoNum type="alphaLcParenR"/>
            </a:pPr>
            <a:r>
              <a:rPr lang="en-US" altLang="en-US" sz="1800"/>
              <a:t>Do we use A or a in this problem?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knight_Figure_33_4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5410200" cy="439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4724400" y="914400"/>
            <a:ext cx="407035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33.49 </a:t>
            </a:r>
            <a:r>
              <a:rPr lang="en-US" altLang="en-US" sz="1800"/>
              <a:t> The figure shows a U-shaped conducting rail that is oriented vertically in a horizontal magnetic field. The rail has no electric resistance and does not move. A slide wire with mass  </a:t>
            </a:r>
            <a:r>
              <a:rPr lang="en-US" altLang="en-US" sz="1800" b="1"/>
              <a:t>m</a:t>
            </a:r>
            <a:r>
              <a:rPr lang="en-US" altLang="en-US" sz="1800"/>
              <a:t> </a:t>
            </a:r>
            <a:r>
              <a:rPr lang="en-US" altLang="en-US" sz="900"/>
              <a:t> </a:t>
            </a:r>
            <a:r>
              <a:rPr lang="en-US" altLang="en-US" sz="1800"/>
              <a:t>and resistance </a:t>
            </a:r>
            <a:r>
              <a:rPr lang="en-US" altLang="en-US" sz="1800" b="1"/>
              <a:t>R</a:t>
            </a:r>
            <a:r>
              <a:rPr lang="en-US" altLang="en-US" sz="1800"/>
              <a:t> can slide up and down without friction while maintaining electrical contact with the rail. The slide wire is released from rest.</a:t>
            </a:r>
            <a:br>
              <a:rPr lang="en-US" altLang="en-US" sz="1800"/>
            </a:br>
            <a:endParaRPr lang="en-US" altLang="en-US" sz="1800"/>
          </a:p>
        </p:txBody>
      </p:sp>
      <p:pic>
        <p:nvPicPr>
          <p:cNvPr id="28676" name="Picture 6" descr="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3600" y="3292475"/>
            <a:ext cx="1333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7" descr="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8450" y="3292475"/>
            <a:ext cx="1238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Rectangle 8"/>
          <p:cNvSpPr>
            <a:spLocks noChangeArrowheads="1"/>
          </p:cNvSpPr>
          <p:nvPr/>
        </p:nvSpPr>
        <p:spPr bwMode="auto">
          <a:xfrm>
            <a:off x="609600" y="4724400"/>
            <a:ext cx="4876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Determine the value of a terminal velocity if  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 = 21.0cm ,  m = 7.00 g,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 </a:t>
            </a:r>
            <a:r>
              <a:rPr lang="en-US" altLang="en-US" sz="1200"/>
              <a:t> </a:t>
            </a:r>
            <a:r>
              <a:rPr lang="en-US" altLang="en-US" sz="1800"/>
              <a:t>= 8.00×10</a:t>
            </a:r>
            <a:r>
              <a:rPr lang="en-US" altLang="en-US" sz="1800" baseline="30000"/>
              <a:t>−2 </a:t>
            </a:r>
            <a:r>
              <a:rPr lang="en-US" altLang="en-US" sz="1800"/>
              <a:t>Ohms, and  B </a:t>
            </a:r>
            <a:r>
              <a:rPr lang="en-US" altLang="en-US" sz="1200"/>
              <a:t> </a:t>
            </a:r>
            <a:r>
              <a:rPr lang="en-US" altLang="en-US" sz="1800"/>
              <a:t> = 0.540 T   </a:t>
            </a:r>
            <a:r>
              <a:rPr lang="en-US" altLang="en-US" sz="1200"/>
              <a:t> </a:t>
            </a:r>
            <a:r>
              <a:rPr lang="en-US" altLang="en-US" sz="1800"/>
              <a:t>.</a:t>
            </a:r>
          </a:p>
        </p:txBody>
      </p:sp>
      <p:pic>
        <p:nvPicPr>
          <p:cNvPr id="28679" name="Picture 9" descr="v_ter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292475"/>
            <a:ext cx="27622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10" descr="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3292475"/>
            <a:ext cx="571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17" descr="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3292475"/>
            <a:ext cx="1143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762000" y="457200"/>
            <a:ext cx="67818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/>
              <a:t>Some good sample problems: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/>
              <a:t>34.51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/>
              <a:t>34.52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1120775" y="901700"/>
            <a:ext cx="4441825" cy="22225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3" name="Oval 5"/>
          <p:cNvSpPr>
            <a:spLocks noChangeArrowheads="1"/>
          </p:cNvSpPr>
          <p:nvPr/>
        </p:nvSpPr>
        <p:spPr bwMode="auto">
          <a:xfrm>
            <a:off x="1320800" y="1049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24" name="Oval 6"/>
          <p:cNvSpPr>
            <a:spLocks noChangeArrowheads="1"/>
          </p:cNvSpPr>
          <p:nvPr/>
        </p:nvSpPr>
        <p:spPr bwMode="auto">
          <a:xfrm>
            <a:off x="1670050" y="1049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25" name="Oval 7"/>
          <p:cNvSpPr>
            <a:spLocks noChangeArrowheads="1"/>
          </p:cNvSpPr>
          <p:nvPr/>
        </p:nvSpPr>
        <p:spPr bwMode="auto">
          <a:xfrm>
            <a:off x="2019300" y="1049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26" name="Oval 8"/>
          <p:cNvSpPr>
            <a:spLocks noChangeArrowheads="1"/>
          </p:cNvSpPr>
          <p:nvPr/>
        </p:nvSpPr>
        <p:spPr bwMode="auto">
          <a:xfrm>
            <a:off x="2368550" y="1049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27" name="Oval 9"/>
          <p:cNvSpPr>
            <a:spLocks noChangeArrowheads="1"/>
          </p:cNvSpPr>
          <p:nvPr/>
        </p:nvSpPr>
        <p:spPr bwMode="auto">
          <a:xfrm>
            <a:off x="2717800" y="1049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28" name="Oval 10"/>
          <p:cNvSpPr>
            <a:spLocks noChangeArrowheads="1"/>
          </p:cNvSpPr>
          <p:nvPr/>
        </p:nvSpPr>
        <p:spPr bwMode="auto">
          <a:xfrm>
            <a:off x="3067050" y="1049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29" name="Oval 11"/>
          <p:cNvSpPr>
            <a:spLocks noChangeArrowheads="1"/>
          </p:cNvSpPr>
          <p:nvPr/>
        </p:nvSpPr>
        <p:spPr bwMode="auto">
          <a:xfrm>
            <a:off x="3416300" y="1049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30" name="Oval 12"/>
          <p:cNvSpPr>
            <a:spLocks noChangeArrowheads="1"/>
          </p:cNvSpPr>
          <p:nvPr/>
        </p:nvSpPr>
        <p:spPr bwMode="auto">
          <a:xfrm>
            <a:off x="3765550" y="1049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31" name="Oval 13"/>
          <p:cNvSpPr>
            <a:spLocks noChangeArrowheads="1"/>
          </p:cNvSpPr>
          <p:nvPr/>
        </p:nvSpPr>
        <p:spPr bwMode="auto">
          <a:xfrm>
            <a:off x="4114800" y="1049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32" name="Oval 14"/>
          <p:cNvSpPr>
            <a:spLocks noChangeArrowheads="1"/>
          </p:cNvSpPr>
          <p:nvPr/>
        </p:nvSpPr>
        <p:spPr bwMode="auto">
          <a:xfrm>
            <a:off x="4464050" y="1049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33" name="Oval 15"/>
          <p:cNvSpPr>
            <a:spLocks noChangeArrowheads="1"/>
          </p:cNvSpPr>
          <p:nvPr/>
        </p:nvSpPr>
        <p:spPr bwMode="auto">
          <a:xfrm>
            <a:off x="4813300" y="1049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34" name="Oval 16"/>
          <p:cNvSpPr>
            <a:spLocks noChangeArrowheads="1"/>
          </p:cNvSpPr>
          <p:nvPr/>
        </p:nvSpPr>
        <p:spPr bwMode="auto">
          <a:xfrm>
            <a:off x="5162550" y="10493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35" name="Oval 17"/>
          <p:cNvSpPr>
            <a:spLocks noChangeArrowheads="1"/>
          </p:cNvSpPr>
          <p:nvPr/>
        </p:nvSpPr>
        <p:spPr bwMode="auto">
          <a:xfrm>
            <a:off x="1320800" y="1395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36" name="Oval 18"/>
          <p:cNvSpPr>
            <a:spLocks noChangeArrowheads="1"/>
          </p:cNvSpPr>
          <p:nvPr/>
        </p:nvSpPr>
        <p:spPr bwMode="auto">
          <a:xfrm>
            <a:off x="1670050" y="1395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37" name="Oval 19"/>
          <p:cNvSpPr>
            <a:spLocks noChangeArrowheads="1"/>
          </p:cNvSpPr>
          <p:nvPr/>
        </p:nvSpPr>
        <p:spPr bwMode="auto">
          <a:xfrm>
            <a:off x="2019300" y="1395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38" name="Oval 20"/>
          <p:cNvSpPr>
            <a:spLocks noChangeArrowheads="1"/>
          </p:cNvSpPr>
          <p:nvPr/>
        </p:nvSpPr>
        <p:spPr bwMode="auto">
          <a:xfrm>
            <a:off x="2368550" y="1395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39" name="Oval 21"/>
          <p:cNvSpPr>
            <a:spLocks noChangeArrowheads="1"/>
          </p:cNvSpPr>
          <p:nvPr/>
        </p:nvSpPr>
        <p:spPr bwMode="auto">
          <a:xfrm>
            <a:off x="2717800" y="1395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40" name="Oval 22"/>
          <p:cNvSpPr>
            <a:spLocks noChangeArrowheads="1"/>
          </p:cNvSpPr>
          <p:nvPr/>
        </p:nvSpPr>
        <p:spPr bwMode="auto">
          <a:xfrm>
            <a:off x="3067050" y="1395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41" name="Oval 23"/>
          <p:cNvSpPr>
            <a:spLocks noChangeArrowheads="1"/>
          </p:cNvSpPr>
          <p:nvPr/>
        </p:nvSpPr>
        <p:spPr bwMode="auto">
          <a:xfrm>
            <a:off x="3416300" y="1395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42" name="Oval 24"/>
          <p:cNvSpPr>
            <a:spLocks noChangeArrowheads="1"/>
          </p:cNvSpPr>
          <p:nvPr/>
        </p:nvSpPr>
        <p:spPr bwMode="auto">
          <a:xfrm>
            <a:off x="3765550" y="1395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43" name="Oval 25"/>
          <p:cNvSpPr>
            <a:spLocks noChangeArrowheads="1"/>
          </p:cNvSpPr>
          <p:nvPr/>
        </p:nvSpPr>
        <p:spPr bwMode="auto">
          <a:xfrm>
            <a:off x="4114800" y="1395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44" name="Oval 26"/>
          <p:cNvSpPr>
            <a:spLocks noChangeArrowheads="1"/>
          </p:cNvSpPr>
          <p:nvPr/>
        </p:nvSpPr>
        <p:spPr bwMode="auto">
          <a:xfrm>
            <a:off x="4464050" y="1395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45" name="Oval 27"/>
          <p:cNvSpPr>
            <a:spLocks noChangeArrowheads="1"/>
          </p:cNvSpPr>
          <p:nvPr/>
        </p:nvSpPr>
        <p:spPr bwMode="auto">
          <a:xfrm>
            <a:off x="4813300" y="1395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46" name="Oval 28"/>
          <p:cNvSpPr>
            <a:spLocks noChangeArrowheads="1"/>
          </p:cNvSpPr>
          <p:nvPr/>
        </p:nvSpPr>
        <p:spPr bwMode="auto">
          <a:xfrm>
            <a:off x="5162550" y="13954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47" name="Oval 29"/>
          <p:cNvSpPr>
            <a:spLocks noChangeArrowheads="1"/>
          </p:cNvSpPr>
          <p:nvPr/>
        </p:nvSpPr>
        <p:spPr bwMode="auto">
          <a:xfrm>
            <a:off x="1320800" y="1741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48" name="Oval 30"/>
          <p:cNvSpPr>
            <a:spLocks noChangeArrowheads="1"/>
          </p:cNvSpPr>
          <p:nvPr/>
        </p:nvSpPr>
        <p:spPr bwMode="auto">
          <a:xfrm>
            <a:off x="1670050" y="1741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49" name="Oval 31"/>
          <p:cNvSpPr>
            <a:spLocks noChangeArrowheads="1"/>
          </p:cNvSpPr>
          <p:nvPr/>
        </p:nvSpPr>
        <p:spPr bwMode="auto">
          <a:xfrm>
            <a:off x="2019300" y="1741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50" name="Oval 32"/>
          <p:cNvSpPr>
            <a:spLocks noChangeArrowheads="1"/>
          </p:cNvSpPr>
          <p:nvPr/>
        </p:nvSpPr>
        <p:spPr bwMode="auto">
          <a:xfrm>
            <a:off x="2368550" y="1741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51" name="Oval 33"/>
          <p:cNvSpPr>
            <a:spLocks noChangeArrowheads="1"/>
          </p:cNvSpPr>
          <p:nvPr/>
        </p:nvSpPr>
        <p:spPr bwMode="auto">
          <a:xfrm>
            <a:off x="2717800" y="1741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52" name="Oval 34"/>
          <p:cNvSpPr>
            <a:spLocks noChangeArrowheads="1"/>
          </p:cNvSpPr>
          <p:nvPr/>
        </p:nvSpPr>
        <p:spPr bwMode="auto">
          <a:xfrm>
            <a:off x="3067050" y="1741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53" name="Oval 35"/>
          <p:cNvSpPr>
            <a:spLocks noChangeArrowheads="1"/>
          </p:cNvSpPr>
          <p:nvPr/>
        </p:nvSpPr>
        <p:spPr bwMode="auto">
          <a:xfrm>
            <a:off x="3416300" y="1741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54" name="Oval 36"/>
          <p:cNvSpPr>
            <a:spLocks noChangeArrowheads="1"/>
          </p:cNvSpPr>
          <p:nvPr/>
        </p:nvSpPr>
        <p:spPr bwMode="auto">
          <a:xfrm>
            <a:off x="3765550" y="1741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55" name="Oval 37"/>
          <p:cNvSpPr>
            <a:spLocks noChangeArrowheads="1"/>
          </p:cNvSpPr>
          <p:nvPr/>
        </p:nvSpPr>
        <p:spPr bwMode="auto">
          <a:xfrm>
            <a:off x="4114800" y="1741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56" name="Oval 38"/>
          <p:cNvSpPr>
            <a:spLocks noChangeArrowheads="1"/>
          </p:cNvSpPr>
          <p:nvPr/>
        </p:nvSpPr>
        <p:spPr bwMode="auto">
          <a:xfrm>
            <a:off x="4464050" y="1741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57" name="Oval 39"/>
          <p:cNvSpPr>
            <a:spLocks noChangeArrowheads="1"/>
          </p:cNvSpPr>
          <p:nvPr/>
        </p:nvSpPr>
        <p:spPr bwMode="auto">
          <a:xfrm>
            <a:off x="4813300" y="1741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58" name="Oval 40"/>
          <p:cNvSpPr>
            <a:spLocks noChangeArrowheads="1"/>
          </p:cNvSpPr>
          <p:nvPr/>
        </p:nvSpPr>
        <p:spPr bwMode="auto">
          <a:xfrm>
            <a:off x="5162550" y="17414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59" name="Oval 41"/>
          <p:cNvSpPr>
            <a:spLocks noChangeArrowheads="1"/>
          </p:cNvSpPr>
          <p:nvPr/>
        </p:nvSpPr>
        <p:spPr bwMode="auto">
          <a:xfrm>
            <a:off x="1320800" y="2087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60" name="Oval 42"/>
          <p:cNvSpPr>
            <a:spLocks noChangeArrowheads="1"/>
          </p:cNvSpPr>
          <p:nvPr/>
        </p:nvSpPr>
        <p:spPr bwMode="auto">
          <a:xfrm>
            <a:off x="1670050" y="2087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61" name="Oval 43"/>
          <p:cNvSpPr>
            <a:spLocks noChangeArrowheads="1"/>
          </p:cNvSpPr>
          <p:nvPr/>
        </p:nvSpPr>
        <p:spPr bwMode="auto">
          <a:xfrm>
            <a:off x="2019300" y="2087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62" name="Oval 44"/>
          <p:cNvSpPr>
            <a:spLocks noChangeArrowheads="1"/>
          </p:cNvSpPr>
          <p:nvPr/>
        </p:nvSpPr>
        <p:spPr bwMode="auto">
          <a:xfrm>
            <a:off x="2368550" y="2087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63" name="Oval 45"/>
          <p:cNvSpPr>
            <a:spLocks noChangeArrowheads="1"/>
          </p:cNvSpPr>
          <p:nvPr/>
        </p:nvSpPr>
        <p:spPr bwMode="auto">
          <a:xfrm>
            <a:off x="2717800" y="2087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64" name="Oval 46"/>
          <p:cNvSpPr>
            <a:spLocks noChangeArrowheads="1"/>
          </p:cNvSpPr>
          <p:nvPr/>
        </p:nvSpPr>
        <p:spPr bwMode="auto">
          <a:xfrm>
            <a:off x="3067050" y="2087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65" name="Oval 47"/>
          <p:cNvSpPr>
            <a:spLocks noChangeArrowheads="1"/>
          </p:cNvSpPr>
          <p:nvPr/>
        </p:nvSpPr>
        <p:spPr bwMode="auto">
          <a:xfrm>
            <a:off x="3416300" y="2087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66" name="Oval 48"/>
          <p:cNvSpPr>
            <a:spLocks noChangeArrowheads="1"/>
          </p:cNvSpPr>
          <p:nvPr/>
        </p:nvSpPr>
        <p:spPr bwMode="auto">
          <a:xfrm>
            <a:off x="3765550" y="2087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67" name="Oval 49"/>
          <p:cNvSpPr>
            <a:spLocks noChangeArrowheads="1"/>
          </p:cNvSpPr>
          <p:nvPr/>
        </p:nvSpPr>
        <p:spPr bwMode="auto">
          <a:xfrm>
            <a:off x="4114800" y="2087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68" name="Oval 50"/>
          <p:cNvSpPr>
            <a:spLocks noChangeArrowheads="1"/>
          </p:cNvSpPr>
          <p:nvPr/>
        </p:nvSpPr>
        <p:spPr bwMode="auto">
          <a:xfrm>
            <a:off x="4464050" y="2087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69" name="Oval 51"/>
          <p:cNvSpPr>
            <a:spLocks noChangeArrowheads="1"/>
          </p:cNvSpPr>
          <p:nvPr/>
        </p:nvSpPr>
        <p:spPr bwMode="auto">
          <a:xfrm>
            <a:off x="4813300" y="2087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70" name="Oval 52"/>
          <p:cNvSpPr>
            <a:spLocks noChangeArrowheads="1"/>
          </p:cNvSpPr>
          <p:nvPr/>
        </p:nvSpPr>
        <p:spPr bwMode="auto">
          <a:xfrm>
            <a:off x="5162550" y="20875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71" name="Oval 53"/>
          <p:cNvSpPr>
            <a:spLocks noChangeArrowheads="1"/>
          </p:cNvSpPr>
          <p:nvPr/>
        </p:nvSpPr>
        <p:spPr bwMode="auto">
          <a:xfrm>
            <a:off x="1320800" y="2432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72" name="Oval 54"/>
          <p:cNvSpPr>
            <a:spLocks noChangeArrowheads="1"/>
          </p:cNvSpPr>
          <p:nvPr/>
        </p:nvSpPr>
        <p:spPr bwMode="auto">
          <a:xfrm>
            <a:off x="1670050" y="2432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73" name="Oval 55"/>
          <p:cNvSpPr>
            <a:spLocks noChangeArrowheads="1"/>
          </p:cNvSpPr>
          <p:nvPr/>
        </p:nvSpPr>
        <p:spPr bwMode="auto">
          <a:xfrm>
            <a:off x="2019300" y="2432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74" name="Oval 56"/>
          <p:cNvSpPr>
            <a:spLocks noChangeArrowheads="1"/>
          </p:cNvSpPr>
          <p:nvPr/>
        </p:nvSpPr>
        <p:spPr bwMode="auto">
          <a:xfrm>
            <a:off x="2368550" y="2432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75" name="Oval 57"/>
          <p:cNvSpPr>
            <a:spLocks noChangeArrowheads="1"/>
          </p:cNvSpPr>
          <p:nvPr/>
        </p:nvSpPr>
        <p:spPr bwMode="auto">
          <a:xfrm>
            <a:off x="2717800" y="2432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76" name="Oval 58"/>
          <p:cNvSpPr>
            <a:spLocks noChangeArrowheads="1"/>
          </p:cNvSpPr>
          <p:nvPr/>
        </p:nvSpPr>
        <p:spPr bwMode="auto">
          <a:xfrm>
            <a:off x="3067050" y="2432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77" name="Oval 59"/>
          <p:cNvSpPr>
            <a:spLocks noChangeArrowheads="1"/>
          </p:cNvSpPr>
          <p:nvPr/>
        </p:nvSpPr>
        <p:spPr bwMode="auto">
          <a:xfrm>
            <a:off x="3416300" y="2432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78" name="Oval 60"/>
          <p:cNvSpPr>
            <a:spLocks noChangeArrowheads="1"/>
          </p:cNvSpPr>
          <p:nvPr/>
        </p:nvSpPr>
        <p:spPr bwMode="auto">
          <a:xfrm>
            <a:off x="3765550" y="2432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79" name="Oval 61"/>
          <p:cNvSpPr>
            <a:spLocks noChangeArrowheads="1"/>
          </p:cNvSpPr>
          <p:nvPr/>
        </p:nvSpPr>
        <p:spPr bwMode="auto">
          <a:xfrm>
            <a:off x="4114800" y="2432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80" name="Oval 62"/>
          <p:cNvSpPr>
            <a:spLocks noChangeArrowheads="1"/>
          </p:cNvSpPr>
          <p:nvPr/>
        </p:nvSpPr>
        <p:spPr bwMode="auto">
          <a:xfrm>
            <a:off x="4464050" y="2432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81" name="Oval 63"/>
          <p:cNvSpPr>
            <a:spLocks noChangeArrowheads="1"/>
          </p:cNvSpPr>
          <p:nvPr/>
        </p:nvSpPr>
        <p:spPr bwMode="auto">
          <a:xfrm>
            <a:off x="4813300" y="2432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82" name="Oval 64"/>
          <p:cNvSpPr>
            <a:spLocks noChangeArrowheads="1"/>
          </p:cNvSpPr>
          <p:nvPr/>
        </p:nvSpPr>
        <p:spPr bwMode="auto">
          <a:xfrm>
            <a:off x="5162550" y="24320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83" name="Oval 65"/>
          <p:cNvSpPr>
            <a:spLocks noChangeArrowheads="1"/>
          </p:cNvSpPr>
          <p:nvPr/>
        </p:nvSpPr>
        <p:spPr bwMode="auto">
          <a:xfrm>
            <a:off x="1320800" y="2778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84" name="Oval 66"/>
          <p:cNvSpPr>
            <a:spLocks noChangeArrowheads="1"/>
          </p:cNvSpPr>
          <p:nvPr/>
        </p:nvSpPr>
        <p:spPr bwMode="auto">
          <a:xfrm>
            <a:off x="1670050" y="2778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85" name="Oval 67"/>
          <p:cNvSpPr>
            <a:spLocks noChangeArrowheads="1"/>
          </p:cNvSpPr>
          <p:nvPr/>
        </p:nvSpPr>
        <p:spPr bwMode="auto">
          <a:xfrm>
            <a:off x="2019300" y="2778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86" name="Oval 68"/>
          <p:cNvSpPr>
            <a:spLocks noChangeArrowheads="1"/>
          </p:cNvSpPr>
          <p:nvPr/>
        </p:nvSpPr>
        <p:spPr bwMode="auto">
          <a:xfrm>
            <a:off x="2368550" y="2778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87" name="Oval 69"/>
          <p:cNvSpPr>
            <a:spLocks noChangeArrowheads="1"/>
          </p:cNvSpPr>
          <p:nvPr/>
        </p:nvSpPr>
        <p:spPr bwMode="auto">
          <a:xfrm>
            <a:off x="2717800" y="2778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88" name="Oval 70"/>
          <p:cNvSpPr>
            <a:spLocks noChangeArrowheads="1"/>
          </p:cNvSpPr>
          <p:nvPr/>
        </p:nvSpPr>
        <p:spPr bwMode="auto">
          <a:xfrm>
            <a:off x="3067050" y="2778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89" name="Oval 71"/>
          <p:cNvSpPr>
            <a:spLocks noChangeArrowheads="1"/>
          </p:cNvSpPr>
          <p:nvPr/>
        </p:nvSpPr>
        <p:spPr bwMode="auto">
          <a:xfrm>
            <a:off x="3416300" y="2778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90" name="Oval 72"/>
          <p:cNvSpPr>
            <a:spLocks noChangeArrowheads="1"/>
          </p:cNvSpPr>
          <p:nvPr/>
        </p:nvSpPr>
        <p:spPr bwMode="auto">
          <a:xfrm>
            <a:off x="3765550" y="2778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91" name="Oval 73"/>
          <p:cNvSpPr>
            <a:spLocks noChangeArrowheads="1"/>
          </p:cNvSpPr>
          <p:nvPr/>
        </p:nvSpPr>
        <p:spPr bwMode="auto">
          <a:xfrm>
            <a:off x="4114800" y="2778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92" name="Oval 74"/>
          <p:cNvSpPr>
            <a:spLocks noChangeArrowheads="1"/>
          </p:cNvSpPr>
          <p:nvPr/>
        </p:nvSpPr>
        <p:spPr bwMode="auto">
          <a:xfrm>
            <a:off x="4464050" y="2778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93" name="Oval 75"/>
          <p:cNvSpPr>
            <a:spLocks noChangeArrowheads="1"/>
          </p:cNvSpPr>
          <p:nvPr/>
        </p:nvSpPr>
        <p:spPr bwMode="auto">
          <a:xfrm>
            <a:off x="4813300" y="2778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94" name="Oval 76"/>
          <p:cNvSpPr>
            <a:spLocks noChangeArrowheads="1"/>
          </p:cNvSpPr>
          <p:nvPr/>
        </p:nvSpPr>
        <p:spPr bwMode="auto">
          <a:xfrm>
            <a:off x="5162550" y="27781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5195" name="Text Box 86"/>
          <p:cNvSpPr txBox="1">
            <a:spLocks noChangeArrowheads="1"/>
          </p:cNvSpPr>
          <p:nvPr/>
        </p:nvSpPr>
        <p:spPr bwMode="auto">
          <a:xfrm>
            <a:off x="228600" y="3962400"/>
            <a:ext cx="35814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/>
              <a:t>Let’s pull the above wire through a B-field with a constant velocity as shown.</a:t>
            </a:r>
          </a:p>
        </p:txBody>
      </p:sp>
      <p:grpSp>
        <p:nvGrpSpPr>
          <p:cNvPr id="5196" name="Group 90"/>
          <p:cNvGrpSpPr>
            <a:grpSpLocks/>
          </p:cNvGrpSpPr>
          <p:nvPr/>
        </p:nvGrpSpPr>
        <p:grpSpPr bwMode="auto">
          <a:xfrm>
            <a:off x="3136900" y="381000"/>
            <a:ext cx="2273300" cy="3429000"/>
            <a:chOff x="1976" y="240"/>
            <a:chExt cx="1432" cy="2160"/>
          </a:xfrm>
        </p:grpSpPr>
        <p:sp>
          <p:nvSpPr>
            <p:cNvPr id="5201" name="Rectangle 85"/>
            <p:cNvSpPr>
              <a:spLocks noChangeArrowheads="1"/>
            </p:cNvSpPr>
            <p:nvPr/>
          </p:nvSpPr>
          <p:spPr bwMode="auto">
            <a:xfrm>
              <a:off x="1976" y="240"/>
              <a:ext cx="192" cy="21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02" name="Line 87"/>
            <p:cNvSpPr>
              <a:spLocks noChangeShapeType="1"/>
            </p:cNvSpPr>
            <p:nvPr/>
          </p:nvSpPr>
          <p:spPr bwMode="auto">
            <a:xfrm>
              <a:off x="2112" y="1248"/>
              <a:ext cx="960" cy="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3" name="Text Box 89"/>
            <p:cNvSpPr txBox="1">
              <a:spLocks noChangeArrowheads="1"/>
            </p:cNvSpPr>
            <p:nvPr/>
          </p:nvSpPr>
          <p:spPr bwMode="auto">
            <a:xfrm>
              <a:off x="3024" y="1104"/>
              <a:ext cx="38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4000" b="1">
                  <a:solidFill>
                    <a:srgbClr val="FF3300"/>
                  </a:solidFill>
                </a:rPr>
                <a:t>v</a:t>
              </a:r>
            </a:p>
          </p:txBody>
        </p:sp>
      </p:grpSp>
      <p:grpSp>
        <p:nvGrpSpPr>
          <p:cNvPr id="3" name="Group 94"/>
          <p:cNvGrpSpPr>
            <a:grpSpLocks/>
          </p:cNvGrpSpPr>
          <p:nvPr/>
        </p:nvGrpSpPr>
        <p:grpSpPr bwMode="auto">
          <a:xfrm>
            <a:off x="3124200" y="457200"/>
            <a:ext cx="5791200" cy="6083300"/>
            <a:chOff x="1968" y="288"/>
            <a:chExt cx="3648" cy="3832"/>
          </a:xfrm>
        </p:grpSpPr>
        <p:sp>
          <p:nvSpPr>
            <p:cNvPr id="5198" name="Oval 91"/>
            <p:cNvSpPr>
              <a:spLocks noChangeArrowheads="1"/>
            </p:cNvSpPr>
            <p:nvPr/>
          </p:nvSpPr>
          <p:spPr bwMode="auto">
            <a:xfrm>
              <a:off x="1968" y="2160"/>
              <a:ext cx="192" cy="192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baseline="30000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baseline="30000"/>
                <a:t>+++</a:t>
              </a:r>
            </a:p>
          </p:txBody>
        </p:sp>
        <p:sp>
          <p:nvSpPr>
            <p:cNvPr id="5199" name="Oval 92"/>
            <p:cNvSpPr>
              <a:spLocks noChangeArrowheads="1"/>
            </p:cNvSpPr>
            <p:nvPr/>
          </p:nvSpPr>
          <p:spPr bwMode="auto">
            <a:xfrm>
              <a:off x="1968" y="288"/>
              <a:ext cx="192" cy="192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 baseline="30000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400" baseline="30000"/>
                <a:t>---</a:t>
              </a:r>
            </a:p>
          </p:txBody>
        </p:sp>
        <p:sp>
          <p:nvSpPr>
            <p:cNvPr id="5200" name="Text Box 93"/>
            <p:cNvSpPr txBox="1">
              <a:spLocks noChangeArrowheads="1"/>
            </p:cNvSpPr>
            <p:nvPr/>
          </p:nvSpPr>
          <p:spPr bwMode="auto">
            <a:xfrm>
              <a:off x="2592" y="2448"/>
              <a:ext cx="3024" cy="1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/>
                <a:t>As we do this, using </a:t>
              </a:r>
              <a:r>
                <a:rPr lang="en-US" altLang="en-US" sz="2800" b="1"/>
                <a:t>F</a:t>
              </a:r>
              <a:r>
                <a:rPr lang="en-US" altLang="en-US" sz="2800"/>
                <a:t>=q</a:t>
              </a:r>
              <a:r>
                <a:rPr lang="en-US" altLang="en-US" sz="2800" b="1"/>
                <a:t>v</a:t>
              </a:r>
              <a:r>
                <a:rPr lang="en-US" altLang="en-US" sz="2800"/>
                <a:t>x</a:t>
              </a:r>
              <a:r>
                <a:rPr lang="en-US" altLang="en-US" sz="2800" b="1"/>
                <a:t>B </a:t>
              </a:r>
              <a:r>
                <a:rPr lang="en-US" altLang="en-US" sz="2800"/>
                <a:t>we find that the positive charges will be pushed down the wire and negative charges will be pushed up the wire.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Initially, in which direction does the current flow through the light bulb?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4508500" y="16510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Chart" r:id="rId7" imgW="4572000" imgH="5143500" progId="MSGraph.Chart.8">
                  <p:embed followColorScheme="full"/>
                </p:oleObj>
              </mc:Choice>
              <mc:Fallback>
                <p:oleObj name="Chart" r:id="rId7" imgW="4572000" imgH="5143500" progId="MSGraph.Chart.8">
                  <p:embed followColorScheme="full"/>
                  <p:pic>
                    <p:nvPicPr>
                      <p:cNvPr id="0" name="TPChar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1651000"/>
                        <a:ext cx="4572000" cy="5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/>
              <a:t>To the right</a:t>
            </a:r>
          </a:p>
          <a:p>
            <a:pPr marL="514350" indent="-514350">
              <a:buFontTx/>
              <a:buAutoNum type="arabicPeriod"/>
            </a:pPr>
            <a:r>
              <a:rPr lang="en-US" altLang="en-US"/>
              <a:t>To the left</a:t>
            </a:r>
          </a:p>
          <a:p>
            <a:pPr marL="514350" indent="-514350">
              <a:buFontTx/>
              <a:buAutoNum type="arabicPeriod"/>
            </a:pPr>
            <a:r>
              <a:rPr lang="en-US" altLang="en-US"/>
              <a:t>There is no current.</a:t>
            </a:r>
          </a:p>
        </p:txBody>
      </p:sp>
      <p:pic>
        <p:nvPicPr>
          <p:cNvPr id="30725" name="ResponseGrid" descr="responsegrid.png" hidden="1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4445000"/>
            <a:ext cx="889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214313"/>
            <a:ext cx="8758237" cy="1333500"/>
          </a:xfrm>
        </p:spPr>
        <p:txBody>
          <a:bodyPr/>
          <a:lstStyle/>
          <a:p>
            <a:pPr eaLnBrk="1" hangingPunct="1"/>
            <a:r>
              <a:rPr lang="en-US" altLang="en-US" sz="3600"/>
              <a:t>Lenz’s Law (an application of a Faraday’s Law of EM induction)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66700" y="1830388"/>
            <a:ext cx="8466138" cy="946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800" b="1">
                <a:latin typeface="Times New Roman" pitchFamily="18" charset="0"/>
              </a:rPr>
              <a:t>An induced current always flows in a direction that opposes the change that causes it!</a:t>
            </a:r>
            <a:endParaRPr lang="en-US" sz="2800" b="1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550863" y="3262313"/>
          <a:ext cx="2486025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Equation" r:id="rId5" imgW="736280" imgH="393529" progId="Equation.3">
                  <p:embed/>
                </p:oleObj>
              </mc:Choice>
              <mc:Fallback>
                <p:oleObj name="Equation" r:id="rId5" imgW="736280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3262313"/>
                        <a:ext cx="2486025" cy="13255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571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49" name="Picture 6" descr="FG23_08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363" y="2841625"/>
            <a:ext cx="4592637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Line 7"/>
          <p:cNvSpPr>
            <a:spLocks noChangeShapeType="1"/>
          </p:cNvSpPr>
          <p:nvPr/>
        </p:nvSpPr>
        <p:spPr bwMode="auto">
          <a:xfrm>
            <a:off x="4241800" y="5013325"/>
            <a:ext cx="13081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1" name="Text Box 8"/>
          <p:cNvSpPr txBox="1">
            <a:spLocks noChangeArrowheads="1"/>
          </p:cNvSpPr>
          <p:nvPr/>
        </p:nvSpPr>
        <p:spPr bwMode="auto">
          <a:xfrm>
            <a:off x="3136900" y="5414963"/>
            <a:ext cx="3325813" cy="822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The magnet is pulled away from the ring!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47800" y="4114800"/>
            <a:ext cx="76200" cy="1676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4"/>
          <p:cNvSpPr txBox="1">
            <a:spLocks noChangeArrowheads="1"/>
          </p:cNvSpPr>
          <p:nvPr/>
        </p:nvSpPr>
        <p:spPr bwMode="auto">
          <a:xfrm>
            <a:off x="152400" y="381000"/>
            <a:ext cx="86106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/>
              <a:t>Some Applications of Induced Currents: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3600"/>
          </a:p>
        </p:txBody>
      </p:sp>
      <p:pic>
        <p:nvPicPr>
          <p:cNvPr id="33795" name="Picture 5" descr="34_37Figure-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62200"/>
            <a:ext cx="5873750" cy="325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 Box 6"/>
          <p:cNvSpPr txBox="1">
            <a:spLocks noChangeArrowheads="1"/>
          </p:cNvSpPr>
          <p:nvPr/>
        </p:nvSpPr>
        <p:spPr bwMode="auto">
          <a:xfrm>
            <a:off x="609600" y="1066800"/>
            <a:ext cx="434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/>
              <a:t>Generators: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5" descr="821817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3409950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 Box 6"/>
          <p:cNvSpPr txBox="1">
            <a:spLocks noChangeArrowheads="1"/>
          </p:cNvSpPr>
          <p:nvPr/>
        </p:nvSpPr>
        <p:spPr bwMode="auto">
          <a:xfrm>
            <a:off x="304800" y="609600"/>
            <a:ext cx="434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/>
              <a:t>Generators:</a:t>
            </a:r>
          </a:p>
        </p:txBody>
      </p:sp>
      <p:pic>
        <p:nvPicPr>
          <p:cNvPr id="34820" name="Picture 8" descr="180px-Kaplan_turbine_bonnevil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066800"/>
            <a:ext cx="4114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/>
          <p:cNvSpPr txBox="1">
            <a:spLocks noChangeArrowheads="1"/>
          </p:cNvSpPr>
          <p:nvPr/>
        </p:nvSpPr>
        <p:spPr bwMode="auto">
          <a:xfrm>
            <a:off x="914400" y="1143000"/>
            <a:ext cx="396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/>
              <a:t>Transformers</a:t>
            </a:r>
          </a:p>
        </p:txBody>
      </p:sp>
      <p:sp>
        <p:nvSpPr>
          <p:cNvPr id="35843" name="Text Box 5"/>
          <p:cNvSpPr txBox="1">
            <a:spLocks noChangeArrowheads="1"/>
          </p:cNvSpPr>
          <p:nvPr/>
        </p:nvSpPr>
        <p:spPr bwMode="auto">
          <a:xfrm>
            <a:off x="152400" y="381000"/>
            <a:ext cx="861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/>
              <a:t>Some Applications of Induced Currents:</a:t>
            </a:r>
          </a:p>
        </p:txBody>
      </p:sp>
      <p:pic>
        <p:nvPicPr>
          <p:cNvPr id="35844" name="Picture 7" descr="electrical-transformer-de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752600"/>
            <a:ext cx="6248400" cy="469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14400" y="1143000"/>
            <a:ext cx="6629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/>
              <a:t>Electronics -- Inductors</a:t>
            </a:r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152400" y="381000"/>
            <a:ext cx="861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/>
              <a:t>Some Applications of Induced Currents:</a:t>
            </a:r>
          </a:p>
        </p:txBody>
      </p:sp>
      <p:sp>
        <p:nvSpPr>
          <p:cNvPr id="36868" name="Text Box 7"/>
          <p:cNvSpPr txBox="1">
            <a:spLocks noChangeArrowheads="1"/>
          </p:cNvSpPr>
          <p:nvPr/>
        </p:nvSpPr>
        <p:spPr bwMode="auto">
          <a:xfrm>
            <a:off x="990600" y="1981200"/>
            <a:ext cx="70866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A coil of wire is going to have a self-inductance.   This self-inductance is defined as: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36869" name="Object 8"/>
          <p:cNvGraphicFramePr>
            <a:graphicFrameLocks noChangeAspect="1"/>
          </p:cNvGraphicFramePr>
          <p:nvPr/>
        </p:nvGraphicFramePr>
        <p:xfrm>
          <a:off x="2438400" y="2971800"/>
          <a:ext cx="19812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Equation" r:id="rId4" imgW="520474" imgH="393529" progId="Equation.3">
                  <p:embed/>
                </p:oleObj>
              </mc:Choice>
              <mc:Fallback>
                <p:oleObj name="Equation" r:id="rId4" imgW="520474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971800"/>
                        <a:ext cx="19812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Text Box 9"/>
          <p:cNvSpPr txBox="1">
            <a:spLocks noChangeArrowheads="1"/>
          </p:cNvSpPr>
          <p:nvPr/>
        </p:nvSpPr>
        <p:spPr bwMode="auto">
          <a:xfrm>
            <a:off x="1066800" y="4495800"/>
            <a:ext cx="70866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As in a capacitor, L is dependent upon the geometry and construction of the coil of wire.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4"/>
          <p:cNvSpPr txBox="1">
            <a:spLocks noChangeArrowheads="1"/>
          </p:cNvSpPr>
          <p:nvPr/>
        </p:nvSpPr>
        <p:spPr bwMode="auto">
          <a:xfrm>
            <a:off x="457200" y="762000"/>
            <a:ext cx="7086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Going back to Faraday’s Law: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37891" name="Object 5"/>
          <p:cNvGraphicFramePr>
            <a:graphicFrameLocks noChangeAspect="1"/>
          </p:cNvGraphicFramePr>
          <p:nvPr/>
        </p:nvGraphicFramePr>
        <p:xfrm>
          <a:off x="5105400" y="381000"/>
          <a:ext cx="2801938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Equation" r:id="rId4" imgW="736280" imgH="393529" progId="Equation.3">
                  <p:embed/>
                </p:oleObj>
              </mc:Choice>
              <mc:Fallback>
                <p:oleObj name="Equation" r:id="rId4" imgW="736280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81000"/>
                        <a:ext cx="2801938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6"/>
          <p:cNvGraphicFramePr>
            <a:graphicFrameLocks noChangeAspect="1"/>
          </p:cNvGraphicFramePr>
          <p:nvPr/>
        </p:nvGraphicFramePr>
        <p:xfrm>
          <a:off x="2971800" y="1981200"/>
          <a:ext cx="19812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Equation" r:id="rId6" imgW="520474" imgH="393529" progId="Equation.3">
                  <p:embed/>
                </p:oleObj>
              </mc:Choice>
              <mc:Fallback>
                <p:oleObj name="Equation" r:id="rId6" imgW="520474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981200"/>
                        <a:ext cx="19812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 Box 7"/>
          <p:cNvSpPr txBox="1">
            <a:spLocks noChangeArrowheads="1"/>
          </p:cNvSpPr>
          <p:nvPr/>
        </p:nvSpPr>
        <p:spPr bwMode="auto">
          <a:xfrm>
            <a:off x="990600" y="2362200"/>
            <a:ext cx="7086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and since: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37894" name="Object 10"/>
          <p:cNvGraphicFramePr>
            <a:graphicFrameLocks noChangeAspect="1"/>
          </p:cNvGraphicFramePr>
          <p:nvPr/>
        </p:nvGraphicFramePr>
        <p:xfrm>
          <a:off x="2209800" y="3733800"/>
          <a:ext cx="2849563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Equation" r:id="rId8" imgW="748975" imgH="431613" progId="Equation.3">
                  <p:embed/>
                </p:oleObj>
              </mc:Choice>
              <mc:Fallback>
                <p:oleObj name="Equation" r:id="rId8" imgW="748975" imgH="4316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733800"/>
                        <a:ext cx="2849563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Text Box 11"/>
          <p:cNvSpPr txBox="1">
            <a:spLocks noChangeArrowheads="1"/>
          </p:cNvSpPr>
          <p:nvPr/>
        </p:nvSpPr>
        <p:spPr bwMode="auto">
          <a:xfrm>
            <a:off x="762000" y="4343400"/>
            <a:ext cx="7086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we get: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6" name="Text Box 12"/>
          <p:cNvSpPr txBox="1">
            <a:spLocks noChangeArrowheads="1"/>
          </p:cNvSpPr>
          <p:nvPr/>
        </p:nvSpPr>
        <p:spPr bwMode="auto">
          <a:xfrm>
            <a:off x="228600" y="5943600"/>
            <a:ext cx="419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/>
              <a:t>Or, as part of a circuit</a:t>
            </a:r>
            <a:endParaRPr lang="en-US" altLang="en-US">
              <a:sym typeface="Symbol" panose="05050102010706020507" pitchFamily="18" charset="2"/>
            </a:endParaRPr>
          </a:p>
        </p:txBody>
      </p:sp>
      <p:graphicFrame>
        <p:nvGraphicFramePr>
          <p:cNvPr id="37897" name="Object 13"/>
          <p:cNvGraphicFramePr>
            <a:graphicFrameLocks noChangeAspect="1"/>
          </p:cNvGraphicFramePr>
          <p:nvPr/>
        </p:nvGraphicFramePr>
        <p:xfrm>
          <a:off x="4419600" y="5359400"/>
          <a:ext cx="29464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Equation" r:id="rId10" imgW="774364" imgH="393529" progId="Equation.3">
                  <p:embed/>
                </p:oleObj>
              </mc:Choice>
              <mc:Fallback>
                <p:oleObj name="Equation" r:id="rId10" imgW="774364" imgH="39352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359400"/>
                        <a:ext cx="29464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7848600" cy="56943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800" dirty="0">
                <a:latin typeface="Arial" charset="0"/>
              </a:rPr>
              <a:t>The three main topics covered in this chapter are:</a:t>
            </a:r>
          </a:p>
          <a:p>
            <a:pPr eaLnBrk="1" hangingPunct="1">
              <a:defRPr/>
            </a:pPr>
            <a:endParaRPr lang="en-US" sz="2800" dirty="0">
              <a:latin typeface="Arial" charset="0"/>
            </a:endParaRPr>
          </a:p>
          <a:p>
            <a:pPr marL="514350" indent="-514350" eaLnBrk="1" hangingPunct="1">
              <a:buFontTx/>
              <a:buAutoNum type="arabicParenR"/>
              <a:defRPr/>
            </a:pPr>
            <a:r>
              <a:rPr lang="en-US" sz="2800" dirty="0">
                <a:latin typeface="Arial" charset="0"/>
              </a:rPr>
              <a:t>We observed that moving magnets create currents in loops of wire.</a:t>
            </a:r>
          </a:p>
          <a:p>
            <a:pPr marL="514350" indent="-514350" eaLnBrk="1" hangingPunct="1">
              <a:buFontTx/>
              <a:buAutoNum type="arabicParenR"/>
              <a:defRPr/>
            </a:pPr>
            <a:r>
              <a:rPr lang="en-US" sz="2800" dirty="0">
                <a:latin typeface="Arial" charset="0"/>
              </a:rPr>
              <a:t>We calculated that a long straight wire traveling (perpendicular) through a magnetic field  has an induced voltage from the “top” to the “bottom” of the wire.</a:t>
            </a:r>
          </a:p>
          <a:p>
            <a:pPr marL="514350" indent="-514350" eaLnBrk="1" hangingPunct="1">
              <a:buFontTx/>
              <a:buAutoNum type="arabicParenR"/>
              <a:defRPr/>
            </a:pPr>
            <a:r>
              <a:rPr lang="en-US" sz="2800" dirty="0">
                <a:latin typeface="Arial" charset="0"/>
              </a:rPr>
              <a:t>We found that for loops of wire:</a:t>
            </a:r>
          </a:p>
          <a:p>
            <a:pPr marL="514350" indent="-514350" eaLnBrk="1" hangingPunct="1">
              <a:buFontTx/>
              <a:buAutoNum type="arabicParenR"/>
              <a:defRPr/>
            </a:pPr>
            <a:endParaRPr lang="en-US" sz="2800" dirty="0">
              <a:latin typeface="Arial" charset="0"/>
            </a:endParaRPr>
          </a:p>
          <a:p>
            <a:pPr marL="514350" indent="-514350" eaLnBrk="1" hangingPunct="1">
              <a:buFontTx/>
              <a:buAutoNum type="arabicParenR"/>
              <a:defRPr/>
            </a:pPr>
            <a:endParaRPr lang="en-US" sz="2800" dirty="0">
              <a:latin typeface="Arial" charset="0"/>
            </a:endParaRPr>
          </a:p>
          <a:p>
            <a:pPr marL="514350" indent="-514350" eaLnBrk="1" hangingPunct="1">
              <a:defRPr/>
            </a:pPr>
            <a:r>
              <a:rPr lang="en-US" sz="2800" dirty="0">
                <a:latin typeface="Arial" charset="0"/>
              </a:rPr>
              <a:t>+ LC Circuits</a:t>
            </a:r>
          </a:p>
        </p:txBody>
      </p:sp>
      <p:graphicFrame>
        <p:nvGraphicFramePr>
          <p:cNvPr id="38915" name="Object 2"/>
          <p:cNvGraphicFramePr>
            <a:graphicFrameLocks noChangeAspect="1"/>
          </p:cNvGraphicFramePr>
          <p:nvPr/>
        </p:nvGraphicFramePr>
        <p:xfrm>
          <a:off x="5867400" y="4038600"/>
          <a:ext cx="27654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Equation" r:id="rId5" imgW="837836" imgH="393529" progId="Equation.3">
                  <p:embed/>
                </p:oleObj>
              </mc:Choice>
              <mc:Fallback>
                <p:oleObj name="Equation" r:id="rId5" imgW="837836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038600"/>
                        <a:ext cx="2765425" cy="1295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571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16" name="SMARTInkShape-Group16"/>
          <p:cNvGrpSpPr>
            <a:grpSpLocks/>
          </p:cNvGrpSpPr>
          <p:nvPr/>
        </p:nvGrpSpPr>
        <p:grpSpPr bwMode="auto">
          <a:xfrm>
            <a:off x="1763713" y="4278313"/>
            <a:ext cx="258762" cy="187325"/>
            <a:chOff x="1764506" y="4277535"/>
            <a:chExt cx="258440" cy="187310"/>
          </a:xfrm>
        </p:grpSpPr>
        <p:sp>
          <p:nvSpPr>
            <p:cNvPr id="38989" name="SMARTInkShape-96"/>
            <p:cNvSpPr/>
            <p:nvPr/>
          </p:nvSpPr>
          <p:spPr>
            <a:xfrm>
              <a:off x="1764506" y="4448971"/>
              <a:ext cx="91960" cy="15874"/>
            </a:xfrm>
            <a:custGeom>
              <a:avLst/>
              <a:gdLst/>
              <a:ahLst/>
              <a:cxnLst/>
              <a:rect l="0" t="0" r="0" b="0"/>
              <a:pathLst>
                <a:path w="91635" h="15592">
                  <a:moveTo>
                    <a:pt x="0" y="15591"/>
                  </a:moveTo>
                  <a:lnTo>
                    <a:pt x="17888" y="14797"/>
                  </a:lnTo>
                  <a:lnTo>
                    <a:pt x="52642" y="4200"/>
                  </a:lnTo>
                  <a:lnTo>
                    <a:pt x="83155" y="1368"/>
                  </a:lnTo>
                  <a:lnTo>
                    <a:pt x="91634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990" name="SMARTInkShape-97"/>
            <p:cNvSpPr/>
            <p:nvPr/>
          </p:nvSpPr>
          <p:spPr>
            <a:xfrm>
              <a:off x="1978551" y="4277535"/>
              <a:ext cx="44395" cy="7936"/>
            </a:xfrm>
            <a:custGeom>
              <a:avLst/>
              <a:gdLst/>
              <a:ahLst/>
              <a:cxnLst/>
              <a:rect l="0" t="0" r="0" b="0"/>
              <a:pathLst>
                <a:path w="44127" h="8716">
                  <a:moveTo>
                    <a:pt x="0" y="8715"/>
                  </a:moveTo>
                  <a:lnTo>
                    <a:pt x="7585" y="4923"/>
                  </a:lnTo>
                  <a:lnTo>
                    <a:pt x="33248" y="1439"/>
                  </a:lnTo>
                  <a:lnTo>
                    <a:pt x="44126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8917" name="SMARTInkShape-Group17"/>
          <p:cNvGrpSpPr>
            <a:grpSpLocks/>
          </p:cNvGrpSpPr>
          <p:nvPr/>
        </p:nvGrpSpPr>
        <p:grpSpPr bwMode="auto">
          <a:xfrm>
            <a:off x="7643813" y="2359025"/>
            <a:ext cx="1131887" cy="1084263"/>
            <a:chOff x="7644068" y="2359320"/>
            <a:chExt cx="1132069" cy="1083969"/>
          </a:xfrm>
        </p:grpSpPr>
        <p:sp>
          <p:nvSpPr>
            <p:cNvPr id="38992" name="SMARTInkShape-98"/>
            <p:cNvSpPr/>
            <p:nvPr/>
          </p:nvSpPr>
          <p:spPr>
            <a:xfrm>
              <a:off x="8617361" y="2359320"/>
              <a:ext cx="26992" cy="53960"/>
            </a:xfrm>
            <a:custGeom>
              <a:avLst/>
              <a:gdLst/>
              <a:ahLst/>
              <a:cxnLst/>
              <a:rect l="0" t="0" r="0" b="0"/>
              <a:pathLst>
                <a:path w="26622" h="53597">
                  <a:moveTo>
                    <a:pt x="0" y="53596"/>
                  </a:moveTo>
                  <a:lnTo>
                    <a:pt x="3338" y="47313"/>
                  </a:lnTo>
                  <a:lnTo>
                    <a:pt x="21584" y="12373"/>
                  </a:lnTo>
                  <a:lnTo>
                    <a:pt x="26621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993" name="SMARTInkShape-99"/>
            <p:cNvSpPr/>
            <p:nvPr/>
          </p:nvSpPr>
          <p:spPr>
            <a:xfrm>
              <a:off x="8585606" y="2386301"/>
              <a:ext cx="36519" cy="28567"/>
            </a:xfrm>
            <a:custGeom>
              <a:avLst/>
              <a:gdLst/>
              <a:ahLst/>
              <a:cxnLst/>
              <a:rect l="0" t="0" r="0" b="0"/>
              <a:pathLst>
                <a:path w="37199" h="28481">
                  <a:moveTo>
                    <a:pt x="37198" y="28480"/>
                  </a:moveTo>
                  <a:lnTo>
                    <a:pt x="37198" y="3578"/>
                  </a:lnTo>
                  <a:lnTo>
                    <a:pt x="36405" y="2354"/>
                  </a:lnTo>
                  <a:lnTo>
                    <a:pt x="35081" y="1537"/>
                  </a:lnTo>
                  <a:lnTo>
                    <a:pt x="31047" y="227"/>
                  </a:lnTo>
                  <a:lnTo>
                    <a:pt x="22764" y="0"/>
                  </a:lnTo>
                  <a:lnTo>
                    <a:pt x="16760" y="2064"/>
                  </a:lnTo>
                  <a:lnTo>
                    <a:pt x="0" y="1131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994" name="SMARTInkShape-100"/>
            <p:cNvSpPr/>
            <p:nvPr/>
          </p:nvSpPr>
          <p:spPr>
            <a:xfrm>
              <a:off x="8671345" y="3427418"/>
              <a:ext cx="73037" cy="15871"/>
            </a:xfrm>
            <a:custGeom>
              <a:avLst/>
              <a:gdLst/>
              <a:ahLst/>
              <a:cxnLst/>
              <a:rect l="0" t="0" r="0" b="0"/>
              <a:pathLst>
                <a:path w="73017" h="15471">
                  <a:moveTo>
                    <a:pt x="0" y="0"/>
                  </a:moveTo>
                  <a:lnTo>
                    <a:pt x="10697" y="1717"/>
                  </a:lnTo>
                  <a:lnTo>
                    <a:pt x="42909" y="8484"/>
                  </a:lnTo>
                  <a:lnTo>
                    <a:pt x="73016" y="1547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995" name="SMARTInkShape-101"/>
            <p:cNvSpPr/>
            <p:nvPr/>
          </p:nvSpPr>
          <p:spPr>
            <a:xfrm>
              <a:off x="8630064" y="2359320"/>
              <a:ext cx="1588" cy="61896"/>
            </a:xfrm>
            <a:custGeom>
              <a:avLst/>
              <a:gdLst/>
              <a:ahLst/>
              <a:cxnLst/>
              <a:rect l="0" t="0" r="0" b="0"/>
              <a:pathLst>
                <a:path w="2298" h="62559">
                  <a:moveTo>
                    <a:pt x="2297" y="0"/>
                  </a:moveTo>
                  <a:lnTo>
                    <a:pt x="1921" y="3668"/>
                  </a:lnTo>
                  <a:lnTo>
                    <a:pt x="432" y="36275"/>
                  </a:lnTo>
                  <a:lnTo>
                    <a:pt x="0" y="6255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996" name="SMARTInkShape-102"/>
            <p:cNvSpPr/>
            <p:nvPr/>
          </p:nvSpPr>
          <p:spPr>
            <a:xfrm>
              <a:off x="8701513" y="2411694"/>
              <a:ext cx="74624" cy="38090"/>
            </a:xfrm>
            <a:custGeom>
              <a:avLst/>
              <a:gdLst/>
              <a:ahLst/>
              <a:cxnLst/>
              <a:rect l="0" t="0" r="0" b="0"/>
              <a:pathLst>
                <a:path w="75049" h="38059">
                  <a:moveTo>
                    <a:pt x="0" y="38058"/>
                  </a:moveTo>
                  <a:lnTo>
                    <a:pt x="9942" y="28115"/>
                  </a:lnTo>
                  <a:lnTo>
                    <a:pt x="39943" y="14209"/>
                  </a:lnTo>
                  <a:lnTo>
                    <a:pt x="75048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997" name="SMARTInkShape-103"/>
            <p:cNvSpPr/>
            <p:nvPr/>
          </p:nvSpPr>
          <p:spPr>
            <a:xfrm>
              <a:off x="7769500" y="2930665"/>
              <a:ext cx="7939" cy="20632"/>
            </a:xfrm>
            <a:custGeom>
              <a:avLst/>
              <a:gdLst/>
              <a:ahLst/>
              <a:cxnLst/>
              <a:rect l="0" t="0" r="0" b="0"/>
              <a:pathLst>
                <a:path w="9282" h="20959">
                  <a:moveTo>
                    <a:pt x="0" y="0"/>
                  </a:moveTo>
                  <a:lnTo>
                    <a:pt x="539" y="4245"/>
                  </a:lnTo>
                  <a:lnTo>
                    <a:pt x="6511" y="17423"/>
                  </a:lnTo>
                  <a:lnTo>
                    <a:pt x="9281" y="2095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998" name="SMARTInkShape-104"/>
            <p:cNvSpPr/>
            <p:nvPr/>
          </p:nvSpPr>
          <p:spPr>
            <a:xfrm>
              <a:off x="7644068" y="2930665"/>
              <a:ext cx="120669" cy="117443"/>
            </a:xfrm>
            <a:custGeom>
              <a:avLst/>
              <a:gdLst/>
              <a:ahLst/>
              <a:cxnLst/>
              <a:rect l="0" t="0" r="0" b="0"/>
              <a:pathLst>
                <a:path w="121216" h="117568">
                  <a:moveTo>
                    <a:pt x="86714" y="12546"/>
                  </a:moveTo>
                  <a:lnTo>
                    <a:pt x="65287" y="26918"/>
                  </a:lnTo>
                  <a:lnTo>
                    <a:pt x="29919" y="60525"/>
                  </a:lnTo>
                  <a:lnTo>
                    <a:pt x="6305" y="85578"/>
                  </a:lnTo>
                  <a:lnTo>
                    <a:pt x="1688" y="99205"/>
                  </a:lnTo>
                  <a:lnTo>
                    <a:pt x="0" y="113916"/>
                  </a:lnTo>
                  <a:lnTo>
                    <a:pt x="709" y="115646"/>
                  </a:lnTo>
                  <a:lnTo>
                    <a:pt x="1975" y="116799"/>
                  </a:lnTo>
                  <a:lnTo>
                    <a:pt x="3612" y="117567"/>
                  </a:lnTo>
                  <a:lnTo>
                    <a:pt x="17295" y="114856"/>
                  </a:lnTo>
                  <a:lnTo>
                    <a:pt x="32638" y="105234"/>
                  </a:lnTo>
                  <a:lnTo>
                    <a:pt x="64607" y="75356"/>
                  </a:lnTo>
                  <a:lnTo>
                    <a:pt x="92726" y="43700"/>
                  </a:lnTo>
                  <a:lnTo>
                    <a:pt x="114078" y="12448"/>
                  </a:lnTo>
                  <a:lnTo>
                    <a:pt x="121215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42"/>
          <p:cNvSpPr>
            <a:spLocks noChangeShapeType="1"/>
          </p:cNvSpPr>
          <p:nvPr/>
        </p:nvSpPr>
        <p:spPr bwMode="auto">
          <a:xfrm>
            <a:off x="7086600" y="2362200"/>
            <a:ext cx="0" cy="1066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" name="Rectangle 160"/>
          <p:cNvSpPr>
            <a:spLocks noChangeArrowheads="1"/>
          </p:cNvSpPr>
          <p:nvPr/>
        </p:nvSpPr>
        <p:spPr bwMode="auto">
          <a:xfrm>
            <a:off x="358775" y="628650"/>
            <a:ext cx="4441825" cy="22225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48" name="Oval 161"/>
          <p:cNvSpPr>
            <a:spLocks noChangeArrowheads="1"/>
          </p:cNvSpPr>
          <p:nvPr/>
        </p:nvSpPr>
        <p:spPr bwMode="auto">
          <a:xfrm>
            <a:off x="558800" y="77628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49" name="Oval 162"/>
          <p:cNvSpPr>
            <a:spLocks noChangeArrowheads="1"/>
          </p:cNvSpPr>
          <p:nvPr/>
        </p:nvSpPr>
        <p:spPr bwMode="auto">
          <a:xfrm>
            <a:off x="908050" y="77628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50" name="Oval 163"/>
          <p:cNvSpPr>
            <a:spLocks noChangeArrowheads="1"/>
          </p:cNvSpPr>
          <p:nvPr/>
        </p:nvSpPr>
        <p:spPr bwMode="auto">
          <a:xfrm>
            <a:off x="1257300" y="77628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51" name="Oval 164"/>
          <p:cNvSpPr>
            <a:spLocks noChangeArrowheads="1"/>
          </p:cNvSpPr>
          <p:nvPr/>
        </p:nvSpPr>
        <p:spPr bwMode="auto">
          <a:xfrm>
            <a:off x="1606550" y="77628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52" name="Oval 165"/>
          <p:cNvSpPr>
            <a:spLocks noChangeArrowheads="1"/>
          </p:cNvSpPr>
          <p:nvPr/>
        </p:nvSpPr>
        <p:spPr bwMode="auto">
          <a:xfrm>
            <a:off x="1955800" y="77628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53" name="Oval 166"/>
          <p:cNvSpPr>
            <a:spLocks noChangeArrowheads="1"/>
          </p:cNvSpPr>
          <p:nvPr/>
        </p:nvSpPr>
        <p:spPr bwMode="auto">
          <a:xfrm>
            <a:off x="2305050" y="77628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54" name="Oval 167"/>
          <p:cNvSpPr>
            <a:spLocks noChangeArrowheads="1"/>
          </p:cNvSpPr>
          <p:nvPr/>
        </p:nvSpPr>
        <p:spPr bwMode="auto">
          <a:xfrm>
            <a:off x="2654300" y="77628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55" name="Oval 168"/>
          <p:cNvSpPr>
            <a:spLocks noChangeArrowheads="1"/>
          </p:cNvSpPr>
          <p:nvPr/>
        </p:nvSpPr>
        <p:spPr bwMode="auto">
          <a:xfrm>
            <a:off x="3003550" y="77628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56" name="Oval 169"/>
          <p:cNvSpPr>
            <a:spLocks noChangeArrowheads="1"/>
          </p:cNvSpPr>
          <p:nvPr/>
        </p:nvSpPr>
        <p:spPr bwMode="auto">
          <a:xfrm>
            <a:off x="3352800" y="77628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57" name="Oval 170"/>
          <p:cNvSpPr>
            <a:spLocks noChangeArrowheads="1"/>
          </p:cNvSpPr>
          <p:nvPr/>
        </p:nvSpPr>
        <p:spPr bwMode="auto">
          <a:xfrm>
            <a:off x="3702050" y="77628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58" name="Oval 171"/>
          <p:cNvSpPr>
            <a:spLocks noChangeArrowheads="1"/>
          </p:cNvSpPr>
          <p:nvPr/>
        </p:nvSpPr>
        <p:spPr bwMode="auto">
          <a:xfrm>
            <a:off x="4051300" y="77628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59" name="Oval 172"/>
          <p:cNvSpPr>
            <a:spLocks noChangeArrowheads="1"/>
          </p:cNvSpPr>
          <p:nvPr/>
        </p:nvSpPr>
        <p:spPr bwMode="auto">
          <a:xfrm>
            <a:off x="4400550" y="77628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60" name="Oval 173"/>
          <p:cNvSpPr>
            <a:spLocks noChangeArrowheads="1"/>
          </p:cNvSpPr>
          <p:nvPr/>
        </p:nvSpPr>
        <p:spPr bwMode="auto">
          <a:xfrm>
            <a:off x="558800" y="112236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61" name="Oval 174"/>
          <p:cNvSpPr>
            <a:spLocks noChangeArrowheads="1"/>
          </p:cNvSpPr>
          <p:nvPr/>
        </p:nvSpPr>
        <p:spPr bwMode="auto">
          <a:xfrm>
            <a:off x="908050" y="112236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62" name="Oval 175"/>
          <p:cNvSpPr>
            <a:spLocks noChangeArrowheads="1"/>
          </p:cNvSpPr>
          <p:nvPr/>
        </p:nvSpPr>
        <p:spPr bwMode="auto">
          <a:xfrm>
            <a:off x="1257300" y="112236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63" name="Oval 176"/>
          <p:cNvSpPr>
            <a:spLocks noChangeArrowheads="1"/>
          </p:cNvSpPr>
          <p:nvPr/>
        </p:nvSpPr>
        <p:spPr bwMode="auto">
          <a:xfrm>
            <a:off x="1606550" y="112236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64" name="Oval 177"/>
          <p:cNvSpPr>
            <a:spLocks noChangeArrowheads="1"/>
          </p:cNvSpPr>
          <p:nvPr/>
        </p:nvSpPr>
        <p:spPr bwMode="auto">
          <a:xfrm>
            <a:off x="1955800" y="112236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65" name="Oval 178"/>
          <p:cNvSpPr>
            <a:spLocks noChangeArrowheads="1"/>
          </p:cNvSpPr>
          <p:nvPr/>
        </p:nvSpPr>
        <p:spPr bwMode="auto">
          <a:xfrm>
            <a:off x="2305050" y="112236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66" name="Oval 179"/>
          <p:cNvSpPr>
            <a:spLocks noChangeArrowheads="1"/>
          </p:cNvSpPr>
          <p:nvPr/>
        </p:nvSpPr>
        <p:spPr bwMode="auto">
          <a:xfrm>
            <a:off x="2654300" y="112236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67" name="Oval 180"/>
          <p:cNvSpPr>
            <a:spLocks noChangeArrowheads="1"/>
          </p:cNvSpPr>
          <p:nvPr/>
        </p:nvSpPr>
        <p:spPr bwMode="auto">
          <a:xfrm>
            <a:off x="3003550" y="112236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68" name="Oval 181"/>
          <p:cNvSpPr>
            <a:spLocks noChangeArrowheads="1"/>
          </p:cNvSpPr>
          <p:nvPr/>
        </p:nvSpPr>
        <p:spPr bwMode="auto">
          <a:xfrm>
            <a:off x="3352800" y="112236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69" name="Oval 182"/>
          <p:cNvSpPr>
            <a:spLocks noChangeArrowheads="1"/>
          </p:cNvSpPr>
          <p:nvPr/>
        </p:nvSpPr>
        <p:spPr bwMode="auto">
          <a:xfrm>
            <a:off x="3702050" y="112236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70" name="Oval 183"/>
          <p:cNvSpPr>
            <a:spLocks noChangeArrowheads="1"/>
          </p:cNvSpPr>
          <p:nvPr/>
        </p:nvSpPr>
        <p:spPr bwMode="auto">
          <a:xfrm>
            <a:off x="4051300" y="112236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71" name="Oval 184"/>
          <p:cNvSpPr>
            <a:spLocks noChangeArrowheads="1"/>
          </p:cNvSpPr>
          <p:nvPr/>
        </p:nvSpPr>
        <p:spPr bwMode="auto">
          <a:xfrm>
            <a:off x="4400550" y="112236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72" name="Oval 185"/>
          <p:cNvSpPr>
            <a:spLocks noChangeArrowheads="1"/>
          </p:cNvSpPr>
          <p:nvPr/>
        </p:nvSpPr>
        <p:spPr bwMode="auto">
          <a:xfrm>
            <a:off x="558800" y="146843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73" name="Oval 186"/>
          <p:cNvSpPr>
            <a:spLocks noChangeArrowheads="1"/>
          </p:cNvSpPr>
          <p:nvPr/>
        </p:nvSpPr>
        <p:spPr bwMode="auto">
          <a:xfrm>
            <a:off x="908050" y="146843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74" name="Oval 187"/>
          <p:cNvSpPr>
            <a:spLocks noChangeArrowheads="1"/>
          </p:cNvSpPr>
          <p:nvPr/>
        </p:nvSpPr>
        <p:spPr bwMode="auto">
          <a:xfrm>
            <a:off x="1257300" y="146843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75" name="Oval 188"/>
          <p:cNvSpPr>
            <a:spLocks noChangeArrowheads="1"/>
          </p:cNvSpPr>
          <p:nvPr/>
        </p:nvSpPr>
        <p:spPr bwMode="auto">
          <a:xfrm>
            <a:off x="1606550" y="146843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76" name="Oval 189"/>
          <p:cNvSpPr>
            <a:spLocks noChangeArrowheads="1"/>
          </p:cNvSpPr>
          <p:nvPr/>
        </p:nvSpPr>
        <p:spPr bwMode="auto">
          <a:xfrm>
            <a:off x="1955800" y="146843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77" name="Oval 190"/>
          <p:cNvSpPr>
            <a:spLocks noChangeArrowheads="1"/>
          </p:cNvSpPr>
          <p:nvPr/>
        </p:nvSpPr>
        <p:spPr bwMode="auto">
          <a:xfrm>
            <a:off x="2305050" y="146843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78" name="Oval 191"/>
          <p:cNvSpPr>
            <a:spLocks noChangeArrowheads="1"/>
          </p:cNvSpPr>
          <p:nvPr/>
        </p:nvSpPr>
        <p:spPr bwMode="auto">
          <a:xfrm>
            <a:off x="2654300" y="146843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79" name="Oval 192"/>
          <p:cNvSpPr>
            <a:spLocks noChangeArrowheads="1"/>
          </p:cNvSpPr>
          <p:nvPr/>
        </p:nvSpPr>
        <p:spPr bwMode="auto">
          <a:xfrm>
            <a:off x="3003550" y="146843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80" name="Oval 193"/>
          <p:cNvSpPr>
            <a:spLocks noChangeArrowheads="1"/>
          </p:cNvSpPr>
          <p:nvPr/>
        </p:nvSpPr>
        <p:spPr bwMode="auto">
          <a:xfrm>
            <a:off x="3352800" y="146843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81" name="Oval 194"/>
          <p:cNvSpPr>
            <a:spLocks noChangeArrowheads="1"/>
          </p:cNvSpPr>
          <p:nvPr/>
        </p:nvSpPr>
        <p:spPr bwMode="auto">
          <a:xfrm>
            <a:off x="3702050" y="146843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82" name="Oval 195"/>
          <p:cNvSpPr>
            <a:spLocks noChangeArrowheads="1"/>
          </p:cNvSpPr>
          <p:nvPr/>
        </p:nvSpPr>
        <p:spPr bwMode="auto">
          <a:xfrm>
            <a:off x="4051300" y="146843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83" name="Oval 196"/>
          <p:cNvSpPr>
            <a:spLocks noChangeArrowheads="1"/>
          </p:cNvSpPr>
          <p:nvPr/>
        </p:nvSpPr>
        <p:spPr bwMode="auto">
          <a:xfrm>
            <a:off x="4400550" y="146843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84" name="Oval 197"/>
          <p:cNvSpPr>
            <a:spLocks noChangeArrowheads="1"/>
          </p:cNvSpPr>
          <p:nvPr/>
        </p:nvSpPr>
        <p:spPr bwMode="auto">
          <a:xfrm>
            <a:off x="558800" y="181451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85" name="Oval 198"/>
          <p:cNvSpPr>
            <a:spLocks noChangeArrowheads="1"/>
          </p:cNvSpPr>
          <p:nvPr/>
        </p:nvSpPr>
        <p:spPr bwMode="auto">
          <a:xfrm>
            <a:off x="908050" y="181451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86" name="Oval 199"/>
          <p:cNvSpPr>
            <a:spLocks noChangeArrowheads="1"/>
          </p:cNvSpPr>
          <p:nvPr/>
        </p:nvSpPr>
        <p:spPr bwMode="auto">
          <a:xfrm>
            <a:off x="1257300" y="181451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87" name="Oval 200"/>
          <p:cNvSpPr>
            <a:spLocks noChangeArrowheads="1"/>
          </p:cNvSpPr>
          <p:nvPr/>
        </p:nvSpPr>
        <p:spPr bwMode="auto">
          <a:xfrm>
            <a:off x="1606550" y="181451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88" name="Oval 201"/>
          <p:cNvSpPr>
            <a:spLocks noChangeArrowheads="1"/>
          </p:cNvSpPr>
          <p:nvPr/>
        </p:nvSpPr>
        <p:spPr bwMode="auto">
          <a:xfrm>
            <a:off x="1955800" y="181451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89" name="Oval 202"/>
          <p:cNvSpPr>
            <a:spLocks noChangeArrowheads="1"/>
          </p:cNvSpPr>
          <p:nvPr/>
        </p:nvSpPr>
        <p:spPr bwMode="auto">
          <a:xfrm>
            <a:off x="2305050" y="181451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90" name="Oval 203"/>
          <p:cNvSpPr>
            <a:spLocks noChangeArrowheads="1"/>
          </p:cNvSpPr>
          <p:nvPr/>
        </p:nvSpPr>
        <p:spPr bwMode="auto">
          <a:xfrm>
            <a:off x="2654300" y="181451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91" name="Oval 204"/>
          <p:cNvSpPr>
            <a:spLocks noChangeArrowheads="1"/>
          </p:cNvSpPr>
          <p:nvPr/>
        </p:nvSpPr>
        <p:spPr bwMode="auto">
          <a:xfrm>
            <a:off x="3003550" y="181451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92" name="Oval 205"/>
          <p:cNvSpPr>
            <a:spLocks noChangeArrowheads="1"/>
          </p:cNvSpPr>
          <p:nvPr/>
        </p:nvSpPr>
        <p:spPr bwMode="auto">
          <a:xfrm>
            <a:off x="3352800" y="181451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93" name="Oval 206"/>
          <p:cNvSpPr>
            <a:spLocks noChangeArrowheads="1"/>
          </p:cNvSpPr>
          <p:nvPr/>
        </p:nvSpPr>
        <p:spPr bwMode="auto">
          <a:xfrm>
            <a:off x="3702050" y="181451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94" name="Oval 207"/>
          <p:cNvSpPr>
            <a:spLocks noChangeArrowheads="1"/>
          </p:cNvSpPr>
          <p:nvPr/>
        </p:nvSpPr>
        <p:spPr bwMode="auto">
          <a:xfrm>
            <a:off x="4051300" y="181451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95" name="Oval 208"/>
          <p:cNvSpPr>
            <a:spLocks noChangeArrowheads="1"/>
          </p:cNvSpPr>
          <p:nvPr/>
        </p:nvSpPr>
        <p:spPr bwMode="auto">
          <a:xfrm>
            <a:off x="4400550" y="181451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96" name="Oval 209"/>
          <p:cNvSpPr>
            <a:spLocks noChangeArrowheads="1"/>
          </p:cNvSpPr>
          <p:nvPr/>
        </p:nvSpPr>
        <p:spPr bwMode="auto">
          <a:xfrm>
            <a:off x="558800" y="215900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97" name="Oval 210"/>
          <p:cNvSpPr>
            <a:spLocks noChangeArrowheads="1"/>
          </p:cNvSpPr>
          <p:nvPr/>
        </p:nvSpPr>
        <p:spPr bwMode="auto">
          <a:xfrm>
            <a:off x="908050" y="215900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98" name="Oval 211"/>
          <p:cNvSpPr>
            <a:spLocks noChangeArrowheads="1"/>
          </p:cNvSpPr>
          <p:nvPr/>
        </p:nvSpPr>
        <p:spPr bwMode="auto">
          <a:xfrm>
            <a:off x="1257300" y="215900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199" name="Oval 212"/>
          <p:cNvSpPr>
            <a:spLocks noChangeArrowheads="1"/>
          </p:cNvSpPr>
          <p:nvPr/>
        </p:nvSpPr>
        <p:spPr bwMode="auto">
          <a:xfrm>
            <a:off x="1606550" y="215900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200" name="Oval 213"/>
          <p:cNvSpPr>
            <a:spLocks noChangeArrowheads="1"/>
          </p:cNvSpPr>
          <p:nvPr/>
        </p:nvSpPr>
        <p:spPr bwMode="auto">
          <a:xfrm>
            <a:off x="1955800" y="215900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201" name="Oval 214"/>
          <p:cNvSpPr>
            <a:spLocks noChangeArrowheads="1"/>
          </p:cNvSpPr>
          <p:nvPr/>
        </p:nvSpPr>
        <p:spPr bwMode="auto">
          <a:xfrm>
            <a:off x="2305050" y="215900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202" name="Oval 215"/>
          <p:cNvSpPr>
            <a:spLocks noChangeArrowheads="1"/>
          </p:cNvSpPr>
          <p:nvPr/>
        </p:nvSpPr>
        <p:spPr bwMode="auto">
          <a:xfrm>
            <a:off x="2654300" y="215900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203" name="Oval 216"/>
          <p:cNvSpPr>
            <a:spLocks noChangeArrowheads="1"/>
          </p:cNvSpPr>
          <p:nvPr/>
        </p:nvSpPr>
        <p:spPr bwMode="auto">
          <a:xfrm>
            <a:off x="3003550" y="215900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204" name="Oval 217"/>
          <p:cNvSpPr>
            <a:spLocks noChangeArrowheads="1"/>
          </p:cNvSpPr>
          <p:nvPr/>
        </p:nvSpPr>
        <p:spPr bwMode="auto">
          <a:xfrm>
            <a:off x="3352800" y="215900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205" name="Oval 218"/>
          <p:cNvSpPr>
            <a:spLocks noChangeArrowheads="1"/>
          </p:cNvSpPr>
          <p:nvPr/>
        </p:nvSpPr>
        <p:spPr bwMode="auto">
          <a:xfrm>
            <a:off x="3702050" y="215900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206" name="Oval 219"/>
          <p:cNvSpPr>
            <a:spLocks noChangeArrowheads="1"/>
          </p:cNvSpPr>
          <p:nvPr/>
        </p:nvSpPr>
        <p:spPr bwMode="auto">
          <a:xfrm>
            <a:off x="4051300" y="215900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207" name="Oval 220"/>
          <p:cNvSpPr>
            <a:spLocks noChangeArrowheads="1"/>
          </p:cNvSpPr>
          <p:nvPr/>
        </p:nvSpPr>
        <p:spPr bwMode="auto">
          <a:xfrm>
            <a:off x="4400550" y="215900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208" name="Oval 221"/>
          <p:cNvSpPr>
            <a:spLocks noChangeArrowheads="1"/>
          </p:cNvSpPr>
          <p:nvPr/>
        </p:nvSpPr>
        <p:spPr bwMode="auto">
          <a:xfrm>
            <a:off x="558800" y="250507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209" name="Oval 222"/>
          <p:cNvSpPr>
            <a:spLocks noChangeArrowheads="1"/>
          </p:cNvSpPr>
          <p:nvPr/>
        </p:nvSpPr>
        <p:spPr bwMode="auto">
          <a:xfrm>
            <a:off x="908050" y="250507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210" name="Oval 223"/>
          <p:cNvSpPr>
            <a:spLocks noChangeArrowheads="1"/>
          </p:cNvSpPr>
          <p:nvPr/>
        </p:nvSpPr>
        <p:spPr bwMode="auto">
          <a:xfrm>
            <a:off x="1257300" y="250507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211" name="Oval 224"/>
          <p:cNvSpPr>
            <a:spLocks noChangeArrowheads="1"/>
          </p:cNvSpPr>
          <p:nvPr/>
        </p:nvSpPr>
        <p:spPr bwMode="auto">
          <a:xfrm>
            <a:off x="1606550" y="250507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212" name="Oval 225"/>
          <p:cNvSpPr>
            <a:spLocks noChangeArrowheads="1"/>
          </p:cNvSpPr>
          <p:nvPr/>
        </p:nvSpPr>
        <p:spPr bwMode="auto">
          <a:xfrm>
            <a:off x="1955800" y="250507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213" name="Oval 226"/>
          <p:cNvSpPr>
            <a:spLocks noChangeArrowheads="1"/>
          </p:cNvSpPr>
          <p:nvPr/>
        </p:nvSpPr>
        <p:spPr bwMode="auto">
          <a:xfrm>
            <a:off x="2305050" y="250507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214" name="Oval 227"/>
          <p:cNvSpPr>
            <a:spLocks noChangeArrowheads="1"/>
          </p:cNvSpPr>
          <p:nvPr/>
        </p:nvSpPr>
        <p:spPr bwMode="auto">
          <a:xfrm>
            <a:off x="2654300" y="250507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215" name="Oval 228"/>
          <p:cNvSpPr>
            <a:spLocks noChangeArrowheads="1"/>
          </p:cNvSpPr>
          <p:nvPr/>
        </p:nvSpPr>
        <p:spPr bwMode="auto">
          <a:xfrm>
            <a:off x="3003550" y="250507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216" name="Oval 229"/>
          <p:cNvSpPr>
            <a:spLocks noChangeArrowheads="1"/>
          </p:cNvSpPr>
          <p:nvPr/>
        </p:nvSpPr>
        <p:spPr bwMode="auto">
          <a:xfrm>
            <a:off x="3352800" y="250507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217" name="Oval 230"/>
          <p:cNvSpPr>
            <a:spLocks noChangeArrowheads="1"/>
          </p:cNvSpPr>
          <p:nvPr/>
        </p:nvSpPr>
        <p:spPr bwMode="auto">
          <a:xfrm>
            <a:off x="3702050" y="250507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218" name="Oval 231"/>
          <p:cNvSpPr>
            <a:spLocks noChangeArrowheads="1"/>
          </p:cNvSpPr>
          <p:nvPr/>
        </p:nvSpPr>
        <p:spPr bwMode="auto">
          <a:xfrm>
            <a:off x="4051300" y="250507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6219" name="Oval 232"/>
          <p:cNvSpPr>
            <a:spLocks noChangeArrowheads="1"/>
          </p:cNvSpPr>
          <p:nvPr/>
        </p:nvSpPr>
        <p:spPr bwMode="auto">
          <a:xfrm>
            <a:off x="4400550" y="250507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grpSp>
        <p:nvGrpSpPr>
          <p:cNvPr id="6220" name="Group 233"/>
          <p:cNvGrpSpPr>
            <a:grpSpLocks/>
          </p:cNvGrpSpPr>
          <p:nvPr/>
        </p:nvGrpSpPr>
        <p:grpSpPr bwMode="auto">
          <a:xfrm>
            <a:off x="2374900" y="107950"/>
            <a:ext cx="2273300" cy="3429000"/>
            <a:chOff x="1976" y="240"/>
            <a:chExt cx="1432" cy="2160"/>
          </a:xfrm>
        </p:grpSpPr>
        <p:sp>
          <p:nvSpPr>
            <p:cNvPr id="6230" name="Rectangle 234"/>
            <p:cNvSpPr>
              <a:spLocks noChangeArrowheads="1"/>
            </p:cNvSpPr>
            <p:nvPr/>
          </p:nvSpPr>
          <p:spPr bwMode="auto">
            <a:xfrm>
              <a:off x="1976" y="240"/>
              <a:ext cx="192" cy="21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231" name="Line 235"/>
            <p:cNvSpPr>
              <a:spLocks noChangeShapeType="1"/>
            </p:cNvSpPr>
            <p:nvPr/>
          </p:nvSpPr>
          <p:spPr bwMode="auto">
            <a:xfrm>
              <a:off x="2112" y="1248"/>
              <a:ext cx="960" cy="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2" name="Text Box 236"/>
            <p:cNvSpPr txBox="1">
              <a:spLocks noChangeArrowheads="1"/>
            </p:cNvSpPr>
            <p:nvPr/>
          </p:nvSpPr>
          <p:spPr bwMode="auto">
            <a:xfrm>
              <a:off x="3024" y="1104"/>
              <a:ext cx="38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4000" b="1">
                  <a:solidFill>
                    <a:srgbClr val="FF3300"/>
                  </a:solidFill>
                </a:rPr>
                <a:t>v</a:t>
              </a:r>
            </a:p>
          </p:txBody>
        </p:sp>
      </p:grpSp>
      <p:sp>
        <p:nvSpPr>
          <p:cNvPr id="6221" name="Text Box 237"/>
          <p:cNvSpPr txBox="1">
            <a:spLocks noChangeArrowheads="1"/>
          </p:cNvSpPr>
          <p:nvPr/>
        </p:nvSpPr>
        <p:spPr bwMode="auto">
          <a:xfrm>
            <a:off x="2286000" y="315595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/>
              <a:t>+++</a:t>
            </a:r>
          </a:p>
        </p:txBody>
      </p:sp>
      <p:sp>
        <p:nvSpPr>
          <p:cNvPr id="6222" name="Text Box 238"/>
          <p:cNvSpPr txBox="1">
            <a:spLocks noChangeArrowheads="1"/>
          </p:cNvSpPr>
          <p:nvPr/>
        </p:nvSpPr>
        <p:spPr bwMode="auto">
          <a:xfrm>
            <a:off x="2286000" y="76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---</a:t>
            </a:r>
          </a:p>
        </p:txBody>
      </p:sp>
      <p:sp>
        <p:nvSpPr>
          <p:cNvPr id="6223" name="Text Box 239"/>
          <p:cNvSpPr txBox="1">
            <a:spLocks noChangeArrowheads="1"/>
          </p:cNvSpPr>
          <p:nvPr/>
        </p:nvSpPr>
        <p:spPr bwMode="auto">
          <a:xfrm>
            <a:off x="0" y="3581400"/>
            <a:ext cx="57150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Let’s take a look at the + charges.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The Forces on a + charge above will be: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F</a:t>
            </a:r>
            <a:r>
              <a:rPr lang="en-US" altLang="en-US" sz="2800" baseline="-25000"/>
              <a:t>mag</a:t>
            </a:r>
            <a:r>
              <a:rPr lang="en-US" altLang="en-US" sz="2800"/>
              <a:t> = qvB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F</a:t>
            </a:r>
            <a:r>
              <a:rPr lang="en-US" altLang="en-US" sz="2800" baseline="-25000"/>
              <a:t>electric</a:t>
            </a:r>
            <a:r>
              <a:rPr lang="en-US" altLang="en-US" sz="2800"/>
              <a:t> = qE</a:t>
            </a:r>
          </a:p>
        </p:txBody>
      </p:sp>
      <p:sp>
        <p:nvSpPr>
          <p:cNvPr id="6224" name="Oval 240"/>
          <p:cNvSpPr>
            <a:spLocks noChangeArrowheads="1"/>
          </p:cNvSpPr>
          <p:nvPr/>
        </p:nvSpPr>
        <p:spPr bwMode="auto">
          <a:xfrm>
            <a:off x="6781800" y="1828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+</a:t>
            </a:r>
          </a:p>
        </p:txBody>
      </p:sp>
      <p:sp>
        <p:nvSpPr>
          <p:cNvPr id="6225" name="Line 241"/>
          <p:cNvSpPr>
            <a:spLocks noChangeShapeType="1"/>
          </p:cNvSpPr>
          <p:nvPr/>
        </p:nvSpPr>
        <p:spPr bwMode="auto">
          <a:xfrm flipV="1">
            <a:off x="7086600" y="762000"/>
            <a:ext cx="0" cy="1066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6" name="Text Box 243"/>
          <p:cNvSpPr txBox="1">
            <a:spLocks noChangeArrowheads="1"/>
          </p:cNvSpPr>
          <p:nvPr/>
        </p:nvSpPr>
        <p:spPr bwMode="auto">
          <a:xfrm>
            <a:off x="7315200" y="32004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qvB</a:t>
            </a:r>
          </a:p>
        </p:txBody>
      </p:sp>
      <p:sp>
        <p:nvSpPr>
          <p:cNvPr id="6227" name="Text Box 244"/>
          <p:cNvSpPr txBox="1">
            <a:spLocks noChangeArrowheads="1"/>
          </p:cNvSpPr>
          <p:nvPr/>
        </p:nvSpPr>
        <p:spPr bwMode="auto">
          <a:xfrm>
            <a:off x="7391400" y="8382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qE</a:t>
            </a:r>
          </a:p>
        </p:txBody>
      </p:sp>
      <p:sp>
        <p:nvSpPr>
          <p:cNvPr id="6228" name="Text Box 245"/>
          <p:cNvSpPr txBox="1">
            <a:spLocks noChangeArrowheads="1"/>
          </p:cNvSpPr>
          <p:nvPr/>
        </p:nvSpPr>
        <p:spPr bwMode="auto">
          <a:xfrm>
            <a:off x="6019800" y="228600"/>
            <a:ext cx="312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FBD of a single + charge</a:t>
            </a:r>
          </a:p>
        </p:txBody>
      </p:sp>
      <p:sp>
        <p:nvSpPr>
          <p:cNvPr id="6229" name="Text Box 246"/>
          <p:cNvSpPr txBox="1">
            <a:spLocks noChangeArrowheads="1"/>
          </p:cNvSpPr>
          <p:nvPr/>
        </p:nvSpPr>
        <p:spPr bwMode="auto">
          <a:xfrm>
            <a:off x="6019800" y="3886200"/>
            <a:ext cx="2667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The balance happens when E = vB.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4"/>
          <p:cNvSpPr>
            <a:spLocks noChangeShapeType="1"/>
          </p:cNvSpPr>
          <p:nvPr/>
        </p:nvSpPr>
        <p:spPr bwMode="auto">
          <a:xfrm>
            <a:off x="1600200" y="2817813"/>
            <a:ext cx="0" cy="1066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" name="Oval 5"/>
          <p:cNvSpPr>
            <a:spLocks noChangeArrowheads="1"/>
          </p:cNvSpPr>
          <p:nvPr/>
        </p:nvSpPr>
        <p:spPr bwMode="auto">
          <a:xfrm>
            <a:off x="1295400" y="2284413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+</a:t>
            </a:r>
          </a:p>
        </p:txBody>
      </p:sp>
      <p:sp>
        <p:nvSpPr>
          <p:cNvPr id="7172" name="Line 6"/>
          <p:cNvSpPr>
            <a:spLocks noChangeShapeType="1"/>
          </p:cNvSpPr>
          <p:nvPr/>
        </p:nvSpPr>
        <p:spPr bwMode="auto">
          <a:xfrm flipV="1">
            <a:off x="1600200" y="1217613"/>
            <a:ext cx="0" cy="1066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" name="Text Box 7"/>
          <p:cNvSpPr txBox="1">
            <a:spLocks noChangeArrowheads="1"/>
          </p:cNvSpPr>
          <p:nvPr/>
        </p:nvSpPr>
        <p:spPr bwMode="auto">
          <a:xfrm>
            <a:off x="1828800" y="365601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qvB</a:t>
            </a:r>
          </a:p>
        </p:txBody>
      </p:sp>
      <p:sp>
        <p:nvSpPr>
          <p:cNvPr id="7174" name="Text Box 8"/>
          <p:cNvSpPr txBox="1">
            <a:spLocks noChangeArrowheads="1"/>
          </p:cNvSpPr>
          <p:nvPr/>
        </p:nvSpPr>
        <p:spPr bwMode="auto">
          <a:xfrm>
            <a:off x="1905000" y="129381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qE</a:t>
            </a:r>
          </a:p>
        </p:txBody>
      </p:sp>
      <p:sp>
        <p:nvSpPr>
          <p:cNvPr id="7175" name="Text Box 9"/>
          <p:cNvSpPr txBox="1">
            <a:spLocks noChangeArrowheads="1"/>
          </p:cNvSpPr>
          <p:nvPr/>
        </p:nvSpPr>
        <p:spPr bwMode="auto">
          <a:xfrm>
            <a:off x="533400" y="684213"/>
            <a:ext cx="3124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FBD of a single + charge</a:t>
            </a:r>
          </a:p>
        </p:txBody>
      </p:sp>
      <p:sp>
        <p:nvSpPr>
          <p:cNvPr id="7176" name="Text Box 10"/>
          <p:cNvSpPr txBox="1">
            <a:spLocks noChangeArrowheads="1"/>
          </p:cNvSpPr>
          <p:nvPr/>
        </p:nvSpPr>
        <p:spPr bwMode="auto">
          <a:xfrm>
            <a:off x="533400" y="4341813"/>
            <a:ext cx="26670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The balance happens when E = vB.</a:t>
            </a:r>
          </a:p>
        </p:txBody>
      </p:sp>
      <p:sp>
        <p:nvSpPr>
          <p:cNvPr id="7177" name="Text Box 11"/>
          <p:cNvSpPr txBox="1">
            <a:spLocks noChangeArrowheads="1"/>
          </p:cNvSpPr>
          <p:nvPr/>
        </p:nvSpPr>
        <p:spPr bwMode="auto">
          <a:xfrm>
            <a:off x="4114800" y="533400"/>
            <a:ext cx="4114800" cy="423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The Voltage across the top of the wire and the bottom of the wire will be: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V</a:t>
            </a:r>
            <a:r>
              <a:rPr lang="en-US" altLang="en-US" baseline="-25000">
                <a:sym typeface="Symbol" panose="05050102010706020507" pitchFamily="18" charset="2"/>
              </a:rPr>
              <a:t>wire</a:t>
            </a:r>
            <a:r>
              <a:rPr lang="en-US" altLang="en-US">
                <a:sym typeface="Symbol" panose="05050102010706020507" pitchFamily="18" charset="2"/>
              </a:rPr>
              <a:t> = EL</a:t>
            </a:r>
            <a:r>
              <a:rPr lang="en-US" altLang="en-US" baseline="-25000">
                <a:sym typeface="Symbol" panose="05050102010706020507" pitchFamily="18" charset="2"/>
              </a:rPr>
              <a:t>wire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/>
          </a:p>
        </p:txBody>
      </p:sp>
      <p:sp>
        <p:nvSpPr>
          <p:cNvPr id="7178" name="Text Box 12"/>
          <p:cNvSpPr txBox="1">
            <a:spLocks noChangeArrowheads="1"/>
          </p:cNvSpPr>
          <p:nvPr/>
        </p:nvSpPr>
        <p:spPr bwMode="auto">
          <a:xfrm>
            <a:off x="4343400" y="5562600"/>
            <a:ext cx="381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/>
              <a:t>Thus:  </a:t>
            </a:r>
            <a:r>
              <a:rPr lang="en-US" altLang="en-US">
                <a:sym typeface="Symbol" panose="05050102010706020507" pitchFamily="18" charset="2"/>
              </a:rPr>
              <a:t>V = vLB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228600" y="152400"/>
            <a:ext cx="3733800" cy="543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33.2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The Earth’s Magnetic field strength is 50 </a:t>
            </a:r>
            <a:r>
              <a:rPr lang="en-US" altLang="en-US" sz="2800">
                <a:sym typeface="Symbol" panose="05050102010706020507" pitchFamily="18" charset="2"/>
              </a:rPr>
              <a:t>T.  How fast would you have to drive your car to create a 1.0V motional emf along your 1.0m long radio antenna?  (You can assume that the motion to the antenna is perpendicular to B.)</a:t>
            </a:r>
          </a:p>
        </p:txBody>
      </p:sp>
      <p:pic>
        <p:nvPicPr>
          <p:cNvPr id="8195" name="Picture 6" descr="A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914400"/>
            <a:ext cx="4876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8"/>
          <p:cNvSpPr>
            <a:spLocks noChangeArrowheads="1"/>
          </p:cNvSpPr>
          <p:nvPr/>
        </p:nvSpPr>
        <p:spPr bwMode="auto">
          <a:xfrm>
            <a:off x="4800600" y="3505200"/>
            <a:ext cx="2287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000">
                <a:sym typeface="Symbol" panose="05050102010706020507" pitchFamily="18" charset="2"/>
              </a:rPr>
              <a:t>V = vLB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5738"/>
            <a:ext cx="7772400" cy="844550"/>
          </a:xfrm>
        </p:spPr>
        <p:txBody>
          <a:bodyPr/>
          <a:lstStyle/>
          <a:p>
            <a:pPr eaLnBrk="1" hangingPunct="1"/>
            <a:r>
              <a:rPr lang="en-US" altLang="en-US" sz="3600"/>
              <a:t>Magnetic Flux</a:t>
            </a:r>
          </a:p>
        </p:txBody>
      </p:sp>
      <p:pic>
        <p:nvPicPr>
          <p:cNvPr id="9219" name="Picture 3" descr="FG23_03ab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2306638"/>
            <a:ext cx="493395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5670550" y="2784475"/>
          <a:ext cx="2413000" cy="240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6" imgW="914400" imgH="914400" progId="Equation.3">
                  <p:embed/>
                </p:oleObj>
              </mc:Choice>
              <mc:Fallback>
                <p:oleObj name="Equation" r:id="rId6" imgW="9144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0550" y="2784475"/>
                        <a:ext cx="2413000" cy="24034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571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60338" y="1050925"/>
            <a:ext cx="8786812" cy="946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800">
                <a:latin typeface="Times New Roman" pitchFamily="18" charset="0"/>
              </a:rPr>
              <a:t>In order to describe our model we need to introduce the concept of </a:t>
            </a:r>
            <a:r>
              <a:rPr 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MAGNETIC FLUX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79388" y="5881688"/>
            <a:ext cx="8878887" cy="822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Magnetic flux represents the number of magnetic field lines going through the loop. The Unit of</a:t>
            </a:r>
            <a:r>
              <a:rPr lang="en-US" altLang="en-US" sz="2400" b="1" i="1">
                <a:latin typeface="Symbol" panose="05050102010706020507" pitchFamily="18" charset="2"/>
              </a:rPr>
              <a:t> F</a:t>
            </a:r>
            <a:r>
              <a:rPr lang="en-US" altLang="en-US" sz="2400" b="1" i="1" baseline="-25000">
                <a:latin typeface="Symbol" panose="05050102010706020507" pitchFamily="18" charset="2"/>
              </a:rPr>
              <a:t>B</a:t>
            </a:r>
            <a:r>
              <a:rPr lang="en-US" altLang="en-US" sz="2400">
                <a:latin typeface="Times New Roman" panose="02020603050405020304" pitchFamily="18" charset="0"/>
              </a:rPr>
              <a:t> is Tm</a:t>
            </a:r>
            <a:r>
              <a:rPr lang="en-US" altLang="en-US" sz="2400" baseline="30000">
                <a:latin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</a:rPr>
              <a:t> (Weber =</a:t>
            </a:r>
            <a:r>
              <a:rPr lang="en-US" altLang="en-US" sz="2400" b="1">
                <a:latin typeface="Times New Roman" panose="02020603050405020304" pitchFamily="18" charset="0"/>
              </a:rPr>
              <a:t>1Tx1m</a:t>
            </a:r>
            <a:r>
              <a:rPr lang="en-US" altLang="en-US" sz="2400" b="1" baseline="30000">
                <a:latin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</a:rPr>
              <a:t>).</a:t>
            </a: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2187575" y="444500"/>
            <a:ext cx="4441825" cy="22225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67" name="Oval 5"/>
          <p:cNvSpPr>
            <a:spLocks noChangeArrowheads="1"/>
          </p:cNvSpPr>
          <p:nvPr/>
        </p:nvSpPr>
        <p:spPr bwMode="auto">
          <a:xfrm>
            <a:off x="2387600" y="5921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268" name="Oval 8"/>
          <p:cNvSpPr>
            <a:spLocks noChangeArrowheads="1"/>
          </p:cNvSpPr>
          <p:nvPr/>
        </p:nvSpPr>
        <p:spPr bwMode="auto">
          <a:xfrm>
            <a:off x="2736850" y="5921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269" name="Oval 9"/>
          <p:cNvSpPr>
            <a:spLocks noChangeArrowheads="1"/>
          </p:cNvSpPr>
          <p:nvPr/>
        </p:nvSpPr>
        <p:spPr bwMode="auto">
          <a:xfrm>
            <a:off x="3086100" y="5921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270" name="Oval 10"/>
          <p:cNvSpPr>
            <a:spLocks noChangeArrowheads="1"/>
          </p:cNvSpPr>
          <p:nvPr/>
        </p:nvSpPr>
        <p:spPr bwMode="auto">
          <a:xfrm>
            <a:off x="3435350" y="5921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271" name="Oval 11"/>
          <p:cNvSpPr>
            <a:spLocks noChangeArrowheads="1"/>
          </p:cNvSpPr>
          <p:nvPr/>
        </p:nvSpPr>
        <p:spPr bwMode="auto">
          <a:xfrm>
            <a:off x="3784600" y="5921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272" name="Oval 12"/>
          <p:cNvSpPr>
            <a:spLocks noChangeArrowheads="1"/>
          </p:cNvSpPr>
          <p:nvPr/>
        </p:nvSpPr>
        <p:spPr bwMode="auto">
          <a:xfrm>
            <a:off x="4133850" y="5921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273" name="Oval 13"/>
          <p:cNvSpPr>
            <a:spLocks noChangeArrowheads="1"/>
          </p:cNvSpPr>
          <p:nvPr/>
        </p:nvSpPr>
        <p:spPr bwMode="auto">
          <a:xfrm>
            <a:off x="4483100" y="5921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274" name="Oval 14"/>
          <p:cNvSpPr>
            <a:spLocks noChangeArrowheads="1"/>
          </p:cNvSpPr>
          <p:nvPr/>
        </p:nvSpPr>
        <p:spPr bwMode="auto">
          <a:xfrm>
            <a:off x="4832350" y="5921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275" name="Oval 15"/>
          <p:cNvSpPr>
            <a:spLocks noChangeArrowheads="1"/>
          </p:cNvSpPr>
          <p:nvPr/>
        </p:nvSpPr>
        <p:spPr bwMode="auto">
          <a:xfrm>
            <a:off x="5181600" y="5921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276" name="Oval 16"/>
          <p:cNvSpPr>
            <a:spLocks noChangeArrowheads="1"/>
          </p:cNvSpPr>
          <p:nvPr/>
        </p:nvSpPr>
        <p:spPr bwMode="auto">
          <a:xfrm>
            <a:off x="5530850" y="5921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277" name="Oval 17"/>
          <p:cNvSpPr>
            <a:spLocks noChangeArrowheads="1"/>
          </p:cNvSpPr>
          <p:nvPr/>
        </p:nvSpPr>
        <p:spPr bwMode="auto">
          <a:xfrm>
            <a:off x="5880100" y="5921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278" name="Oval 18"/>
          <p:cNvSpPr>
            <a:spLocks noChangeArrowheads="1"/>
          </p:cNvSpPr>
          <p:nvPr/>
        </p:nvSpPr>
        <p:spPr bwMode="auto">
          <a:xfrm>
            <a:off x="6229350" y="5921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279" name="Oval 19"/>
          <p:cNvSpPr>
            <a:spLocks noChangeArrowheads="1"/>
          </p:cNvSpPr>
          <p:nvPr/>
        </p:nvSpPr>
        <p:spPr bwMode="auto">
          <a:xfrm>
            <a:off x="2387600" y="9382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280" name="Oval 20"/>
          <p:cNvSpPr>
            <a:spLocks noChangeArrowheads="1"/>
          </p:cNvSpPr>
          <p:nvPr/>
        </p:nvSpPr>
        <p:spPr bwMode="auto">
          <a:xfrm>
            <a:off x="2736850" y="9382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281" name="Oval 21"/>
          <p:cNvSpPr>
            <a:spLocks noChangeArrowheads="1"/>
          </p:cNvSpPr>
          <p:nvPr/>
        </p:nvSpPr>
        <p:spPr bwMode="auto">
          <a:xfrm>
            <a:off x="3086100" y="9382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282" name="Oval 22"/>
          <p:cNvSpPr>
            <a:spLocks noChangeArrowheads="1"/>
          </p:cNvSpPr>
          <p:nvPr/>
        </p:nvSpPr>
        <p:spPr bwMode="auto">
          <a:xfrm>
            <a:off x="3435350" y="9382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283" name="Oval 23"/>
          <p:cNvSpPr>
            <a:spLocks noChangeArrowheads="1"/>
          </p:cNvSpPr>
          <p:nvPr/>
        </p:nvSpPr>
        <p:spPr bwMode="auto">
          <a:xfrm>
            <a:off x="3784600" y="9382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284" name="Oval 24"/>
          <p:cNvSpPr>
            <a:spLocks noChangeArrowheads="1"/>
          </p:cNvSpPr>
          <p:nvPr/>
        </p:nvSpPr>
        <p:spPr bwMode="auto">
          <a:xfrm>
            <a:off x="4133850" y="9382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285" name="Oval 25"/>
          <p:cNvSpPr>
            <a:spLocks noChangeArrowheads="1"/>
          </p:cNvSpPr>
          <p:nvPr/>
        </p:nvSpPr>
        <p:spPr bwMode="auto">
          <a:xfrm>
            <a:off x="4483100" y="9382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286" name="Oval 26"/>
          <p:cNvSpPr>
            <a:spLocks noChangeArrowheads="1"/>
          </p:cNvSpPr>
          <p:nvPr/>
        </p:nvSpPr>
        <p:spPr bwMode="auto">
          <a:xfrm>
            <a:off x="4832350" y="9382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287" name="Oval 27"/>
          <p:cNvSpPr>
            <a:spLocks noChangeArrowheads="1"/>
          </p:cNvSpPr>
          <p:nvPr/>
        </p:nvSpPr>
        <p:spPr bwMode="auto">
          <a:xfrm>
            <a:off x="5181600" y="9382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288" name="Oval 28"/>
          <p:cNvSpPr>
            <a:spLocks noChangeArrowheads="1"/>
          </p:cNvSpPr>
          <p:nvPr/>
        </p:nvSpPr>
        <p:spPr bwMode="auto">
          <a:xfrm>
            <a:off x="5530850" y="9382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289" name="Oval 29"/>
          <p:cNvSpPr>
            <a:spLocks noChangeArrowheads="1"/>
          </p:cNvSpPr>
          <p:nvPr/>
        </p:nvSpPr>
        <p:spPr bwMode="auto">
          <a:xfrm>
            <a:off x="5880100" y="9382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290" name="Oval 30"/>
          <p:cNvSpPr>
            <a:spLocks noChangeArrowheads="1"/>
          </p:cNvSpPr>
          <p:nvPr/>
        </p:nvSpPr>
        <p:spPr bwMode="auto">
          <a:xfrm>
            <a:off x="6229350" y="9382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291" name="Oval 31"/>
          <p:cNvSpPr>
            <a:spLocks noChangeArrowheads="1"/>
          </p:cNvSpPr>
          <p:nvPr/>
        </p:nvSpPr>
        <p:spPr bwMode="auto">
          <a:xfrm>
            <a:off x="2387600" y="12842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292" name="Oval 32"/>
          <p:cNvSpPr>
            <a:spLocks noChangeArrowheads="1"/>
          </p:cNvSpPr>
          <p:nvPr/>
        </p:nvSpPr>
        <p:spPr bwMode="auto">
          <a:xfrm>
            <a:off x="2736850" y="12842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293" name="Oval 33"/>
          <p:cNvSpPr>
            <a:spLocks noChangeArrowheads="1"/>
          </p:cNvSpPr>
          <p:nvPr/>
        </p:nvSpPr>
        <p:spPr bwMode="auto">
          <a:xfrm>
            <a:off x="3086100" y="12842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294" name="Oval 34"/>
          <p:cNvSpPr>
            <a:spLocks noChangeArrowheads="1"/>
          </p:cNvSpPr>
          <p:nvPr/>
        </p:nvSpPr>
        <p:spPr bwMode="auto">
          <a:xfrm>
            <a:off x="3435350" y="12842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295" name="Oval 35"/>
          <p:cNvSpPr>
            <a:spLocks noChangeArrowheads="1"/>
          </p:cNvSpPr>
          <p:nvPr/>
        </p:nvSpPr>
        <p:spPr bwMode="auto">
          <a:xfrm>
            <a:off x="3784600" y="12842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296" name="Oval 36"/>
          <p:cNvSpPr>
            <a:spLocks noChangeArrowheads="1"/>
          </p:cNvSpPr>
          <p:nvPr/>
        </p:nvSpPr>
        <p:spPr bwMode="auto">
          <a:xfrm>
            <a:off x="4133850" y="12842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297" name="Oval 37"/>
          <p:cNvSpPr>
            <a:spLocks noChangeArrowheads="1"/>
          </p:cNvSpPr>
          <p:nvPr/>
        </p:nvSpPr>
        <p:spPr bwMode="auto">
          <a:xfrm>
            <a:off x="4483100" y="12842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298" name="Oval 38"/>
          <p:cNvSpPr>
            <a:spLocks noChangeArrowheads="1"/>
          </p:cNvSpPr>
          <p:nvPr/>
        </p:nvSpPr>
        <p:spPr bwMode="auto">
          <a:xfrm>
            <a:off x="4832350" y="12842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299" name="Oval 39"/>
          <p:cNvSpPr>
            <a:spLocks noChangeArrowheads="1"/>
          </p:cNvSpPr>
          <p:nvPr/>
        </p:nvSpPr>
        <p:spPr bwMode="auto">
          <a:xfrm>
            <a:off x="5181600" y="12842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300" name="Oval 40"/>
          <p:cNvSpPr>
            <a:spLocks noChangeArrowheads="1"/>
          </p:cNvSpPr>
          <p:nvPr/>
        </p:nvSpPr>
        <p:spPr bwMode="auto">
          <a:xfrm>
            <a:off x="5530850" y="12842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301" name="Oval 41"/>
          <p:cNvSpPr>
            <a:spLocks noChangeArrowheads="1"/>
          </p:cNvSpPr>
          <p:nvPr/>
        </p:nvSpPr>
        <p:spPr bwMode="auto">
          <a:xfrm>
            <a:off x="5880100" y="12842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302" name="Oval 42"/>
          <p:cNvSpPr>
            <a:spLocks noChangeArrowheads="1"/>
          </p:cNvSpPr>
          <p:nvPr/>
        </p:nvSpPr>
        <p:spPr bwMode="auto">
          <a:xfrm>
            <a:off x="6229350" y="12842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303" name="Oval 43"/>
          <p:cNvSpPr>
            <a:spLocks noChangeArrowheads="1"/>
          </p:cNvSpPr>
          <p:nvPr/>
        </p:nvSpPr>
        <p:spPr bwMode="auto">
          <a:xfrm>
            <a:off x="2387600" y="16303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304" name="Oval 44"/>
          <p:cNvSpPr>
            <a:spLocks noChangeArrowheads="1"/>
          </p:cNvSpPr>
          <p:nvPr/>
        </p:nvSpPr>
        <p:spPr bwMode="auto">
          <a:xfrm>
            <a:off x="2736850" y="16303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305" name="Oval 45"/>
          <p:cNvSpPr>
            <a:spLocks noChangeArrowheads="1"/>
          </p:cNvSpPr>
          <p:nvPr/>
        </p:nvSpPr>
        <p:spPr bwMode="auto">
          <a:xfrm>
            <a:off x="3086100" y="16303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306" name="Oval 46"/>
          <p:cNvSpPr>
            <a:spLocks noChangeArrowheads="1"/>
          </p:cNvSpPr>
          <p:nvPr/>
        </p:nvSpPr>
        <p:spPr bwMode="auto">
          <a:xfrm>
            <a:off x="3435350" y="16303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307" name="Oval 47"/>
          <p:cNvSpPr>
            <a:spLocks noChangeArrowheads="1"/>
          </p:cNvSpPr>
          <p:nvPr/>
        </p:nvSpPr>
        <p:spPr bwMode="auto">
          <a:xfrm>
            <a:off x="3784600" y="16303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308" name="Oval 48"/>
          <p:cNvSpPr>
            <a:spLocks noChangeArrowheads="1"/>
          </p:cNvSpPr>
          <p:nvPr/>
        </p:nvSpPr>
        <p:spPr bwMode="auto">
          <a:xfrm>
            <a:off x="4133850" y="16303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309" name="Oval 49"/>
          <p:cNvSpPr>
            <a:spLocks noChangeArrowheads="1"/>
          </p:cNvSpPr>
          <p:nvPr/>
        </p:nvSpPr>
        <p:spPr bwMode="auto">
          <a:xfrm>
            <a:off x="4483100" y="16303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310" name="Oval 50"/>
          <p:cNvSpPr>
            <a:spLocks noChangeArrowheads="1"/>
          </p:cNvSpPr>
          <p:nvPr/>
        </p:nvSpPr>
        <p:spPr bwMode="auto">
          <a:xfrm>
            <a:off x="4832350" y="16303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311" name="Oval 51"/>
          <p:cNvSpPr>
            <a:spLocks noChangeArrowheads="1"/>
          </p:cNvSpPr>
          <p:nvPr/>
        </p:nvSpPr>
        <p:spPr bwMode="auto">
          <a:xfrm>
            <a:off x="5181600" y="16303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312" name="Oval 52"/>
          <p:cNvSpPr>
            <a:spLocks noChangeArrowheads="1"/>
          </p:cNvSpPr>
          <p:nvPr/>
        </p:nvSpPr>
        <p:spPr bwMode="auto">
          <a:xfrm>
            <a:off x="5530850" y="16303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313" name="Oval 53"/>
          <p:cNvSpPr>
            <a:spLocks noChangeArrowheads="1"/>
          </p:cNvSpPr>
          <p:nvPr/>
        </p:nvSpPr>
        <p:spPr bwMode="auto">
          <a:xfrm>
            <a:off x="5880100" y="16303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314" name="Oval 54"/>
          <p:cNvSpPr>
            <a:spLocks noChangeArrowheads="1"/>
          </p:cNvSpPr>
          <p:nvPr/>
        </p:nvSpPr>
        <p:spPr bwMode="auto">
          <a:xfrm>
            <a:off x="6229350" y="16303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315" name="Oval 55"/>
          <p:cNvSpPr>
            <a:spLocks noChangeArrowheads="1"/>
          </p:cNvSpPr>
          <p:nvPr/>
        </p:nvSpPr>
        <p:spPr bwMode="auto">
          <a:xfrm>
            <a:off x="2387600" y="19748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316" name="Oval 56"/>
          <p:cNvSpPr>
            <a:spLocks noChangeArrowheads="1"/>
          </p:cNvSpPr>
          <p:nvPr/>
        </p:nvSpPr>
        <p:spPr bwMode="auto">
          <a:xfrm>
            <a:off x="2736850" y="19748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317" name="Oval 57"/>
          <p:cNvSpPr>
            <a:spLocks noChangeArrowheads="1"/>
          </p:cNvSpPr>
          <p:nvPr/>
        </p:nvSpPr>
        <p:spPr bwMode="auto">
          <a:xfrm>
            <a:off x="3086100" y="19748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318" name="Oval 58"/>
          <p:cNvSpPr>
            <a:spLocks noChangeArrowheads="1"/>
          </p:cNvSpPr>
          <p:nvPr/>
        </p:nvSpPr>
        <p:spPr bwMode="auto">
          <a:xfrm>
            <a:off x="3435350" y="19748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319" name="Oval 59"/>
          <p:cNvSpPr>
            <a:spLocks noChangeArrowheads="1"/>
          </p:cNvSpPr>
          <p:nvPr/>
        </p:nvSpPr>
        <p:spPr bwMode="auto">
          <a:xfrm>
            <a:off x="3784600" y="19748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320" name="Oval 60"/>
          <p:cNvSpPr>
            <a:spLocks noChangeArrowheads="1"/>
          </p:cNvSpPr>
          <p:nvPr/>
        </p:nvSpPr>
        <p:spPr bwMode="auto">
          <a:xfrm>
            <a:off x="4133850" y="19748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321" name="Oval 61"/>
          <p:cNvSpPr>
            <a:spLocks noChangeArrowheads="1"/>
          </p:cNvSpPr>
          <p:nvPr/>
        </p:nvSpPr>
        <p:spPr bwMode="auto">
          <a:xfrm>
            <a:off x="4483100" y="19748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322" name="Oval 62"/>
          <p:cNvSpPr>
            <a:spLocks noChangeArrowheads="1"/>
          </p:cNvSpPr>
          <p:nvPr/>
        </p:nvSpPr>
        <p:spPr bwMode="auto">
          <a:xfrm>
            <a:off x="4832350" y="19748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323" name="Oval 63"/>
          <p:cNvSpPr>
            <a:spLocks noChangeArrowheads="1"/>
          </p:cNvSpPr>
          <p:nvPr/>
        </p:nvSpPr>
        <p:spPr bwMode="auto">
          <a:xfrm>
            <a:off x="5181600" y="19748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324" name="Oval 64"/>
          <p:cNvSpPr>
            <a:spLocks noChangeArrowheads="1"/>
          </p:cNvSpPr>
          <p:nvPr/>
        </p:nvSpPr>
        <p:spPr bwMode="auto">
          <a:xfrm>
            <a:off x="5530850" y="19748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325" name="Oval 65"/>
          <p:cNvSpPr>
            <a:spLocks noChangeArrowheads="1"/>
          </p:cNvSpPr>
          <p:nvPr/>
        </p:nvSpPr>
        <p:spPr bwMode="auto">
          <a:xfrm>
            <a:off x="5880100" y="19748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326" name="Oval 66"/>
          <p:cNvSpPr>
            <a:spLocks noChangeArrowheads="1"/>
          </p:cNvSpPr>
          <p:nvPr/>
        </p:nvSpPr>
        <p:spPr bwMode="auto">
          <a:xfrm>
            <a:off x="6229350" y="19748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327" name="Oval 67"/>
          <p:cNvSpPr>
            <a:spLocks noChangeArrowheads="1"/>
          </p:cNvSpPr>
          <p:nvPr/>
        </p:nvSpPr>
        <p:spPr bwMode="auto">
          <a:xfrm>
            <a:off x="2387600" y="23209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328" name="Oval 68"/>
          <p:cNvSpPr>
            <a:spLocks noChangeArrowheads="1"/>
          </p:cNvSpPr>
          <p:nvPr/>
        </p:nvSpPr>
        <p:spPr bwMode="auto">
          <a:xfrm>
            <a:off x="2736850" y="23209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329" name="Oval 69"/>
          <p:cNvSpPr>
            <a:spLocks noChangeArrowheads="1"/>
          </p:cNvSpPr>
          <p:nvPr/>
        </p:nvSpPr>
        <p:spPr bwMode="auto">
          <a:xfrm>
            <a:off x="3086100" y="23209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330" name="Oval 70"/>
          <p:cNvSpPr>
            <a:spLocks noChangeArrowheads="1"/>
          </p:cNvSpPr>
          <p:nvPr/>
        </p:nvSpPr>
        <p:spPr bwMode="auto">
          <a:xfrm>
            <a:off x="3435350" y="23209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331" name="Oval 71"/>
          <p:cNvSpPr>
            <a:spLocks noChangeArrowheads="1"/>
          </p:cNvSpPr>
          <p:nvPr/>
        </p:nvSpPr>
        <p:spPr bwMode="auto">
          <a:xfrm>
            <a:off x="3784600" y="23209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332" name="Oval 72"/>
          <p:cNvSpPr>
            <a:spLocks noChangeArrowheads="1"/>
          </p:cNvSpPr>
          <p:nvPr/>
        </p:nvSpPr>
        <p:spPr bwMode="auto">
          <a:xfrm>
            <a:off x="4133850" y="23209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333" name="Oval 73"/>
          <p:cNvSpPr>
            <a:spLocks noChangeArrowheads="1"/>
          </p:cNvSpPr>
          <p:nvPr/>
        </p:nvSpPr>
        <p:spPr bwMode="auto">
          <a:xfrm>
            <a:off x="4483100" y="23209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334" name="Oval 74"/>
          <p:cNvSpPr>
            <a:spLocks noChangeArrowheads="1"/>
          </p:cNvSpPr>
          <p:nvPr/>
        </p:nvSpPr>
        <p:spPr bwMode="auto">
          <a:xfrm>
            <a:off x="4832350" y="23209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335" name="Oval 75"/>
          <p:cNvSpPr>
            <a:spLocks noChangeArrowheads="1"/>
          </p:cNvSpPr>
          <p:nvPr/>
        </p:nvSpPr>
        <p:spPr bwMode="auto">
          <a:xfrm>
            <a:off x="5181600" y="23209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336" name="Oval 76"/>
          <p:cNvSpPr>
            <a:spLocks noChangeArrowheads="1"/>
          </p:cNvSpPr>
          <p:nvPr/>
        </p:nvSpPr>
        <p:spPr bwMode="auto">
          <a:xfrm>
            <a:off x="5530850" y="23209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337" name="Oval 77"/>
          <p:cNvSpPr>
            <a:spLocks noChangeArrowheads="1"/>
          </p:cNvSpPr>
          <p:nvPr/>
        </p:nvSpPr>
        <p:spPr bwMode="auto">
          <a:xfrm>
            <a:off x="5880100" y="23209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338" name="Oval 78"/>
          <p:cNvSpPr>
            <a:spLocks noChangeArrowheads="1"/>
          </p:cNvSpPr>
          <p:nvPr/>
        </p:nvSpPr>
        <p:spPr bwMode="auto">
          <a:xfrm>
            <a:off x="6229350" y="23209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1339" name="Rectangle 81"/>
          <p:cNvSpPr>
            <a:spLocks noChangeArrowheads="1"/>
          </p:cNvSpPr>
          <p:nvPr/>
        </p:nvSpPr>
        <p:spPr bwMode="auto">
          <a:xfrm>
            <a:off x="6213475" y="1143000"/>
            <a:ext cx="949325" cy="585788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</a:t>
            </a:r>
          </a:p>
        </p:txBody>
      </p:sp>
      <p:sp>
        <p:nvSpPr>
          <p:cNvPr id="11340" name="Rectangle 84"/>
          <p:cNvSpPr>
            <a:spLocks noChangeArrowheads="1"/>
          </p:cNvSpPr>
          <p:nvPr/>
        </p:nvSpPr>
        <p:spPr bwMode="auto">
          <a:xfrm rot="-5400000">
            <a:off x="4094162" y="1163638"/>
            <a:ext cx="938213" cy="592138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11341" name="Rectangle 86"/>
          <p:cNvSpPr>
            <a:spLocks noChangeArrowheads="1"/>
          </p:cNvSpPr>
          <p:nvPr/>
        </p:nvSpPr>
        <p:spPr bwMode="auto">
          <a:xfrm>
            <a:off x="1752600" y="1219200"/>
            <a:ext cx="947738" cy="585788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11342" name="TextBox 79"/>
          <p:cNvSpPr txBox="1">
            <a:spLocks noChangeArrowheads="1"/>
          </p:cNvSpPr>
          <p:nvPr/>
        </p:nvSpPr>
        <p:spPr bwMode="auto">
          <a:xfrm>
            <a:off x="1143000" y="3200400"/>
            <a:ext cx="7315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Each of these three loops is moving with a constant velocity to the right.  What can you tell me about the current in each loop?</a:t>
            </a:r>
          </a:p>
        </p:txBody>
      </p:sp>
      <p:grpSp>
        <p:nvGrpSpPr>
          <p:cNvPr id="11343" name="Group 82"/>
          <p:cNvGrpSpPr>
            <a:grpSpLocks/>
          </p:cNvGrpSpPr>
          <p:nvPr/>
        </p:nvGrpSpPr>
        <p:grpSpPr bwMode="auto">
          <a:xfrm>
            <a:off x="6875463" y="1054100"/>
            <a:ext cx="928687" cy="803275"/>
            <a:chOff x="6875862" y="1053703"/>
            <a:chExt cx="928685" cy="803673"/>
          </a:xfrm>
        </p:grpSpPr>
        <p:sp>
          <p:nvSpPr>
            <p:cNvPr id="79" name="SMARTInkAnnotation0"/>
            <p:cNvSpPr/>
            <p:nvPr/>
          </p:nvSpPr>
          <p:spPr>
            <a:xfrm>
              <a:off x="6875862" y="1053703"/>
              <a:ext cx="588961" cy="803673"/>
            </a:xfrm>
            <a:custGeom>
              <a:avLst/>
              <a:gdLst/>
              <a:ahLst/>
              <a:cxnLst/>
              <a:rect l="0" t="0" r="0" b="0"/>
              <a:pathLst>
                <a:path w="589357" h="803673">
                  <a:moveTo>
                    <a:pt x="8927" y="767953"/>
                  </a:moveTo>
                  <a:lnTo>
                    <a:pt x="8" y="767953"/>
                  </a:lnTo>
                  <a:lnTo>
                    <a:pt x="0" y="772693"/>
                  </a:lnTo>
                  <a:lnTo>
                    <a:pt x="991" y="774090"/>
                  </a:lnTo>
                  <a:lnTo>
                    <a:pt x="2645" y="775021"/>
                  </a:lnTo>
                  <a:lnTo>
                    <a:pt x="4738" y="775641"/>
                  </a:lnTo>
                  <a:lnTo>
                    <a:pt x="6134" y="777047"/>
                  </a:lnTo>
                  <a:lnTo>
                    <a:pt x="7065" y="778977"/>
                  </a:lnTo>
                  <a:lnTo>
                    <a:pt x="8560" y="784462"/>
                  </a:lnTo>
                  <a:lnTo>
                    <a:pt x="9674" y="784912"/>
                  </a:lnTo>
                  <a:lnTo>
                    <a:pt x="13558" y="785412"/>
                  </a:lnTo>
                  <a:lnTo>
                    <a:pt x="14991" y="786538"/>
                  </a:lnTo>
                  <a:lnTo>
                    <a:pt x="15946" y="788280"/>
                  </a:lnTo>
                  <a:lnTo>
                    <a:pt x="16583" y="790434"/>
                  </a:lnTo>
                  <a:lnTo>
                    <a:pt x="18000" y="791870"/>
                  </a:lnTo>
                  <a:lnTo>
                    <a:pt x="19937" y="792827"/>
                  </a:lnTo>
                  <a:lnTo>
                    <a:pt x="24735" y="793891"/>
                  </a:lnTo>
                  <a:lnTo>
                    <a:pt x="38815" y="794630"/>
                  </a:lnTo>
                  <a:lnTo>
                    <a:pt x="41751" y="795659"/>
                  </a:lnTo>
                  <a:lnTo>
                    <a:pt x="50623" y="800857"/>
                  </a:lnTo>
                  <a:lnTo>
                    <a:pt x="56563" y="802420"/>
                  </a:lnTo>
                  <a:lnTo>
                    <a:pt x="74412" y="803562"/>
                  </a:lnTo>
                  <a:lnTo>
                    <a:pt x="92491" y="803667"/>
                  </a:lnTo>
                  <a:lnTo>
                    <a:pt x="144579" y="803672"/>
                  </a:lnTo>
                  <a:lnTo>
                    <a:pt x="147979" y="802679"/>
                  </a:lnTo>
                  <a:lnTo>
                    <a:pt x="158497" y="797535"/>
                  </a:lnTo>
                  <a:lnTo>
                    <a:pt x="176680" y="795294"/>
                  </a:lnTo>
                  <a:lnTo>
                    <a:pt x="194861" y="794851"/>
                  </a:lnTo>
                  <a:lnTo>
                    <a:pt x="207004" y="794774"/>
                  </a:lnTo>
                  <a:lnTo>
                    <a:pt x="210431" y="793771"/>
                  </a:lnTo>
                  <a:lnTo>
                    <a:pt x="219996" y="788611"/>
                  </a:lnTo>
                  <a:lnTo>
                    <a:pt x="234762" y="783719"/>
                  </a:lnTo>
                  <a:lnTo>
                    <a:pt x="244235" y="779921"/>
                  </a:lnTo>
                  <a:lnTo>
                    <a:pt x="261048" y="774837"/>
                  </a:lnTo>
                  <a:lnTo>
                    <a:pt x="270801" y="771012"/>
                  </a:lnTo>
                  <a:lnTo>
                    <a:pt x="278443" y="769313"/>
                  </a:lnTo>
                  <a:lnTo>
                    <a:pt x="285148" y="765911"/>
                  </a:lnTo>
                  <a:lnTo>
                    <a:pt x="288323" y="763615"/>
                  </a:lnTo>
                  <a:lnTo>
                    <a:pt x="297145" y="761064"/>
                  </a:lnTo>
                  <a:lnTo>
                    <a:pt x="302275" y="760384"/>
                  </a:lnTo>
                  <a:lnTo>
                    <a:pt x="310621" y="756982"/>
                  </a:lnTo>
                  <a:lnTo>
                    <a:pt x="320899" y="749489"/>
                  </a:lnTo>
                  <a:lnTo>
                    <a:pt x="324065" y="746714"/>
                  </a:lnTo>
                  <a:lnTo>
                    <a:pt x="327167" y="744864"/>
                  </a:lnTo>
                  <a:lnTo>
                    <a:pt x="341922" y="739249"/>
                  </a:lnTo>
                  <a:lnTo>
                    <a:pt x="351393" y="734359"/>
                  </a:lnTo>
                  <a:lnTo>
                    <a:pt x="362304" y="727021"/>
                  </a:lnTo>
                  <a:lnTo>
                    <a:pt x="371821" y="723413"/>
                  </a:lnTo>
                  <a:lnTo>
                    <a:pt x="380923" y="716502"/>
                  </a:lnTo>
                  <a:lnTo>
                    <a:pt x="399183" y="699111"/>
                  </a:lnTo>
                  <a:lnTo>
                    <a:pt x="406051" y="692288"/>
                  </a:lnTo>
                  <a:lnTo>
                    <a:pt x="414107" y="679498"/>
                  </a:lnTo>
                  <a:lnTo>
                    <a:pt x="417210" y="671423"/>
                  </a:lnTo>
                  <a:lnTo>
                    <a:pt x="418957" y="661299"/>
                  </a:lnTo>
                  <a:lnTo>
                    <a:pt x="419203" y="658155"/>
                  </a:lnTo>
                  <a:lnTo>
                    <a:pt x="420358" y="655067"/>
                  </a:lnTo>
                  <a:lnTo>
                    <a:pt x="425733" y="645980"/>
                  </a:lnTo>
                  <a:lnTo>
                    <a:pt x="428758" y="637004"/>
                  </a:lnTo>
                  <a:lnTo>
                    <a:pt x="435498" y="628060"/>
                  </a:lnTo>
                  <a:lnTo>
                    <a:pt x="440938" y="622104"/>
                  </a:lnTo>
                  <a:lnTo>
                    <a:pt x="442786" y="618134"/>
                  </a:lnTo>
                  <a:lnTo>
                    <a:pt x="446379" y="604058"/>
                  </a:lnTo>
                  <a:lnTo>
                    <a:pt x="450736" y="596554"/>
                  </a:lnTo>
                  <a:lnTo>
                    <a:pt x="460625" y="583651"/>
                  </a:lnTo>
                  <a:lnTo>
                    <a:pt x="471144" y="559431"/>
                  </a:lnTo>
                  <a:lnTo>
                    <a:pt x="478483" y="548521"/>
                  </a:lnTo>
                  <a:lnTo>
                    <a:pt x="482091" y="539005"/>
                  </a:lnTo>
                  <a:lnTo>
                    <a:pt x="486452" y="532914"/>
                  </a:lnTo>
                  <a:lnTo>
                    <a:pt x="488010" y="528909"/>
                  </a:lnTo>
                  <a:lnTo>
                    <a:pt x="491199" y="514783"/>
                  </a:lnTo>
                  <a:lnTo>
                    <a:pt x="496993" y="502880"/>
                  </a:lnTo>
                  <a:lnTo>
                    <a:pt x="499454" y="484229"/>
                  </a:lnTo>
                  <a:lnTo>
                    <a:pt x="500972" y="460458"/>
                  </a:lnTo>
                  <a:lnTo>
                    <a:pt x="507112" y="437375"/>
                  </a:lnTo>
                  <a:lnTo>
                    <a:pt x="508743" y="413902"/>
                  </a:lnTo>
                  <a:lnTo>
                    <a:pt x="508968" y="386889"/>
                  </a:lnTo>
                  <a:lnTo>
                    <a:pt x="508989" y="324410"/>
                  </a:lnTo>
                  <a:lnTo>
                    <a:pt x="506343" y="312523"/>
                  </a:lnTo>
                  <a:lnTo>
                    <a:pt x="502852" y="300626"/>
                  </a:lnTo>
                  <a:lnTo>
                    <a:pt x="500611" y="276819"/>
                  </a:lnTo>
                  <a:lnTo>
                    <a:pt x="500169" y="253007"/>
                  </a:lnTo>
                  <a:lnTo>
                    <a:pt x="500062" y="199429"/>
                  </a:lnTo>
                  <a:lnTo>
                    <a:pt x="497415" y="187523"/>
                  </a:lnTo>
                  <a:lnTo>
                    <a:pt x="492992" y="172310"/>
                  </a:lnTo>
                  <a:lnTo>
                    <a:pt x="490383" y="148000"/>
                  </a:lnTo>
                  <a:lnTo>
                    <a:pt x="483474" y="123694"/>
                  </a:lnTo>
                  <a:lnTo>
                    <a:pt x="482368" y="100306"/>
                  </a:lnTo>
                  <a:lnTo>
                    <a:pt x="482234" y="91471"/>
                  </a:lnTo>
                  <a:lnTo>
                    <a:pt x="479570" y="87617"/>
                  </a:lnTo>
                  <a:lnTo>
                    <a:pt x="477470" y="85200"/>
                  </a:lnTo>
                  <a:lnTo>
                    <a:pt x="476070" y="82597"/>
                  </a:lnTo>
                  <a:lnTo>
                    <a:pt x="473639" y="73103"/>
                  </a:lnTo>
                  <a:lnTo>
                    <a:pt x="465615" y="63895"/>
                  </a:lnTo>
                  <a:lnTo>
                    <a:pt x="464198" y="63432"/>
                  </a:lnTo>
                  <a:lnTo>
                    <a:pt x="456764" y="62629"/>
                  </a:lnTo>
                  <a:lnTo>
                    <a:pt x="453367" y="65207"/>
                  </a:lnTo>
                  <a:lnTo>
                    <a:pt x="447842" y="70207"/>
                  </a:lnTo>
                  <a:lnTo>
                    <a:pt x="444440" y="70890"/>
                  </a:lnTo>
                  <a:lnTo>
                    <a:pt x="442144" y="71073"/>
                  </a:lnTo>
                  <a:lnTo>
                    <a:pt x="440613" y="72186"/>
                  </a:lnTo>
                  <a:lnTo>
                    <a:pt x="439593" y="73921"/>
                  </a:lnTo>
                  <a:lnTo>
                    <a:pt x="438913" y="76070"/>
                  </a:lnTo>
                  <a:lnTo>
                    <a:pt x="437467" y="77502"/>
                  </a:lnTo>
                  <a:lnTo>
                    <a:pt x="435511" y="78457"/>
                  </a:lnTo>
                  <a:lnTo>
                    <a:pt x="433215" y="79094"/>
                  </a:lnTo>
                  <a:lnTo>
                    <a:pt x="428018" y="82447"/>
                  </a:lnTo>
                  <a:lnTo>
                    <a:pt x="412148" y="96866"/>
                  </a:lnTo>
                  <a:lnTo>
                    <a:pt x="411687" y="98312"/>
                  </a:lnTo>
                  <a:lnTo>
                    <a:pt x="410885" y="105795"/>
                  </a:lnTo>
                  <a:lnTo>
                    <a:pt x="402204" y="115682"/>
                  </a:lnTo>
                  <a:lnTo>
                    <a:pt x="401943" y="120707"/>
                  </a:lnTo>
                  <a:lnTo>
                    <a:pt x="400914" y="122143"/>
                  </a:lnTo>
                  <a:lnTo>
                    <a:pt x="399236" y="123100"/>
                  </a:lnTo>
                  <a:lnTo>
                    <a:pt x="392903" y="125015"/>
                  </a:lnTo>
                  <a:lnTo>
                    <a:pt x="392903" y="133836"/>
                  </a:lnTo>
                  <a:lnTo>
                    <a:pt x="392903" y="120383"/>
                  </a:lnTo>
                  <a:lnTo>
                    <a:pt x="393896" y="117958"/>
                  </a:lnTo>
                  <a:lnTo>
                    <a:pt x="399040" y="109805"/>
                  </a:lnTo>
                  <a:lnTo>
                    <a:pt x="400592" y="104034"/>
                  </a:lnTo>
                  <a:lnTo>
                    <a:pt x="401785" y="80361"/>
                  </a:lnTo>
                  <a:lnTo>
                    <a:pt x="401830" y="51842"/>
                  </a:lnTo>
                  <a:lnTo>
                    <a:pt x="404478" y="42554"/>
                  </a:lnTo>
                  <a:lnTo>
                    <a:pt x="407970" y="32803"/>
                  </a:lnTo>
                  <a:lnTo>
                    <a:pt x="410395" y="20023"/>
                  </a:lnTo>
                  <a:lnTo>
                    <a:pt x="410762" y="146"/>
                  </a:lnTo>
                  <a:lnTo>
                    <a:pt x="415504" y="43"/>
                  </a:lnTo>
                  <a:lnTo>
                    <a:pt x="416899" y="1021"/>
                  </a:lnTo>
                  <a:lnTo>
                    <a:pt x="417830" y="2665"/>
                  </a:lnTo>
                  <a:lnTo>
                    <a:pt x="418451" y="4753"/>
                  </a:lnTo>
                  <a:lnTo>
                    <a:pt x="420849" y="7137"/>
                  </a:lnTo>
                  <a:lnTo>
                    <a:pt x="428806" y="12432"/>
                  </a:lnTo>
                  <a:lnTo>
                    <a:pt x="436311" y="15447"/>
                  </a:lnTo>
                  <a:lnTo>
                    <a:pt x="439701" y="16251"/>
                  </a:lnTo>
                  <a:lnTo>
                    <a:pt x="446114" y="19790"/>
                  </a:lnTo>
                  <a:lnTo>
                    <a:pt x="463055" y="30147"/>
                  </a:lnTo>
                  <a:lnTo>
                    <a:pt x="471377" y="33242"/>
                  </a:lnTo>
                  <a:lnTo>
                    <a:pt x="479374" y="34618"/>
                  </a:lnTo>
                  <a:lnTo>
                    <a:pt x="494041" y="35392"/>
                  </a:lnTo>
                  <a:lnTo>
                    <a:pt x="501684" y="35573"/>
                  </a:lnTo>
                  <a:lnTo>
                    <a:pt x="505112" y="34629"/>
                  </a:lnTo>
                  <a:lnTo>
                    <a:pt x="515667" y="29553"/>
                  </a:lnTo>
                  <a:lnTo>
                    <a:pt x="529930" y="26616"/>
                  </a:lnTo>
                  <a:lnTo>
                    <a:pt x="546787" y="17237"/>
                  </a:lnTo>
                  <a:lnTo>
                    <a:pt x="556546" y="12622"/>
                  </a:lnTo>
                  <a:lnTo>
                    <a:pt x="573541" y="7013"/>
                  </a:lnTo>
                  <a:lnTo>
                    <a:pt x="589356" y="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0" name="SMARTInkAnnotation1"/>
            <p:cNvSpPr/>
            <p:nvPr/>
          </p:nvSpPr>
          <p:spPr>
            <a:xfrm>
              <a:off x="7607697" y="1401538"/>
              <a:ext cx="36513" cy="106415"/>
            </a:xfrm>
            <a:custGeom>
              <a:avLst/>
              <a:gdLst/>
              <a:ahLst/>
              <a:cxnLst/>
              <a:rect l="0" t="0" r="0" b="0"/>
              <a:pathLst>
                <a:path w="35686" h="105761">
                  <a:moveTo>
                    <a:pt x="35685" y="0"/>
                  </a:moveTo>
                  <a:lnTo>
                    <a:pt x="35685" y="4741"/>
                  </a:lnTo>
                  <a:lnTo>
                    <a:pt x="34694" y="6137"/>
                  </a:lnTo>
                  <a:lnTo>
                    <a:pt x="33040" y="7068"/>
                  </a:lnTo>
                  <a:lnTo>
                    <a:pt x="30945" y="7689"/>
                  </a:lnTo>
                  <a:lnTo>
                    <a:pt x="29548" y="9095"/>
                  </a:lnTo>
                  <a:lnTo>
                    <a:pt x="28617" y="11024"/>
                  </a:lnTo>
                  <a:lnTo>
                    <a:pt x="27997" y="13303"/>
                  </a:lnTo>
                  <a:lnTo>
                    <a:pt x="27583" y="16806"/>
                  </a:lnTo>
                  <a:lnTo>
                    <a:pt x="27307" y="21126"/>
                  </a:lnTo>
                  <a:lnTo>
                    <a:pt x="27124" y="25990"/>
                  </a:lnTo>
                  <a:lnTo>
                    <a:pt x="26009" y="30226"/>
                  </a:lnTo>
                  <a:lnTo>
                    <a:pt x="24274" y="34041"/>
                  </a:lnTo>
                  <a:lnTo>
                    <a:pt x="22124" y="37577"/>
                  </a:lnTo>
                  <a:lnTo>
                    <a:pt x="20691" y="41919"/>
                  </a:lnTo>
                  <a:lnTo>
                    <a:pt x="19736" y="46797"/>
                  </a:lnTo>
                  <a:lnTo>
                    <a:pt x="19100" y="52034"/>
                  </a:lnTo>
                  <a:lnTo>
                    <a:pt x="17683" y="56518"/>
                  </a:lnTo>
                  <a:lnTo>
                    <a:pt x="15746" y="60499"/>
                  </a:lnTo>
                  <a:lnTo>
                    <a:pt x="13463" y="64145"/>
                  </a:lnTo>
                  <a:lnTo>
                    <a:pt x="11941" y="67568"/>
                  </a:lnTo>
                  <a:lnTo>
                    <a:pt x="10926" y="70843"/>
                  </a:lnTo>
                  <a:lnTo>
                    <a:pt x="10249" y="74018"/>
                  </a:lnTo>
                  <a:lnTo>
                    <a:pt x="9798" y="77127"/>
                  </a:lnTo>
                  <a:lnTo>
                    <a:pt x="9497" y="80191"/>
                  </a:lnTo>
                  <a:lnTo>
                    <a:pt x="9297" y="83227"/>
                  </a:lnTo>
                  <a:lnTo>
                    <a:pt x="8171" y="86242"/>
                  </a:lnTo>
                  <a:lnTo>
                    <a:pt x="6429" y="89245"/>
                  </a:lnTo>
                  <a:lnTo>
                    <a:pt x="1244" y="96453"/>
                  </a:lnTo>
                  <a:lnTo>
                    <a:pt x="818" y="98036"/>
                  </a:lnTo>
                  <a:lnTo>
                    <a:pt x="534" y="100084"/>
                  </a:lnTo>
                  <a:lnTo>
                    <a:pt x="79" y="105760"/>
                  </a:lnTo>
                  <a:lnTo>
                    <a:pt x="17" y="103890"/>
                  </a:lnTo>
                  <a:lnTo>
                    <a:pt x="0" y="102002"/>
                  </a:lnTo>
                  <a:lnTo>
                    <a:pt x="981" y="100744"/>
                  </a:lnTo>
                  <a:lnTo>
                    <a:pt x="2627" y="99905"/>
                  </a:lnTo>
                  <a:lnTo>
                    <a:pt x="8896" y="98227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1" name="SMARTInkAnnotation2"/>
            <p:cNvSpPr/>
            <p:nvPr/>
          </p:nvSpPr>
          <p:spPr>
            <a:xfrm>
              <a:off x="7536261" y="1330065"/>
              <a:ext cx="241299" cy="44472"/>
            </a:xfrm>
            <a:custGeom>
              <a:avLst/>
              <a:gdLst/>
              <a:ahLst/>
              <a:cxnLst/>
              <a:rect l="0" t="0" r="0" b="0"/>
              <a:pathLst>
                <a:path w="240565" h="44639">
                  <a:moveTo>
                    <a:pt x="0" y="44638"/>
                  </a:moveTo>
                  <a:lnTo>
                    <a:pt x="4741" y="39898"/>
                  </a:lnTo>
                  <a:lnTo>
                    <a:pt x="7129" y="38502"/>
                  </a:lnTo>
                  <a:lnTo>
                    <a:pt x="9713" y="37571"/>
                  </a:lnTo>
                  <a:lnTo>
                    <a:pt x="16223" y="36536"/>
                  </a:lnTo>
                  <a:lnTo>
                    <a:pt x="20738" y="36260"/>
                  </a:lnTo>
                  <a:lnTo>
                    <a:pt x="31045" y="35954"/>
                  </a:lnTo>
                  <a:lnTo>
                    <a:pt x="59700" y="35741"/>
                  </a:lnTo>
                  <a:lnTo>
                    <a:pt x="66589" y="34738"/>
                  </a:lnTo>
                  <a:lnTo>
                    <a:pt x="74158" y="33077"/>
                  </a:lnTo>
                  <a:lnTo>
                    <a:pt x="82182" y="30978"/>
                  </a:lnTo>
                  <a:lnTo>
                    <a:pt x="90506" y="29578"/>
                  </a:lnTo>
                  <a:lnTo>
                    <a:pt x="99032" y="28645"/>
                  </a:lnTo>
                  <a:lnTo>
                    <a:pt x="107693" y="28023"/>
                  </a:lnTo>
                  <a:lnTo>
                    <a:pt x="116444" y="26616"/>
                  </a:lnTo>
                  <a:lnTo>
                    <a:pt x="125255" y="24686"/>
                  </a:lnTo>
                  <a:lnTo>
                    <a:pt x="134105" y="22407"/>
                  </a:lnTo>
                  <a:lnTo>
                    <a:pt x="142982" y="20888"/>
                  </a:lnTo>
                  <a:lnTo>
                    <a:pt x="151876" y="19875"/>
                  </a:lnTo>
                  <a:lnTo>
                    <a:pt x="160782" y="19200"/>
                  </a:lnTo>
                  <a:lnTo>
                    <a:pt x="168703" y="17757"/>
                  </a:lnTo>
                  <a:lnTo>
                    <a:pt x="175969" y="15804"/>
                  </a:lnTo>
                  <a:lnTo>
                    <a:pt x="182797" y="13509"/>
                  </a:lnTo>
                  <a:lnTo>
                    <a:pt x="189334" y="11979"/>
                  </a:lnTo>
                  <a:lnTo>
                    <a:pt x="195675" y="10959"/>
                  </a:lnTo>
                  <a:lnTo>
                    <a:pt x="201888" y="10280"/>
                  </a:lnTo>
                  <a:lnTo>
                    <a:pt x="207022" y="8834"/>
                  </a:lnTo>
                  <a:lnTo>
                    <a:pt x="211436" y="6878"/>
                  </a:lnTo>
                  <a:lnTo>
                    <a:pt x="215371" y="4582"/>
                  </a:lnTo>
                  <a:lnTo>
                    <a:pt x="218987" y="3051"/>
                  </a:lnTo>
                  <a:lnTo>
                    <a:pt x="222390" y="2031"/>
                  </a:lnTo>
                  <a:lnTo>
                    <a:pt x="228817" y="897"/>
                  </a:lnTo>
                  <a:lnTo>
                    <a:pt x="234980" y="393"/>
                  </a:lnTo>
                  <a:lnTo>
                    <a:pt x="240564" y="25"/>
                  </a:lnTo>
                  <a:lnTo>
                    <a:pt x="236202" y="0"/>
                  </a:lnTo>
                  <a:lnTo>
                    <a:pt x="233866" y="989"/>
                  </a:lnTo>
                  <a:lnTo>
                    <a:pt x="231317" y="2640"/>
                  </a:lnTo>
                  <a:lnTo>
                    <a:pt x="228625" y="4734"/>
                  </a:lnTo>
                  <a:lnTo>
                    <a:pt x="225839" y="7121"/>
                  </a:lnTo>
                  <a:lnTo>
                    <a:pt x="222989" y="9705"/>
                  </a:lnTo>
                  <a:lnTo>
                    <a:pt x="214312" y="17849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2" name="SMARTInkAnnotation3"/>
            <p:cNvSpPr/>
            <p:nvPr/>
          </p:nvSpPr>
          <p:spPr>
            <a:xfrm>
              <a:off x="7545786" y="1473011"/>
              <a:ext cx="258761" cy="44472"/>
            </a:xfrm>
            <a:custGeom>
              <a:avLst/>
              <a:gdLst/>
              <a:ahLst/>
              <a:cxnLst/>
              <a:rect l="0" t="0" r="0" b="0"/>
              <a:pathLst>
                <a:path w="258962" h="44649">
                  <a:moveTo>
                    <a:pt x="0" y="44648"/>
                  </a:moveTo>
                  <a:lnTo>
                    <a:pt x="20991" y="44648"/>
                  </a:lnTo>
                  <a:lnTo>
                    <a:pt x="24908" y="43656"/>
                  </a:lnTo>
                  <a:lnTo>
                    <a:pt x="29504" y="42003"/>
                  </a:lnTo>
                  <a:lnTo>
                    <a:pt x="34553" y="39908"/>
                  </a:lnTo>
                  <a:lnTo>
                    <a:pt x="39903" y="38511"/>
                  </a:lnTo>
                  <a:lnTo>
                    <a:pt x="45453" y="37580"/>
                  </a:lnTo>
                  <a:lnTo>
                    <a:pt x="51139" y="36960"/>
                  </a:lnTo>
                  <a:lnTo>
                    <a:pt x="57905" y="35554"/>
                  </a:lnTo>
                  <a:lnTo>
                    <a:pt x="65393" y="33624"/>
                  </a:lnTo>
                  <a:lnTo>
                    <a:pt x="73361" y="31346"/>
                  </a:lnTo>
                  <a:lnTo>
                    <a:pt x="81650" y="29827"/>
                  </a:lnTo>
                  <a:lnTo>
                    <a:pt x="90152" y="28814"/>
                  </a:lnTo>
                  <a:lnTo>
                    <a:pt x="98797" y="28139"/>
                  </a:lnTo>
                  <a:lnTo>
                    <a:pt x="107537" y="26697"/>
                  </a:lnTo>
                  <a:lnTo>
                    <a:pt x="116341" y="24743"/>
                  </a:lnTo>
                  <a:lnTo>
                    <a:pt x="125185" y="22448"/>
                  </a:lnTo>
                  <a:lnTo>
                    <a:pt x="135051" y="20919"/>
                  </a:lnTo>
                  <a:lnTo>
                    <a:pt x="145596" y="19899"/>
                  </a:lnTo>
                  <a:lnTo>
                    <a:pt x="156596" y="19219"/>
                  </a:lnTo>
                  <a:lnTo>
                    <a:pt x="165914" y="17774"/>
                  </a:lnTo>
                  <a:lnTo>
                    <a:pt x="174108" y="15818"/>
                  </a:lnTo>
                  <a:lnTo>
                    <a:pt x="181557" y="13522"/>
                  </a:lnTo>
                  <a:lnTo>
                    <a:pt x="189499" y="11991"/>
                  </a:lnTo>
                  <a:lnTo>
                    <a:pt x="197771" y="10970"/>
                  </a:lnTo>
                  <a:lnTo>
                    <a:pt x="206261" y="10290"/>
                  </a:lnTo>
                  <a:lnTo>
                    <a:pt x="213906" y="9837"/>
                  </a:lnTo>
                  <a:lnTo>
                    <a:pt x="227692" y="9333"/>
                  </a:lnTo>
                  <a:lnTo>
                    <a:pt x="241869" y="9049"/>
                  </a:lnTo>
                  <a:lnTo>
                    <a:pt x="245583" y="8017"/>
                  </a:lnTo>
                  <a:lnTo>
                    <a:pt x="249050" y="6337"/>
                  </a:lnTo>
                  <a:lnTo>
                    <a:pt x="258961" y="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Which direction does the current travel?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5257800" y="2133600"/>
          <a:ext cx="3589338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0" name="Chart" r:id="rId7" imgW="4572000" imgH="5143500" progId="MSGraph.Chart.8">
                  <p:embed followColorScheme="full"/>
                </p:oleObj>
              </mc:Choice>
              <mc:Fallback>
                <p:oleObj name="Chart" r:id="rId7" imgW="4572000" imgH="5143500" progId="MSGraph.Chart.8">
                  <p:embed followColorScheme="full"/>
                  <p:pic>
                    <p:nvPicPr>
                      <p:cNvPr id="0" name="TPChar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133600"/>
                        <a:ext cx="3589338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2" name="ResponseGrid" descr="responsegrid.png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4445000"/>
            <a:ext cx="889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739775" y="1676400"/>
            <a:ext cx="4441825" cy="22225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939800" y="18240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295" name="Oval 8"/>
          <p:cNvSpPr>
            <a:spLocks noChangeArrowheads="1"/>
          </p:cNvSpPr>
          <p:nvPr/>
        </p:nvSpPr>
        <p:spPr bwMode="auto">
          <a:xfrm>
            <a:off x="1289050" y="18240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296" name="Oval 9"/>
          <p:cNvSpPr>
            <a:spLocks noChangeArrowheads="1"/>
          </p:cNvSpPr>
          <p:nvPr/>
        </p:nvSpPr>
        <p:spPr bwMode="auto">
          <a:xfrm>
            <a:off x="1638300" y="18240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297" name="Oval 10"/>
          <p:cNvSpPr>
            <a:spLocks noChangeArrowheads="1"/>
          </p:cNvSpPr>
          <p:nvPr/>
        </p:nvSpPr>
        <p:spPr bwMode="auto">
          <a:xfrm>
            <a:off x="1987550" y="18240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298" name="Oval 11"/>
          <p:cNvSpPr>
            <a:spLocks noChangeArrowheads="1"/>
          </p:cNvSpPr>
          <p:nvPr/>
        </p:nvSpPr>
        <p:spPr bwMode="auto">
          <a:xfrm>
            <a:off x="2336800" y="18240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299" name="Oval 12"/>
          <p:cNvSpPr>
            <a:spLocks noChangeArrowheads="1"/>
          </p:cNvSpPr>
          <p:nvPr/>
        </p:nvSpPr>
        <p:spPr bwMode="auto">
          <a:xfrm>
            <a:off x="2686050" y="18240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00" name="Oval 13"/>
          <p:cNvSpPr>
            <a:spLocks noChangeArrowheads="1"/>
          </p:cNvSpPr>
          <p:nvPr/>
        </p:nvSpPr>
        <p:spPr bwMode="auto">
          <a:xfrm>
            <a:off x="3035300" y="18240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01" name="Oval 14"/>
          <p:cNvSpPr>
            <a:spLocks noChangeArrowheads="1"/>
          </p:cNvSpPr>
          <p:nvPr/>
        </p:nvSpPr>
        <p:spPr bwMode="auto">
          <a:xfrm>
            <a:off x="3384550" y="18240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02" name="Oval 15"/>
          <p:cNvSpPr>
            <a:spLocks noChangeArrowheads="1"/>
          </p:cNvSpPr>
          <p:nvPr/>
        </p:nvSpPr>
        <p:spPr bwMode="auto">
          <a:xfrm>
            <a:off x="3733800" y="18240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03" name="Oval 16"/>
          <p:cNvSpPr>
            <a:spLocks noChangeArrowheads="1"/>
          </p:cNvSpPr>
          <p:nvPr/>
        </p:nvSpPr>
        <p:spPr bwMode="auto">
          <a:xfrm>
            <a:off x="4083050" y="18240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04" name="Oval 17"/>
          <p:cNvSpPr>
            <a:spLocks noChangeArrowheads="1"/>
          </p:cNvSpPr>
          <p:nvPr/>
        </p:nvSpPr>
        <p:spPr bwMode="auto">
          <a:xfrm>
            <a:off x="4432300" y="18240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05" name="Oval 18"/>
          <p:cNvSpPr>
            <a:spLocks noChangeArrowheads="1"/>
          </p:cNvSpPr>
          <p:nvPr/>
        </p:nvSpPr>
        <p:spPr bwMode="auto">
          <a:xfrm>
            <a:off x="4781550" y="1824038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06" name="Oval 19"/>
          <p:cNvSpPr>
            <a:spLocks noChangeArrowheads="1"/>
          </p:cNvSpPr>
          <p:nvPr/>
        </p:nvSpPr>
        <p:spPr bwMode="auto">
          <a:xfrm>
            <a:off x="939800" y="21701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07" name="Oval 20"/>
          <p:cNvSpPr>
            <a:spLocks noChangeArrowheads="1"/>
          </p:cNvSpPr>
          <p:nvPr/>
        </p:nvSpPr>
        <p:spPr bwMode="auto">
          <a:xfrm>
            <a:off x="1289050" y="21701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08" name="Oval 21"/>
          <p:cNvSpPr>
            <a:spLocks noChangeArrowheads="1"/>
          </p:cNvSpPr>
          <p:nvPr/>
        </p:nvSpPr>
        <p:spPr bwMode="auto">
          <a:xfrm>
            <a:off x="1638300" y="21701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09" name="Oval 22"/>
          <p:cNvSpPr>
            <a:spLocks noChangeArrowheads="1"/>
          </p:cNvSpPr>
          <p:nvPr/>
        </p:nvSpPr>
        <p:spPr bwMode="auto">
          <a:xfrm>
            <a:off x="1987550" y="21701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10" name="Oval 23"/>
          <p:cNvSpPr>
            <a:spLocks noChangeArrowheads="1"/>
          </p:cNvSpPr>
          <p:nvPr/>
        </p:nvSpPr>
        <p:spPr bwMode="auto">
          <a:xfrm>
            <a:off x="2336800" y="21701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11" name="Oval 24"/>
          <p:cNvSpPr>
            <a:spLocks noChangeArrowheads="1"/>
          </p:cNvSpPr>
          <p:nvPr/>
        </p:nvSpPr>
        <p:spPr bwMode="auto">
          <a:xfrm>
            <a:off x="2686050" y="21701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12" name="Oval 25"/>
          <p:cNvSpPr>
            <a:spLocks noChangeArrowheads="1"/>
          </p:cNvSpPr>
          <p:nvPr/>
        </p:nvSpPr>
        <p:spPr bwMode="auto">
          <a:xfrm>
            <a:off x="3035300" y="21701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13" name="Oval 26"/>
          <p:cNvSpPr>
            <a:spLocks noChangeArrowheads="1"/>
          </p:cNvSpPr>
          <p:nvPr/>
        </p:nvSpPr>
        <p:spPr bwMode="auto">
          <a:xfrm>
            <a:off x="3384550" y="21701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14" name="Oval 27"/>
          <p:cNvSpPr>
            <a:spLocks noChangeArrowheads="1"/>
          </p:cNvSpPr>
          <p:nvPr/>
        </p:nvSpPr>
        <p:spPr bwMode="auto">
          <a:xfrm>
            <a:off x="3733800" y="21701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15" name="Oval 28"/>
          <p:cNvSpPr>
            <a:spLocks noChangeArrowheads="1"/>
          </p:cNvSpPr>
          <p:nvPr/>
        </p:nvSpPr>
        <p:spPr bwMode="auto">
          <a:xfrm>
            <a:off x="4083050" y="21701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16" name="Oval 29"/>
          <p:cNvSpPr>
            <a:spLocks noChangeArrowheads="1"/>
          </p:cNvSpPr>
          <p:nvPr/>
        </p:nvSpPr>
        <p:spPr bwMode="auto">
          <a:xfrm>
            <a:off x="4432300" y="21701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17" name="Oval 30"/>
          <p:cNvSpPr>
            <a:spLocks noChangeArrowheads="1"/>
          </p:cNvSpPr>
          <p:nvPr/>
        </p:nvSpPr>
        <p:spPr bwMode="auto">
          <a:xfrm>
            <a:off x="4781550" y="2170113"/>
            <a:ext cx="200025" cy="198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18" name="Oval 31"/>
          <p:cNvSpPr>
            <a:spLocks noChangeArrowheads="1"/>
          </p:cNvSpPr>
          <p:nvPr/>
        </p:nvSpPr>
        <p:spPr bwMode="auto">
          <a:xfrm>
            <a:off x="939800" y="25161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19" name="Oval 32"/>
          <p:cNvSpPr>
            <a:spLocks noChangeArrowheads="1"/>
          </p:cNvSpPr>
          <p:nvPr/>
        </p:nvSpPr>
        <p:spPr bwMode="auto">
          <a:xfrm>
            <a:off x="1289050" y="25161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20" name="Oval 33"/>
          <p:cNvSpPr>
            <a:spLocks noChangeArrowheads="1"/>
          </p:cNvSpPr>
          <p:nvPr/>
        </p:nvSpPr>
        <p:spPr bwMode="auto">
          <a:xfrm>
            <a:off x="1638300" y="25161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21" name="Oval 34"/>
          <p:cNvSpPr>
            <a:spLocks noChangeArrowheads="1"/>
          </p:cNvSpPr>
          <p:nvPr/>
        </p:nvSpPr>
        <p:spPr bwMode="auto">
          <a:xfrm>
            <a:off x="1987550" y="25161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22" name="Oval 35"/>
          <p:cNvSpPr>
            <a:spLocks noChangeArrowheads="1"/>
          </p:cNvSpPr>
          <p:nvPr/>
        </p:nvSpPr>
        <p:spPr bwMode="auto">
          <a:xfrm>
            <a:off x="2336800" y="25161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23" name="Oval 36"/>
          <p:cNvSpPr>
            <a:spLocks noChangeArrowheads="1"/>
          </p:cNvSpPr>
          <p:nvPr/>
        </p:nvSpPr>
        <p:spPr bwMode="auto">
          <a:xfrm>
            <a:off x="2686050" y="25161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24" name="Oval 37"/>
          <p:cNvSpPr>
            <a:spLocks noChangeArrowheads="1"/>
          </p:cNvSpPr>
          <p:nvPr/>
        </p:nvSpPr>
        <p:spPr bwMode="auto">
          <a:xfrm>
            <a:off x="3035300" y="25161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25" name="Oval 38"/>
          <p:cNvSpPr>
            <a:spLocks noChangeArrowheads="1"/>
          </p:cNvSpPr>
          <p:nvPr/>
        </p:nvSpPr>
        <p:spPr bwMode="auto">
          <a:xfrm>
            <a:off x="3384550" y="25161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26" name="Oval 39"/>
          <p:cNvSpPr>
            <a:spLocks noChangeArrowheads="1"/>
          </p:cNvSpPr>
          <p:nvPr/>
        </p:nvSpPr>
        <p:spPr bwMode="auto">
          <a:xfrm>
            <a:off x="3733800" y="25161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27" name="Oval 40"/>
          <p:cNvSpPr>
            <a:spLocks noChangeArrowheads="1"/>
          </p:cNvSpPr>
          <p:nvPr/>
        </p:nvSpPr>
        <p:spPr bwMode="auto">
          <a:xfrm>
            <a:off x="4083050" y="25161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28" name="Oval 41"/>
          <p:cNvSpPr>
            <a:spLocks noChangeArrowheads="1"/>
          </p:cNvSpPr>
          <p:nvPr/>
        </p:nvSpPr>
        <p:spPr bwMode="auto">
          <a:xfrm>
            <a:off x="4432300" y="25161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29" name="Oval 42"/>
          <p:cNvSpPr>
            <a:spLocks noChangeArrowheads="1"/>
          </p:cNvSpPr>
          <p:nvPr/>
        </p:nvSpPr>
        <p:spPr bwMode="auto">
          <a:xfrm>
            <a:off x="4781550" y="2516188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30" name="Oval 43"/>
          <p:cNvSpPr>
            <a:spLocks noChangeArrowheads="1"/>
          </p:cNvSpPr>
          <p:nvPr/>
        </p:nvSpPr>
        <p:spPr bwMode="auto">
          <a:xfrm>
            <a:off x="939800" y="28622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31" name="Oval 44"/>
          <p:cNvSpPr>
            <a:spLocks noChangeArrowheads="1"/>
          </p:cNvSpPr>
          <p:nvPr/>
        </p:nvSpPr>
        <p:spPr bwMode="auto">
          <a:xfrm>
            <a:off x="1289050" y="28622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32" name="Oval 45"/>
          <p:cNvSpPr>
            <a:spLocks noChangeArrowheads="1"/>
          </p:cNvSpPr>
          <p:nvPr/>
        </p:nvSpPr>
        <p:spPr bwMode="auto">
          <a:xfrm>
            <a:off x="1638300" y="28622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33" name="Oval 46"/>
          <p:cNvSpPr>
            <a:spLocks noChangeArrowheads="1"/>
          </p:cNvSpPr>
          <p:nvPr/>
        </p:nvSpPr>
        <p:spPr bwMode="auto">
          <a:xfrm>
            <a:off x="1987550" y="28622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34" name="Oval 47"/>
          <p:cNvSpPr>
            <a:spLocks noChangeArrowheads="1"/>
          </p:cNvSpPr>
          <p:nvPr/>
        </p:nvSpPr>
        <p:spPr bwMode="auto">
          <a:xfrm>
            <a:off x="2336800" y="28622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35" name="Oval 48"/>
          <p:cNvSpPr>
            <a:spLocks noChangeArrowheads="1"/>
          </p:cNvSpPr>
          <p:nvPr/>
        </p:nvSpPr>
        <p:spPr bwMode="auto">
          <a:xfrm>
            <a:off x="2686050" y="28622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36" name="Oval 49"/>
          <p:cNvSpPr>
            <a:spLocks noChangeArrowheads="1"/>
          </p:cNvSpPr>
          <p:nvPr/>
        </p:nvSpPr>
        <p:spPr bwMode="auto">
          <a:xfrm>
            <a:off x="3035300" y="28622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37" name="Oval 50"/>
          <p:cNvSpPr>
            <a:spLocks noChangeArrowheads="1"/>
          </p:cNvSpPr>
          <p:nvPr/>
        </p:nvSpPr>
        <p:spPr bwMode="auto">
          <a:xfrm>
            <a:off x="3384550" y="28622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38" name="Oval 51"/>
          <p:cNvSpPr>
            <a:spLocks noChangeArrowheads="1"/>
          </p:cNvSpPr>
          <p:nvPr/>
        </p:nvSpPr>
        <p:spPr bwMode="auto">
          <a:xfrm>
            <a:off x="3733800" y="28622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39" name="Oval 52"/>
          <p:cNvSpPr>
            <a:spLocks noChangeArrowheads="1"/>
          </p:cNvSpPr>
          <p:nvPr/>
        </p:nvSpPr>
        <p:spPr bwMode="auto">
          <a:xfrm>
            <a:off x="4083050" y="28622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40" name="Oval 53"/>
          <p:cNvSpPr>
            <a:spLocks noChangeArrowheads="1"/>
          </p:cNvSpPr>
          <p:nvPr/>
        </p:nvSpPr>
        <p:spPr bwMode="auto">
          <a:xfrm>
            <a:off x="4432300" y="28622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41" name="Oval 54"/>
          <p:cNvSpPr>
            <a:spLocks noChangeArrowheads="1"/>
          </p:cNvSpPr>
          <p:nvPr/>
        </p:nvSpPr>
        <p:spPr bwMode="auto">
          <a:xfrm>
            <a:off x="4781550" y="2862263"/>
            <a:ext cx="200025" cy="19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42" name="Oval 55"/>
          <p:cNvSpPr>
            <a:spLocks noChangeArrowheads="1"/>
          </p:cNvSpPr>
          <p:nvPr/>
        </p:nvSpPr>
        <p:spPr bwMode="auto">
          <a:xfrm>
            <a:off x="939800" y="32067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43" name="Oval 56"/>
          <p:cNvSpPr>
            <a:spLocks noChangeArrowheads="1"/>
          </p:cNvSpPr>
          <p:nvPr/>
        </p:nvSpPr>
        <p:spPr bwMode="auto">
          <a:xfrm>
            <a:off x="1289050" y="32067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44" name="Oval 57"/>
          <p:cNvSpPr>
            <a:spLocks noChangeArrowheads="1"/>
          </p:cNvSpPr>
          <p:nvPr/>
        </p:nvSpPr>
        <p:spPr bwMode="auto">
          <a:xfrm>
            <a:off x="1638300" y="32067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45" name="Oval 58"/>
          <p:cNvSpPr>
            <a:spLocks noChangeArrowheads="1"/>
          </p:cNvSpPr>
          <p:nvPr/>
        </p:nvSpPr>
        <p:spPr bwMode="auto">
          <a:xfrm>
            <a:off x="1987550" y="32067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46" name="Oval 59"/>
          <p:cNvSpPr>
            <a:spLocks noChangeArrowheads="1"/>
          </p:cNvSpPr>
          <p:nvPr/>
        </p:nvSpPr>
        <p:spPr bwMode="auto">
          <a:xfrm>
            <a:off x="2336800" y="32067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47" name="Oval 60"/>
          <p:cNvSpPr>
            <a:spLocks noChangeArrowheads="1"/>
          </p:cNvSpPr>
          <p:nvPr/>
        </p:nvSpPr>
        <p:spPr bwMode="auto">
          <a:xfrm>
            <a:off x="2686050" y="32067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48" name="Oval 61"/>
          <p:cNvSpPr>
            <a:spLocks noChangeArrowheads="1"/>
          </p:cNvSpPr>
          <p:nvPr/>
        </p:nvSpPr>
        <p:spPr bwMode="auto">
          <a:xfrm>
            <a:off x="3035300" y="32067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49" name="Oval 62"/>
          <p:cNvSpPr>
            <a:spLocks noChangeArrowheads="1"/>
          </p:cNvSpPr>
          <p:nvPr/>
        </p:nvSpPr>
        <p:spPr bwMode="auto">
          <a:xfrm>
            <a:off x="3384550" y="32067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50" name="Oval 63"/>
          <p:cNvSpPr>
            <a:spLocks noChangeArrowheads="1"/>
          </p:cNvSpPr>
          <p:nvPr/>
        </p:nvSpPr>
        <p:spPr bwMode="auto">
          <a:xfrm>
            <a:off x="3733800" y="32067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51" name="Oval 64"/>
          <p:cNvSpPr>
            <a:spLocks noChangeArrowheads="1"/>
          </p:cNvSpPr>
          <p:nvPr/>
        </p:nvSpPr>
        <p:spPr bwMode="auto">
          <a:xfrm>
            <a:off x="4083050" y="32067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52" name="Oval 65"/>
          <p:cNvSpPr>
            <a:spLocks noChangeArrowheads="1"/>
          </p:cNvSpPr>
          <p:nvPr/>
        </p:nvSpPr>
        <p:spPr bwMode="auto">
          <a:xfrm>
            <a:off x="4432300" y="32067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53" name="Oval 66"/>
          <p:cNvSpPr>
            <a:spLocks noChangeArrowheads="1"/>
          </p:cNvSpPr>
          <p:nvPr/>
        </p:nvSpPr>
        <p:spPr bwMode="auto">
          <a:xfrm>
            <a:off x="4781550" y="3206750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54" name="Oval 67"/>
          <p:cNvSpPr>
            <a:spLocks noChangeArrowheads="1"/>
          </p:cNvSpPr>
          <p:nvPr/>
        </p:nvSpPr>
        <p:spPr bwMode="auto">
          <a:xfrm>
            <a:off x="939800" y="35528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55" name="Oval 68"/>
          <p:cNvSpPr>
            <a:spLocks noChangeArrowheads="1"/>
          </p:cNvSpPr>
          <p:nvPr/>
        </p:nvSpPr>
        <p:spPr bwMode="auto">
          <a:xfrm>
            <a:off x="1289050" y="35528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56" name="Oval 69"/>
          <p:cNvSpPr>
            <a:spLocks noChangeArrowheads="1"/>
          </p:cNvSpPr>
          <p:nvPr/>
        </p:nvSpPr>
        <p:spPr bwMode="auto">
          <a:xfrm>
            <a:off x="1638300" y="35528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57" name="Oval 70"/>
          <p:cNvSpPr>
            <a:spLocks noChangeArrowheads="1"/>
          </p:cNvSpPr>
          <p:nvPr/>
        </p:nvSpPr>
        <p:spPr bwMode="auto">
          <a:xfrm>
            <a:off x="1987550" y="35528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58" name="Oval 71"/>
          <p:cNvSpPr>
            <a:spLocks noChangeArrowheads="1"/>
          </p:cNvSpPr>
          <p:nvPr/>
        </p:nvSpPr>
        <p:spPr bwMode="auto">
          <a:xfrm>
            <a:off x="2336800" y="35528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59" name="Oval 72"/>
          <p:cNvSpPr>
            <a:spLocks noChangeArrowheads="1"/>
          </p:cNvSpPr>
          <p:nvPr/>
        </p:nvSpPr>
        <p:spPr bwMode="auto">
          <a:xfrm>
            <a:off x="2686050" y="35528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60" name="Oval 73"/>
          <p:cNvSpPr>
            <a:spLocks noChangeArrowheads="1"/>
          </p:cNvSpPr>
          <p:nvPr/>
        </p:nvSpPr>
        <p:spPr bwMode="auto">
          <a:xfrm>
            <a:off x="3035300" y="35528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61" name="Oval 74"/>
          <p:cNvSpPr>
            <a:spLocks noChangeArrowheads="1"/>
          </p:cNvSpPr>
          <p:nvPr/>
        </p:nvSpPr>
        <p:spPr bwMode="auto">
          <a:xfrm>
            <a:off x="3384550" y="35528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62" name="Oval 75"/>
          <p:cNvSpPr>
            <a:spLocks noChangeArrowheads="1"/>
          </p:cNvSpPr>
          <p:nvPr/>
        </p:nvSpPr>
        <p:spPr bwMode="auto">
          <a:xfrm>
            <a:off x="3733800" y="35528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63" name="Oval 76"/>
          <p:cNvSpPr>
            <a:spLocks noChangeArrowheads="1"/>
          </p:cNvSpPr>
          <p:nvPr/>
        </p:nvSpPr>
        <p:spPr bwMode="auto">
          <a:xfrm>
            <a:off x="4083050" y="35528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64" name="Oval 77"/>
          <p:cNvSpPr>
            <a:spLocks noChangeArrowheads="1"/>
          </p:cNvSpPr>
          <p:nvPr/>
        </p:nvSpPr>
        <p:spPr bwMode="auto">
          <a:xfrm>
            <a:off x="4432300" y="35528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65" name="Oval 78"/>
          <p:cNvSpPr>
            <a:spLocks noChangeArrowheads="1"/>
          </p:cNvSpPr>
          <p:nvPr/>
        </p:nvSpPr>
        <p:spPr bwMode="auto">
          <a:xfrm>
            <a:off x="4781550" y="3552825"/>
            <a:ext cx="200025" cy="198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cs typeface="Arial" panose="020B0604020202020204" pitchFamily="34" charset="0"/>
              </a:rPr>
              <a:t>·</a:t>
            </a:r>
          </a:p>
        </p:txBody>
      </p:sp>
      <p:sp>
        <p:nvSpPr>
          <p:cNvPr id="12366" name="Rectangle 81"/>
          <p:cNvSpPr>
            <a:spLocks noChangeArrowheads="1"/>
          </p:cNvSpPr>
          <p:nvPr/>
        </p:nvSpPr>
        <p:spPr bwMode="auto">
          <a:xfrm>
            <a:off x="4765675" y="2374900"/>
            <a:ext cx="949325" cy="585788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</a:t>
            </a:r>
          </a:p>
        </p:txBody>
      </p:sp>
      <p:sp>
        <p:nvSpPr>
          <p:cNvPr id="12367" name="Rectangle 84"/>
          <p:cNvSpPr>
            <a:spLocks noChangeArrowheads="1"/>
          </p:cNvSpPr>
          <p:nvPr/>
        </p:nvSpPr>
        <p:spPr bwMode="auto">
          <a:xfrm rot="-5400000">
            <a:off x="2646362" y="2395538"/>
            <a:ext cx="938213" cy="592138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12368" name="Rectangle 86"/>
          <p:cNvSpPr>
            <a:spLocks noChangeArrowheads="1"/>
          </p:cNvSpPr>
          <p:nvPr/>
        </p:nvSpPr>
        <p:spPr bwMode="auto">
          <a:xfrm>
            <a:off x="304800" y="2451100"/>
            <a:ext cx="947738" cy="585788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12369" name="TPAnswers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609600" y="4160838"/>
            <a:ext cx="4114800" cy="4525962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/>
              <a:t>Clockwise</a:t>
            </a:r>
          </a:p>
          <a:p>
            <a:pPr marL="514350" indent="-514350">
              <a:buFontTx/>
              <a:buAutoNum type="arabicPeriod"/>
            </a:pPr>
            <a:r>
              <a:rPr lang="en-US" altLang="en-US"/>
              <a:t>Counter-Clockwise</a:t>
            </a:r>
          </a:p>
          <a:p>
            <a:pPr marL="514350" indent="-514350">
              <a:buFontTx/>
              <a:buAutoNum type="arabicPeriod"/>
            </a:pPr>
            <a:r>
              <a:rPr lang="en-US" altLang="en-US"/>
              <a:t>There is no current.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212725"/>
            <a:ext cx="8458200" cy="1143000"/>
          </a:xfrm>
        </p:spPr>
        <p:txBody>
          <a:bodyPr/>
          <a:lstStyle/>
          <a:p>
            <a:pPr algn="l" eaLnBrk="1" hangingPunct="1"/>
            <a:r>
              <a:rPr lang="en-US" altLang="en-US" sz="3600"/>
              <a:t>Finger PRS: Magnetic Flux</a:t>
            </a:r>
            <a:endParaRPr lang="ru-RU" altLang="en-US" sz="3600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19088" y="1385888"/>
            <a:ext cx="8432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You measure the magnetic flux through the surface of a closed loop to be zero (</a:t>
            </a:r>
            <a:r>
              <a:rPr lang="en-US" altLang="en-US" sz="2400">
                <a:latin typeface="Symbol" panose="05050102010706020507" pitchFamily="18" charset="2"/>
              </a:rPr>
              <a:t>F</a:t>
            </a:r>
            <a:r>
              <a:rPr lang="en-US" altLang="en-US" sz="2400" baseline="-25000">
                <a:latin typeface="Times New Roman" panose="02020603050405020304" pitchFamily="18" charset="0"/>
              </a:rPr>
              <a:t>B</a:t>
            </a:r>
            <a:r>
              <a:rPr lang="en-US" altLang="en-US" sz="2400">
                <a:latin typeface="Times New Roman" panose="02020603050405020304" pitchFamily="18" charset="0"/>
              </a:rPr>
              <a:t>=0), then you conclude that:</a:t>
            </a:r>
            <a:endParaRPr lang="ru-RU" altLang="en-US" sz="2400">
              <a:latin typeface="Times New Roman" panose="02020603050405020304" pitchFamily="18" charset="0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79425" y="2530475"/>
            <a:ext cx="5413375" cy="3925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There is no magnetic field in space.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Magnetic field lines are perpendicular to the surface of the loop.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Magnetic field lines are parallel to the surface of the loop.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The effective area of the loop is zero.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Statements 1,3,4 can be true.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400">
                <a:latin typeface="Times New Roman" panose="02020603050405020304" pitchFamily="18" charset="0"/>
              </a:rPr>
              <a:t>Statements 1,2, 3,4 can be true.</a:t>
            </a:r>
            <a:endParaRPr lang="ru-RU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>
            <p:ph idx="1"/>
          </p:nvPr>
        </p:nvGraphicFramePr>
        <p:xfrm>
          <a:off x="6423025" y="2998788"/>
          <a:ext cx="2263775" cy="149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6" imgW="1041400" imgH="685800" progId="Equation.3">
                  <p:embed/>
                </p:oleObj>
              </mc:Choice>
              <mc:Fallback>
                <p:oleObj name="Equation" r:id="rId6" imgW="1041400" imgH="685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3025" y="2998788"/>
                        <a:ext cx="2263775" cy="14906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571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8" name="PRS Question Icon" descr="PRS Question Icon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6223000"/>
            <a:ext cx="4064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2830136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Tru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False"/>
  <p:tag name="DELIMITERS" val="3.1"/>
  <p:tag name="TPFULLVERSION" val="4.2.3.231"/>
  <p:tag name="TPSTANDARDS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RESPTABLE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3"/>
  <p:tag name="TEXTLENGTH" val="48"/>
  <p:tag name="FONTSIZE" val="32"/>
  <p:tag name="BULLETTYPE" val="ppBulletArabicPeriod"/>
  <p:tag name="ANSWERTEXT" val="Clockwise&#10;Counter-Clockwise&#10;There is no curren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ON" val="4.10"/>
  <p:tag name="QUESTIONNAME" val="PRS 17-4: Magnet"/>
  <p:tag name="QUESTIONTYPE" val=" 0"/>
  <p:tag name="QUESTIONCHOICES" val=" 4"/>
  <p:tag name="QUESTIONANSWER" val="5"/>
  <p:tag name="QUESTIONDIFFICULTY" val=" 0"/>
  <p:tag name="QUESTIONPOINTS" val=" 1"/>
  <p:tag name="QUESTIONCHANCES" val=" 3"/>
  <p:tag name="QUESTIONTIMER" val="01:30"/>
  <p:tag name="QUESTIONCHOICESTYPE" val=" 0"/>
  <p:tag name="QUESTIONCHARTTYPE" val="0"/>
  <p:tag name="MANUALQUESTIONSTART" val="N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5DB2030A249E40DBACA681537B49E149"/>
  <p:tag name="SLIDEID" val="5DB2030A249E40DBACA681537B49E149"/>
  <p:tag name="SLIDEORDER" val="1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What best describes the magnitude of the induced currents in loop H and D?"/>
  <p:tag name="ANSWERSALIAS" val="IH &gt; ID|smicln|IH &lt; ID|smicln|IH = ID"/>
  <p:tag name="RESPONSESGATHERED" val="False"/>
  <p:tag name="TOTALRESPONSES" val="0"/>
  <p:tag name="VALUES" val="No Value|smicln|No Value|smicln|No Val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3"/>
  <p:tag name="TEXTLENGTH" val="23"/>
  <p:tag name="FONTSIZE" val="32"/>
  <p:tag name="BULLETTYPE" val="ppBulletArabicPeriod"/>
  <p:tag name="ANSWERTEXT" val="IH &gt; ID&#10;IH &lt; ID&#10;IH = I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RESPTABLE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7A4D1619A90440B09569348699008BAC"/>
  <p:tag name="SLIDEID" val="7A4D1619A90440B09569348699008BAC"/>
  <p:tag name="SLIDEORDER" val="1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QUESTIONALIAS" val="Enter question text..."/>
  <p:tag name="ANSWERSALIAS" val="Enter answer text..."/>
  <p:tag name="DELIMITERS" val="3.1"/>
  <p:tag name="VALUEFORMAT" val="0%"/>
  <p:tag name="RESPONSESGATHERED" val="False"/>
  <p:tag name="VALUES" val="No Val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1"/>
  <p:tag name="TEXTLENGTH" val="20"/>
  <p:tag name="FONTSIZE" val="32"/>
  <p:tag name="BULLETTYPE" val="ppBulletArabicPeriod"/>
  <p:tag name="ANSWERTEXT" val="Enter answer text..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RESPTABLE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4F97DBC3E49B47E4A46C3CF4DAA67849"/>
  <p:tag name="SLIDEID" val="4F97DBC3E49B47E4A46C3CF4DAA67849"/>
  <p:tag name="SLIDEORDER" val="1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Initially, in which direction does the current flow through the light bulb?"/>
  <p:tag name="ANSWERSALIAS" val="To the right|smicln|To the left|smicln|There is no current."/>
  <p:tag name="RESPONSESGATHERED" val="True"/>
  <p:tag name="TOTALRESPONSES" val="29"/>
  <p:tag name="RESPONSECOUNT" val="29"/>
  <p:tag name="SLICED" val="False"/>
  <p:tag name="RESPONSES" val="1;3;2;3;2;1;-;2;1;2;3;1;2;1;3;3;1;3;1;3;2;2;1;1;3;2;3;2;2;2;"/>
  <p:tag name="CHARTSTRINGSTD" val="9 11 9"/>
  <p:tag name="CHARTSTRINGREV" val="9 11 9"/>
  <p:tag name="CHARTSTRINGSTDPER" val="0.310344827586207 0.379310344827586 0.310344827586207"/>
  <p:tag name="CHARTSTRINGREVPER" val="0.310344827586207 0.379310344827586 0.310344827586207"/>
  <p:tag name="VALUES" val="No Value|smicln|No Value|smicln|No Val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3"/>
  <p:tag name="TEXTLENGTH" val="45"/>
  <p:tag name="FONTSIZE" val="32"/>
  <p:tag name="BULLETTYPE" val="ppBulletArabicPeriod"/>
  <p:tag name="ANSWERTEXT" val="To the right&#10;To the left&#10;There is no current.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RESPTABLE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B64C5F29B4334E28BF9F1CC14817F72F"/>
  <p:tag name="SLIDEID" val="B64C5F29B4334E28BF9F1CC14817F72F"/>
  <p:tag name="SLIDEORDER" val="1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Which direction does the current travel?"/>
  <p:tag name="ANSWERSALIAS" val="Clockwise|smicln|Counter-Clockwise|smicln|There is no current."/>
  <p:tag name="VALUES" val="No Value|smicln|No Value|smicln|No Value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1774</Words>
  <Application>Microsoft Office PowerPoint</Application>
  <PresentationFormat>On-screen Show (4:3)</PresentationFormat>
  <Paragraphs>757</Paragraphs>
  <Slides>27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Symbol</vt:lpstr>
      <vt:lpstr>Times New Roman</vt:lpstr>
      <vt:lpstr>Default Design</vt:lpstr>
      <vt:lpstr>Microsoft Equation 3.0</vt:lpstr>
      <vt:lpstr>Microsoft Graph Chart</vt:lpstr>
      <vt:lpstr>Faraday’s Law of E&amp;M Induction</vt:lpstr>
      <vt:lpstr>PowerPoint Presentation</vt:lpstr>
      <vt:lpstr>PowerPoint Presentation</vt:lpstr>
      <vt:lpstr>PowerPoint Presentation</vt:lpstr>
      <vt:lpstr>PowerPoint Presentation</vt:lpstr>
      <vt:lpstr>Magnetic Flux</vt:lpstr>
      <vt:lpstr>PowerPoint Presentation</vt:lpstr>
      <vt:lpstr>Which direction does the current travel?</vt:lpstr>
      <vt:lpstr>Finger PRS: Magnetic Flux</vt:lpstr>
      <vt:lpstr>Faraday’s Law of EM Induction</vt:lpstr>
      <vt:lpstr>Faraday’s Law of EM Induction: Testing</vt:lpstr>
      <vt:lpstr>PowerPoint Presentation</vt:lpstr>
      <vt:lpstr>What best describes the magnitude of the induced currents in loop H and D?</vt:lpstr>
      <vt:lpstr>Enter question text...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Initially, in which direction does the current flow through the light bulb?</vt:lpstr>
      <vt:lpstr>Lenz’s Law (an application of a Faraday’s Law of EM induction)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Linn-Benton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Faraday’s Law of E&amp;M Induction</dc:title>
  <dc:creator>Computer Services</dc:creator>
  <cp:lastModifiedBy>Greg S. Mulder</cp:lastModifiedBy>
  <cp:revision>42</cp:revision>
  <dcterms:created xsi:type="dcterms:W3CDTF">2007-05-23T17:54:19Z</dcterms:created>
  <dcterms:modified xsi:type="dcterms:W3CDTF">2017-04-02T19:17:45Z</dcterms:modified>
</cp:coreProperties>
</file>