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70" r:id="rId3"/>
    <p:sldId id="257" r:id="rId4"/>
    <p:sldId id="272" r:id="rId5"/>
    <p:sldId id="258" r:id="rId6"/>
    <p:sldId id="273" r:id="rId7"/>
    <p:sldId id="259" r:id="rId8"/>
    <p:sldId id="274" r:id="rId9"/>
    <p:sldId id="260" r:id="rId10"/>
    <p:sldId id="275" r:id="rId11"/>
    <p:sldId id="261" r:id="rId12"/>
    <p:sldId id="276" r:id="rId13"/>
    <p:sldId id="262" r:id="rId14"/>
    <p:sldId id="277" r:id="rId15"/>
    <p:sldId id="263" r:id="rId16"/>
    <p:sldId id="278" r:id="rId17"/>
    <p:sldId id="264" r:id="rId18"/>
    <p:sldId id="265" r:id="rId19"/>
    <p:sldId id="279" r:id="rId20"/>
    <p:sldId id="266" r:id="rId21"/>
    <p:sldId id="280" r:id="rId22"/>
    <p:sldId id="269" r:id="rId23"/>
    <p:sldId id="267" r:id="rId24"/>
    <p:sldId id="268"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8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C3E75C6-77DE-49CC-A67A-F251718DB4D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9FC95C-82EF-4F47-9E2A-223A214A7862}" type="slidenum">
              <a:rPr lang="en-US" altLang="en-US"/>
              <a:pPr>
                <a:defRPr/>
              </a:pPr>
              <a:t>‹#›</a:t>
            </a:fld>
            <a:endParaRPr lang="en-US" altLang="en-US"/>
          </a:p>
        </p:txBody>
      </p:sp>
    </p:spTree>
    <p:extLst>
      <p:ext uri="{BB962C8B-B14F-4D97-AF65-F5344CB8AC3E}">
        <p14:creationId xmlns:p14="http://schemas.microsoft.com/office/powerpoint/2010/main" val="134605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752C51-B2A3-4A96-A917-F13FC1232C84}" type="slidenum">
              <a:rPr lang="en-US" altLang="en-US"/>
              <a:pPr>
                <a:defRPr/>
              </a:pPr>
              <a:t>‹#›</a:t>
            </a:fld>
            <a:endParaRPr lang="en-US" altLang="en-US"/>
          </a:p>
        </p:txBody>
      </p:sp>
    </p:spTree>
    <p:extLst>
      <p:ext uri="{BB962C8B-B14F-4D97-AF65-F5344CB8AC3E}">
        <p14:creationId xmlns:p14="http://schemas.microsoft.com/office/powerpoint/2010/main" val="177527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19B260-2B2A-4AEE-BC7D-B413CE310AD6}" type="slidenum">
              <a:rPr lang="en-US" altLang="en-US"/>
              <a:pPr>
                <a:defRPr/>
              </a:pPr>
              <a:t>‹#›</a:t>
            </a:fld>
            <a:endParaRPr lang="en-US" altLang="en-US"/>
          </a:p>
        </p:txBody>
      </p:sp>
    </p:spTree>
    <p:extLst>
      <p:ext uri="{BB962C8B-B14F-4D97-AF65-F5344CB8AC3E}">
        <p14:creationId xmlns:p14="http://schemas.microsoft.com/office/powerpoint/2010/main" val="143116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4BA83D-988A-4B6A-9FC5-1298006F7842}" type="slidenum">
              <a:rPr lang="en-US" altLang="en-US"/>
              <a:pPr>
                <a:defRPr/>
              </a:pPr>
              <a:t>‹#›</a:t>
            </a:fld>
            <a:endParaRPr lang="en-US" altLang="en-US"/>
          </a:p>
        </p:txBody>
      </p:sp>
    </p:spTree>
    <p:extLst>
      <p:ext uri="{BB962C8B-B14F-4D97-AF65-F5344CB8AC3E}">
        <p14:creationId xmlns:p14="http://schemas.microsoft.com/office/powerpoint/2010/main" val="163077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C77F6A-2798-4CDE-99C6-DEBFCFC843B6}" type="slidenum">
              <a:rPr lang="en-US" altLang="en-US"/>
              <a:pPr>
                <a:defRPr/>
              </a:pPr>
              <a:t>‹#›</a:t>
            </a:fld>
            <a:endParaRPr lang="en-US" altLang="en-US"/>
          </a:p>
        </p:txBody>
      </p:sp>
    </p:spTree>
    <p:extLst>
      <p:ext uri="{BB962C8B-B14F-4D97-AF65-F5344CB8AC3E}">
        <p14:creationId xmlns:p14="http://schemas.microsoft.com/office/powerpoint/2010/main" val="388522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EE3623E-D344-40E5-BD2D-97EA44F8789F}" type="slidenum">
              <a:rPr lang="en-US" altLang="en-US"/>
              <a:pPr>
                <a:defRPr/>
              </a:pPr>
              <a:t>‹#›</a:t>
            </a:fld>
            <a:endParaRPr lang="en-US" altLang="en-US"/>
          </a:p>
        </p:txBody>
      </p:sp>
    </p:spTree>
    <p:extLst>
      <p:ext uri="{BB962C8B-B14F-4D97-AF65-F5344CB8AC3E}">
        <p14:creationId xmlns:p14="http://schemas.microsoft.com/office/powerpoint/2010/main" val="373325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4A178A4-63AC-47F1-9109-B3BC01EAA0F1}" type="slidenum">
              <a:rPr lang="en-US" altLang="en-US"/>
              <a:pPr>
                <a:defRPr/>
              </a:pPr>
              <a:t>‹#›</a:t>
            </a:fld>
            <a:endParaRPr lang="en-US" altLang="en-US"/>
          </a:p>
        </p:txBody>
      </p:sp>
    </p:spTree>
    <p:extLst>
      <p:ext uri="{BB962C8B-B14F-4D97-AF65-F5344CB8AC3E}">
        <p14:creationId xmlns:p14="http://schemas.microsoft.com/office/powerpoint/2010/main" val="192832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A88F3B5-2E4F-40A2-BEAC-EA89E7CEF3C4}" type="slidenum">
              <a:rPr lang="en-US" altLang="en-US"/>
              <a:pPr>
                <a:defRPr/>
              </a:pPr>
              <a:t>‹#›</a:t>
            </a:fld>
            <a:endParaRPr lang="en-US" altLang="en-US"/>
          </a:p>
        </p:txBody>
      </p:sp>
    </p:spTree>
    <p:extLst>
      <p:ext uri="{BB962C8B-B14F-4D97-AF65-F5344CB8AC3E}">
        <p14:creationId xmlns:p14="http://schemas.microsoft.com/office/powerpoint/2010/main" val="42301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931DEDA-4FB5-4AC8-BED0-A58552785C71}" type="slidenum">
              <a:rPr lang="en-US" altLang="en-US"/>
              <a:pPr>
                <a:defRPr/>
              </a:pPr>
              <a:t>‹#›</a:t>
            </a:fld>
            <a:endParaRPr lang="en-US" altLang="en-US"/>
          </a:p>
        </p:txBody>
      </p:sp>
    </p:spTree>
    <p:extLst>
      <p:ext uri="{BB962C8B-B14F-4D97-AF65-F5344CB8AC3E}">
        <p14:creationId xmlns:p14="http://schemas.microsoft.com/office/powerpoint/2010/main" val="121492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C530C8-81DA-4995-B911-1A3CCA20FC80}" type="slidenum">
              <a:rPr lang="en-US" altLang="en-US"/>
              <a:pPr>
                <a:defRPr/>
              </a:pPr>
              <a:t>‹#›</a:t>
            </a:fld>
            <a:endParaRPr lang="en-US" altLang="en-US"/>
          </a:p>
        </p:txBody>
      </p:sp>
    </p:spTree>
    <p:extLst>
      <p:ext uri="{BB962C8B-B14F-4D97-AF65-F5344CB8AC3E}">
        <p14:creationId xmlns:p14="http://schemas.microsoft.com/office/powerpoint/2010/main" val="22452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BF6440-C9DB-49FC-B6F5-269794B351E5}" type="slidenum">
              <a:rPr lang="en-US" altLang="en-US"/>
              <a:pPr>
                <a:defRPr/>
              </a:pPr>
              <a:t>‹#›</a:t>
            </a:fld>
            <a:endParaRPr lang="en-US" altLang="en-US"/>
          </a:p>
        </p:txBody>
      </p:sp>
    </p:spTree>
    <p:extLst>
      <p:ext uri="{BB962C8B-B14F-4D97-AF65-F5344CB8AC3E}">
        <p14:creationId xmlns:p14="http://schemas.microsoft.com/office/powerpoint/2010/main" val="154244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F5A3D4B-C71D-49FB-ACC8-8A951326A5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228600" y="304800"/>
            <a:ext cx="84582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000"/>
              <a:t>The Complete </a:t>
            </a:r>
          </a:p>
          <a:p>
            <a:pPr algn="ctr" eaLnBrk="1" hangingPunct="1">
              <a:spcBef>
                <a:spcPct val="50000"/>
              </a:spcBef>
              <a:buFontTx/>
              <a:buNone/>
            </a:pPr>
            <a:r>
              <a:rPr lang="en-US" altLang="en-US" sz="4000"/>
              <a:t>Ph 213 </a:t>
            </a:r>
          </a:p>
          <a:p>
            <a:pPr algn="ctr" eaLnBrk="1" hangingPunct="1">
              <a:spcBef>
                <a:spcPct val="50000"/>
              </a:spcBef>
              <a:buFontTx/>
              <a:buNone/>
            </a:pPr>
            <a:r>
              <a:rPr lang="en-US" altLang="en-US" sz="4000"/>
              <a:t>10 chapter/10 problem </a:t>
            </a:r>
          </a:p>
          <a:p>
            <a:pPr algn="ctr" eaLnBrk="1" hangingPunct="1">
              <a:spcBef>
                <a:spcPct val="50000"/>
              </a:spcBef>
              <a:buFontTx/>
              <a:buNone/>
            </a:pPr>
            <a:r>
              <a:rPr lang="en-US" altLang="en-US" sz="4000"/>
              <a:t>The Term in Review</a:t>
            </a:r>
          </a:p>
        </p:txBody>
      </p:sp>
      <p:sp>
        <p:nvSpPr>
          <p:cNvPr id="3075" name="Rectangle 5"/>
          <p:cNvSpPr>
            <a:spLocks noChangeArrowheads="1"/>
          </p:cNvSpPr>
          <p:nvPr/>
        </p:nvSpPr>
        <p:spPr bwMode="auto">
          <a:xfrm>
            <a:off x="609600" y="4495800"/>
            <a:ext cx="80327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Our goal today is to use everything we learned in PH213 (and 211 and 212 of course) in order to create a device capable of nuclear fusion.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57200" y="228600"/>
            <a:ext cx="754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t>Chapter 25– Electric Potential</a:t>
            </a:r>
          </a:p>
        </p:txBody>
      </p:sp>
      <p:sp>
        <p:nvSpPr>
          <p:cNvPr id="12291" name="Text Box 3"/>
          <p:cNvSpPr txBox="1">
            <a:spLocks noChangeArrowheads="1"/>
          </p:cNvSpPr>
          <p:nvPr/>
        </p:nvSpPr>
        <p:spPr bwMode="auto">
          <a:xfrm>
            <a:off x="914400" y="1066800"/>
            <a:ext cx="64008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a:t>In Ph 211, I let on in about Week 8 that we had been doing everything the “hard” way.  Using conservation of energy made many Ph 211 questions easier.</a:t>
            </a:r>
          </a:p>
          <a:p>
            <a:pPr eaLnBrk="1" hangingPunct="1">
              <a:spcBef>
                <a:spcPct val="50000"/>
              </a:spcBef>
              <a:buFontTx/>
              <a:buNone/>
            </a:pPr>
            <a:r>
              <a:rPr lang="en-US" altLang="en-US" sz="1600"/>
              <a:t>In Ph 213, you only had to wait until week 4 to get the “easy” way.</a:t>
            </a:r>
          </a:p>
          <a:p>
            <a:pPr eaLnBrk="1" hangingPunct="1">
              <a:spcBef>
                <a:spcPct val="50000"/>
              </a:spcBef>
              <a:buFontTx/>
              <a:buNone/>
            </a:pPr>
            <a:r>
              <a:rPr lang="en-US" altLang="en-US" sz="2400"/>
              <a:t>The “Volt” has the units of “Joules/Coulomb”</a:t>
            </a:r>
          </a:p>
          <a:p>
            <a:pPr eaLnBrk="1" hangingPunct="1">
              <a:spcBef>
                <a:spcPct val="50000"/>
              </a:spcBef>
              <a:buFontTx/>
              <a:buNone/>
            </a:pPr>
            <a:endParaRPr lang="en-US" altLang="en-US" sz="2400"/>
          </a:p>
        </p:txBody>
      </p:sp>
      <p:sp>
        <p:nvSpPr>
          <p:cNvPr id="12292" name="Text Box 5"/>
          <p:cNvSpPr txBox="1">
            <a:spLocks noChangeArrowheads="1"/>
          </p:cNvSpPr>
          <p:nvPr/>
        </p:nvSpPr>
        <p:spPr bwMode="auto">
          <a:xfrm>
            <a:off x="1066800" y="3048000"/>
            <a:ext cx="2819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Using the Work/Energy Theorum we find that the potential energy from a point charge is:</a:t>
            </a:r>
          </a:p>
        </p:txBody>
      </p:sp>
      <p:graphicFrame>
        <p:nvGraphicFramePr>
          <p:cNvPr id="12293" name="Object 6"/>
          <p:cNvGraphicFramePr>
            <a:graphicFrameLocks noChangeAspect="1"/>
          </p:cNvGraphicFramePr>
          <p:nvPr/>
        </p:nvGraphicFramePr>
        <p:xfrm>
          <a:off x="4038600" y="3124200"/>
          <a:ext cx="2514600" cy="1171575"/>
        </p:xfrm>
        <a:graphic>
          <a:graphicData uri="http://schemas.openxmlformats.org/presentationml/2006/ole">
            <mc:AlternateContent xmlns:mc="http://schemas.openxmlformats.org/markup-compatibility/2006">
              <mc:Choice xmlns:v="urn:schemas-microsoft-com:vml" Requires="v">
                <p:oleObj spid="_x0000_s12303" name="Equation" r:id="rId3" imgW="927100" imgH="431800" progId="Equation.3">
                  <p:embed/>
                </p:oleObj>
              </mc:Choice>
              <mc:Fallback>
                <p:oleObj name="Equation" r:id="rId3" imgW="9271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124200"/>
                        <a:ext cx="2514600"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Text Box 7"/>
          <p:cNvSpPr txBox="1">
            <a:spLocks noChangeArrowheads="1"/>
          </p:cNvSpPr>
          <p:nvPr/>
        </p:nvSpPr>
        <p:spPr bwMode="auto">
          <a:xfrm>
            <a:off x="685800" y="457200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Note that a electric potential is a scalar helping make it often easier to use that the E-field concept.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228600" y="381000"/>
            <a:ext cx="32004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dirty="0"/>
              <a:t>Question 5 (Chapter 25):</a:t>
            </a:r>
          </a:p>
          <a:p>
            <a:pPr eaLnBrk="1" hangingPunct="1">
              <a:spcBef>
                <a:spcPct val="50000"/>
              </a:spcBef>
              <a:buFontTx/>
              <a:buNone/>
            </a:pPr>
            <a:r>
              <a:rPr lang="en-US" altLang="en-US" sz="2000" dirty="0"/>
              <a:t>You now have a proton traveling at v = 2.6</a:t>
            </a:r>
            <a:r>
              <a:rPr lang="en-US" altLang="en-US" sz="2000" dirty="0">
                <a:sym typeface="Symbol" panose="05050102010706020507" pitchFamily="18" charset="2"/>
              </a:rPr>
              <a:t>10</a:t>
            </a:r>
            <a:r>
              <a:rPr lang="en-US" altLang="en-US" sz="2000" baseline="30000" dirty="0">
                <a:sym typeface="Symbol" panose="05050102010706020507" pitchFamily="18" charset="2"/>
              </a:rPr>
              <a:t>5</a:t>
            </a:r>
            <a:r>
              <a:rPr lang="en-US" altLang="en-US" sz="2000" dirty="0">
                <a:sym typeface="Symbol" panose="05050102010706020507" pitchFamily="18" charset="2"/>
              </a:rPr>
              <a:t>m/s</a:t>
            </a:r>
            <a:r>
              <a:rPr lang="en-US" altLang="en-US" sz="2000" dirty="0"/>
              <a:t> </a:t>
            </a:r>
            <a:r>
              <a:rPr lang="en-US" altLang="en-US" sz="1800" dirty="0"/>
              <a:t>.</a:t>
            </a:r>
          </a:p>
          <a:p>
            <a:pPr eaLnBrk="1" hangingPunct="1">
              <a:spcBef>
                <a:spcPct val="50000"/>
              </a:spcBef>
              <a:buFontTx/>
              <a:buNone/>
            </a:pPr>
            <a:r>
              <a:rPr lang="en-US" altLang="en-US" sz="2400" dirty="0"/>
              <a:t>a.  How close will it come to a stationary proton if it hits it “head-on”?</a:t>
            </a:r>
          </a:p>
          <a:p>
            <a:pPr eaLnBrk="1" hangingPunct="1">
              <a:spcBef>
                <a:spcPct val="50000"/>
              </a:spcBef>
              <a:buFontTx/>
              <a:buNone/>
            </a:pPr>
            <a:r>
              <a:rPr lang="en-US" altLang="en-US" sz="2400" dirty="0"/>
              <a:t>b.  Draw the four potential field representations of a single, positive, charged particle.</a:t>
            </a:r>
          </a:p>
        </p:txBody>
      </p:sp>
      <p:sp>
        <p:nvSpPr>
          <p:cNvPr id="13316" name="Text Box 6"/>
          <p:cNvSpPr txBox="1">
            <a:spLocks noChangeArrowheads="1"/>
          </p:cNvSpPr>
          <p:nvPr/>
        </p:nvSpPr>
        <p:spPr bwMode="auto">
          <a:xfrm>
            <a:off x="4495800" y="304800"/>
            <a:ext cx="3352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In order for fusion to happen, the protons must be close enough together for long enough for quantum tunneling to allow fusion to happen.</a:t>
            </a:r>
          </a:p>
        </p:txBody>
      </p:sp>
      <p:pic>
        <p:nvPicPr>
          <p:cNvPr id="5" name="Picture 5" descr="300px-Plasma-filaments">
            <a:extLst>
              <a:ext uri="{FF2B5EF4-FFF2-40B4-BE49-F238E27FC236}">
                <a16:creationId xmlns:a16="http://schemas.microsoft.com/office/drawing/2014/main" id="{B9722C5D-EE88-4BEF-A5E3-4907292A9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09800"/>
            <a:ext cx="4724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57200" y="228600"/>
            <a:ext cx="754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t>Chapter 26 – Potential vs. Field</a:t>
            </a:r>
          </a:p>
        </p:txBody>
      </p:sp>
      <mc:AlternateContent xmlns:mc="http://schemas.openxmlformats.org/markup-compatibility/2006" xmlns:a14="http://schemas.microsoft.com/office/drawing/2010/main">
        <mc:Choice Requires="a14">
          <p:sp>
            <p:nvSpPr>
              <p:cNvPr id="14339" name="Object 5"/>
              <p:cNvSpPr txBox="1"/>
              <p:nvPr/>
            </p:nvSpPr>
            <p:spPr bwMode="auto">
              <a:xfrm>
                <a:off x="2438400" y="2667000"/>
                <a:ext cx="3429000" cy="9810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en-US" sz="4400" b="0" i="1" smtClean="0">
                              <a:solidFill>
                                <a:srgbClr val="000000"/>
                              </a:solidFill>
                              <a:latin typeface="Cambria Math" panose="02040503050406030204" pitchFamily="18" charset="0"/>
                            </a:rPr>
                          </m:ctrlPr>
                        </m:accPr>
                        <m:e>
                          <m:r>
                            <a:rPr lang="en-US" sz="4400" i="1">
                              <a:solidFill>
                                <a:srgbClr val="000000"/>
                              </a:solidFill>
                              <a:latin typeface="Cambria Math" panose="02040503050406030204" pitchFamily="18" charset="0"/>
                            </a:rPr>
                            <m:t>𝐸</m:t>
                          </m:r>
                        </m:e>
                      </m:acc>
                      <m:r>
                        <a:rPr lang="en-US" sz="4400" i="1">
                          <a:solidFill>
                            <a:srgbClr val="000000"/>
                          </a:solidFill>
                          <a:latin typeface="Cambria Math" panose="02040503050406030204" pitchFamily="18" charset="0"/>
                        </a:rPr>
                        <m:t>=−</m:t>
                      </m:r>
                      <m:acc>
                        <m:accPr>
                          <m:chr m:val="⃗"/>
                          <m:ctrlPr>
                            <a:rPr lang="en-US" sz="4400" b="0" i="1" smtClean="0">
                              <a:solidFill>
                                <a:srgbClr val="000000"/>
                              </a:solidFill>
                              <a:latin typeface="Cambria Math" panose="02040503050406030204" pitchFamily="18" charset="0"/>
                            </a:rPr>
                          </m:ctrlPr>
                        </m:accPr>
                        <m:e>
                          <m:r>
                            <m:rPr>
                              <m:sty m:val="p"/>
                            </m:rPr>
                            <a:rPr lang="en-US" sz="4400" i="1">
                              <a:solidFill>
                                <a:srgbClr val="000000"/>
                              </a:solidFill>
                              <a:latin typeface="Cambria Math" panose="02040503050406030204" pitchFamily="18" charset="0"/>
                            </a:rPr>
                            <m:t>∇</m:t>
                          </m:r>
                        </m:e>
                      </m:acc>
                      <m:r>
                        <a:rPr lang="en-US" sz="4400" i="1">
                          <a:solidFill>
                            <a:srgbClr val="000000"/>
                          </a:solidFill>
                          <a:latin typeface="Cambria Math" panose="02040503050406030204" pitchFamily="18" charset="0"/>
                        </a:rPr>
                        <m:t>𝑉</m:t>
                      </m:r>
                    </m:oMath>
                  </m:oMathPara>
                </a14:m>
                <a:endParaRPr lang="en-US" dirty="0"/>
              </a:p>
            </p:txBody>
          </p:sp>
        </mc:Choice>
        <mc:Fallback xmlns="">
          <p:sp>
            <p:nvSpPr>
              <p:cNvPr id="14339" name="Object 5"/>
              <p:cNvSpPr txBox="1">
                <a:spLocks noRot="1" noChangeAspect="1" noMove="1" noResize="1" noEditPoints="1" noAdjustHandles="1" noChangeArrowheads="1" noChangeShapeType="1" noTextEdit="1"/>
              </p:cNvSpPr>
              <p:nvPr/>
            </p:nvSpPr>
            <p:spPr bwMode="auto">
              <a:xfrm>
                <a:off x="2438400" y="2667000"/>
                <a:ext cx="3429000" cy="981075"/>
              </a:xfrm>
              <a:prstGeom prst="rect">
                <a:avLst/>
              </a:prstGeom>
              <a:blipFill>
                <a:blip r:embed="rId2"/>
                <a:stretch>
                  <a:fillRect/>
                </a:stretch>
              </a:blipFill>
              <a:ln>
                <a:noFill/>
              </a:ln>
              <a:effectLst/>
            </p:spPr>
            <p:txBody>
              <a:bodyPr/>
              <a:lstStyle/>
              <a:p>
                <a:r>
                  <a:rPr lang="en-US">
                    <a:noFill/>
                  </a:rPr>
                  <a:t> </a:t>
                </a:r>
              </a:p>
            </p:txBody>
          </p:sp>
        </mc:Fallback>
      </mc:AlternateContent>
      <p:sp>
        <p:nvSpPr>
          <p:cNvPr id="14340" name="Text Box 7"/>
          <p:cNvSpPr txBox="1">
            <a:spLocks noChangeArrowheads="1"/>
          </p:cNvSpPr>
          <p:nvPr/>
        </p:nvSpPr>
        <p:spPr bwMode="auto">
          <a:xfrm>
            <a:off x="1295400" y="1143000"/>
            <a:ext cx="5105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We discussed the relationship between E-fields and Electric Potential:</a:t>
            </a:r>
          </a:p>
        </p:txBody>
      </p:sp>
      <p:sp>
        <p:nvSpPr>
          <p:cNvPr id="14341" name="Text Box 8"/>
          <p:cNvSpPr txBox="1">
            <a:spLocks noChangeArrowheads="1"/>
          </p:cNvSpPr>
          <p:nvPr/>
        </p:nvSpPr>
        <p:spPr bwMode="auto">
          <a:xfrm>
            <a:off x="1143000" y="39624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We also discussed capacitors:</a:t>
            </a:r>
          </a:p>
        </p:txBody>
      </p:sp>
      <mc:AlternateContent xmlns:mc="http://schemas.openxmlformats.org/markup-compatibility/2006" xmlns:a14="http://schemas.microsoft.com/office/drawing/2010/main">
        <mc:Choice Requires="a14">
          <p:sp>
            <p:nvSpPr>
              <p:cNvPr id="14342" name="Object 9"/>
              <p:cNvSpPr txBox="1"/>
              <p:nvPr/>
            </p:nvSpPr>
            <p:spPr bwMode="auto">
              <a:xfrm>
                <a:off x="2895600" y="4876800"/>
                <a:ext cx="2667000" cy="11287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3600" i="1">
                          <a:solidFill>
                            <a:srgbClr val="000000"/>
                          </a:solidFill>
                          <a:latin typeface="Cambria Math" panose="02040503050406030204" pitchFamily="18" charset="0"/>
                        </a:rPr>
                        <m:t>𝐶</m:t>
                      </m:r>
                      <m:r>
                        <a:rPr lang="en-US" sz="3600" i="1">
                          <a:solidFill>
                            <a:srgbClr val="000000"/>
                          </a:solidFill>
                          <a:latin typeface="Cambria Math" panose="02040503050406030204" pitchFamily="18" charset="0"/>
                        </a:rPr>
                        <m:t>≡</m:t>
                      </m:r>
                      <m:f>
                        <m:fPr>
                          <m:ctrlPr>
                            <a:rPr lang="en-US" sz="3600" i="1">
                              <a:solidFill>
                                <a:srgbClr val="000000"/>
                              </a:solidFill>
                              <a:latin typeface="Cambria Math" panose="02040503050406030204" pitchFamily="18" charset="0"/>
                            </a:rPr>
                          </m:ctrlPr>
                        </m:fPr>
                        <m:num>
                          <m:r>
                            <a:rPr lang="en-US" sz="3600" i="1">
                              <a:solidFill>
                                <a:srgbClr val="000000"/>
                              </a:solidFill>
                              <a:latin typeface="Cambria Math" panose="02040503050406030204" pitchFamily="18" charset="0"/>
                            </a:rPr>
                            <m:t>𝑄</m:t>
                          </m:r>
                        </m:num>
                        <m:den>
                          <m:r>
                            <m:rPr>
                              <m:sty m:val="p"/>
                            </m:rPr>
                            <a:rPr lang="en-US" sz="3600" i="1">
                              <a:solidFill>
                                <a:srgbClr val="000000"/>
                              </a:solidFill>
                              <a:latin typeface="Cambria Math" panose="02040503050406030204" pitchFamily="18" charset="0"/>
                            </a:rPr>
                            <m:t>Δ</m:t>
                          </m:r>
                          <m:sSub>
                            <m:sSubPr>
                              <m:ctrlPr>
                                <a:rPr lang="en-US" sz="3600" i="1">
                                  <a:solidFill>
                                    <a:srgbClr val="000000"/>
                                  </a:solidFill>
                                  <a:latin typeface="Cambria Math" panose="02040503050406030204" pitchFamily="18" charset="0"/>
                                </a:rPr>
                              </m:ctrlPr>
                            </m:sSubPr>
                            <m:e>
                              <m:r>
                                <a:rPr lang="en-US" sz="3600" i="1">
                                  <a:solidFill>
                                    <a:srgbClr val="000000"/>
                                  </a:solidFill>
                                  <a:latin typeface="Cambria Math" panose="02040503050406030204" pitchFamily="18" charset="0"/>
                                </a:rPr>
                                <m:t>𝑉</m:t>
                              </m:r>
                            </m:e>
                            <m:sub>
                              <m:r>
                                <a:rPr lang="en-US" sz="3600" i="1">
                                  <a:solidFill>
                                    <a:srgbClr val="000000"/>
                                  </a:solidFill>
                                  <a:latin typeface="Cambria Math" panose="02040503050406030204" pitchFamily="18" charset="0"/>
                                </a:rPr>
                                <m:t>𝑐𝑎𝑝</m:t>
                              </m:r>
                            </m:sub>
                          </m:sSub>
                        </m:den>
                      </m:f>
                    </m:oMath>
                  </m:oMathPara>
                </a14:m>
                <a:endParaRPr lang="en-US" sz="3600" dirty="0"/>
              </a:p>
            </p:txBody>
          </p:sp>
        </mc:Choice>
        <mc:Fallback xmlns="">
          <p:sp>
            <p:nvSpPr>
              <p:cNvPr id="14342" name="Object 9"/>
              <p:cNvSpPr txBox="1">
                <a:spLocks noRot="1" noChangeAspect="1" noMove="1" noResize="1" noEditPoints="1" noAdjustHandles="1" noChangeArrowheads="1" noChangeShapeType="1" noTextEdit="1"/>
              </p:cNvSpPr>
              <p:nvPr/>
            </p:nvSpPr>
            <p:spPr bwMode="auto">
              <a:xfrm>
                <a:off x="2895600" y="4876800"/>
                <a:ext cx="2667000" cy="1128713"/>
              </a:xfrm>
              <a:prstGeom prst="rect">
                <a:avLst/>
              </a:prstGeom>
              <a:blipFill>
                <a:blip r:embed="rId3"/>
                <a:stretch>
                  <a:fillRect b="-8649"/>
                </a:stretch>
              </a:blipFill>
              <a:ln>
                <a:noFill/>
              </a:ln>
              <a:effectLst/>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152400" y="117475"/>
            <a:ext cx="32004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dirty="0"/>
              <a:t>Question 6 </a:t>
            </a:r>
          </a:p>
          <a:p>
            <a:pPr eaLnBrk="1" hangingPunct="1">
              <a:spcBef>
                <a:spcPct val="50000"/>
              </a:spcBef>
              <a:buFontTx/>
              <a:buNone/>
            </a:pPr>
            <a:r>
              <a:rPr lang="en-US" altLang="en-US" sz="2400" dirty="0"/>
              <a:t>(Chapter 26):</a:t>
            </a:r>
          </a:p>
          <a:p>
            <a:pPr eaLnBrk="1" hangingPunct="1">
              <a:spcBef>
                <a:spcPct val="50000"/>
              </a:spcBef>
              <a:buFontTx/>
              <a:buNone/>
            </a:pPr>
            <a:r>
              <a:rPr lang="en-US" altLang="en-US" sz="2400" dirty="0"/>
              <a:t>We’ve just discovered that we need to speed up the proton a little bit more.</a:t>
            </a:r>
          </a:p>
          <a:p>
            <a:pPr eaLnBrk="1" hangingPunct="1">
              <a:spcBef>
                <a:spcPct val="50000"/>
              </a:spcBef>
              <a:buFontTx/>
              <a:buNone/>
            </a:pPr>
            <a:r>
              <a:rPr lang="en-US" altLang="en-US" sz="2400" dirty="0"/>
              <a:t>Thus, you let the beam of protons go through a series of parallel plate capacitors each with a Voltage of 1,000,000 Volts and a plate separate of the 1mm.</a:t>
            </a:r>
          </a:p>
        </p:txBody>
      </p:sp>
      <p:sp>
        <p:nvSpPr>
          <p:cNvPr id="15363" name="Text Box 5"/>
          <p:cNvSpPr txBox="1">
            <a:spLocks noChangeArrowheads="1"/>
          </p:cNvSpPr>
          <p:nvPr/>
        </p:nvSpPr>
        <p:spPr bwMode="auto">
          <a:xfrm>
            <a:off x="3352800" y="457200"/>
            <a:ext cx="60960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AutoNum type="alphaLcParenR"/>
            </a:pPr>
            <a:r>
              <a:rPr lang="en-US" altLang="en-US" sz="1800"/>
              <a:t>What happens to the speed of the protons as they approach the plates? (i.e. are the protons attracted or repelled as they approach the positive plate?)</a:t>
            </a:r>
          </a:p>
          <a:p>
            <a:pPr eaLnBrk="1" hangingPunct="1">
              <a:spcBef>
                <a:spcPct val="50000"/>
              </a:spcBef>
              <a:buFontTx/>
              <a:buAutoNum type="alphaLcParenR"/>
            </a:pPr>
            <a:r>
              <a:rPr lang="en-US" altLang="en-US" sz="1800"/>
              <a:t>How much energy do the electrons gain as they travel through each plate?</a:t>
            </a:r>
          </a:p>
          <a:p>
            <a:pPr eaLnBrk="1" hangingPunct="1">
              <a:spcBef>
                <a:spcPct val="50000"/>
              </a:spcBef>
              <a:buFontTx/>
              <a:buAutoNum type="alphaLcParenR"/>
            </a:pPr>
            <a:r>
              <a:rPr lang="en-US" altLang="en-US" sz="1800"/>
              <a:t>What is the E-field between the plates?</a:t>
            </a:r>
          </a:p>
          <a:p>
            <a:pPr eaLnBrk="1" hangingPunct="1">
              <a:spcBef>
                <a:spcPct val="50000"/>
              </a:spcBef>
              <a:buFontTx/>
              <a:buAutoNum type="alphaLcParenR"/>
            </a:pPr>
            <a:r>
              <a:rPr lang="en-US" altLang="en-US" sz="1800"/>
              <a:t>What is the charge on each 1cm x 1cm plate?</a:t>
            </a:r>
          </a:p>
          <a:p>
            <a:pPr eaLnBrk="1" hangingPunct="1">
              <a:spcBef>
                <a:spcPct val="50000"/>
              </a:spcBef>
              <a:buFontTx/>
              <a:buAutoNum type="alphaLcParenR"/>
            </a:pPr>
            <a:r>
              <a:rPr lang="en-US" altLang="en-US" sz="1800"/>
              <a:t>What is the capacitance of each plate?  </a:t>
            </a:r>
          </a:p>
          <a:p>
            <a:pPr eaLnBrk="1" hangingPunct="1">
              <a:spcBef>
                <a:spcPct val="50000"/>
              </a:spcBef>
              <a:buFontTx/>
              <a:buAutoNum type="alphaLcParenR"/>
            </a:pPr>
            <a:r>
              <a:rPr lang="en-US" altLang="en-US" sz="1800"/>
              <a:t>What is the capacitance of all the plates together?</a:t>
            </a:r>
          </a:p>
          <a:p>
            <a:pPr eaLnBrk="1" hangingPunct="1">
              <a:spcBef>
                <a:spcPct val="50000"/>
              </a:spcBef>
              <a:buFontTx/>
              <a:buAutoNum type="alphaLcParenR"/>
            </a:pPr>
            <a:endParaRPr lang="en-US" altLang="en-US" sz="1800"/>
          </a:p>
        </p:txBody>
      </p:sp>
      <p:sp>
        <p:nvSpPr>
          <p:cNvPr id="15364" name="Rectangle 6"/>
          <p:cNvSpPr>
            <a:spLocks noChangeArrowheads="1"/>
          </p:cNvSpPr>
          <p:nvPr/>
        </p:nvSpPr>
        <p:spPr bwMode="auto">
          <a:xfrm>
            <a:off x="4572000" y="46482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5" name="Rectangle 7"/>
          <p:cNvSpPr>
            <a:spLocks noChangeArrowheads="1"/>
          </p:cNvSpPr>
          <p:nvPr/>
        </p:nvSpPr>
        <p:spPr bwMode="auto">
          <a:xfrm>
            <a:off x="4572000" y="53340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6" name="Rectangle 8"/>
          <p:cNvSpPr>
            <a:spLocks noChangeArrowheads="1"/>
          </p:cNvSpPr>
          <p:nvPr/>
        </p:nvSpPr>
        <p:spPr bwMode="auto">
          <a:xfrm>
            <a:off x="4876800" y="46482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7" name="Rectangle 9"/>
          <p:cNvSpPr>
            <a:spLocks noChangeArrowheads="1"/>
          </p:cNvSpPr>
          <p:nvPr/>
        </p:nvSpPr>
        <p:spPr bwMode="auto">
          <a:xfrm>
            <a:off x="4876800" y="53340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8" name="Rectangle 10"/>
          <p:cNvSpPr>
            <a:spLocks noChangeArrowheads="1"/>
          </p:cNvSpPr>
          <p:nvPr/>
        </p:nvSpPr>
        <p:spPr bwMode="auto">
          <a:xfrm>
            <a:off x="6096000" y="46482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9" name="Rectangle 11"/>
          <p:cNvSpPr>
            <a:spLocks noChangeArrowheads="1"/>
          </p:cNvSpPr>
          <p:nvPr/>
        </p:nvSpPr>
        <p:spPr bwMode="auto">
          <a:xfrm>
            <a:off x="6096000" y="53340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70" name="Rectangle 12"/>
          <p:cNvSpPr>
            <a:spLocks noChangeArrowheads="1"/>
          </p:cNvSpPr>
          <p:nvPr/>
        </p:nvSpPr>
        <p:spPr bwMode="auto">
          <a:xfrm>
            <a:off x="6400800" y="46482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71" name="Rectangle 13"/>
          <p:cNvSpPr>
            <a:spLocks noChangeArrowheads="1"/>
          </p:cNvSpPr>
          <p:nvPr/>
        </p:nvSpPr>
        <p:spPr bwMode="auto">
          <a:xfrm>
            <a:off x="6400800" y="53340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72" name="Rectangle 14"/>
          <p:cNvSpPr>
            <a:spLocks noChangeArrowheads="1"/>
          </p:cNvSpPr>
          <p:nvPr/>
        </p:nvSpPr>
        <p:spPr bwMode="auto">
          <a:xfrm>
            <a:off x="7543800" y="46482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73" name="Rectangle 15"/>
          <p:cNvSpPr>
            <a:spLocks noChangeArrowheads="1"/>
          </p:cNvSpPr>
          <p:nvPr/>
        </p:nvSpPr>
        <p:spPr bwMode="auto">
          <a:xfrm>
            <a:off x="7543800" y="53340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74" name="Rectangle 16"/>
          <p:cNvSpPr>
            <a:spLocks noChangeArrowheads="1"/>
          </p:cNvSpPr>
          <p:nvPr/>
        </p:nvSpPr>
        <p:spPr bwMode="auto">
          <a:xfrm>
            <a:off x="7848600" y="46482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75" name="Rectangle 17"/>
          <p:cNvSpPr>
            <a:spLocks noChangeArrowheads="1"/>
          </p:cNvSpPr>
          <p:nvPr/>
        </p:nvSpPr>
        <p:spPr bwMode="auto">
          <a:xfrm>
            <a:off x="7848600" y="5334000"/>
            <a:ext cx="76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76" name="Text Box 18"/>
          <p:cNvSpPr txBox="1">
            <a:spLocks noChangeArrowheads="1"/>
          </p:cNvSpPr>
          <p:nvPr/>
        </p:nvSpPr>
        <p:spPr bwMode="auto">
          <a:xfrm>
            <a:off x="4267200" y="4419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a:t>
            </a:r>
          </a:p>
        </p:txBody>
      </p:sp>
      <p:sp>
        <p:nvSpPr>
          <p:cNvPr id="15377" name="Text Box 19"/>
          <p:cNvSpPr txBox="1">
            <a:spLocks noChangeArrowheads="1"/>
          </p:cNvSpPr>
          <p:nvPr/>
        </p:nvSpPr>
        <p:spPr bwMode="auto">
          <a:xfrm>
            <a:off x="4953000" y="4419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a:t>
            </a:r>
          </a:p>
        </p:txBody>
      </p:sp>
      <p:sp>
        <p:nvSpPr>
          <p:cNvPr id="15378" name="Text Box 20"/>
          <p:cNvSpPr txBox="1">
            <a:spLocks noChangeArrowheads="1"/>
          </p:cNvSpPr>
          <p:nvPr/>
        </p:nvSpPr>
        <p:spPr bwMode="auto">
          <a:xfrm>
            <a:off x="5791200" y="4419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a:t>
            </a:r>
          </a:p>
        </p:txBody>
      </p:sp>
      <p:sp>
        <p:nvSpPr>
          <p:cNvPr id="15379" name="Text Box 21"/>
          <p:cNvSpPr txBox="1">
            <a:spLocks noChangeArrowheads="1"/>
          </p:cNvSpPr>
          <p:nvPr/>
        </p:nvSpPr>
        <p:spPr bwMode="auto">
          <a:xfrm>
            <a:off x="6477000" y="4419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a:t>
            </a:r>
          </a:p>
        </p:txBody>
      </p:sp>
      <p:sp>
        <p:nvSpPr>
          <p:cNvPr id="15380" name="Text Box 22"/>
          <p:cNvSpPr txBox="1">
            <a:spLocks noChangeArrowheads="1"/>
          </p:cNvSpPr>
          <p:nvPr/>
        </p:nvSpPr>
        <p:spPr bwMode="auto">
          <a:xfrm>
            <a:off x="7239000" y="4419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a:t>
            </a:r>
          </a:p>
        </p:txBody>
      </p:sp>
      <p:sp>
        <p:nvSpPr>
          <p:cNvPr id="15381" name="Text Box 23"/>
          <p:cNvSpPr txBox="1">
            <a:spLocks noChangeArrowheads="1"/>
          </p:cNvSpPr>
          <p:nvPr/>
        </p:nvSpPr>
        <p:spPr bwMode="auto">
          <a:xfrm>
            <a:off x="7924800" y="4419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a:t>
            </a:r>
          </a:p>
        </p:txBody>
      </p:sp>
      <p:sp>
        <p:nvSpPr>
          <p:cNvPr id="15382" name="Line 24"/>
          <p:cNvSpPr>
            <a:spLocks noChangeShapeType="1"/>
          </p:cNvSpPr>
          <p:nvPr/>
        </p:nvSpPr>
        <p:spPr bwMode="auto">
          <a:xfrm>
            <a:off x="3429000" y="5257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57200" y="228600"/>
            <a:ext cx="754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t>Chapter 27 and –Circuits</a:t>
            </a:r>
          </a:p>
        </p:txBody>
      </p:sp>
      <p:graphicFrame>
        <p:nvGraphicFramePr>
          <p:cNvPr id="16387" name="Object 7"/>
          <p:cNvGraphicFramePr>
            <a:graphicFrameLocks noChangeAspect="1"/>
          </p:cNvGraphicFramePr>
          <p:nvPr/>
        </p:nvGraphicFramePr>
        <p:xfrm>
          <a:off x="3892550" y="1444625"/>
          <a:ext cx="4449763" cy="612775"/>
        </p:xfrm>
        <a:graphic>
          <a:graphicData uri="http://schemas.openxmlformats.org/presentationml/2006/ole">
            <mc:AlternateContent xmlns:mc="http://schemas.openxmlformats.org/markup-compatibility/2006">
              <mc:Choice xmlns:v="urn:schemas-microsoft-com:vml" Requires="v">
                <p:oleObj spid="_x0000_s16433" name="Equation" r:id="rId3" imgW="1752600" imgH="241300" progId="Equation.3">
                  <p:embed/>
                </p:oleObj>
              </mc:Choice>
              <mc:Fallback>
                <p:oleObj name="Equation" r:id="rId3" imgW="17526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2550" y="1444625"/>
                        <a:ext cx="444976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8"/>
          <p:cNvGraphicFramePr>
            <a:graphicFrameLocks noChangeAspect="1"/>
          </p:cNvGraphicFramePr>
          <p:nvPr/>
        </p:nvGraphicFramePr>
        <p:xfrm>
          <a:off x="4005263" y="2054225"/>
          <a:ext cx="4479925" cy="1128713"/>
        </p:xfrm>
        <a:graphic>
          <a:graphicData uri="http://schemas.openxmlformats.org/presentationml/2006/ole">
            <mc:AlternateContent xmlns:mc="http://schemas.openxmlformats.org/markup-compatibility/2006">
              <mc:Choice xmlns:v="urn:schemas-microsoft-com:vml" Requires="v">
                <p:oleObj spid="_x0000_s16434" name="Equation" r:id="rId5" imgW="1764534" imgH="444307" progId="Equation.3">
                  <p:embed/>
                </p:oleObj>
              </mc:Choice>
              <mc:Fallback>
                <p:oleObj name="Equation" r:id="rId5" imgW="1764534" imgH="44430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5263" y="2054225"/>
                        <a:ext cx="4479925" cy="1128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9"/>
          <p:cNvGraphicFramePr>
            <a:graphicFrameLocks noChangeAspect="1"/>
          </p:cNvGraphicFramePr>
          <p:nvPr/>
        </p:nvGraphicFramePr>
        <p:xfrm>
          <a:off x="5181600" y="5638800"/>
          <a:ext cx="2225675" cy="612775"/>
        </p:xfrm>
        <a:graphic>
          <a:graphicData uri="http://schemas.openxmlformats.org/presentationml/2006/ole">
            <mc:AlternateContent xmlns:mc="http://schemas.openxmlformats.org/markup-compatibility/2006">
              <mc:Choice xmlns:v="urn:schemas-microsoft-com:vml" Requires="v">
                <p:oleObj spid="_x0000_s16435" name="Equation" r:id="rId7" imgW="876300" imgH="241300" progId="Equation.3">
                  <p:embed/>
                </p:oleObj>
              </mc:Choice>
              <mc:Fallback>
                <p:oleObj name="Equation" r:id="rId7" imgW="876300" imgH="2413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5638800"/>
                        <a:ext cx="222567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Text Box 10"/>
          <p:cNvSpPr txBox="1">
            <a:spLocks noChangeArrowheads="1"/>
          </p:cNvSpPr>
          <p:nvPr/>
        </p:nvSpPr>
        <p:spPr bwMode="auto">
          <a:xfrm>
            <a:off x="381000" y="1219200"/>
            <a:ext cx="3048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dirty="0"/>
              <a:t>This actually started back in </a:t>
            </a:r>
            <a:r>
              <a:rPr lang="en-US" altLang="en-US" sz="2400" dirty="0" err="1"/>
              <a:t>Chp</a:t>
            </a:r>
            <a:r>
              <a:rPr lang="en-US" altLang="en-US" sz="2400" dirty="0"/>
              <a:t>. 26 – but, in general we considered capacitors and resistors in parallel and series and found that:</a:t>
            </a:r>
          </a:p>
        </p:txBody>
      </p:sp>
      <p:graphicFrame>
        <p:nvGraphicFramePr>
          <p:cNvPr id="16391" name="Object 11"/>
          <p:cNvGraphicFramePr>
            <a:graphicFrameLocks noChangeAspect="1"/>
          </p:cNvGraphicFramePr>
          <p:nvPr/>
        </p:nvGraphicFramePr>
        <p:xfrm>
          <a:off x="4114800" y="3429000"/>
          <a:ext cx="4159250" cy="612775"/>
        </p:xfrm>
        <a:graphic>
          <a:graphicData uri="http://schemas.openxmlformats.org/presentationml/2006/ole">
            <mc:AlternateContent xmlns:mc="http://schemas.openxmlformats.org/markup-compatibility/2006">
              <mc:Choice xmlns:v="urn:schemas-microsoft-com:vml" Requires="v">
                <p:oleObj spid="_x0000_s16436" name="Equation" r:id="rId9" imgW="1638300" imgH="241300" progId="Equation.3">
                  <p:embed/>
                </p:oleObj>
              </mc:Choice>
              <mc:Fallback>
                <p:oleObj name="Equation" r:id="rId9" imgW="1638300" imgH="2413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3429000"/>
                        <a:ext cx="415925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12"/>
          <p:cNvGraphicFramePr>
            <a:graphicFrameLocks noChangeAspect="1"/>
          </p:cNvGraphicFramePr>
          <p:nvPr/>
        </p:nvGraphicFramePr>
        <p:xfrm>
          <a:off x="3733800" y="3962400"/>
          <a:ext cx="4641850" cy="1128713"/>
        </p:xfrm>
        <a:graphic>
          <a:graphicData uri="http://schemas.openxmlformats.org/presentationml/2006/ole">
            <mc:AlternateContent xmlns:mc="http://schemas.openxmlformats.org/markup-compatibility/2006">
              <mc:Choice xmlns:v="urn:schemas-microsoft-com:vml" Requires="v">
                <p:oleObj spid="_x0000_s16437" name="Equation" r:id="rId11" imgW="1828800" imgH="444500" progId="Equation.3">
                  <p:embed/>
                </p:oleObj>
              </mc:Choice>
              <mc:Fallback>
                <p:oleObj name="Equation" r:id="rId11" imgW="1828800" imgH="4445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800" y="3962400"/>
                        <a:ext cx="4641850" cy="1128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52400" y="304800"/>
            <a:ext cx="42672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dirty="0"/>
              <a:t>Question 7 (</a:t>
            </a:r>
            <a:r>
              <a:rPr lang="en-US" altLang="en-US" sz="2400" dirty="0" err="1"/>
              <a:t>Chp</a:t>
            </a:r>
            <a:r>
              <a:rPr lang="en-US" altLang="en-US" sz="2400" dirty="0"/>
              <a:t> 26/27)</a:t>
            </a:r>
          </a:p>
          <a:p>
            <a:pPr eaLnBrk="1" hangingPunct="1">
              <a:spcBef>
                <a:spcPct val="50000"/>
              </a:spcBef>
              <a:buFontTx/>
              <a:buNone/>
            </a:pPr>
            <a:r>
              <a:rPr lang="en-US" altLang="en-US" sz="2400" dirty="0"/>
              <a:t>Your machine works in pulses.  </a:t>
            </a:r>
          </a:p>
          <a:p>
            <a:pPr eaLnBrk="1" hangingPunct="1">
              <a:spcBef>
                <a:spcPct val="50000"/>
              </a:spcBef>
              <a:buFontTx/>
              <a:buNone/>
            </a:pPr>
            <a:r>
              <a:rPr lang="en-US" altLang="en-US" sz="2400" dirty="0"/>
              <a:t>The capacitors need to be discharged and recharged between each pulse.  </a:t>
            </a:r>
          </a:p>
          <a:p>
            <a:pPr eaLnBrk="1" hangingPunct="1">
              <a:spcBef>
                <a:spcPct val="50000"/>
              </a:spcBef>
              <a:buFontTx/>
              <a:buNone/>
            </a:pPr>
            <a:r>
              <a:rPr lang="en-US" altLang="en-US" sz="2400" dirty="0"/>
              <a:t>To discharge satisfactory, they need only to be discharged to 40% of their peak value. </a:t>
            </a:r>
          </a:p>
          <a:p>
            <a:pPr eaLnBrk="1" hangingPunct="1">
              <a:spcBef>
                <a:spcPct val="50000"/>
              </a:spcBef>
              <a:buFontTx/>
              <a:buNone/>
            </a:pPr>
            <a:r>
              <a:rPr lang="en-US" altLang="en-US" sz="2400" dirty="0"/>
              <a:t>How long will it take them to discharge through twenty 10M</a:t>
            </a:r>
            <a:r>
              <a:rPr lang="en-US" altLang="en-US" sz="2400" dirty="0">
                <a:sym typeface="Symbol" panose="05050102010706020507" pitchFamily="18" charset="2"/>
              </a:rPr>
              <a:t></a:t>
            </a:r>
            <a:r>
              <a:rPr lang="en-US" altLang="en-US" sz="2400" dirty="0"/>
              <a:t> resistors placed in parallel to the capacitor value in the previous question?</a:t>
            </a:r>
          </a:p>
        </p:txBody>
      </p:sp>
      <p:pic>
        <p:nvPicPr>
          <p:cNvPr id="17411" name="Picture 9" descr="z4se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62000"/>
            <a:ext cx="38862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57200" y="228600"/>
            <a:ext cx="8153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t>Chapter 29 – The Magnetic Field</a:t>
            </a:r>
          </a:p>
        </p:txBody>
      </p:sp>
      <p:sp>
        <p:nvSpPr>
          <p:cNvPr id="18435" name="Text Box 6"/>
          <p:cNvSpPr txBox="1">
            <a:spLocks noChangeArrowheads="1"/>
          </p:cNvSpPr>
          <p:nvPr/>
        </p:nvSpPr>
        <p:spPr bwMode="auto">
          <a:xfrm>
            <a:off x="381000" y="1828800"/>
            <a:ext cx="3048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In this chapter we discovered that it was a moving charge that makes a magnetic field and that only a moving charge is affected by a magnetic field.</a:t>
            </a:r>
          </a:p>
        </p:txBody>
      </p:sp>
      <p:graphicFrame>
        <p:nvGraphicFramePr>
          <p:cNvPr id="18436" name="Object 5"/>
          <p:cNvGraphicFramePr>
            <a:graphicFrameLocks noChangeAspect="1"/>
          </p:cNvGraphicFramePr>
          <p:nvPr/>
        </p:nvGraphicFramePr>
        <p:xfrm>
          <a:off x="4953000" y="1905000"/>
          <a:ext cx="2854325" cy="1263650"/>
        </p:xfrm>
        <a:graphic>
          <a:graphicData uri="http://schemas.openxmlformats.org/presentationml/2006/ole">
            <mc:AlternateContent xmlns:mc="http://schemas.openxmlformats.org/markup-compatibility/2006">
              <mc:Choice xmlns:v="urn:schemas-microsoft-com:vml" Requires="v">
                <p:oleObj spid="_x0000_s18466" name="Equation" r:id="rId3" imgW="888614" imgH="393529" progId="Equation.3">
                  <p:embed/>
                </p:oleObj>
              </mc:Choice>
              <mc:Fallback>
                <p:oleObj name="Equation" r:id="rId3" imgW="888614"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05000"/>
                        <a:ext cx="2854325" cy="126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28"/>
          <p:cNvGraphicFramePr>
            <a:graphicFrameLocks noChangeAspect="1"/>
          </p:cNvGraphicFramePr>
          <p:nvPr/>
        </p:nvGraphicFramePr>
        <p:xfrm>
          <a:off x="4876800" y="4038600"/>
          <a:ext cx="3302000" cy="896938"/>
        </p:xfrm>
        <a:graphic>
          <a:graphicData uri="http://schemas.openxmlformats.org/presentationml/2006/ole">
            <mc:AlternateContent xmlns:mc="http://schemas.openxmlformats.org/markup-compatibility/2006">
              <mc:Choice xmlns:v="urn:schemas-microsoft-com:vml" Requires="v">
                <p:oleObj spid="_x0000_s18467" name="Equation" r:id="rId5" imgW="1028700" imgH="279400" progId="Equation.3">
                  <p:embed/>
                </p:oleObj>
              </mc:Choice>
              <mc:Fallback>
                <p:oleObj name="Equation" r:id="rId5" imgW="1028700" imgH="2794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4038600"/>
                        <a:ext cx="3302000"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29"/>
          <p:cNvGraphicFramePr>
            <a:graphicFrameLocks noChangeAspect="1"/>
          </p:cNvGraphicFramePr>
          <p:nvPr/>
        </p:nvGraphicFramePr>
        <p:xfrm>
          <a:off x="5257800" y="5741988"/>
          <a:ext cx="2241550" cy="735012"/>
        </p:xfrm>
        <a:graphic>
          <a:graphicData uri="http://schemas.openxmlformats.org/presentationml/2006/ole">
            <mc:AlternateContent xmlns:mc="http://schemas.openxmlformats.org/markup-compatibility/2006">
              <mc:Choice xmlns:v="urn:schemas-microsoft-com:vml" Requires="v">
                <p:oleObj spid="_x0000_s18468" name="Equation" r:id="rId7" imgW="698500" imgH="228600" progId="Equation.3">
                  <p:embed/>
                </p:oleObj>
              </mc:Choice>
              <mc:Fallback>
                <p:oleObj name="Equation" r:id="rId7" imgW="698500" imgH="2286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741988"/>
                        <a:ext cx="2241550"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Text Box 30"/>
          <p:cNvSpPr txBox="1">
            <a:spLocks noChangeArrowheads="1"/>
          </p:cNvSpPr>
          <p:nvPr/>
        </p:nvSpPr>
        <p:spPr bwMode="auto">
          <a:xfrm>
            <a:off x="4648200" y="1219200"/>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The magnetic field created by a single moving charge is given by Biot-Savart:</a:t>
            </a:r>
          </a:p>
        </p:txBody>
      </p:sp>
      <p:sp>
        <p:nvSpPr>
          <p:cNvPr id="18440" name="Text Box 31"/>
          <p:cNvSpPr txBox="1">
            <a:spLocks noChangeArrowheads="1"/>
          </p:cNvSpPr>
          <p:nvPr/>
        </p:nvSpPr>
        <p:spPr bwMode="auto">
          <a:xfrm>
            <a:off x="4114800" y="3124200"/>
            <a:ext cx="4495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Ampere’s Law is easier to use to find the B-field of a group of moving charges as long as there is plenty of symmetry:</a:t>
            </a:r>
          </a:p>
        </p:txBody>
      </p:sp>
      <p:sp>
        <p:nvSpPr>
          <p:cNvPr id="18441" name="Text Box 32"/>
          <p:cNvSpPr txBox="1">
            <a:spLocks noChangeArrowheads="1"/>
          </p:cNvSpPr>
          <p:nvPr/>
        </p:nvSpPr>
        <p:spPr bwMode="auto">
          <a:xfrm>
            <a:off x="4267200" y="5181600"/>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The Force on a charged particle moving through a magnetic field is given by: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381000" y="609600"/>
            <a:ext cx="32766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dirty="0"/>
              <a:t>Question 8 (Chapter 29):</a:t>
            </a:r>
          </a:p>
          <a:p>
            <a:pPr eaLnBrk="1" hangingPunct="1">
              <a:spcBef>
                <a:spcPct val="50000"/>
              </a:spcBef>
              <a:buFontTx/>
              <a:buNone/>
            </a:pPr>
            <a:r>
              <a:rPr lang="en-US" altLang="en-US" sz="1800" dirty="0"/>
              <a:t>The beam of protons is 1mm in radius and the velocity profile is homogeneous across the cross section.</a:t>
            </a:r>
          </a:p>
          <a:p>
            <a:pPr eaLnBrk="1" hangingPunct="1">
              <a:spcBef>
                <a:spcPct val="50000"/>
              </a:spcBef>
              <a:buFontTx/>
              <a:buAutoNum type="alphaLcPeriod"/>
            </a:pPr>
            <a:r>
              <a:rPr lang="en-US" altLang="en-US" sz="1800" dirty="0"/>
              <a:t>What is the B-field of our beam for a point outside of the beam? </a:t>
            </a:r>
          </a:p>
          <a:p>
            <a:pPr eaLnBrk="1" hangingPunct="1">
              <a:spcBef>
                <a:spcPct val="50000"/>
              </a:spcBef>
              <a:buFontTx/>
              <a:buAutoNum type="alphaLcPeriod"/>
            </a:pPr>
            <a:r>
              <a:rPr lang="en-US" altLang="en-US" sz="1800" dirty="0"/>
              <a:t>What is the B-field inside the beam?</a:t>
            </a:r>
          </a:p>
          <a:p>
            <a:pPr eaLnBrk="1" hangingPunct="1">
              <a:spcBef>
                <a:spcPct val="50000"/>
              </a:spcBef>
              <a:buFontTx/>
              <a:buNone/>
            </a:pPr>
            <a:r>
              <a:rPr lang="en-US" altLang="en-US" sz="1800" dirty="0"/>
              <a:t>c. Should the protons in the beam be repelling or attracting each other?</a:t>
            </a:r>
          </a:p>
          <a:p>
            <a:pPr eaLnBrk="1" hangingPunct="1">
              <a:spcBef>
                <a:spcPct val="50000"/>
              </a:spcBef>
              <a:buFontTx/>
              <a:buNone/>
            </a:pPr>
            <a:endParaRPr lang="en-US" altLang="en-US" sz="1800" dirty="0"/>
          </a:p>
        </p:txBody>
      </p:sp>
      <p:pic>
        <p:nvPicPr>
          <p:cNvPr id="19459" name="Picture 6" descr="magneticfieldcur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95400"/>
            <a:ext cx="41529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descr="816_1"/>
          <p:cNvPicPr>
            <a:picLocks noChangeAspect="1" noChangeArrowheads="1"/>
          </p:cNvPicPr>
          <p:nvPr/>
        </p:nvPicPr>
        <p:blipFill>
          <a:blip r:embed="rId3">
            <a:extLst>
              <a:ext uri="{28A0092B-C50C-407E-A947-70E740481C1C}">
                <a14:useLocalDpi xmlns:a14="http://schemas.microsoft.com/office/drawing/2010/main" val="0"/>
              </a:ext>
            </a:extLst>
          </a:blip>
          <a:srcRect r="46631"/>
          <a:stretch>
            <a:fillRect/>
          </a:stretch>
        </p:blipFill>
        <p:spPr bwMode="auto">
          <a:xfrm>
            <a:off x="4343400" y="457200"/>
            <a:ext cx="3886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diamond(in)">
                                      <p:cBhvr>
                                        <p:cTn id="7" dur="2000"/>
                                        <p:tgtEl>
                                          <p:spTgt spid="10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checkerboard(across)">
                                      <p:cBhvr>
                                        <p:cTn id="12"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04800" y="228600"/>
            <a:ext cx="31242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dirty="0"/>
              <a:t>Question 8b – Chapter 29</a:t>
            </a:r>
          </a:p>
          <a:p>
            <a:pPr eaLnBrk="1" hangingPunct="1">
              <a:spcBef>
                <a:spcPct val="50000"/>
              </a:spcBef>
              <a:buFontTx/>
              <a:buNone/>
            </a:pPr>
            <a:r>
              <a:rPr lang="en-US" altLang="en-US" sz="2000" dirty="0"/>
              <a:t>We’re now going to have our beam enter a tokamak.</a:t>
            </a:r>
          </a:p>
          <a:p>
            <a:pPr eaLnBrk="1" hangingPunct="1">
              <a:spcBef>
                <a:spcPct val="50000"/>
              </a:spcBef>
              <a:buFontTx/>
              <a:buNone/>
            </a:pPr>
            <a:r>
              <a:rPr lang="en-US" altLang="en-US" sz="2000" dirty="0"/>
              <a:t>The B-field is created by    </a:t>
            </a:r>
          </a:p>
          <a:p>
            <a:pPr eaLnBrk="1" hangingPunct="1">
              <a:spcBef>
                <a:spcPct val="50000"/>
              </a:spcBef>
              <a:buFontTx/>
              <a:buNone/>
            </a:pPr>
            <a:endParaRPr lang="en-US" altLang="en-US" sz="2000" dirty="0"/>
          </a:p>
          <a:p>
            <a:pPr eaLnBrk="1" hangingPunct="1">
              <a:spcBef>
                <a:spcPct val="50000"/>
              </a:spcBef>
              <a:buFontTx/>
              <a:buNone/>
            </a:pPr>
            <a:r>
              <a:rPr lang="en-US" altLang="en-US" sz="2000" dirty="0"/>
              <a:t>What happens to the motion of the protons if they are slightly off axis with the B-field?</a:t>
            </a:r>
          </a:p>
          <a:p>
            <a:pPr eaLnBrk="1" hangingPunct="1">
              <a:spcBef>
                <a:spcPct val="50000"/>
              </a:spcBef>
              <a:buFontTx/>
              <a:buNone/>
            </a:pPr>
            <a:r>
              <a:rPr lang="en-US" altLang="en-US" sz="2000" dirty="0"/>
              <a:t>Does the B-field increase or decrease the speed of the protons?  (i.e. does the B-field heat up or cool down the protons?</a:t>
            </a:r>
          </a:p>
          <a:p>
            <a:pPr eaLnBrk="1" hangingPunct="1">
              <a:spcBef>
                <a:spcPct val="50000"/>
              </a:spcBef>
              <a:buFontTx/>
              <a:buNone/>
            </a:pPr>
            <a:endParaRPr lang="en-US" altLang="en-US" sz="2000" dirty="0"/>
          </a:p>
          <a:p>
            <a:pPr eaLnBrk="1" hangingPunct="1">
              <a:spcBef>
                <a:spcPct val="50000"/>
              </a:spcBef>
              <a:buFontTx/>
              <a:buNone/>
            </a:pPr>
            <a:endParaRPr lang="en-US" altLang="en-US" sz="2000" dirty="0"/>
          </a:p>
        </p:txBody>
      </p:sp>
      <p:pic>
        <p:nvPicPr>
          <p:cNvPr id="20483" name="Picture 5" descr="fi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838200"/>
            <a:ext cx="424815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57200" y="228600"/>
            <a:ext cx="7543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t>Chapter 30 – Electromagnetic Induction</a:t>
            </a:r>
          </a:p>
        </p:txBody>
      </p:sp>
      <p:sp>
        <p:nvSpPr>
          <p:cNvPr id="21507" name="Text Box 3"/>
          <p:cNvSpPr txBox="1">
            <a:spLocks noChangeArrowheads="1"/>
          </p:cNvSpPr>
          <p:nvPr/>
        </p:nvSpPr>
        <p:spPr bwMode="auto">
          <a:xfrm>
            <a:off x="381000" y="1828800"/>
            <a:ext cx="5867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In the last chapter we looked at the force created on a single particle by a Magnetic Field.  We also found out what happened to a line and a box of current in a magnetic field.  In Chp. 34, we generalize to find:</a:t>
            </a:r>
          </a:p>
        </p:txBody>
      </p:sp>
      <p:graphicFrame>
        <p:nvGraphicFramePr>
          <p:cNvPr id="21508" name="Object 5"/>
          <p:cNvGraphicFramePr>
            <a:graphicFrameLocks noChangeAspect="1"/>
          </p:cNvGraphicFramePr>
          <p:nvPr/>
        </p:nvGraphicFramePr>
        <p:xfrm>
          <a:off x="1905000" y="3962400"/>
          <a:ext cx="2568575" cy="1385888"/>
        </p:xfrm>
        <a:graphic>
          <a:graphicData uri="http://schemas.openxmlformats.org/presentationml/2006/ole">
            <mc:AlternateContent xmlns:mc="http://schemas.openxmlformats.org/markup-compatibility/2006">
              <mc:Choice xmlns:v="urn:schemas-microsoft-com:vml" Requires="v">
                <p:oleObj spid="_x0000_s21517" name="Equation" r:id="rId3" imgW="799753" imgH="431613" progId="Equation.3">
                  <p:embed/>
                </p:oleObj>
              </mc:Choice>
              <mc:Fallback>
                <p:oleObj name="Equation" r:id="rId3" imgW="799753"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962400"/>
                        <a:ext cx="2568575"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28600" y="304800"/>
            <a:ext cx="7696200"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dirty="0"/>
              <a:t>In Chapter 22 we learned:</a:t>
            </a:r>
          </a:p>
          <a:p>
            <a:pPr eaLnBrk="1" hangingPunct="1">
              <a:spcBef>
                <a:spcPct val="50000"/>
              </a:spcBef>
              <a:buFontTx/>
              <a:buNone/>
            </a:pPr>
            <a:r>
              <a:rPr lang="en-US" altLang="en-US" sz="3600" dirty="0"/>
              <a:t>The force between two charges obeys Coulomb’s Law</a:t>
            </a:r>
          </a:p>
          <a:p>
            <a:pPr eaLnBrk="1" hangingPunct="1">
              <a:spcBef>
                <a:spcPct val="50000"/>
              </a:spcBef>
              <a:buFontTx/>
              <a:buNone/>
            </a:pPr>
            <a:endParaRPr lang="en-US" altLang="en-US" sz="3600" dirty="0"/>
          </a:p>
          <a:p>
            <a:pPr eaLnBrk="1" hangingPunct="1">
              <a:spcBef>
                <a:spcPct val="50000"/>
              </a:spcBef>
              <a:buFontTx/>
              <a:buNone/>
            </a:pPr>
            <a:r>
              <a:rPr lang="en-US" altLang="en-US" sz="3600" dirty="0"/>
              <a:t>We defined the “Electric Field” as a field of vectors that would describe the direction a positive electric charge would accelerate if placed at that each point in the field.</a:t>
            </a:r>
          </a:p>
        </p:txBody>
      </p:sp>
      <p:graphicFrame>
        <p:nvGraphicFramePr>
          <p:cNvPr id="2" name="Object 1">
            <a:extLst>
              <a:ext uri="{FF2B5EF4-FFF2-40B4-BE49-F238E27FC236}">
                <a16:creationId xmlns:a16="http://schemas.microsoft.com/office/drawing/2014/main" id="{7E17037F-A975-4B31-8AAA-016AD41A40CC}"/>
              </a:ext>
            </a:extLst>
          </p:cNvPr>
          <p:cNvGraphicFramePr>
            <a:graphicFrameLocks noChangeAspect="1"/>
          </p:cNvGraphicFramePr>
          <p:nvPr>
            <p:extLst>
              <p:ext uri="{D42A27DB-BD31-4B8C-83A1-F6EECF244321}">
                <p14:modId xmlns:p14="http://schemas.microsoft.com/office/powerpoint/2010/main" val="1764980609"/>
              </p:ext>
            </p:extLst>
          </p:nvPr>
        </p:nvGraphicFramePr>
        <p:xfrm>
          <a:off x="4987471" y="1982311"/>
          <a:ext cx="2946400" cy="1252220"/>
        </p:xfrm>
        <a:graphic>
          <a:graphicData uri="http://schemas.openxmlformats.org/presentationml/2006/ole">
            <mc:AlternateContent xmlns:mc="http://schemas.openxmlformats.org/markup-compatibility/2006">
              <mc:Choice xmlns:v="urn:schemas-microsoft-com:vml" Requires="v">
                <p:oleObj spid="_x0000_s4117" name="Equation" r:id="rId3" imgW="1015920" imgH="431640" progId="Equation.DSMT4">
                  <p:embed/>
                </p:oleObj>
              </mc:Choice>
              <mc:Fallback>
                <p:oleObj name="Equation" r:id="rId3" imgW="1015920" imgH="431640" progId="Equation.DSMT4">
                  <p:embed/>
                  <p:pic>
                    <p:nvPicPr>
                      <p:cNvPr id="0" name=""/>
                      <p:cNvPicPr/>
                      <p:nvPr/>
                    </p:nvPicPr>
                    <p:blipFill>
                      <a:blip r:embed="rId4"/>
                      <a:stretch>
                        <a:fillRect/>
                      </a:stretch>
                    </p:blipFill>
                    <p:spPr>
                      <a:xfrm>
                        <a:off x="4987471" y="1982311"/>
                        <a:ext cx="2946400" cy="125222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8C98F960-EC5C-483D-94C9-630EF04F9945}"/>
              </a:ext>
            </a:extLst>
          </p:cNvPr>
          <p:cNvGraphicFramePr>
            <a:graphicFrameLocks noChangeAspect="1"/>
          </p:cNvGraphicFramePr>
          <p:nvPr>
            <p:extLst>
              <p:ext uri="{D42A27DB-BD31-4B8C-83A1-F6EECF244321}">
                <p14:modId xmlns:p14="http://schemas.microsoft.com/office/powerpoint/2010/main" val="1446643411"/>
              </p:ext>
            </p:extLst>
          </p:nvPr>
        </p:nvGraphicFramePr>
        <p:xfrm>
          <a:off x="5936343" y="5720443"/>
          <a:ext cx="1048657" cy="1048657"/>
        </p:xfrm>
        <a:graphic>
          <a:graphicData uri="http://schemas.openxmlformats.org/presentationml/2006/ole">
            <mc:AlternateContent xmlns:mc="http://schemas.openxmlformats.org/markup-compatibility/2006">
              <mc:Choice xmlns:v="urn:schemas-microsoft-com:vml" Requires="v">
                <p:oleObj spid="_x0000_s4118" name="Equation" r:id="rId5" imgW="444240" imgH="444240" progId="Equation.DSMT4">
                  <p:embed/>
                </p:oleObj>
              </mc:Choice>
              <mc:Fallback>
                <p:oleObj name="Equation" r:id="rId5" imgW="444240" imgH="444240" progId="Equation.DSMT4">
                  <p:embed/>
                  <p:pic>
                    <p:nvPicPr>
                      <p:cNvPr id="0" name=""/>
                      <p:cNvPicPr/>
                      <p:nvPr/>
                    </p:nvPicPr>
                    <p:blipFill>
                      <a:blip r:embed="rId6"/>
                      <a:stretch>
                        <a:fillRect/>
                      </a:stretch>
                    </p:blipFill>
                    <p:spPr>
                      <a:xfrm>
                        <a:off x="5936343" y="5720443"/>
                        <a:ext cx="1048657" cy="1048657"/>
                      </a:xfrm>
                      <a:prstGeom prst="rect">
                        <a:avLst/>
                      </a:prstGeom>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457200" y="457200"/>
            <a:ext cx="2590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dirty="0"/>
              <a:t>Question 9 (Chapter 30)</a:t>
            </a:r>
          </a:p>
          <a:p>
            <a:pPr eaLnBrk="1" hangingPunct="1">
              <a:spcBef>
                <a:spcPct val="50000"/>
              </a:spcBef>
              <a:buFontTx/>
              <a:buNone/>
            </a:pPr>
            <a:r>
              <a:rPr lang="en-US" altLang="en-US" sz="1800" dirty="0"/>
              <a:t>The B-Field of the tokamak pulses as well.  The entire B-Field goes from a max to zero in 20 </a:t>
            </a:r>
            <a:r>
              <a:rPr lang="en-US" altLang="en-US" sz="1800" dirty="0">
                <a:sym typeface="Symbol" panose="05050102010706020507" pitchFamily="18" charset="2"/>
              </a:rPr>
              <a:t>s.  What is the induced current in the surface of the tokamak?  If there were a “scratch” in the surface, what is the total amount of charge that could build up there in this time.</a:t>
            </a:r>
          </a:p>
        </p:txBody>
      </p:sp>
      <p:pic>
        <p:nvPicPr>
          <p:cNvPr id="22531" name="Picture 8" descr="wl-12-04-2004-tokama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295400"/>
            <a:ext cx="51816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10" descr="7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762000"/>
            <a:ext cx="60102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298"/>
                                        </p:tgtEl>
                                        <p:attrNameLst>
                                          <p:attrName>style.visibility</p:attrName>
                                        </p:attrNameLst>
                                      </p:cBhvr>
                                      <p:to>
                                        <p:strVal val="visible"/>
                                      </p:to>
                                    </p:set>
                                    <p:animEffect transition="in" filter="dissolve">
                                      <p:cBhvr>
                                        <p:cTn id="7"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57200" y="228600"/>
            <a:ext cx="7543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t>Chapter 31 – Electromagnetic Fields and Waves</a:t>
            </a:r>
          </a:p>
        </p:txBody>
      </p:sp>
      <p:sp>
        <p:nvSpPr>
          <p:cNvPr id="23555" name="Text Box 5"/>
          <p:cNvSpPr txBox="1">
            <a:spLocks noChangeArrowheads="1"/>
          </p:cNvSpPr>
          <p:nvPr/>
        </p:nvSpPr>
        <p:spPr bwMode="auto">
          <a:xfrm>
            <a:off x="1828800" y="1828800"/>
            <a:ext cx="4953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We discovered light using Maxwell’s equations and discovered that it was polarized.</a:t>
            </a:r>
          </a:p>
        </p:txBody>
      </p:sp>
      <p:sp>
        <p:nvSpPr>
          <p:cNvPr id="23556" name="Text Box 7"/>
          <p:cNvSpPr txBox="1">
            <a:spLocks noChangeArrowheads="1"/>
          </p:cNvSpPr>
          <p:nvPr/>
        </p:nvSpPr>
        <p:spPr bwMode="auto">
          <a:xfrm>
            <a:off x="2590800" y="38100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I</a:t>
            </a:r>
            <a:r>
              <a:rPr lang="en-US" altLang="en-US" sz="2400" baseline="-25000">
                <a:latin typeface="Times New Roman" panose="02020603050405020304" pitchFamily="18" charset="0"/>
              </a:rPr>
              <a:t>transmitted</a:t>
            </a:r>
            <a:r>
              <a:rPr lang="en-US" altLang="en-US" sz="2400">
                <a:latin typeface="Times New Roman" panose="02020603050405020304" pitchFamily="18" charset="0"/>
              </a:rPr>
              <a:t> = I</a:t>
            </a:r>
            <a:r>
              <a:rPr lang="en-US" altLang="en-US" sz="2400" baseline="-25000">
                <a:latin typeface="Times New Roman" panose="02020603050405020304" pitchFamily="18" charset="0"/>
              </a:rPr>
              <a:t>o</a:t>
            </a:r>
            <a:r>
              <a:rPr lang="en-US" altLang="en-US" sz="2400">
                <a:latin typeface="Times New Roman" panose="02020603050405020304" pitchFamily="18" charset="0"/>
              </a:rPr>
              <a:t>cos</a:t>
            </a:r>
            <a:r>
              <a:rPr lang="en-US" altLang="en-US" sz="2400" baseline="30000">
                <a:latin typeface="Times New Roman" panose="02020603050405020304" pitchFamily="18" charset="0"/>
              </a:rPr>
              <a:t>2</a:t>
            </a:r>
            <a:r>
              <a:rPr lang="en-US" altLang="en-US" sz="2400">
                <a:latin typeface="Times New Roman" panose="02020603050405020304" pitchFamily="18" charset="0"/>
                <a:sym typeface="Symbol" panose="05050102010706020507" pitchFamily="18" charset="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381000" y="457200"/>
            <a:ext cx="6934200" cy="50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dirty="0"/>
              <a:t>Question 10 -- (Chapter 31):</a:t>
            </a:r>
          </a:p>
          <a:p>
            <a:pPr eaLnBrk="1" hangingPunct="1">
              <a:spcBef>
                <a:spcPct val="50000"/>
              </a:spcBef>
              <a:buFontTx/>
              <a:buNone/>
            </a:pPr>
            <a:r>
              <a:rPr lang="en-US" altLang="en-US" sz="1800" dirty="0"/>
              <a:t>Success!  Two protons have just turned into a Helium nucleus.  The amount of mass that “disappeared” is 4.8 x 10</a:t>
            </a:r>
            <a:r>
              <a:rPr lang="en-US" altLang="en-US" sz="1800" baseline="30000" dirty="0"/>
              <a:t>-29</a:t>
            </a:r>
            <a:r>
              <a:rPr lang="en-US" altLang="en-US" sz="1800" dirty="0"/>
              <a:t> kg.</a:t>
            </a:r>
          </a:p>
          <a:p>
            <a:pPr eaLnBrk="1" hangingPunct="1">
              <a:spcBef>
                <a:spcPct val="50000"/>
              </a:spcBef>
              <a:buFontTx/>
              <a:buNone/>
            </a:pPr>
            <a:r>
              <a:rPr lang="en-US" altLang="en-US" sz="1800" dirty="0"/>
              <a:t>a.  What wavelength of photon is emitted?</a:t>
            </a:r>
          </a:p>
          <a:p>
            <a:pPr eaLnBrk="1" hangingPunct="1">
              <a:spcBef>
                <a:spcPct val="50000"/>
              </a:spcBef>
              <a:buFontTx/>
              <a:buNone/>
            </a:pPr>
            <a:r>
              <a:rPr lang="en-US" altLang="en-US" sz="1800" dirty="0"/>
              <a:t>b.  How fast is that photon moving?</a:t>
            </a:r>
          </a:p>
          <a:p>
            <a:pPr eaLnBrk="1" hangingPunct="1">
              <a:spcBef>
                <a:spcPct val="50000"/>
              </a:spcBef>
              <a:buFontTx/>
              <a:buNone/>
            </a:pPr>
            <a:r>
              <a:rPr lang="en-US" altLang="en-US" sz="1800" dirty="0"/>
              <a:t>You want to create a viewing port into the side of your tokamak that can allow you to see in or not see in at will.  The photons start out randomly polarized.  You send them through two polarizers that are at right angles to each other.  </a:t>
            </a:r>
          </a:p>
          <a:p>
            <a:pPr eaLnBrk="1" hangingPunct="1">
              <a:spcBef>
                <a:spcPct val="50000"/>
              </a:spcBef>
              <a:buFontTx/>
              <a:buNone/>
            </a:pPr>
            <a:r>
              <a:rPr lang="en-US" altLang="en-US" sz="1800" dirty="0"/>
              <a:t>c.  What fraction of photons get through both polarizers?</a:t>
            </a:r>
          </a:p>
          <a:p>
            <a:pPr eaLnBrk="1" hangingPunct="1">
              <a:spcBef>
                <a:spcPct val="50000"/>
              </a:spcBef>
              <a:buFontTx/>
              <a:buNone/>
            </a:pPr>
            <a:r>
              <a:rPr lang="en-US" altLang="en-US" sz="1800" dirty="0"/>
              <a:t>d.  You slip a third polarizer in between the first two.  This third polarizer is at 30</a:t>
            </a:r>
            <a:r>
              <a:rPr lang="en-US" altLang="en-US" sz="1800" dirty="0">
                <a:sym typeface="Symbol" panose="05050102010706020507" pitchFamily="18" charset="2"/>
              </a:rPr>
              <a:t> with respect to the first polarizer.  What fraction of photons get through all three polarizers?</a:t>
            </a:r>
          </a:p>
          <a:p>
            <a:pPr eaLnBrk="1" hangingPunct="1">
              <a:spcBef>
                <a:spcPct val="50000"/>
              </a:spcBef>
              <a:buFontTx/>
              <a:buNone/>
            </a:pPr>
            <a:endParaRPr lang="en-US" altLang="en-US" sz="1800" dirty="0">
              <a:sym typeface="Symbol" panose="05050102010706020507" pitchFamily="18" charset="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439400" cy="689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Ha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604838"/>
            <a:ext cx="445770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9" descr="fig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0"/>
            <a:ext cx="6781800" cy="614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228600" y="304800"/>
            <a:ext cx="4038600" cy="631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dirty="0"/>
              <a:t>Question 1 (Chapter 22)</a:t>
            </a:r>
          </a:p>
          <a:p>
            <a:pPr eaLnBrk="1" hangingPunct="1">
              <a:spcBef>
                <a:spcPct val="50000"/>
              </a:spcBef>
              <a:buFontTx/>
              <a:buNone/>
            </a:pPr>
            <a:r>
              <a:rPr lang="en-US" altLang="en-US" sz="2800" dirty="0"/>
              <a:t>First, you need to make a plasma.  </a:t>
            </a:r>
          </a:p>
          <a:p>
            <a:pPr eaLnBrk="1" hangingPunct="1">
              <a:spcBef>
                <a:spcPct val="50000"/>
              </a:spcBef>
              <a:buFontTx/>
              <a:buNone/>
            </a:pPr>
            <a:r>
              <a:rPr lang="en-US" altLang="en-US" sz="2800" dirty="0"/>
              <a:t>A hydrogen atom is 24 nm in diameter.</a:t>
            </a:r>
          </a:p>
          <a:p>
            <a:pPr eaLnBrk="1" hangingPunct="1">
              <a:spcBef>
                <a:spcPct val="50000"/>
              </a:spcBef>
              <a:buFontTx/>
              <a:buNone/>
            </a:pPr>
            <a:r>
              <a:rPr lang="en-US" altLang="en-US" sz="2800" dirty="0"/>
              <a:t>a.  How strongly is the nucleus holding onto the electron?</a:t>
            </a:r>
          </a:p>
          <a:p>
            <a:pPr eaLnBrk="1" hangingPunct="1">
              <a:spcBef>
                <a:spcPct val="50000"/>
              </a:spcBef>
              <a:buFontTx/>
              <a:buNone/>
            </a:pPr>
            <a:r>
              <a:rPr lang="en-US" altLang="en-US" sz="2800" dirty="0"/>
              <a:t>b.  How much energy does it take to ionize the atom?</a:t>
            </a:r>
          </a:p>
        </p:txBody>
      </p:sp>
      <p:pic>
        <p:nvPicPr>
          <p:cNvPr id="5123" name="Picture 8" descr="Plasmas_at_IN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609600"/>
            <a:ext cx="49530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0" y="0"/>
            <a:ext cx="7696200"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dirty="0"/>
              <a:t>In Chapter 23 we learned:</a:t>
            </a:r>
          </a:p>
          <a:p>
            <a:pPr eaLnBrk="1" hangingPunct="1">
              <a:spcBef>
                <a:spcPct val="50000"/>
              </a:spcBef>
              <a:buFontTx/>
              <a:buNone/>
            </a:pPr>
            <a:r>
              <a:rPr lang="en-US" altLang="en-US" sz="3600" dirty="0"/>
              <a:t>We looked at the E-Field of collections of charges.  </a:t>
            </a:r>
          </a:p>
          <a:p>
            <a:pPr eaLnBrk="1" hangingPunct="1">
              <a:spcBef>
                <a:spcPct val="50000"/>
              </a:spcBef>
              <a:buFontTx/>
              <a:buNone/>
            </a:pPr>
            <a:r>
              <a:rPr lang="en-US" altLang="en-US" sz="3600" dirty="0"/>
              <a:t>To find the E-field of a continuous distribution of charges we usually had to integrate.  Sometimes we had to look at “approximations”.</a:t>
            </a:r>
          </a:p>
          <a:p>
            <a:pPr eaLnBrk="1" hangingPunct="1">
              <a:spcBef>
                <a:spcPct val="50000"/>
              </a:spcBef>
              <a:buFontTx/>
              <a:buNone/>
            </a:pPr>
            <a:endParaRPr lang="en-US" altLang="en-US" sz="3600" dirty="0"/>
          </a:p>
        </p:txBody>
      </p:sp>
      <p:sp>
        <p:nvSpPr>
          <p:cNvPr id="6149" name="Text Box 5"/>
          <p:cNvSpPr txBox="1">
            <a:spLocks noChangeArrowheads="1"/>
          </p:cNvSpPr>
          <p:nvPr/>
        </p:nvSpPr>
        <p:spPr bwMode="auto">
          <a:xfrm>
            <a:off x="914400" y="4724400"/>
            <a:ext cx="73914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Things we looked at:</a:t>
            </a:r>
          </a:p>
          <a:p>
            <a:pPr eaLnBrk="1" hangingPunct="1">
              <a:spcBef>
                <a:spcPct val="50000"/>
              </a:spcBef>
              <a:buFontTx/>
              <a:buNone/>
            </a:pPr>
            <a:r>
              <a:rPr lang="en-US" altLang="en-US" sz="1800"/>
              <a:t> A line of charge			A sphere</a:t>
            </a:r>
          </a:p>
          <a:p>
            <a:pPr eaLnBrk="1" hangingPunct="1">
              <a:spcBef>
                <a:spcPct val="50000"/>
              </a:spcBef>
              <a:buFontTx/>
              <a:buNone/>
            </a:pPr>
            <a:r>
              <a:rPr lang="en-US" altLang="en-US" sz="1800"/>
              <a:t>A dipole				A parallel plate capacitor</a:t>
            </a:r>
          </a:p>
          <a:p>
            <a:pPr eaLnBrk="1" hangingPunct="1">
              <a:spcBef>
                <a:spcPct val="50000"/>
              </a:spcBef>
              <a:buFontTx/>
              <a:buNone/>
            </a:pPr>
            <a:r>
              <a:rPr lang="en-US" altLang="en-US" sz="1800"/>
              <a:t>An infinite plane of charge		A ring and a disk of charge</a:t>
            </a:r>
          </a:p>
        </p:txBody>
      </p:sp>
      <p:graphicFrame>
        <p:nvGraphicFramePr>
          <p:cNvPr id="2" name="Object 1">
            <a:extLst>
              <a:ext uri="{FF2B5EF4-FFF2-40B4-BE49-F238E27FC236}">
                <a16:creationId xmlns:a16="http://schemas.microsoft.com/office/drawing/2014/main" id="{B9F264D3-FD35-4403-B93C-C59C8AD72BE6}"/>
              </a:ext>
            </a:extLst>
          </p:cNvPr>
          <p:cNvGraphicFramePr>
            <a:graphicFrameLocks noChangeAspect="1"/>
          </p:cNvGraphicFramePr>
          <p:nvPr>
            <p:extLst>
              <p:ext uri="{D42A27DB-BD31-4B8C-83A1-F6EECF244321}">
                <p14:modId xmlns:p14="http://schemas.microsoft.com/office/powerpoint/2010/main" val="109519532"/>
              </p:ext>
            </p:extLst>
          </p:nvPr>
        </p:nvGraphicFramePr>
        <p:xfrm>
          <a:off x="6096000" y="1106714"/>
          <a:ext cx="2130136" cy="1041400"/>
        </p:xfrm>
        <a:graphic>
          <a:graphicData uri="http://schemas.openxmlformats.org/presentationml/2006/ole">
            <mc:AlternateContent xmlns:mc="http://schemas.openxmlformats.org/markup-compatibility/2006">
              <mc:Choice xmlns:v="urn:schemas-microsoft-com:vml" Requires="v">
                <p:oleObj spid="_x0000_s6159" name="Equation" r:id="rId3" imgW="571320" imgH="279360" progId="Equation.DSMT4">
                  <p:embed/>
                </p:oleObj>
              </mc:Choice>
              <mc:Fallback>
                <p:oleObj name="Equation" r:id="rId3" imgW="571320" imgH="279360" progId="Equation.DSMT4">
                  <p:embed/>
                  <p:pic>
                    <p:nvPicPr>
                      <p:cNvPr id="0" name=""/>
                      <p:cNvPicPr/>
                      <p:nvPr/>
                    </p:nvPicPr>
                    <p:blipFill>
                      <a:blip r:embed="rId4"/>
                      <a:stretch>
                        <a:fillRect/>
                      </a:stretch>
                    </p:blipFill>
                    <p:spPr>
                      <a:xfrm>
                        <a:off x="6096000" y="1106714"/>
                        <a:ext cx="2130136" cy="104140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76200" y="76200"/>
            <a:ext cx="37338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dirty="0"/>
              <a:t>Question 2 (Chapter 23):</a:t>
            </a:r>
          </a:p>
          <a:p>
            <a:pPr eaLnBrk="1" hangingPunct="1">
              <a:spcBef>
                <a:spcPct val="50000"/>
              </a:spcBef>
              <a:buFontTx/>
              <a:buNone/>
            </a:pPr>
            <a:r>
              <a:rPr lang="en-US" altLang="en-US" sz="2400" dirty="0"/>
              <a:t>You now create an electric field of strength   E =  120,000 N/C</a:t>
            </a:r>
          </a:p>
          <a:p>
            <a:pPr eaLnBrk="1" hangingPunct="1">
              <a:spcBef>
                <a:spcPct val="50000"/>
              </a:spcBef>
              <a:buFontTx/>
              <a:buNone/>
            </a:pPr>
            <a:r>
              <a:rPr lang="en-US" altLang="en-US" sz="2400" dirty="0"/>
              <a:t>a.  If you consider just one electron and one proton.  How far apart will the electron and proton be after 23</a:t>
            </a:r>
            <a:r>
              <a:rPr lang="en-US" altLang="en-US" sz="2400" dirty="0">
                <a:sym typeface="Symbol" panose="05050102010706020507" pitchFamily="18" charset="2"/>
              </a:rPr>
              <a:t>ns</a:t>
            </a:r>
            <a:r>
              <a:rPr lang="en-US" altLang="en-US" sz="2400" dirty="0"/>
              <a:t>?</a:t>
            </a:r>
          </a:p>
          <a:p>
            <a:pPr eaLnBrk="1" hangingPunct="1">
              <a:spcBef>
                <a:spcPct val="50000"/>
              </a:spcBef>
              <a:buFontTx/>
              <a:buNone/>
            </a:pPr>
            <a:r>
              <a:rPr lang="en-US" altLang="en-US" sz="2400" dirty="0"/>
              <a:t>b.  How fast will the protons be moving at this time?</a:t>
            </a:r>
          </a:p>
        </p:txBody>
      </p:sp>
      <p:pic>
        <p:nvPicPr>
          <p:cNvPr id="7171" name="Picture 6" descr="LEDAone"/>
          <p:cNvPicPr>
            <a:picLocks noChangeAspect="1" noChangeArrowheads="1"/>
          </p:cNvPicPr>
          <p:nvPr/>
        </p:nvPicPr>
        <p:blipFill>
          <a:blip r:embed="rId2">
            <a:clrChange>
              <a:clrFrom>
                <a:srgbClr val="E1C1CE"/>
              </a:clrFrom>
              <a:clrTo>
                <a:srgbClr val="E1C1CE">
                  <a:alpha val="0"/>
                </a:srgbClr>
              </a:clrTo>
            </a:clrChange>
            <a:extLst>
              <a:ext uri="{28A0092B-C50C-407E-A947-70E740481C1C}">
                <a14:useLocalDpi xmlns:a14="http://schemas.microsoft.com/office/drawing/2010/main" val="0"/>
              </a:ext>
            </a:extLst>
          </a:blip>
          <a:srcRect b="43102"/>
          <a:stretch>
            <a:fillRect/>
          </a:stretch>
        </p:blipFill>
        <p:spPr bwMode="auto">
          <a:xfrm>
            <a:off x="3895725" y="304800"/>
            <a:ext cx="52482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0"/>
            <a:ext cx="7696200"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dirty="0"/>
              <a:t>In Chapter 24 we:</a:t>
            </a:r>
          </a:p>
          <a:p>
            <a:pPr eaLnBrk="1" hangingPunct="1">
              <a:spcBef>
                <a:spcPct val="50000"/>
              </a:spcBef>
              <a:buFontTx/>
              <a:buNone/>
            </a:pPr>
            <a:r>
              <a:rPr lang="en-US" altLang="en-US" sz="3600" dirty="0"/>
              <a:t>Introduced the concept of “Electric Field Flux”.</a:t>
            </a:r>
          </a:p>
          <a:p>
            <a:pPr eaLnBrk="1" hangingPunct="1">
              <a:spcBef>
                <a:spcPct val="50000"/>
              </a:spcBef>
              <a:buFontTx/>
              <a:buNone/>
            </a:pPr>
            <a:endParaRPr lang="en-US" altLang="en-US" sz="3600" dirty="0"/>
          </a:p>
          <a:p>
            <a:pPr eaLnBrk="1" hangingPunct="1">
              <a:spcBef>
                <a:spcPct val="50000"/>
              </a:spcBef>
              <a:buFontTx/>
              <a:buNone/>
            </a:pPr>
            <a:r>
              <a:rPr lang="en-US" altLang="en-US" sz="3600" dirty="0"/>
              <a:t>Discovered that “Gauss’ Law” helps make problems with sufficient symmetry a lot easier.</a:t>
            </a:r>
          </a:p>
          <a:p>
            <a:pPr eaLnBrk="1" hangingPunct="1">
              <a:spcBef>
                <a:spcPct val="50000"/>
              </a:spcBef>
              <a:buFontTx/>
              <a:buNone/>
            </a:pPr>
            <a:endParaRPr lang="en-US" altLang="en-US" sz="3600" dirty="0"/>
          </a:p>
        </p:txBody>
      </p:sp>
      <mc:AlternateContent xmlns:mc="http://schemas.openxmlformats.org/markup-compatibility/2006" xmlns:a14="http://schemas.microsoft.com/office/drawing/2010/main">
        <mc:Choice Requires="a14">
          <p:sp>
            <p:nvSpPr>
              <p:cNvPr id="8195" name="Object 4"/>
              <p:cNvSpPr txBox="1"/>
              <p:nvPr/>
            </p:nvSpPr>
            <p:spPr bwMode="auto">
              <a:xfrm>
                <a:off x="4876800" y="4419600"/>
                <a:ext cx="2971800" cy="14700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subHide m:val="on"/>
                          <m:supHide m:val="on"/>
                          <m:ctrlPr>
                            <a:rPr lang="en-US" sz="3300" i="1" smtClean="0">
                              <a:solidFill>
                                <a:srgbClr val="000000"/>
                              </a:solidFill>
                              <a:latin typeface="Cambria Math" panose="02040503050406030204" pitchFamily="18" charset="0"/>
                            </a:rPr>
                          </m:ctrlPr>
                        </m:naryPr>
                        <m:sub/>
                        <m:sup/>
                        <m:e>
                          <m:acc>
                            <m:accPr>
                              <m:chr m:val="⃗"/>
                              <m:ctrlPr>
                                <a:rPr lang="en-US" sz="3300" i="1">
                                  <a:solidFill>
                                    <a:srgbClr val="000000"/>
                                  </a:solidFill>
                                  <a:latin typeface="Cambria Math" panose="02040503050406030204" pitchFamily="18" charset="0"/>
                                </a:rPr>
                              </m:ctrlPr>
                            </m:accPr>
                            <m:e>
                              <m:r>
                                <a:rPr lang="en-US" sz="3300" i="1">
                                  <a:solidFill>
                                    <a:srgbClr val="000000"/>
                                  </a:solidFill>
                                  <a:latin typeface="Cambria Math" panose="02040503050406030204" pitchFamily="18" charset="0"/>
                                </a:rPr>
                                <m:t>𝐸</m:t>
                              </m:r>
                            </m:e>
                          </m:acc>
                          <m:r>
                            <a:rPr lang="en-US" sz="3300" i="1">
                              <a:solidFill>
                                <a:srgbClr val="000000"/>
                              </a:solidFill>
                              <a:latin typeface="Cambria Math" panose="02040503050406030204" pitchFamily="18" charset="0"/>
                            </a:rPr>
                            <m:t>⋅</m:t>
                          </m:r>
                          <m:r>
                            <a:rPr lang="en-US" sz="3300" i="1">
                              <a:solidFill>
                                <a:srgbClr val="000000"/>
                              </a:solidFill>
                              <a:latin typeface="Cambria Math" panose="02040503050406030204" pitchFamily="18" charset="0"/>
                            </a:rPr>
                            <m:t>𝑑</m:t>
                          </m:r>
                          <m:acc>
                            <m:accPr>
                              <m:chr m:val="⃗"/>
                              <m:ctrlPr>
                                <a:rPr lang="en-US" sz="3300" i="1">
                                  <a:solidFill>
                                    <a:srgbClr val="000000"/>
                                  </a:solidFill>
                                  <a:latin typeface="Cambria Math" panose="02040503050406030204" pitchFamily="18" charset="0"/>
                                </a:rPr>
                              </m:ctrlPr>
                            </m:accPr>
                            <m:e>
                              <m:r>
                                <a:rPr lang="en-US" sz="3300" i="1">
                                  <a:solidFill>
                                    <a:srgbClr val="000000"/>
                                  </a:solidFill>
                                  <a:latin typeface="Cambria Math" panose="02040503050406030204" pitchFamily="18" charset="0"/>
                                </a:rPr>
                                <m:t>𝐴</m:t>
                              </m:r>
                            </m:e>
                          </m:acc>
                        </m:e>
                      </m:nary>
                      <m:r>
                        <a:rPr lang="en-US" sz="3300" b="0" i="1" smtClean="0">
                          <a:solidFill>
                            <a:srgbClr val="000000"/>
                          </a:solidFill>
                          <a:latin typeface="Cambria Math" panose="02040503050406030204" pitchFamily="18" charset="0"/>
                        </a:rPr>
                        <m:t>=</m:t>
                      </m:r>
                      <m:f>
                        <m:fPr>
                          <m:ctrlPr>
                            <a:rPr lang="en-US" sz="3300" i="1">
                              <a:solidFill>
                                <a:srgbClr val="000000"/>
                              </a:solidFill>
                              <a:latin typeface="Cambria Math" panose="02040503050406030204" pitchFamily="18" charset="0"/>
                            </a:rPr>
                          </m:ctrlPr>
                        </m:fPr>
                        <m:num>
                          <m:sSub>
                            <m:sSubPr>
                              <m:ctrlPr>
                                <a:rPr lang="en-US" sz="3300" i="1">
                                  <a:solidFill>
                                    <a:srgbClr val="000000"/>
                                  </a:solidFill>
                                  <a:latin typeface="Cambria Math" panose="02040503050406030204" pitchFamily="18" charset="0"/>
                                </a:rPr>
                              </m:ctrlPr>
                            </m:sSubPr>
                            <m:e>
                              <m:r>
                                <a:rPr lang="en-US" sz="3300" i="1">
                                  <a:solidFill>
                                    <a:srgbClr val="000000"/>
                                  </a:solidFill>
                                  <a:latin typeface="Cambria Math" panose="02040503050406030204" pitchFamily="18" charset="0"/>
                                </a:rPr>
                                <m:t>𝑞</m:t>
                              </m:r>
                            </m:e>
                            <m:sub>
                              <m:r>
                                <a:rPr lang="en-US" sz="3300" i="1">
                                  <a:solidFill>
                                    <a:srgbClr val="000000"/>
                                  </a:solidFill>
                                  <a:latin typeface="Cambria Math" panose="02040503050406030204" pitchFamily="18" charset="0"/>
                                </a:rPr>
                                <m:t>𝑒𝑛𝑐</m:t>
                              </m:r>
                            </m:sub>
                          </m:sSub>
                        </m:num>
                        <m:den>
                          <m:sSub>
                            <m:sSubPr>
                              <m:ctrlPr>
                                <a:rPr lang="en-US" sz="3300" i="1">
                                  <a:solidFill>
                                    <a:srgbClr val="000000"/>
                                  </a:solidFill>
                                  <a:latin typeface="Cambria Math" panose="02040503050406030204" pitchFamily="18" charset="0"/>
                                </a:rPr>
                              </m:ctrlPr>
                            </m:sSubPr>
                            <m:e>
                              <m:r>
                                <a:rPr lang="en-US" sz="3300" i="1">
                                  <a:solidFill>
                                    <a:srgbClr val="000000"/>
                                  </a:solidFill>
                                  <a:latin typeface="Cambria Math" panose="02040503050406030204" pitchFamily="18" charset="0"/>
                                </a:rPr>
                                <m:t>𝜀</m:t>
                              </m:r>
                            </m:e>
                            <m:sub>
                              <m:r>
                                <a:rPr lang="en-US" sz="3300" i="1">
                                  <a:solidFill>
                                    <a:srgbClr val="000000"/>
                                  </a:solidFill>
                                  <a:latin typeface="Cambria Math" panose="02040503050406030204" pitchFamily="18" charset="0"/>
                                </a:rPr>
                                <m:t>𝑜</m:t>
                              </m:r>
                            </m:sub>
                          </m:sSub>
                        </m:den>
                      </m:f>
                    </m:oMath>
                  </m:oMathPara>
                </a14:m>
                <a:endParaRPr lang="en-US" dirty="0"/>
              </a:p>
            </p:txBody>
          </p:sp>
        </mc:Choice>
        <mc:Fallback xmlns="">
          <p:sp>
            <p:nvSpPr>
              <p:cNvPr id="8195" name="Object 4"/>
              <p:cNvSpPr txBox="1">
                <a:spLocks noRot="1" noChangeAspect="1" noMove="1" noResize="1" noEditPoints="1" noAdjustHandles="1" noChangeArrowheads="1" noChangeShapeType="1" noTextEdit="1"/>
              </p:cNvSpPr>
              <p:nvPr/>
            </p:nvSpPr>
            <p:spPr bwMode="auto">
              <a:xfrm>
                <a:off x="4876800" y="4419600"/>
                <a:ext cx="2971800" cy="1470025"/>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96" name="Object 6"/>
              <p:cNvSpPr txBox="1"/>
              <p:nvPr/>
            </p:nvSpPr>
            <p:spPr bwMode="auto">
              <a:xfrm>
                <a:off x="4648200" y="1524000"/>
                <a:ext cx="3200400" cy="13716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US" sz="3200" i="1" smtClean="0">
                              <a:solidFill>
                                <a:srgbClr val="000000"/>
                              </a:solidFill>
                              <a:latin typeface="Cambria Math" panose="02040503050406030204" pitchFamily="18" charset="0"/>
                            </a:rPr>
                          </m:ctrlPr>
                        </m:sSubPr>
                        <m:e>
                          <m:r>
                            <m:rPr>
                              <m:sty m:val="p"/>
                            </m:rPr>
                            <a:rPr lang="en-US" sz="3200" i="1">
                              <a:solidFill>
                                <a:srgbClr val="000000"/>
                              </a:solidFill>
                              <a:latin typeface="Cambria Math" panose="02040503050406030204" pitchFamily="18" charset="0"/>
                            </a:rPr>
                            <m:t>Φ</m:t>
                          </m:r>
                        </m:e>
                        <m:sub>
                          <m:r>
                            <a:rPr lang="en-US" sz="3200" i="1">
                              <a:solidFill>
                                <a:srgbClr val="000000"/>
                              </a:solidFill>
                              <a:latin typeface="Cambria Math" panose="02040503050406030204" pitchFamily="18" charset="0"/>
                            </a:rPr>
                            <m:t>𝐸</m:t>
                          </m:r>
                        </m:sub>
                      </m:sSub>
                      <m:r>
                        <a:rPr lang="en-US" sz="3200" i="1">
                          <a:solidFill>
                            <a:srgbClr val="000000"/>
                          </a:solidFill>
                          <a:latin typeface="Cambria Math" panose="02040503050406030204" pitchFamily="18" charset="0"/>
                        </a:rPr>
                        <m:t>≡</m:t>
                      </m:r>
                      <m:nary>
                        <m:naryPr>
                          <m:chr m:val="∮"/>
                          <m:subHide m:val="on"/>
                          <m:supHide m:val="on"/>
                          <m:ctrlPr>
                            <a:rPr lang="en-US" sz="3200" i="1">
                              <a:solidFill>
                                <a:srgbClr val="000000"/>
                              </a:solidFill>
                              <a:latin typeface="Cambria Math" panose="02040503050406030204" pitchFamily="18" charset="0"/>
                            </a:rPr>
                          </m:ctrlPr>
                        </m:naryPr>
                        <m:sub/>
                        <m:sup/>
                        <m:e>
                          <m:acc>
                            <m:accPr>
                              <m:chr m:val="⃗"/>
                              <m:ctrlPr>
                                <a:rPr lang="en-US" sz="3200" i="1" smtClean="0">
                                  <a:solidFill>
                                    <a:srgbClr val="000000"/>
                                  </a:solidFill>
                                  <a:latin typeface="Cambria Math" panose="02040503050406030204" pitchFamily="18" charset="0"/>
                                </a:rPr>
                              </m:ctrlPr>
                            </m:accPr>
                            <m:e>
                              <m:r>
                                <a:rPr lang="en-US" sz="3200" b="0" i="1" smtClean="0">
                                  <a:solidFill>
                                    <a:srgbClr val="000000"/>
                                  </a:solidFill>
                                  <a:latin typeface="Cambria Math" panose="02040503050406030204" pitchFamily="18" charset="0"/>
                                </a:rPr>
                                <m:t>𝐸</m:t>
                              </m:r>
                            </m:e>
                          </m:acc>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𝑑</m:t>
                          </m:r>
                          <m:acc>
                            <m:accPr>
                              <m:chr m:val="⃗"/>
                              <m:ctrlPr>
                                <a:rPr lang="en-US" sz="3200" i="1">
                                  <a:solidFill>
                                    <a:srgbClr val="000000"/>
                                  </a:solidFill>
                                  <a:latin typeface="Cambria Math" panose="02040503050406030204" pitchFamily="18" charset="0"/>
                                </a:rPr>
                              </m:ctrlPr>
                            </m:accPr>
                            <m:e>
                              <m:r>
                                <a:rPr lang="en-US" sz="3200" b="0" i="1" smtClean="0">
                                  <a:solidFill>
                                    <a:srgbClr val="000000"/>
                                  </a:solidFill>
                                  <a:latin typeface="Cambria Math" panose="02040503050406030204" pitchFamily="18" charset="0"/>
                                </a:rPr>
                                <m:t>𝐴</m:t>
                              </m:r>
                            </m:e>
                          </m:acc>
                        </m:e>
                      </m:nary>
                    </m:oMath>
                  </m:oMathPara>
                </a14:m>
                <a:endParaRPr lang="en-US" sz="3200" dirty="0"/>
              </a:p>
            </p:txBody>
          </p:sp>
        </mc:Choice>
        <mc:Fallback xmlns="">
          <p:sp>
            <p:nvSpPr>
              <p:cNvPr id="8196" name="Object 6"/>
              <p:cNvSpPr txBox="1">
                <a:spLocks noRot="1" noChangeAspect="1" noMove="1" noResize="1" noEditPoints="1" noAdjustHandles="1" noChangeArrowheads="1" noChangeShapeType="1" noTextEdit="1"/>
              </p:cNvSpPr>
              <p:nvPr/>
            </p:nvSpPr>
            <p:spPr bwMode="auto">
              <a:xfrm>
                <a:off x="4648200" y="1524000"/>
                <a:ext cx="3200400" cy="1371600"/>
              </a:xfrm>
              <a:prstGeom prst="rect">
                <a:avLst/>
              </a:prstGeom>
              <a:blipFill>
                <a:blip r:embed="rId3"/>
                <a:stretch>
                  <a:fillRect/>
                </a:stretch>
              </a:blipFill>
              <a:ln>
                <a:noFill/>
              </a:ln>
              <a:effectLst/>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2"/>
          <p:cNvSpPr>
            <a:spLocks noChangeShapeType="1"/>
          </p:cNvSpPr>
          <p:nvPr/>
        </p:nvSpPr>
        <p:spPr bwMode="auto">
          <a:xfrm>
            <a:off x="5181600" y="2362200"/>
            <a:ext cx="45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9" name="Line 33"/>
          <p:cNvSpPr>
            <a:spLocks noChangeShapeType="1"/>
          </p:cNvSpPr>
          <p:nvPr/>
        </p:nvSpPr>
        <p:spPr bwMode="auto">
          <a:xfrm>
            <a:off x="5181600" y="2438400"/>
            <a:ext cx="45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 name="Line 34"/>
          <p:cNvSpPr>
            <a:spLocks noChangeShapeType="1"/>
          </p:cNvSpPr>
          <p:nvPr/>
        </p:nvSpPr>
        <p:spPr bwMode="auto">
          <a:xfrm>
            <a:off x="5181600" y="2667000"/>
            <a:ext cx="45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Line 35"/>
          <p:cNvSpPr>
            <a:spLocks noChangeShapeType="1"/>
          </p:cNvSpPr>
          <p:nvPr/>
        </p:nvSpPr>
        <p:spPr bwMode="auto">
          <a:xfrm>
            <a:off x="5181600" y="2743200"/>
            <a:ext cx="45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Line 36"/>
          <p:cNvSpPr>
            <a:spLocks noChangeShapeType="1"/>
          </p:cNvSpPr>
          <p:nvPr/>
        </p:nvSpPr>
        <p:spPr bwMode="auto">
          <a:xfrm>
            <a:off x="5181600" y="2895600"/>
            <a:ext cx="45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 name="Line 37"/>
          <p:cNvSpPr>
            <a:spLocks noChangeShapeType="1"/>
          </p:cNvSpPr>
          <p:nvPr/>
        </p:nvSpPr>
        <p:spPr bwMode="auto">
          <a:xfrm>
            <a:off x="5181600" y="2971800"/>
            <a:ext cx="45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Line 38"/>
          <p:cNvSpPr>
            <a:spLocks noChangeShapeType="1"/>
          </p:cNvSpPr>
          <p:nvPr/>
        </p:nvSpPr>
        <p:spPr bwMode="auto">
          <a:xfrm>
            <a:off x="5181600" y="3124200"/>
            <a:ext cx="45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39"/>
          <p:cNvSpPr>
            <a:spLocks noChangeShapeType="1"/>
          </p:cNvSpPr>
          <p:nvPr/>
        </p:nvSpPr>
        <p:spPr bwMode="auto">
          <a:xfrm>
            <a:off x="5181600" y="3200400"/>
            <a:ext cx="45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40"/>
          <p:cNvSpPr>
            <a:spLocks noChangeShapeType="1"/>
          </p:cNvSpPr>
          <p:nvPr/>
        </p:nvSpPr>
        <p:spPr bwMode="auto">
          <a:xfrm>
            <a:off x="5181600" y="3429000"/>
            <a:ext cx="45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41"/>
          <p:cNvSpPr>
            <a:spLocks noChangeShapeType="1"/>
          </p:cNvSpPr>
          <p:nvPr/>
        </p:nvSpPr>
        <p:spPr bwMode="auto">
          <a:xfrm>
            <a:off x="5181600" y="3505200"/>
            <a:ext cx="45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Text Box 4"/>
          <p:cNvSpPr txBox="1">
            <a:spLocks noChangeArrowheads="1"/>
          </p:cNvSpPr>
          <p:nvPr/>
        </p:nvSpPr>
        <p:spPr bwMode="auto">
          <a:xfrm>
            <a:off x="76200" y="0"/>
            <a:ext cx="4343400" cy="683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b="1" dirty="0"/>
              <a:t>Question 3      (Chapter 24):</a:t>
            </a:r>
            <a:r>
              <a:rPr lang="en-US" altLang="en-US" sz="2400" b="1" dirty="0"/>
              <a:t>  </a:t>
            </a:r>
          </a:p>
          <a:p>
            <a:pPr eaLnBrk="1" hangingPunct="1">
              <a:spcBef>
                <a:spcPct val="50000"/>
              </a:spcBef>
              <a:buFontTx/>
              <a:buNone/>
            </a:pPr>
            <a:r>
              <a:rPr lang="en-US" altLang="en-US" sz="2800" dirty="0"/>
              <a:t>When you look closer at the E-field going through the tube, you find that the equation that the E-field strength looks like the below figure and follows the general function </a:t>
            </a:r>
          </a:p>
          <a:p>
            <a:pPr eaLnBrk="1" hangingPunct="1">
              <a:spcBef>
                <a:spcPct val="50000"/>
              </a:spcBef>
              <a:buFontTx/>
              <a:buNone/>
            </a:pPr>
            <a:r>
              <a:rPr lang="en-US" altLang="en-US" sz="2800" dirty="0"/>
              <a:t>E(</a:t>
            </a:r>
            <a:r>
              <a:rPr lang="en-US" altLang="en-US" sz="2800" dirty="0" err="1"/>
              <a:t>x,y</a:t>
            </a:r>
            <a:r>
              <a:rPr lang="en-US" altLang="en-US" sz="2800" dirty="0"/>
              <a:t>) = </a:t>
            </a:r>
            <a:r>
              <a:rPr lang="en-US" altLang="en-US" sz="2800" dirty="0" err="1"/>
              <a:t>E</a:t>
            </a:r>
            <a:r>
              <a:rPr lang="en-US" altLang="en-US" sz="2800" baseline="-25000" dirty="0" err="1"/>
              <a:t>o</a:t>
            </a:r>
            <a:r>
              <a:rPr lang="en-US" altLang="en-US" sz="2800" dirty="0"/>
              <a:t>(b</a:t>
            </a:r>
            <a:r>
              <a:rPr lang="en-US" altLang="en-US" sz="2800" baseline="30000" dirty="0"/>
              <a:t>2</a:t>
            </a:r>
            <a:r>
              <a:rPr lang="en-US" altLang="en-US" sz="2800" dirty="0"/>
              <a:t>-x</a:t>
            </a:r>
            <a:r>
              <a:rPr lang="en-US" altLang="en-US" sz="2800" baseline="30000" dirty="0"/>
              <a:t>2</a:t>
            </a:r>
            <a:r>
              <a:rPr lang="en-US" altLang="en-US" sz="2800" dirty="0"/>
              <a:t>)</a:t>
            </a:r>
            <a:endParaRPr lang="en-US" altLang="en-US" sz="2800" baseline="30000" dirty="0"/>
          </a:p>
          <a:p>
            <a:pPr eaLnBrk="1" hangingPunct="1">
              <a:spcBef>
                <a:spcPct val="50000"/>
              </a:spcBef>
              <a:buFontTx/>
              <a:buNone/>
            </a:pPr>
            <a:r>
              <a:rPr lang="en-US" altLang="en-US" sz="2800" dirty="0"/>
              <a:t>What is the E-field flux through a cross-section of a square tube if the tube is </a:t>
            </a:r>
            <a:r>
              <a:rPr lang="en-US" altLang="en-US" sz="2800" b="1" dirty="0"/>
              <a:t>2b</a:t>
            </a:r>
            <a:r>
              <a:rPr lang="en-US" altLang="en-US" sz="2800" dirty="0"/>
              <a:t> tall and </a:t>
            </a:r>
            <a:r>
              <a:rPr lang="en-US" altLang="en-US" sz="2800" b="1" dirty="0"/>
              <a:t>a </a:t>
            </a:r>
            <a:r>
              <a:rPr lang="en-US" altLang="en-US" sz="2800" dirty="0"/>
              <a:t>wide?</a:t>
            </a:r>
          </a:p>
        </p:txBody>
      </p:sp>
      <p:sp>
        <p:nvSpPr>
          <p:cNvPr id="9229" name="Rectangle 5"/>
          <p:cNvSpPr>
            <a:spLocks noChangeArrowheads="1"/>
          </p:cNvSpPr>
          <p:nvPr/>
        </p:nvSpPr>
        <p:spPr bwMode="auto">
          <a:xfrm>
            <a:off x="5029200" y="2209800"/>
            <a:ext cx="1447800" cy="1371600"/>
          </a:xfrm>
          <a:prstGeom prst="rect">
            <a:avLst/>
          </a:prstGeom>
          <a:solidFill>
            <a:schemeClr val="accent1"/>
          </a:solidFill>
          <a:ln w="9525">
            <a:miter lim="800000"/>
            <a:headEnd/>
            <a:tailEnd/>
          </a:ln>
          <a:scene3d>
            <a:camera prst="legacyObliqueTopRight">
              <a:rot lat="20999989" lon="5100000" rev="0"/>
            </a:camera>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30" name="Line 6"/>
          <p:cNvSpPr>
            <a:spLocks noChangeShapeType="1"/>
          </p:cNvSpPr>
          <p:nvPr/>
        </p:nvSpPr>
        <p:spPr bwMode="auto">
          <a:xfrm>
            <a:off x="6248400" y="2819400"/>
            <a:ext cx="17526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1" name="Line 7"/>
          <p:cNvSpPr>
            <a:spLocks noChangeShapeType="1"/>
          </p:cNvSpPr>
          <p:nvPr/>
        </p:nvSpPr>
        <p:spPr bwMode="auto">
          <a:xfrm>
            <a:off x="6248400" y="2590800"/>
            <a:ext cx="914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2" name="Line 8"/>
          <p:cNvSpPr>
            <a:spLocks noChangeShapeType="1"/>
          </p:cNvSpPr>
          <p:nvPr/>
        </p:nvSpPr>
        <p:spPr bwMode="auto">
          <a:xfrm>
            <a:off x="6248400" y="2362200"/>
            <a:ext cx="4572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3" name="Line 9"/>
          <p:cNvSpPr>
            <a:spLocks noChangeShapeType="1"/>
          </p:cNvSpPr>
          <p:nvPr/>
        </p:nvSpPr>
        <p:spPr bwMode="auto">
          <a:xfrm>
            <a:off x="6248400" y="3048000"/>
            <a:ext cx="914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4" name="Line 10"/>
          <p:cNvSpPr>
            <a:spLocks noChangeShapeType="1"/>
          </p:cNvSpPr>
          <p:nvPr/>
        </p:nvSpPr>
        <p:spPr bwMode="auto">
          <a:xfrm>
            <a:off x="6248400" y="3276600"/>
            <a:ext cx="4572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5" name="Line 11"/>
          <p:cNvSpPr>
            <a:spLocks noChangeShapeType="1"/>
          </p:cNvSpPr>
          <p:nvPr/>
        </p:nvSpPr>
        <p:spPr bwMode="auto">
          <a:xfrm>
            <a:off x="6096000" y="2895600"/>
            <a:ext cx="17526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6" name="Line 12"/>
          <p:cNvSpPr>
            <a:spLocks noChangeShapeType="1"/>
          </p:cNvSpPr>
          <p:nvPr/>
        </p:nvSpPr>
        <p:spPr bwMode="auto">
          <a:xfrm>
            <a:off x="6096000" y="2667000"/>
            <a:ext cx="914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7" name="Line 13"/>
          <p:cNvSpPr>
            <a:spLocks noChangeShapeType="1"/>
          </p:cNvSpPr>
          <p:nvPr/>
        </p:nvSpPr>
        <p:spPr bwMode="auto">
          <a:xfrm>
            <a:off x="6096000" y="2438400"/>
            <a:ext cx="4572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8" name="Line 14"/>
          <p:cNvSpPr>
            <a:spLocks noChangeShapeType="1"/>
          </p:cNvSpPr>
          <p:nvPr/>
        </p:nvSpPr>
        <p:spPr bwMode="auto">
          <a:xfrm>
            <a:off x="6096000" y="3124200"/>
            <a:ext cx="914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9" name="Line 15"/>
          <p:cNvSpPr>
            <a:spLocks noChangeShapeType="1"/>
          </p:cNvSpPr>
          <p:nvPr/>
        </p:nvSpPr>
        <p:spPr bwMode="auto">
          <a:xfrm>
            <a:off x="6096000" y="3352800"/>
            <a:ext cx="4572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0" name="Line 16"/>
          <p:cNvSpPr>
            <a:spLocks noChangeShapeType="1"/>
          </p:cNvSpPr>
          <p:nvPr/>
        </p:nvSpPr>
        <p:spPr bwMode="auto">
          <a:xfrm>
            <a:off x="5257800" y="2895600"/>
            <a:ext cx="3657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17"/>
          <p:cNvSpPr>
            <a:spLocks noChangeShapeType="1"/>
          </p:cNvSpPr>
          <p:nvPr/>
        </p:nvSpPr>
        <p:spPr bwMode="auto">
          <a:xfrm flipH="1">
            <a:off x="6096000" y="1219200"/>
            <a:ext cx="76200" cy="3429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Text Box 18"/>
          <p:cNvSpPr txBox="1">
            <a:spLocks noChangeArrowheads="1"/>
          </p:cNvSpPr>
          <p:nvPr/>
        </p:nvSpPr>
        <p:spPr bwMode="auto">
          <a:xfrm>
            <a:off x="8458200" y="3048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z</a:t>
            </a:r>
          </a:p>
        </p:txBody>
      </p:sp>
      <p:sp>
        <p:nvSpPr>
          <p:cNvPr id="9243" name="Text Box 19"/>
          <p:cNvSpPr txBox="1">
            <a:spLocks noChangeArrowheads="1"/>
          </p:cNvSpPr>
          <p:nvPr/>
        </p:nvSpPr>
        <p:spPr bwMode="auto">
          <a:xfrm>
            <a:off x="5562600" y="990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x</a:t>
            </a:r>
          </a:p>
        </p:txBody>
      </p:sp>
      <p:sp>
        <p:nvSpPr>
          <p:cNvPr id="9244" name="Line 20"/>
          <p:cNvSpPr>
            <a:spLocks noChangeShapeType="1"/>
          </p:cNvSpPr>
          <p:nvPr/>
        </p:nvSpPr>
        <p:spPr bwMode="auto">
          <a:xfrm flipV="1">
            <a:off x="5105400" y="2438400"/>
            <a:ext cx="2057400" cy="914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45" name="Text Box 21"/>
          <p:cNvSpPr txBox="1">
            <a:spLocks noChangeArrowheads="1"/>
          </p:cNvSpPr>
          <p:nvPr/>
        </p:nvSpPr>
        <p:spPr bwMode="auto">
          <a:xfrm>
            <a:off x="4572000" y="3276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304800" y="457200"/>
            <a:ext cx="81534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4000" dirty="0"/>
              <a:t>Chapter 28 -- I’m going to jump out of order a bit here.</a:t>
            </a:r>
          </a:p>
          <a:p>
            <a:pPr eaLnBrk="1" hangingPunct="1">
              <a:spcBef>
                <a:spcPct val="50000"/>
              </a:spcBef>
              <a:buFontTx/>
              <a:buNone/>
            </a:pPr>
            <a:r>
              <a:rPr lang="en-US" altLang="en-US" sz="4000" dirty="0"/>
              <a:t>We skimmed through Chapter 28.  The high points were:</a:t>
            </a:r>
          </a:p>
        </p:txBody>
      </p:sp>
      <p:sp>
        <p:nvSpPr>
          <p:cNvPr id="10243" name="Text Box 5"/>
          <p:cNvSpPr txBox="1">
            <a:spLocks noChangeArrowheads="1"/>
          </p:cNvSpPr>
          <p:nvPr/>
        </p:nvSpPr>
        <p:spPr bwMode="auto">
          <a:xfrm>
            <a:off x="1524000" y="3429000"/>
            <a:ext cx="64008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It is E-Field created in wires that cause electrons to flow through a wire. </a:t>
            </a:r>
          </a:p>
          <a:p>
            <a:pPr eaLnBrk="1" hangingPunct="1">
              <a:spcBef>
                <a:spcPct val="50000"/>
              </a:spcBef>
              <a:buFontTx/>
              <a:buNone/>
            </a:pPr>
            <a:r>
              <a:rPr lang="en-US" altLang="en-US" sz="2000"/>
              <a:t>The electrons come to a “terminal velocity” because they bump into atoms as they travel through a conductor.</a:t>
            </a:r>
          </a:p>
          <a:p>
            <a:pPr eaLnBrk="1" hangingPunct="1">
              <a:spcBef>
                <a:spcPct val="50000"/>
              </a:spcBef>
              <a:buFontTx/>
              <a:buNone/>
            </a:pPr>
            <a:r>
              <a:rPr lang="en-US" altLang="en-US" sz="2000"/>
              <a:t>Due to a historical error, the quantity we call “electrical current” points in the opposite direction as the “electron current”.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304800" y="228600"/>
            <a:ext cx="74676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b="1" dirty="0"/>
              <a:t>Question 4 (Chapter 28): </a:t>
            </a:r>
            <a:r>
              <a:rPr lang="en-US" altLang="en-US" sz="1800" b="1" dirty="0"/>
              <a:t> </a:t>
            </a:r>
          </a:p>
          <a:p>
            <a:pPr eaLnBrk="1" hangingPunct="1">
              <a:spcBef>
                <a:spcPct val="50000"/>
              </a:spcBef>
              <a:buFontTx/>
              <a:buNone/>
            </a:pPr>
            <a:r>
              <a:rPr lang="en-US" altLang="en-US" sz="2800" dirty="0"/>
              <a:t>You now have a stream of protons exiting your tube at speed v =2.6</a:t>
            </a:r>
            <a:r>
              <a:rPr lang="en-US" altLang="en-US" sz="2800" dirty="0">
                <a:sym typeface="Symbol" panose="05050102010706020507" pitchFamily="18" charset="2"/>
              </a:rPr>
              <a:t>10</a:t>
            </a:r>
            <a:r>
              <a:rPr lang="en-US" altLang="en-US" sz="2800" baseline="30000" dirty="0">
                <a:sym typeface="Symbol" panose="05050102010706020507" pitchFamily="18" charset="2"/>
              </a:rPr>
              <a:t>5</a:t>
            </a:r>
            <a:r>
              <a:rPr lang="en-US" altLang="en-US" sz="2800" dirty="0">
                <a:sym typeface="Symbol" panose="05050102010706020507" pitchFamily="18" charset="2"/>
              </a:rPr>
              <a:t>m/s</a:t>
            </a:r>
            <a:r>
              <a:rPr lang="en-US" altLang="en-US" sz="2800" dirty="0"/>
              <a:t> at a rate of 1.2 </a:t>
            </a:r>
            <a:r>
              <a:rPr lang="en-US" altLang="en-US" sz="2800" dirty="0">
                <a:sym typeface="Symbol" panose="05050102010706020507" pitchFamily="18" charset="2"/>
              </a:rPr>
              <a:t></a:t>
            </a:r>
            <a:r>
              <a:rPr lang="en-US" altLang="en-US" sz="2800" dirty="0"/>
              <a:t>moles per second.  The stream is uniform in density, cylindrical in shape with </a:t>
            </a:r>
            <a:r>
              <a:rPr lang="en-US" altLang="en-US" sz="2800" dirty="0" err="1"/>
              <a:t>r</a:t>
            </a:r>
            <a:r>
              <a:rPr lang="en-US" altLang="en-US" sz="2800" baseline="-25000" dirty="0" err="1"/>
              <a:t>beam</a:t>
            </a:r>
            <a:r>
              <a:rPr lang="en-US" altLang="en-US" sz="2800" dirty="0"/>
              <a:t>=0.1mm</a:t>
            </a:r>
          </a:p>
        </p:txBody>
      </p:sp>
      <p:pic>
        <p:nvPicPr>
          <p:cNvPr id="11267" name="Picture 9" descr="z"/>
          <p:cNvPicPr>
            <a:picLocks noChangeAspect="1" noChangeArrowheads="1"/>
          </p:cNvPicPr>
          <p:nvPr/>
        </p:nvPicPr>
        <p:blipFill>
          <a:blip r:embed="rId2">
            <a:extLst>
              <a:ext uri="{28A0092B-C50C-407E-A947-70E740481C1C}">
                <a14:useLocalDpi xmlns:a14="http://schemas.microsoft.com/office/drawing/2010/main" val="0"/>
              </a:ext>
            </a:extLst>
          </a:blip>
          <a:srcRect l="21481" t="65031" r="51852"/>
          <a:stretch>
            <a:fillRect/>
          </a:stretch>
        </p:blipFill>
        <p:spPr bwMode="auto">
          <a:xfrm>
            <a:off x="4495800" y="2819400"/>
            <a:ext cx="4191000"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10"/>
          <p:cNvSpPr txBox="1">
            <a:spLocks noChangeArrowheads="1"/>
          </p:cNvSpPr>
          <p:nvPr/>
        </p:nvSpPr>
        <p:spPr bwMode="auto">
          <a:xfrm>
            <a:off x="381000" y="3048000"/>
            <a:ext cx="41148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a.  What is the i, I, and J of the proton flow?</a:t>
            </a:r>
          </a:p>
          <a:p>
            <a:pPr eaLnBrk="1" hangingPunct="1">
              <a:spcBef>
                <a:spcPct val="0"/>
              </a:spcBef>
              <a:buFontTx/>
              <a:buNone/>
            </a:pPr>
            <a:endParaRPr lang="en-US" altLang="en-US" sz="2800"/>
          </a:p>
          <a:p>
            <a:pPr eaLnBrk="1" hangingPunct="1">
              <a:spcBef>
                <a:spcPct val="0"/>
              </a:spcBef>
              <a:buFontTx/>
              <a:buNone/>
            </a:pPr>
            <a:r>
              <a:rPr lang="en-US" altLang="en-US" sz="2800"/>
              <a:t>b.  How many seconds does it take for one Coulomb of protons to go by?</a:t>
            </a:r>
          </a:p>
          <a:p>
            <a:pPr eaLnBrk="1" hangingPunct="1">
              <a:spcBef>
                <a:spcPct val="50000"/>
              </a:spcBef>
              <a:buFontTx/>
              <a:buNone/>
            </a:pPr>
            <a:endParaRPr lang="en-US" altLang="en-US" sz="20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TotalTime>
  <Words>1528</Words>
  <Application>Microsoft Office PowerPoint</Application>
  <PresentationFormat>On-screen Show (4:3)</PresentationFormat>
  <Paragraphs>117</Paragraphs>
  <Slides>24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9" baseType="lpstr">
      <vt:lpstr>Arial</vt:lpstr>
      <vt:lpstr>Cambria Math</vt:lpstr>
      <vt:lpstr>Times New Roman</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Linn-Benton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Gregory Mulder</dc:creator>
  <cp:lastModifiedBy>Greg S. Mulder</cp:lastModifiedBy>
  <cp:revision>33</cp:revision>
  <dcterms:created xsi:type="dcterms:W3CDTF">2008-06-06T04:17:01Z</dcterms:created>
  <dcterms:modified xsi:type="dcterms:W3CDTF">2020-06-09T17:50:03Z</dcterms:modified>
</cp:coreProperties>
</file>