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42" r:id="rId1"/>
    <p:sldMasterId id="2147483861" r:id="rId2"/>
    <p:sldMasterId id="2147483863" r:id="rId3"/>
    <p:sldMasterId id="2147483892" r:id="rId4"/>
    <p:sldMasterId id="2147483905" r:id="rId5"/>
    <p:sldMasterId id="2147483934" r:id="rId6"/>
  </p:sldMasterIdLst>
  <p:notesMasterIdLst>
    <p:notesMasterId r:id="rId34"/>
  </p:notesMasterIdLst>
  <p:handoutMasterIdLst>
    <p:handoutMasterId r:id="rId35"/>
  </p:handoutMasterIdLst>
  <p:sldIdLst>
    <p:sldId id="508" r:id="rId7"/>
    <p:sldId id="522" r:id="rId8"/>
    <p:sldId id="462" r:id="rId9"/>
    <p:sldId id="517" r:id="rId10"/>
    <p:sldId id="488" r:id="rId11"/>
    <p:sldId id="489" r:id="rId12"/>
    <p:sldId id="490" r:id="rId13"/>
    <p:sldId id="518" r:id="rId14"/>
    <p:sldId id="502" r:id="rId15"/>
    <p:sldId id="491" r:id="rId16"/>
    <p:sldId id="519" r:id="rId17"/>
    <p:sldId id="492" r:id="rId18"/>
    <p:sldId id="493" r:id="rId19"/>
    <p:sldId id="503" r:id="rId20"/>
    <p:sldId id="436" r:id="rId21"/>
    <p:sldId id="520" r:id="rId22"/>
    <p:sldId id="494" r:id="rId23"/>
    <p:sldId id="504" r:id="rId24"/>
    <p:sldId id="470" r:id="rId25"/>
    <p:sldId id="521" r:id="rId26"/>
    <p:sldId id="495" r:id="rId27"/>
    <p:sldId id="505" r:id="rId28"/>
    <p:sldId id="496" r:id="rId29"/>
    <p:sldId id="448" r:id="rId30"/>
    <p:sldId id="478" r:id="rId31"/>
    <p:sldId id="497" r:id="rId32"/>
    <p:sldId id="516"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 id="{60516888-A0F1-43A0-BB01-A22305A384D1}">
          <p14:sldIdLst>
            <p14:sldId id="508"/>
            <p14:sldId id="522"/>
            <p14:sldId id="462"/>
            <p14:sldId id="517"/>
            <p14:sldId id="488"/>
            <p14:sldId id="489"/>
            <p14:sldId id="490"/>
            <p14:sldId id="518"/>
            <p14:sldId id="502"/>
            <p14:sldId id="491"/>
            <p14:sldId id="519"/>
            <p14:sldId id="492"/>
            <p14:sldId id="493"/>
            <p14:sldId id="503"/>
            <p14:sldId id="436"/>
            <p14:sldId id="520"/>
            <p14:sldId id="494"/>
            <p14:sldId id="504"/>
            <p14:sldId id="470"/>
            <p14:sldId id="521"/>
            <p14:sldId id="495"/>
            <p14:sldId id="505"/>
            <p14:sldId id="496"/>
            <p14:sldId id="448"/>
            <p14:sldId id="478"/>
            <p14:sldId id="497"/>
            <p14:sldId id="516"/>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00"/>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77068" autoAdjust="0"/>
  </p:normalViewPr>
  <p:slideViewPr>
    <p:cSldViewPr snapToGrid="0">
      <p:cViewPr varScale="1">
        <p:scale>
          <a:sx n="86" d="100"/>
          <a:sy n="86" d="100"/>
        </p:scale>
        <p:origin x="-192" y="8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70" d="100"/>
          <a:sy n="70" d="100"/>
        </p:scale>
        <p:origin x="32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3/4/2013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3/4/2013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24954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10</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35289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12</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3/4/2013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521365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736495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890669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869947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960535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92692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68046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4175471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7879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45631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92538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6</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4902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29200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9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603830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6715892"/>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99514771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5040536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9960245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51722109"/>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3158194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52564930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8575651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21251192"/>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1179236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2009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6045496"/>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85619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71713537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540752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1556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8078148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8" name="Text Box 3"/>
          <p:cNvSpPr txBox="1">
            <a:spLocks noChangeArrowheads="1"/>
          </p:cNvSpPr>
          <p:nvPr userDrawn="1"/>
        </p:nvSpPr>
        <p:spPr bwMode="blackWhite">
          <a:xfrm>
            <a:off x="507868" y="6083575"/>
            <a:ext cx="1117309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chemeClr val="bg1">
                    <a:alpha val="99000"/>
                  </a:schemeClr>
                </a:solidFill>
                <a:latin typeface="Segoe UI" pitchFamily="34" charset="0"/>
                <a:cs typeface="Arial" charset="0"/>
              </a:rPr>
              <a:t>© </a:t>
            </a:r>
            <a:r>
              <a:rPr lang="en-US" sz="667" dirty="0" smtClean="0">
                <a:solidFill>
                  <a:schemeClr val="bg1">
                    <a:alpha val="99000"/>
                  </a:schemeClr>
                </a:solidFill>
                <a:latin typeface="Segoe UI" pitchFamily="34" charset="0"/>
                <a:cs typeface="Arial" charset="0"/>
              </a:rPr>
              <a:t>2012 Microsoft </a:t>
            </a:r>
            <a:r>
              <a:rPr lang="en-US" sz="667"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chemeClr val="bg1">
                    <a:alpha val="99000"/>
                  </a:schemeClr>
                </a:solidFill>
                <a:latin typeface="Segoe UI" pitchFamily="34" charset="0"/>
                <a:cs typeface="Arial" charset="0"/>
              </a:rPr>
              <a:t>MICROSOFT </a:t>
            </a:r>
            <a:r>
              <a:rPr lang="en-US" sz="667" dirty="0">
                <a:solidFill>
                  <a:schemeClr val="bg1">
                    <a:alpha val="99000"/>
                  </a:schemeClr>
                </a:solidFill>
                <a:latin typeface="Segoe UI" pitchFamily="34" charset="0"/>
                <a:cs typeface="Arial" charset="0"/>
              </a:rPr>
              <a:t>MAKES NO WARRANTIES, EXPRESS, IMPLIED OR STATUTORY, AS TO THE INFORMATION IN THIS PRESENTATION</a:t>
            </a:r>
            <a:r>
              <a:rPr lang="en-US" sz="667" dirty="0" smtClean="0">
                <a:solidFill>
                  <a:schemeClr val="bg1">
                    <a:alpha val="99000"/>
                  </a:schemeClr>
                </a:solidFill>
                <a:latin typeface="Segoe UI" pitchFamily="34" charset="0"/>
                <a:cs typeface="Arial" charset="0"/>
              </a:rPr>
              <a:t>.</a:t>
            </a:r>
          </a:p>
          <a:p>
            <a:pPr marL="0" marR="0" indent="0" algn="ctr" defTabSz="913650" rtl="0" eaLnBrk="0" fontAlgn="auto" latinLnBrk="0" hangingPunct="0">
              <a:lnSpc>
                <a:spcPct val="100000"/>
              </a:lnSpc>
              <a:spcBef>
                <a:spcPts val="0"/>
              </a:spcBef>
              <a:spcAft>
                <a:spcPts val="0"/>
              </a:spcAft>
              <a:buClrTx/>
              <a:buSzTx/>
              <a:buFontTx/>
              <a:buNone/>
              <a:tabLst/>
              <a:defRPr/>
            </a:pPr>
            <a:r>
              <a:rPr lang="en-US" altLang="zh-CN" sz="667" dirty="0" smtClean="0">
                <a:solidFill>
                  <a:schemeClr val="bg1">
                    <a:alpha val="99000"/>
                  </a:schemeClr>
                </a:solidFill>
                <a:latin typeface="Segoe UI" pitchFamily="34" charset="0"/>
                <a:cs typeface="Arial" charset="0"/>
              </a:rPr>
              <a:t>Translated to Chinese</a:t>
            </a:r>
            <a:r>
              <a:rPr lang="en-US" altLang="zh-CN" sz="667" baseline="0" dirty="0" smtClean="0">
                <a:solidFill>
                  <a:schemeClr val="bg1">
                    <a:alpha val="99000"/>
                  </a:schemeClr>
                </a:solidFill>
                <a:latin typeface="Segoe UI" pitchFamily="34" charset="0"/>
                <a:cs typeface="Arial" charset="0"/>
              </a:rPr>
              <a:t> Simplified Version by Shanghai Yungoal Info Tech Co., Ltd.</a:t>
            </a:r>
            <a:endParaRPr lang="en-US" altLang="zh-CN" sz="667" dirty="0" smtClean="0">
              <a:solidFill>
                <a:schemeClr val="bg1">
                  <a:alpha val="99000"/>
                </a:schemeClr>
              </a:solidFill>
              <a:latin typeface="Segoe UI" pitchFamily="34" charset="0"/>
              <a:cs typeface="Arial" charset="0"/>
            </a:endParaRPr>
          </a:p>
        </p:txBody>
      </p:sp>
      <p:pic>
        <p:nvPicPr>
          <p:cNvPr id="9"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5149" y="6447408"/>
            <a:ext cx="328064"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9763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708167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96785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0593672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67473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053912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622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899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620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560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75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4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66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2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47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4342862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70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71867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6750256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71968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77564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1497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62509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997560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55942580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10430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889776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55971337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16181273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7383041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81837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09016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1535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63737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7392350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454828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46198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1489620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65059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54483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2734988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5628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386916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60608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26083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7283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2740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1277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65369119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86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090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73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734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457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15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62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65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223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24699034"/>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45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486158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68662331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238739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61015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1584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500147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130123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24201562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62726453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88698778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67311183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58798771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40019048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3551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022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23578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3182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18118527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8878207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511077"/>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5888563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9479071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638427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34046077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3841966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7104338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7420910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23545886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87254656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0503873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theme" Target="../theme/theme6.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46102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9574921"/>
      </p:ext>
    </p:extLst>
  </p:cSld>
  <p:clrMap bg1="lt1" tx1="dk1" bg2="lt2" tx2="dk2" accent1="accent1" accent2="accent2" accent3="accent3" accent4="accent4" accent5="accent5" accent6="accent6" hlink="hlink" folHlink="folHlink"/>
  <p:sldLayoutIdLst>
    <p:sldLayoutId id="214748386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2506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957"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096873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8807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 id="2147483958"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48047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0.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10.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84.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hyperlink" Target="http://bit.ly/rFiLhN" TargetMode="External"/><Relationship Id="rId2" Type="http://schemas.openxmlformats.org/officeDocument/2006/relationships/notesSlide" Target="../notesSlides/notesSlide17.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notesSlide" Target="../notesSlides/notesSlide2.xml"/><Relationship Id="rId1" Type="http://schemas.openxmlformats.org/officeDocument/2006/relationships/slideLayout" Target="../slideLayouts/slideLayout1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8" Type="http://schemas.openxmlformats.org/officeDocument/2006/relationships/hyperlink" Target="http://nuget.org/packages/windowsazure.notifications" TargetMode="External"/><Relationship Id="rId3" Type="http://schemas.openxmlformats.org/officeDocument/2006/relationships/hyperlink" Target="http://bit.ly/A8GuVg" TargetMode="External"/><Relationship Id="rId7" Type="http://schemas.openxmlformats.org/officeDocument/2006/relationships/hyperlink" Target="http://nuget.org/packages/wnsrecipe" TargetMode="External"/><Relationship Id="rId2" Type="http://schemas.openxmlformats.org/officeDocument/2006/relationships/notesSlide" Target="../notesSlides/notesSlide23.xml"/><Relationship Id="rId1" Type="http://schemas.openxmlformats.org/officeDocument/2006/relationships/slideLayout" Target="../slideLayouts/slideLayout77.xml"/><Relationship Id="rId6" Type="http://schemas.openxmlformats.org/officeDocument/2006/relationships/hyperlink" Target="http://nuget.org/packages/windows8.notifications" TargetMode="External"/><Relationship Id="rId5" Type="http://schemas.openxmlformats.org/officeDocument/2006/relationships/hyperlink" Target="http://bit.ly/LTf4GP" TargetMode="External"/><Relationship Id="rId4" Type="http://schemas.openxmlformats.org/officeDocument/2006/relationships/hyperlink" Target="http://bit.ly/MDHfJ4"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85.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notesSlide" Target="../notesSlides/notesSlide26.xml"/><Relationship Id="rId1" Type="http://schemas.openxmlformats.org/officeDocument/2006/relationships/slideLayout" Target="../slideLayouts/slideLayout77.xml"/><Relationship Id="rId4" Type="http://schemas.openxmlformats.org/officeDocument/2006/relationships/hyperlink" Target="http://channel9.msdn.com/Events/TechEd/Europe/2012/AZR31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11514391" cy="1359196"/>
          </a:xfrm>
        </p:spPr>
        <p:txBody>
          <a:bodyPr/>
          <a:lstStyle/>
          <a:p>
            <a:r>
              <a:rPr lang="zh-CN" altLang="en-US" dirty="0" smtClean="0"/>
              <a:t>创建</a:t>
            </a:r>
            <a:r>
              <a:rPr lang="en-US" dirty="0" smtClean="0"/>
              <a:t>Windows 8</a:t>
            </a:r>
            <a:r>
              <a:rPr lang="zh-CN" altLang="en-US" dirty="0" smtClean="0"/>
              <a:t>和</a:t>
            </a:r>
            <a:r>
              <a:rPr lang="en-US" dirty="0" smtClean="0"/>
              <a:t>Windows Azure</a:t>
            </a:r>
            <a:r>
              <a:rPr lang="zh-CN" altLang="en-US" dirty="0" smtClean="0"/>
              <a:t>网站连接的应用</a:t>
            </a:r>
            <a:endParaRPr lang="en-US" dirty="0"/>
          </a:p>
        </p:txBody>
      </p:sp>
      <p:sp>
        <p:nvSpPr>
          <p:cNvPr id="3" name="Subtitle 2"/>
          <p:cNvSpPr>
            <a:spLocks noGrp="1"/>
          </p:cNvSpPr>
          <p:nvPr>
            <p:ph type="body" sz="quarter" idx="11"/>
          </p:nvPr>
        </p:nvSpPr>
        <p:spPr/>
        <p:txBody>
          <a:bodyPr>
            <a:normAutofit/>
          </a:bodyPr>
          <a:lstStyle/>
          <a:p>
            <a:r>
              <a:rPr lang="zh-CN" altLang="en-US" dirty="0"/>
              <a:t>姓</a:t>
            </a:r>
            <a:r>
              <a:rPr lang="zh-CN" altLang="en-US" dirty="0" smtClean="0"/>
              <a:t>名</a:t>
            </a:r>
            <a:endParaRPr lang="en-US" altLang="zh-CN" dirty="0" smtClean="0"/>
          </a:p>
          <a:p>
            <a:r>
              <a:rPr lang="zh-CN" altLang="en-US" dirty="0"/>
              <a:t>职</a:t>
            </a:r>
            <a:r>
              <a:rPr lang="zh-CN" altLang="en-US" dirty="0" smtClean="0"/>
              <a:t>位</a:t>
            </a:r>
            <a:endParaRPr lang="en-US" altLang="zh-CN" dirty="0" smtClean="0"/>
          </a:p>
          <a:p>
            <a:r>
              <a:rPr lang="zh-CN" altLang="en-US" dirty="0"/>
              <a:t>公</a:t>
            </a:r>
            <a:r>
              <a:rPr lang="zh-CN" altLang="en-US" dirty="0" smtClean="0"/>
              <a:t>司</a:t>
            </a:r>
            <a:endParaRPr lang="en-US" dirty="0"/>
          </a:p>
        </p:txBody>
      </p:sp>
      <p:sp>
        <p:nvSpPr>
          <p:cNvPr id="4" name="Content Placeholder 1"/>
          <p:cNvSpPr txBox="1">
            <a:spLocks/>
          </p:cNvSpPr>
          <p:nvPr/>
        </p:nvSpPr>
        <p:spPr>
          <a:xfrm>
            <a:off x="8913812" y="6248400"/>
            <a:ext cx="3655447" cy="292388"/>
          </a:xfrm>
          <a:prstGeom prst="rect">
            <a:avLst/>
          </a:prstGeom>
        </p:spPr>
        <p:txBody>
          <a:bodyPr vert="horz" wrap="square" lIns="0" tIns="0" rIns="0" bIns="0" rtlCol="0">
            <a:spAutoFit/>
          </a:bodyPr>
          <a:ls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a:lstStyle>
          <a:p>
            <a:r>
              <a:rPr lang="en-US" dirty="0" smtClean="0">
                <a:solidFill>
                  <a:schemeClr val="bg1"/>
                </a:solidFill>
              </a:rPr>
              <a:t>Version: November, 2012</a:t>
            </a:r>
            <a:endParaRPr lang="en-US" dirty="0">
              <a:solidFill>
                <a:schemeClr val="bg1"/>
              </a:solidFill>
            </a:endParaRPr>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p>
            <a:r>
              <a:rPr lang="zh-CN" altLang="en-US" sz="4800" dirty="0" smtClean="0"/>
              <a:t>关键的收获</a:t>
            </a:r>
            <a:r>
              <a:rPr lang="en-US" sz="4800" dirty="0" smtClean="0"/>
              <a:t>: </a:t>
            </a:r>
            <a:r>
              <a:rPr lang="zh-CN" altLang="en-US" sz="4800" dirty="0" smtClean="0"/>
              <a:t>序列化的格式有影响</a:t>
            </a:r>
            <a:endParaRPr lang="en-US" sz="4800" dirty="0"/>
          </a:p>
        </p:txBody>
      </p:sp>
      <p:grpSp>
        <p:nvGrpSpPr>
          <p:cNvPr id="11" name="Group 10"/>
          <p:cNvGrpSpPr/>
          <p:nvPr/>
        </p:nvGrpSpPr>
        <p:grpSpPr>
          <a:xfrm>
            <a:off x="608011" y="1247995"/>
            <a:ext cx="2817241" cy="4988857"/>
            <a:chOff x="608012" y="1247995"/>
            <a:chExt cx="2374898" cy="4988857"/>
          </a:xfrm>
        </p:grpSpPr>
        <p:sp>
          <p:nvSpPr>
            <p:cNvPr id="4" name="TextBox 3"/>
            <p:cNvSpPr txBox="1"/>
            <p:nvPr/>
          </p:nvSpPr>
          <p:spPr>
            <a:xfrm>
              <a:off x="608012" y="2000328"/>
              <a:ext cx="2031471" cy="3862564"/>
            </a:xfrm>
            <a:prstGeom prst="rect">
              <a:avLst/>
            </a:prstGeom>
            <a:noFill/>
          </p:spPr>
          <p:txBody>
            <a:bodyPr wrap="square" lIns="121888" tIns="60944" rIns="121888" bIns="60944" rtlCol="0">
              <a:spAutoFit/>
            </a:bodyPr>
            <a:lstStyle/>
            <a:p>
              <a:endParaRPr lang="en-US" sz="100" dirty="0"/>
            </a:p>
            <a:p>
              <a:r>
                <a:rPr lang="en-US" sz="100" b="1" dirty="0"/>
                <a:t>&lt;?xml version="1.0" encoding="utf-8" standalone="yes" ?&gt; </a:t>
              </a:r>
              <a:br>
                <a:rPr lang="en-US" sz="100" b="1" dirty="0"/>
              </a:br>
              <a:r>
                <a:rPr lang="en-US" sz="100" b="1" dirty="0"/>
                <a:t>- &lt;feed </a:t>
              </a:r>
              <a:r>
                <a:rPr lang="en-US" sz="100" b="1" dirty="0" err="1"/>
                <a:t>xml:base</a:t>
              </a:r>
              <a:r>
                <a:rPr lang="en-US" sz="100" b="1" dirty="0"/>
                <a:t>="</a:t>
              </a:r>
              <a:r>
                <a:rPr lang="en-US" sz="100" b="1" dirty="0">
                  <a:hlinkClick r:id="rId3"/>
                </a:rPr>
                <a:t>http://localhost:33779/WcfDataService1.svc/"</a:t>
              </a:r>
              <a:r>
                <a:rPr lang="en-US" sz="100" b="1" dirty="0"/>
                <a:t> </a:t>
              </a:r>
              <a:r>
                <a:rPr lang="en-US" sz="100" b="1" dirty="0" err="1"/>
                <a:t>xmlns:d</a:t>
              </a:r>
              <a:r>
                <a:rPr lang="en-US" sz="100" b="1" dirty="0"/>
                <a:t>="</a:t>
              </a:r>
              <a:r>
                <a:rPr lang="en-US" sz="100" b="1" dirty="0">
                  <a:hlinkClick r:id="rId4"/>
                </a:rPr>
                <a:t>http://schemas.microsoft.com/ado/2007/08/</a:t>
              </a:r>
              <a:r>
                <a:rPr lang="en-US" sz="100" b="1" dirty="0" err="1">
                  <a:hlinkClick r:id="rId4"/>
                </a:rPr>
                <a:t>dataservices</a:t>
              </a:r>
              <a:r>
                <a:rPr lang="en-US" sz="100" b="1" dirty="0">
                  <a:hlinkClick r:id="rId4"/>
                </a:rPr>
                <a:t>"</a:t>
              </a:r>
              <a:r>
                <a:rPr lang="en-US" sz="100" b="1" dirty="0"/>
                <a:t> </a:t>
              </a:r>
              <a:r>
                <a:rPr lang="en-US" sz="100" b="1" dirty="0" err="1"/>
                <a:t>xmlns:m</a:t>
              </a:r>
              <a:r>
                <a:rPr lang="en-US" sz="100" b="1" dirty="0"/>
                <a:t>="</a:t>
              </a:r>
              <a:r>
                <a:rPr lang="en-US" sz="100" b="1" dirty="0">
                  <a:hlinkClick r:id="rId5"/>
                </a:rPr>
                <a:t>http://schemas.microsoft.com/ado/2007/08/</a:t>
              </a:r>
              <a:r>
                <a:rPr lang="en-US" sz="100" b="1" dirty="0" err="1">
                  <a:hlinkClick r:id="rId5"/>
                </a:rPr>
                <a:t>dataservices</a:t>
              </a:r>
              <a:r>
                <a:rPr lang="en-US" sz="100" b="1" dirty="0">
                  <a:hlinkClick r:id="rId5"/>
                </a:rPr>
                <a:t>/metadata"</a:t>
              </a:r>
              <a:r>
                <a:rPr lang="en-US" sz="100" b="1" dirty="0"/>
                <a:t> </a:t>
              </a:r>
              <a:r>
                <a:rPr lang="en-US" sz="100" b="1" dirty="0" err="1"/>
                <a:t>xmlns</a:t>
              </a:r>
              <a:r>
                <a:rPr lang="en-US" sz="100" b="1" dirty="0"/>
                <a:t>="</a:t>
              </a:r>
              <a:r>
                <a:rPr lang="en-US" sz="100" b="1" dirty="0">
                  <a:hlinkClick r:id="rId6"/>
                </a:rPr>
                <a:t>http://www.w3.org/2005/Atom"</a:t>
              </a:r>
              <a:r>
                <a:rPr lang="en-US" sz="100" b="1" dirty="0"/>
                <a:t>&gt; </a:t>
              </a:r>
              <a:br>
                <a:rPr lang="en-US" sz="100" b="1" dirty="0"/>
              </a:br>
              <a:r>
                <a:rPr lang="en-US" sz="100" b="1" dirty="0"/>
                <a:t>&lt;title type="text"&gt;Drivers&lt;/title&gt; </a:t>
              </a:r>
              <a:br>
                <a:rPr lang="en-US" sz="100" b="1" dirty="0"/>
              </a:br>
              <a:r>
                <a:rPr lang="en-US" sz="100" b="1" dirty="0"/>
                <a:t>&lt;id&gt;</a:t>
              </a:r>
              <a:r>
                <a:rPr lang="en-US" sz="100" b="1" dirty="0">
                  <a:hlinkClick r:id="rId7"/>
                </a:rPr>
                <a:t>http://localhost:33779/WcfDataService1.svc/Drivers</a:t>
              </a:r>
              <a:r>
                <a:rPr lang="en-US" sz="100" b="1" dirty="0"/>
                <a:t>&lt;/id&gt; </a:t>
              </a:r>
              <a:br>
                <a:rPr lang="en-US" sz="100" b="1" dirty="0"/>
              </a:br>
              <a:r>
                <a:rPr lang="en-US" sz="100" b="1" dirty="0"/>
                <a:t>&lt;updated&gt;2010-05-24T22:12:38Z&lt;/updated&gt; </a:t>
              </a:r>
              <a:br>
                <a:rPr lang="en-US" sz="100" b="1" dirty="0"/>
              </a:br>
              <a:r>
                <a:rPr lang="en-US" sz="100" b="1" dirty="0"/>
                <a:t>&lt;link </a:t>
              </a:r>
              <a:r>
                <a:rPr lang="en-US" sz="100" b="1" dirty="0" err="1"/>
                <a:t>rel</a:t>
              </a:r>
              <a:r>
                <a:rPr lang="en-US" sz="100" b="1" dirty="0"/>
                <a:t>="self" title="Drivers" </a:t>
              </a:r>
              <a:r>
                <a:rPr lang="en-US" sz="100" b="1" dirty="0" err="1"/>
                <a:t>href</a:t>
              </a:r>
              <a:r>
                <a:rPr lang="en-US" sz="100" b="1" dirty="0"/>
                <a:t>="Drivers" /&gt; </a:t>
              </a:r>
              <a:br>
                <a:rPr lang="en-US" sz="100" b="1" dirty="0"/>
              </a:br>
              <a:r>
                <a:rPr lang="en-US" sz="100" b="1" dirty="0"/>
                <a:t>- &lt;entry&gt; </a:t>
              </a:r>
              <a:br>
                <a:rPr lang="en-US" sz="100" b="1" dirty="0"/>
              </a:br>
              <a:r>
                <a:rPr lang="en-US" sz="100" b="1" dirty="0"/>
                <a:t>&lt;id&gt;</a:t>
              </a:r>
              <a:r>
                <a:rPr lang="en-US" sz="100" b="1" dirty="0">
                  <a:hlinkClick r:id="rId8"/>
                </a:rPr>
                <a:t>http://localhost:33779/WcfDataService1.svc/Drivers(1)</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="Drivers(1)"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="Drivers(1)/</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="Drivers(1)/Todays"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m:type="Edm.Int32"&gt;1&lt;/d:DriverId&gt;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&gt;Rob&lt;/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&gt;Tiffany&lt;/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2"/>
                </a:rPr>
                <a:t>http://localhost:33779/WcfDataService1.svc/Drivers(2)</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="Drivers(2)"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="Drivers(2)/</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="Drivers(2)/Todays"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m:type="Edm.Int32"&gt;2&lt;/d:DriverId&gt;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&gt;Tan&lt;/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3"/>
                </a:rPr>
                <a:t>http://localhost:33779/WcfDataService1.svc/Drivers(3)</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="Drivers(3)"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="Drivers(3)/</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="Drivers(3)/Todays"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m:type="Edm.Int32"&gt;3&lt;/d:DriverId&gt;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&gt;Dan&lt;/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&gt;Bouie&lt;/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4"/>
                </a:rPr>
                <a:t>http://localhost:33779/WcfDataService1.svc/Drivers(4)</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="Drivers(4)"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="Drivers(4)/</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="Drivers(4)/Todays"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m:type="Edm.Int32"&gt;4&lt;/d:DriverId&gt;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&gt;John&lt;/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&gt;Dietz&lt;/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5"/>
                </a:rPr>
                <a:t>http://localhost:33779/WcfDataService1.svc/Drivers(5)</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="Drivers(5)"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="Drivers(5)/</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="Drivers(5)/Todays"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m:type="Edm.Int32"&gt;5&lt;/d:DriverId&gt;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&gt;Derek&lt;/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&gt;Snyder&lt;/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6"/>
                </a:rPr>
                <a:t>http://localhost:33779/WcfDataService1.svc/Drivers(6)</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="Drivers(6)"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="Drivers(6)/</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="Drivers(6)/Todays"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m:type="Edm.Int32"&gt;6&lt;/d:DriverId&gt;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&gt;Steve&lt;/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Hegenderfer</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7"/>
                </a:rPr>
                <a:t>http://localhost:33779/WcfDataService1.svc/Drivers(7)</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="Drivers(7)"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="Drivers(7)/</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="Drivers(7)/Todays"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m:type="Edm.Int32"&gt;7&lt;/d:DriverId&gt;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&gt;Chip&lt;/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Vollers</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8"/>
                </a:rPr>
                <a:t>http://localhost:33779/WcfDataService1.svc/Drivers(8)</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="Drivers(8)"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="Drivers(8)/</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="Drivers(8)/Todays"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m:type="Edm.Int32"&gt;8&lt;/d:DriverId&gt;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&gt;James&lt;/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&gt;Pratt&lt;/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&lt;/feed&gt;</a:t>
              </a:r>
              <a:endParaRPr lang="en-US" sz="100" dirty="0"/>
            </a:p>
            <a:p>
              <a:r>
                <a:rPr lang="en-US" sz="100" b="1" dirty="0"/>
                <a:t>The same list of 8 Customers using SOAP and a </a:t>
              </a:r>
              <a:r>
                <a:rPr lang="en-US" sz="100" b="1" dirty="0" err="1"/>
                <a:t>DataSet</a:t>
              </a:r>
              <a:r>
                <a:rPr lang="en-US" sz="100" b="1" dirty="0"/>
                <a:t> dropped us down to 3 kb but still too big for my taste.</a:t>
              </a:r>
              <a:r>
                <a:rPr lang="en-US" sz="100" dirty="0"/>
                <a:t> </a:t>
              </a:r>
            </a:p>
            <a:p>
              <a:r>
                <a:rPr lang="en-US" sz="100" b="1" dirty="0"/>
                <a:t>&lt;?xml version="1.0" encoding="utf-8"?&gt; </a:t>
              </a:r>
              <a:br>
                <a:rPr lang="en-US" sz="100" b="1" dirty="0"/>
              </a:br>
              <a:r>
                <a:rPr lang="en-US" sz="100" b="1" dirty="0"/>
                <a:t>&lt;</a:t>
              </a:r>
              <a:r>
                <a:rPr lang="en-US" sz="100" b="1" dirty="0" err="1"/>
                <a:t>DataSet</a:t>
              </a:r>
              <a:r>
                <a:rPr lang="en-US" sz="100" b="1" dirty="0"/>
                <a:t> </a:t>
              </a:r>
              <a:r>
                <a:rPr lang="en-US" sz="100" b="1" dirty="0" err="1"/>
                <a:t>xmlns</a:t>
              </a:r>
              <a:r>
                <a:rPr lang="en-US" sz="100" b="1" dirty="0"/>
                <a:t>="</a:t>
              </a:r>
              <a:r>
                <a:rPr lang="en-US" sz="100" b="1" dirty="0">
                  <a:hlinkClick r:id="rId19"/>
                </a:rPr>
                <a:t>http://tempuri.org/"</a:t>
              </a:r>
              <a:r>
                <a:rPr lang="en-US" sz="100" b="1" dirty="0"/>
                <a:t>&gt; </a:t>
              </a:r>
              <a:br>
                <a:rPr lang="en-US" sz="100" b="1" dirty="0"/>
              </a:br>
              <a:r>
                <a:rPr lang="en-US" sz="100" b="1" dirty="0"/>
                <a:t>&lt;</a:t>
              </a:r>
              <a:r>
                <a:rPr lang="en-US" sz="100" b="1" dirty="0" err="1"/>
                <a:t>xs:schema</a:t>
              </a:r>
              <a:r>
                <a:rPr lang="en-US" sz="100" b="1" dirty="0"/>
                <a:t> id="</a:t>
              </a:r>
              <a:r>
                <a:rPr lang="en-US" sz="100" b="1" dirty="0" err="1"/>
                <a:t>NewDataSet</a:t>
              </a:r>
              <a:r>
                <a:rPr lang="en-US" sz="100" b="1" dirty="0"/>
                <a:t>" </a:t>
              </a:r>
              <a:r>
                <a:rPr lang="en-US" sz="100" b="1" dirty="0" err="1"/>
                <a:t>xmlns</a:t>
              </a:r>
              <a:r>
                <a:rPr lang="en-US" sz="100" b="1" dirty="0"/>
                <a:t>="" </a:t>
              </a:r>
              <a:r>
                <a:rPr lang="en-US" sz="100" b="1" dirty="0" err="1"/>
                <a:t>xmlns:xs</a:t>
              </a:r>
              <a:r>
                <a:rPr lang="en-US" sz="100" b="1" dirty="0"/>
                <a:t>="</a:t>
              </a:r>
              <a:r>
                <a:rPr lang="en-US" sz="100" b="1" dirty="0">
                  <a:hlinkClick r:id="rId20"/>
                </a:rPr>
                <a:t>http://www.w3.org/2001/XMLSchema"</a:t>
              </a:r>
              <a:r>
                <a:rPr lang="en-US" sz="100" b="1" dirty="0"/>
                <a:t> </a:t>
              </a:r>
              <a:r>
                <a:rPr lang="en-US" sz="100" b="1" dirty="0" err="1"/>
                <a:t>xmlns:msdata</a:t>
              </a:r>
              <a:r>
                <a:rPr lang="en-US" sz="100" b="1" dirty="0"/>
                <a:t>="</a:t>
              </a:r>
              <a:r>
                <a:rPr lang="en-US" sz="100" b="1" dirty="0" err="1"/>
                <a:t>urn:schemas-microsoft-com:xml-msdata</a:t>
              </a:r>
              <a:r>
                <a:rPr lang="en-US" sz="100" b="1" dirty="0"/>
                <a:t>"&gt; </a:t>
              </a:r>
              <a:br>
                <a:rPr lang="en-US" sz="100" b="1" dirty="0"/>
              </a:br>
              <a:r>
                <a:rPr lang="en-US" sz="100" b="1" dirty="0"/>
                <a:t>&lt;</a:t>
              </a:r>
              <a:r>
                <a:rPr lang="en-US" sz="100" b="1" dirty="0" err="1"/>
                <a:t>xs:element</a:t>
              </a:r>
              <a:r>
                <a:rPr lang="en-US" sz="100" b="1" dirty="0"/>
                <a:t> name="</a:t>
              </a:r>
              <a:r>
                <a:rPr lang="en-US" sz="100" b="1" dirty="0" err="1"/>
                <a:t>NewDataSet</a:t>
              </a:r>
              <a:r>
                <a:rPr lang="en-US" sz="100" b="1" dirty="0"/>
                <a:t>" </a:t>
              </a:r>
              <a:r>
                <a:rPr lang="en-US" sz="100" b="1" dirty="0" err="1"/>
                <a:t>msdata:IsDataSet</a:t>
              </a:r>
              <a:r>
                <a:rPr lang="en-US" sz="100" b="1" dirty="0"/>
                <a:t>="true" </a:t>
              </a:r>
              <a:r>
                <a:rPr lang="en-US" sz="100" b="1" dirty="0" err="1"/>
                <a:t>msdata:UseCurrentLocale</a:t>
              </a:r>
              <a:r>
                <a:rPr lang="en-US" sz="100" b="1" dirty="0"/>
                <a:t>="true"&gt;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xs:choice</a:t>
              </a:r>
              <a:r>
                <a:rPr lang="en-US" sz="100" b="1" dirty="0"/>
                <a:t> </a:t>
              </a:r>
              <a:r>
                <a:rPr lang="en-US" sz="100" b="1" dirty="0" err="1"/>
                <a:t>minOccurs</a:t>
              </a:r>
              <a:r>
                <a:rPr lang="en-US" sz="100" b="1" dirty="0"/>
                <a:t>="0" </a:t>
              </a:r>
              <a:r>
                <a:rPr lang="en-US" sz="100" b="1" dirty="0" err="1"/>
                <a:t>maxOccurs</a:t>
              </a:r>
              <a:r>
                <a:rPr lang="en-US" sz="100" b="1" dirty="0"/>
                <a:t>="unbounded"&gt; </a:t>
              </a:r>
              <a:br>
                <a:rPr lang="en-US" sz="100" b="1" dirty="0"/>
              </a:br>
              <a:r>
                <a:rPr lang="en-US" sz="100" b="1" dirty="0"/>
                <a:t>&lt;</a:t>
              </a:r>
              <a:r>
                <a:rPr lang="en-US" sz="100" b="1" dirty="0" err="1"/>
                <a:t>xs:element</a:t>
              </a:r>
              <a:r>
                <a:rPr lang="en-US" sz="100" b="1" dirty="0"/>
                <a:t> name="Driver"&gt;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xs:element</a:t>
              </a:r>
              <a:r>
                <a:rPr lang="en-US" sz="100" b="1" dirty="0"/>
                <a:t> name="</a:t>
              </a:r>
              <a:r>
                <a:rPr lang="en-US" sz="100" b="1" dirty="0" err="1"/>
                <a:t>DriverId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DistributionCenterId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FirstName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LastName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xs:choice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xs:schema</a:t>
              </a:r>
              <a:r>
                <a:rPr lang="en-US" sz="100" b="1" dirty="0"/>
                <a:t>&gt; </a:t>
              </a:r>
              <a:br>
                <a:rPr lang="en-US" sz="100" b="1" dirty="0"/>
              </a:br>
              <a:r>
                <a:rPr lang="en-US" sz="100" b="1" dirty="0"/>
                <a:t>&lt;</a:t>
              </a:r>
              <a:r>
                <a:rPr lang="en-US" sz="100" b="1" dirty="0" err="1"/>
                <a:t>diffgr:diffgram</a:t>
              </a:r>
              <a:r>
                <a:rPr lang="en-US" sz="100" b="1" dirty="0"/>
                <a:t> </a:t>
              </a:r>
              <a:r>
                <a:rPr lang="en-US" sz="100" b="1" dirty="0" err="1"/>
                <a:t>xmlns:msdata</a:t>
              </a:r>
              <a:r>
                <a:rPr lang="en-US" sz="100" b="1" dirty="0"/>
                <a:t>="</a:t>
              </a:r>
              <a:r>
                <a:rPr lang="en-US" sz="100" b="1" dirty="0" err="1"/>
                <a:t>urn:schemas-microsoft-com:xml-msdata</a:t>
              </a:r>
              <a:r>
                <a:rPr lang="en-US" sz="100" b="1" dirty="0"/>
                <a:t>" </a:t>
              </a:r>
              <a:r>
                <a:rPr lang="en-US" sz="100" b="1" dirty="0" err="1"/>
                <a:t>xmlns:diffgr</a:t>
              </a:r>
              <a:r>
                <a:rPr lang="en-US" sz="100" b="1" dirty="0"/>
                <a:t>="urn:schemas-microsoft-com:xml-diffgram-v1"&gt; </a:t>
              </a:r>
              <a:br>
                <a:rPr lang="en-US" sz="100" b="1" dirty="0"/>
              </a:br>
              <a:r>
                <a:rPr lang="en-US" sz="100" b="1" dirty="0"/>
                <a:t>&lt;</a:t>
              </a:r>
              <a:r>
                <a:rPr lang="en-US" sz="100" b="1" dirty="0" err="1"/>
                <a:t>NewDataSet</a:t>
              </a:r>
              <a:r>
                <a:rPr lang="en-US" sz="100" b="1" dirty="0"/>
                <a:t> </a:t>
              </a:r>
              <a:r>
                <a:rPr lang="en-US" sz="100" b="1" dirty="0" err="1"/>
                <a:t>xmlns</a:t>
              </a:r>
              <a:r>
                <a:rPr lang="en-US" sz="100" b="1" dirty="0"/>
                <a:t>=""&gt; </a:t>
              </a:r>
              <a:br>
                <a:rPr lang="en-US" sz="100" b="1" dirty="0"/>
              </a:br>
              <a:r>
                <a:rPr lang="en-US" sz="100" b="1" dirty="0"/>
                <a:t>&lt;Driver </a:t>
              </a:r>
              <a:r>
                <a:rPr lang="en-US" sz="100" b="1" dirty="0" err="1"/>
                <a:t>diffgr:id</a:t>
              </a:r>
              <a:r>
                <a:rPr lang="en-US" sz="100" b="1" dirty="0"/>
                <a:t>="Driver1" </a:t>
              </a:r>
              <a:r>
                <a:rPr lang="en-US" sz="100" b="1" dirty="0" err="1"/>
                <a:t>msdata:rowOrder</a:t>
              </a:r>
              <a:r>
                <a:rPr lang="en-US" sz="100" b="1" dirty="0"/>
                <a:t>="0"&gt; </a:t>
              </a:r>
              <a:br>
                <a:rPr lang="en-US" sz="100" b="1" dirty="0"/>
              </a:br>
              <a:r>
                <a:rPr lang="en-US" sz="100" b="1" dirty="0"/>
                <a:t>&lt;</a:t>
              </a:r>
              <a:r>
                <a:rPr lang="en-US" sz="100" b="1" dirty="0" err="1"/>
                <a:t>DriverId</a:t>
              </a:r>
              <a:r>
                <a:rPr lang="en-US" sz="100" b="1" dirty="0"/>
                <a:t>&gt;1&lt;/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&gt;Rob&lt;/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&gt;Tiffany&lt;/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="Driver2" </a:t>
              </a:r>
              <a:r>
                <a:rPr lang="en-US" sz="100" b="1" dirty="0" err="1"/>
                <a:t>msdata:rowOrder</a:t>
              </a:r>
              <a:r>
                <a:rPr lang="en-US" sz="100" b="1" dirty="0"/>
                <a:t>="1"&gt; </a:t>
              </a:r>
              <a:br>
                <a:rPr lang="en-US" sz="100" b="1" dirty="0"/>
              </a:br>
              <a:r>
                <a:rPr lang="en-US" sz="100" b="1" dirty="0"/>
                <a:t>&lt;</a:t>
              </a:r>
              <a:r>
                <a:rPr lang="en-US" sz="100" b="1" dirty="0" err="1"/>
                <a:t>DriverId</a:t>
              </a:r>
              <a:r>
                <a:rPr lang="en-US" sz="100" b="1" dirty="0"/>
                <a:t>&gt;2&lt;/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&gt;Tan&lt;/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="Driver3" </a:t>
              </a:r>
              <a:r>
                <a:rPr lang="en-US" sz="100" b="1" dirty="0" err="1"/>
                <a:t>msdata:rowOrder</a:t>
              </a:r>
              <a:r>
                <a:rPr lang="en-US" sz="100" b="1" dirty="0"/>
                <a:t>="2"&gt; </a:t>
              </a:r>
              <a:br>
                <a:rPr lang="en-US" sz="100" b="1" dirty="0"/>
              </a:br>
              <a:r>
                <a:rPr lang="en-US" sz="100" b="1" dirty="0"/>
                <a:t>&lt;</a:t>
              </a:r>
              <a:r>
                <a:rPr lang="en-US" sz="100" b="1" dirty="0" err="1"/>
                <a:t>DriverId</a:t>
              </a:r>
              <a:r>
                <a:rPr lang="en-US" sz="100" b="1" dirty="0"/>
                <a:t>&gt;3&lt;/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&gt;Dan&lt;/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&gt;Bouie&lt;/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="Driver4" </a:t>
              </a:r>
              <a:r>
                <a:rPr lang="en-US" sz="100" b="1" dirty="0" err="1"/>
                <a:t>msdata:rowOrder</a:t>
              </a:r>
              <a:r>
                <a:rPr lang="en-US" sz="100" b="1" dirty="0"/>
                <a:t>="3"&gt; </a:t>
              </a:r>
              <a:br>
                <a:rPr lang="en-US" sz="100" b="1" dirty="0"/>
              </a:br>
              <a:r>
                <a:rPr lang="en-US" sz="100" b="1" dirty="0"/>
                <a:t>&lt;</a:t>
              </a:r>
              <a:r>
                <a:rPr lang="en-US" sz="100" b="1" dirty="0" err="1"/>
                <a:t>DriverId</a:t>
              </a:r>
              <a:r>
                <a:rPr lang="en-US" sz="100" b="1" dirty="0"/>
                <a:t>&gt;4&lt;/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&gt;John&lt;/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&gt;Dietz&lt;/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="Driver5" </a:t>
              </a:r>
              <a:r>
                <a:rPr lang="en-US" sz="100" b="1" dirty="0" err="1"/>
                <a:t>msdata:rowOrder</a:t>
              </a:r>
              <a:r>
                <a:rPr lang="en-US" sz="100" b="1" dirty="0"/>
                <a:t>="4"&gt; </a:t>
              </a:r>
              <a:br>
                <a:rPr lang="en-US" sz="100" b="1" dirty="0"/>
              </a:br>
              <a:r>
                <a:rPr lang="en-US" sz="100" b="1" dirty="0"/>
                <a:t>&lt;</a:t>
              </a:r>
              <a:r>
                <a:rPr lang="en-US" sz="100" b="1" dirty="0" err="1"/>
                <a:t>DriverId</a:t>
              </a:r>
              <a:r>
                <a:rPr lang="en-US" sz="100" b="1" dirty="0"/>
                <a:t>&gt;5&lt;/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&gt;Derek&lt;/</a:t>
              </a:r>
              <a:r>
                <a:rPr lang="en-US" sz="100" b="1" dirty="0" err="1"/>
                <a:t>FirstName</a:t>
              </a:r>
              <a:r>
                <a:rPr lang="en-US" sz="100" b="1" dirty="0"/>
                <a:t>&gt; </a:t>
              </a:r>
              <a:br>
                <a:rPr lang="en-US" sz="100" b="1" dirty="0"/>
              </a:br>
              <a:r>
                <a:rPr lang="en-US" sz="100" b="1" dirty="0"/>
                <a:t>&lt;</a:t>
              </a:r>
              <a:r>
                <a:rPr lang="en-US" sz="100" b="1" dirty="0" err="1"/>
                <a:t>LastName</a:t>
              </a:r>
              <a:r>
                <a:rPr lang="en-US" sz="100" b="1" dirty="0"/>
                <a:t>&gt;Snyder&lt;/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="Driver6" </a:t>
              </a:r>
              <a:r>
                <a:rPr lang="en-US" sz="100" b="1" dirty="0" err="1"/>
                <a:t>msdata:rowOrder</a:t>
              </a:r>
              <a:r>
                <a:rPr lang="en-US" sz="100" b="1" dirty="0"/>
                <a:t>="5"&gt; </a:t>
              </a:r>
              <a:br>
                <a:rPr lang="en-US" sz="100" b="1" dirty="0"/>
              </a:br>
              <a:r>
                <a:rPr lang="en-US" sz="100" b="1" dirty="0"/>
                <a:t>&lt;</a:t>
              </a:r>
              <a:r>
                <a:rPr lang="en-US" sz="100" b="1" dirty="0" err="1"/>
                <a:t>DriverId</a:t>
              </a:r>
              <a:r>
                <a:rPr lang="en-US" sz="100" b="1" dirty="0"/>
                <a:t>&gt;6&lt;/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&gt;Steve&lt;/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Hegenderfer</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="Driver7" </a:t>
              </a:r>
              <a:r>
                <a:rPr lang="en-US" sz="100" b="1" dirty="0" err="1"/>
                <a:t>msdata:rowOrder</a:t>
              </a:r>
              <a:r>
                <a:rPr lang="en-US" sz="100" b="1" dirty="0"/>
                <a:t>="6"&gt; </a:t>
              </a:r>
              <a:br>
                <a:rPr lang="en-US" sz="100" b="1" dirty="0"/>
              </a:br>
              <a:r>
                <a:rPr lang="en-US" sz="100" b="1" dirty="0"/>
                <a:t>&lt;</a:t>
              </a:r>
              <a:r>
                <a:rPr lang="en-US" sz="100" b="1" dirty="0" err="1"/>
                <a:t>DriverId</a:t>
              </a:r>
              <a:r>
                <a:rPr lang="en-US" sz="100" b="1" dirty="0"/>
                <a:t>&gt;7&lt;/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&gt;Chip&lt;/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Vollers</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="Driver8" </a:t>
              </a:r>
              <a:r>
                <a:rPr lang="en-US" sz="100" b="1" dirty="0" err="1"/>
                <a:t>msdata:rowOrder</a:t>
              </a:r>
              <a:r>
                <a:rPr lang="en-US" sz="100" b="1" dirty="0"/>
                <a:t>="7"&gt; </a:t>
              </a:r>
              <a:br>
                <a:rPr lang="en-US" sz="100" b="1" dirty="0"/>
              </a:br>
              <a:r>
                <a:rPr lang="en-US" sz="100" b="1" dirty="0"/>
                <a:t>&lt;</a:t>
              </a:r>
              <a:r>
                <a:rPr lang="en-US" sz="100" b="1" dirty="0" err="1"/>
                <a:t>DriverId</a:t>
              </a:r>
              <a:r>
                <a:rPr lang="en-US" sz="100" b="1" dirty="0"/>
                <a:t>&gt;8&lt;/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&gt;James&lt;/</a:t>
              </a:r>
              <a:r>
                <a:rPr lang="en-US" sz="100" b="1" dirty="0" err="1"/>
                <a:t>FirstName</a:t>
              </a:r>
              <a:r>
                <a:rPr lang="en-US" sz="100" b="1" dirty="0"/>
                <a:t>&gt; </a:t>
              </a:r>
              <a:br>
                <a:rPr lang="en-US" sz="100" b="1" dirty="0"/>
              </a:br>
              <a:r>
                <a:rPr lang="en-US" sz="100" b="1" dirty="0"/>
                <a:t>&lt;</a:t>
              </a:r>
              <a:r>
                <a:rPr lang="en-US" sz="100" b="1" dirty="0" err="1"/>
                <a:t>LastName</a:t>
              </a:r>
              <a:r>
                <a:rPr lang="en-US" sz="100" b="1" dirty="0"/>
                <a:t>&gt;Pratt&lt;/</a:t>
              </a:r>
              <a:r>
                <a:rPr lang="en-US" sz="100" b="1" dirty="0" err="1"/>
                <a:t>LastName</a:t>
              </a:r>
              <a:r>
                <a:rPr lang="en-US" sz="100" b="1" dirty="0"/>
                <a:t>&gt; </a:t>
              </a:r>
              <a:br>
                <a:rPr lang="en-US" sz="100" b="1" dirty="0"/>
              </a:br>
              <a:r>
                <a:rPr lang="en-US" sz="100" b="1" dirty="0"/>
                <a:t>&lt;/Driver&gt; </a:t>
              </a:r>
              <a:br>
                <a:rPr lang="en-US" sz="100" b="1" dirty="0"/>
              </a:br>
              <a:r>
                <a:rPr lang="en-US" sz="100" b="1" dirty="0"/>
                <a:t>&lt;/</a:t>
              </a:r>
              <a:r>
                <a:rPr lang="en-US" sz="100" b="1" dirty="0" err="1"/>
                <a:t>NewDataSet</a:t>
              </a:r>
              <a:r>
                <a:rPr lang="en-US" sz="100" b="1" dirty="0"/>
                <a:t>&gt; </a:t>
              </a:r>
              <a:br>
                <a:rPr lang="en-US" sz="100" b="1" dirty="0"/>
              </a:br>
              <a:r>
                <a:rPr lang="en-US" sz="100" b="1" dirty="0"/>
                <a:t>&lt;/</a:t>
              </a:r>
              <a:r>
                <a:rPr lang="en-US" sz="100" b="1" dirty="0" err="1"/>
                <a:t>diffgr:diffgram</a:t>
              </a:r>
              <a:r>
                <a:rPr lang="en-US" sz="100" b="1" dirty="0"/>
                <a:t>&gt; </a:t>
              </a:r>
              <a:br>
                <a:rPr lang="en-US" sz="100" b="1" dirty="0"/>
              </a:br>
              <a:r>
                <a:rPr lang="en-US" sz="100" b="1" dirty="0"/>
                <a:t>&lt;/</a:t>
              </a:r>
              <a:r>
                <a:rPr lang="en-US" sz="100" b="1" dirty="0" err="1"/>
                <a:t>DataSet</a:t>
              </a:r>
              <a:r>
                <a:rPr lang="en-US" sz="100" b="1" dirty="0"/>
                <a:t>&gt;</a:t>
              </a:r>
              <a:endParaRPr lang="en-US" sz="100" dirty="0"/>
            </a:p>
            <a:p>
              <a:endParaRPr lang="en-US" sz="100" dirty="0"/>
            </a:p>
          </p:txBody>
        </p:sp>
        <p:grpSp>
          <p:nvGrpSpPr>
            <p:cNvPr id="15" name="Group 14"/>
            <p:cNvGrpSpPr/>
            <p:nvPr/>
          </p:nvGrpSpPr>
          <p:grpSpPr>
            <a:xfrm>
              <a:off x="608013" y="1247995"/>
              <a:ext cx="2374897" cy="4988857"/>
              <a:chOff x="519113" y="1483618"/>
              <a:chExt cx="1554480" cy="4988857"/>
            </a:xfrm>
          </p:grpSpPr>
          <p:sp>
            <p:nvSpPr>
              <p:cNvPr id="12" name="Rectangle 11"/>
              <p:cNvSpPr/>
              <p:nvPr/>
            </p:nvSpPr>
            <p:spPr>
              <a:xfrm>
                <a:off x="519113" y="2123697"/>
                <a:ext cx="1554480"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sp>
            <p:nvSpPr>
              <p:cNvPr id="7" name="Rectangle 6"/>
              <p:cNvSpPr/>
              <p:nvPr/>
            </p:nvSpPr>
            <p:spPr>
              <a:xfrm>
                <a:off x="519113" y="1483618"/>
                <a:ext cx="1554480"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err="1">
                    <a:solidFill>
                      <a:schemeClr val="lt1">
                        <a:alpha val="99000"/>
                      </a:schemeClr>
                    </a:solidFill>
                  </a:rPr>
                  <a:t>OData</a:t>
                </a:r>
                <a:r>
                  <a:rPr lang="en-US" sz="2000" dirty="0">
                    <a:solidFill>
                      <a:schemeClr val="lt1">
                        <a:alpha val="99000"/>
                      </a:schemeClr>
                    </a:solidFill>
                  </a:rPr>
                  <a:t> 8.5kb</a:t>
                </a:r>
              </a:p>
            </p:txBody>
          </p:sp>
        </p:grpSp>
      </p:grpSp>
      <p:grpSp>
        <p:nvGrpSpPr>
          <p:cNvPr id="3" name="Group 2"/>
          <p:cNvGrpSpPr/>
          <p:nvPr/>
        </p:nvGrpSpPr>
        <p:grpSpPr>
          <a:xfrm>
            <a:off x="3541187" y="1247995"/>
            <a:ext cx="2927069" cy="5030394"/>
            <a:chOff x="3541187" y="1264902"/>
            <a:chExt cx="2553225" cy="5030394"/>
          </a:xfrm>
        </p:grpSpPr>
        <p:sp>
          <p:nvSpPr>
            <p:cNvPr id="5" name="TextBox 4"/>
            <p:cNvSpPr txBox="1"/>
            <p:nvPr/>
          </p:nvSpPr>
          <p:spPr>
            <a:xfrm>
              <a:off x="3541187" y="2017234"/>
              <a:ext cx="2553225" cy="4278062"/>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8" name="Rectangle 7"/>
            <p:cNvSpPr/>
            <p:nvPr/>
          </p:nvSpPr>
          <p:spPr>
            <a:xfrm>
              <a:off x="3541187" y="1264902"/>
              <a:ext cx="2553225"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REST-XML 1.2kb</a:t>
              </a:r>
            </a:p>
          </p:txBody>
        </p:sp>
        <p:sp>
          <p:nvSpPr>
            <p:cNvPr id="13" name="Rectangle 12"/>
            <p:cNvSpPr/>
            <p:nvPr/>
          </p:nvSpPr>
          <p:spPr>
            <a:xfrm>
              <a:off x="3541187" y="1904981"/>
              <a:ext cx="2553225"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grpSp>
        <p:nvGrpSpPr>
          <p:cNvPr id="10" name="Group 9"/>
          <p:cNvGrpSpPr/>
          <p:nvPr/>
        </p:nvGrpSpPr>
        <p:grpSpPr>
          <a:xfrm>
            <a:off x="6564888" y="1247995"/>
            <a:ext cx="5396491" cy="2643362"/>
            <a:chOff x="6617505" y="1247995"/>
            <a:chExt cx="5343873" cy="2643362"/>
          </a:xfrm>
        </p:grpSpPr>
        <p:sp>
          <p:nvSpPr>
            <p:cNvPr id="6" name="TextBox 5"/>
            <p:cNvSpPr txBox="1"/>
            <p:nvPr/>
          </p:nvSpPr>
          <p:spPr>
            <a:xfrm>
              <a:off x="6627812" y="1968571"/>
              <a:ext cx="5333566" cy="135418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1000" b="1" dirty="0"/>
                <a:t>[{"DistributionCenterId":1,"DriverId":1,"FirstName</a:t>
              </a:r>
              <a:r>
                <a:rPr lang="en-US" sz="1000" b="1" dirty="0" smtClean="0"/>
                <a:t>":“Nick","</a:t>
              </a:r>
              <a:r>
                <a:rPr lang="en-US" sz="1000" b="1" dirty="0"/>
                <a:t>LastName</a:t>
              </a:r>
              <a:r>
                <a:rPr lang="en-US" sz="1000" b="1" dirty="0" smtClean="0"/>
                <a:t>":"Harris"},</a:t>
              </a:r>
              <a:endParaRPr lang="en-US" sz="1000" b="1" dirty="0"/>
            </a:p>
            <a:p>
              <a:r>
                <a:rPr lang="en-US" sz="1000" b="1" dirty="0"/>
                <a:t> {"DistributionCenterId":1,"DriverId":2,"FirstName</a:t>
              </a:r>
              <a:r>
                <a:rPr lang="en-US" sz="1000" b="1" dirty="0" smtClean="0"/>
                <a:t>":“Rob","</a:t>
              </a:r>
              <a:r>
                <a:rPr lang="en-US" sz="1000" b="1" dirty="0"/>
                <a:t>LastName</a:t>
              </a:r>
              <a:r>
                <a:rPr lang="en-US" sz="1000" b="1" dirty="0" smtClean="0"/>
                <a:t>":“Tiffany"},</a:t>
              </a:r>
              <a:endParaRPr lang="en-US" sz="1000" b="1" dirty="0"/>
            </a:p>
            <a:p>
              <a:r>
                <a:rPr lang="en-US" sz="1000" b="1" dirty="0"/>
                <a:t> {"DistributionCenterId":1,"DriverId":3,"FirstName":"Dan","LastName":"Bouie"},</a:t>
              </a:r>
            </a:p>
            <a:p>
              <a:r>
                <a:rPr lang="en-US" sz="1000" b="1" dirty="0"/>
                <a:t> {"DistributionCenterId":1,"DriverId":4,"FirstName":"John","LastName":"Dietz"},</a:t>
              </a:r>
            </a:p>
            <a:p>
              <a:r>
                <a:rPr lang="en-US" sz="1000" b="1" dirty="0"/>
                <a:t> {"DistributionCenterId":2,"DriverId":5,"FirstName":"Derek","LastName":"Snyder"},</a:t>
              </a:r>
            </a:p>
            <a:p>
              <a:r>
                <a:rPr lang="en-US" sz="1000" b="1" dirty="0"/>
                <a:t> {"DistributionCenterId":2,"DriverId":6,"FirstName":"Steve","LastName":“Harris"},</a:t>
              </a:r>
            </a:p>
            <a:p>
              <a:r>
                <a:rPr lang="en-US" sz="1000" b="1" dirty="0"/>
                <a:t> {"DistributionCenterId":2,"DriverId":7,"FirstName":"Chip","LastName":"Vollers"},</a:t>
              </a:r>
            </a:p>
            <a:p>
              <a:r>
                <a:rPr lang="en-US" sz="1000" b="1" dirty="0"/>
                <a:t> {"DistributionCenterId":2,"DriverId":8,"FirstName":"James","LastName":"Pratt"}]</a:t>
              </a:r>
              <a:endParaRPr lang="en-US" sz="1000" dirty="0"/>
            </a:p>
          </p:txBody>
        </p:sp>
        <p:sp>
          <p:nvSpPr>
            <p:cNvPr id="9" name="Rectangle 8"/>
            <p:cNvSpPr/>
            <p:nvPr/>
          </p:nvSpPr>
          <p:spPr>
            <a:xfrm>
              <a:off x="6617505" y="1247995"/>
              <a:ext cx="5334098" cy="662191"/>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JSON 639 </a:t>
              </a:r>
              <a:r>
                <a:rPr lang="en-US" sz="2000" dirty="0" smtClean="0">
                  <a:solidFill>
                    <a:schemeClr val="lt1">
                      <a:alpha val="99000"/>
                    </a:schemeClr>
                  </a:solidFill>
                </a:rPr>
                <a:t>bytes</a:t>
              </a:r>
              <a:endParaRPr lang="en-US" sz="2000" dirty="0">
                <a:solidFill>
                  <a:schemeClr val="lt1">
                    <a:alpha val="99000"/>
                  </a:schemeClr>
                </a:solidFill>
              </a:endParaRPr>
            </a:p>
          </p:txBody>
        </p:sp>
        <p:sp>
          <p:nvSpPr>
            <p:cNvPr id="14" name="Rectangle 13"/>
            <p:cNvSpPr/>
            <p:nvPr/>
          </p:nvSpPr>
          <p:spPr>
            <a:xfrm>
              <a:off x="6617506" y="1903914"/>
              <a:ext cx="5334098" cy="1987443"/>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spTree>
    <p:extLst>
      <p:ext uri="{BB962C8B-B14F-4D97-AF65-F5344CB8AC3E}">
        <p14:creationId xmlns:p14="http://schemas.microsoft.com/office/powerpoint/2010/main" val="123769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zh-CN" altLang="en-US" dirty="0" smtClean="0"/>
              <a:t>媒体</a:t>
            </a:r>
            <a:endParaRPr lang="en-US" dirty="0"/>
          </a:p>
        </p:txBody>
      </p:sp>
    </p:spTree>
    <p:extLst>
      <p:ext uri="{BB962C8B-B14F-4D97-AF65-F5344CB8AC3E}">
        <p14:creationId xmlns:p14="http://schemas.microsoft.com/office/powerpoint/2010/main" val="31920195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9" name="Group 28"/>
          <p:cNvGrpSpPr/>
          <p:nvPr/>
        </p:nvGrpSpPr>
        <p:grpSpPr>
          <a:xfrm>
            <a:off x="5973014" y="1482167"/>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149013" cy="664797"/>
          </a:xfrm>
        </p:spPr>
        <p:txBody>
          <a:bodyPr/>
          <a:lstStyle/>
          <a:p>
            <a:r>
              <a:rPr lang="zh-CN" altLang="en-US" sz="4800" dirty="0" smtClean="0"/>
              <a:t>存储</a:t>
            </a:r>
            <a:r>
              <a:rPr lang="en-US" sz="4800" dirty="0" smtClean="0"/>
              <a:t>: </a:t>
            </a:r>
            <a:r>
              <a:rPr lang="zh-CN" altLang="en-US" sz="4800" dirty="0" smtClean="0"/>
              <a:t>我们如何保证密钥安全？</a:t>
            </a:r>
            <a:endParaRPr lang="en-US" sz="4800" dirty="0"/>
          </a:p>
        </p:txBody>
      </p:sp>
      <p:sp>
        <p:nvSpPr>
          <p:cNvPr id="3" name="Text Placeholder 2"/>
          <p:cNvSpPr>
            <a:spLocks noGrp="1"/>
          </p:cNvSpPr>
          <p:nvPr>
            <p:ph type="body" sz="quarter" idx="10"/>
          </p:nvPr>
        </p:nvSpPr>
        <p:spPr>
          <a:xfrm>
            <a:off x="519112" y="1447799"/>
            <a:ext cx="11149013" cy="4616648"/>
          </a:xfrm>
        </p:spPr>
        <p:txBody>
          <a:bodyPr/>
          <a:lstStyle/>
          <a:p>
            <a:r>
              <a:rPr lang="zh-CN" altLang="en-US" dirty="0" smtClean="0"/>
              <a:t>代理请求</a:t>
            </a:r>
            <a:endParaRPr lang="en-US" altLang="zh-CN" dirty="0" smtClean="0"/>
          </a:p>
          <a:p>
            <a:endParaRPr lang="en-US" altLang="zh-CN" dirty="0" smtClean="0"/>
          </a:p>
          <a:p>
            <a:r>
              <a:rPr lang="zh-CN" altLang="en-US" dirty="0"/>
              <a:t>客</a:t>
            </a:r>
            <a:r>
              <a:rPr lang="zh-CN" altLang="en-US" dirty="0" smtClean="0"/>
              <a:t>户端</a:t>
            </a:r>
            <a:endParaRPr lang="en-US" altLang="zh-CN" dirty="0" smtClean="0"/>
          </a:p>
          <a:p>
            <a:r>
              <a:rPr lang="zh-CN" altLang="en-US" dirty="0" smtClean="0"/>
              <a:t>发送数据到</a:t>
            </a:r>
            <a:r>
              <a:rPr lang="en-US" altLang="zh-CN" dirty="0" smtClean="0"/>
              <a:t>web</a:t>
            </a:r>
            <a:r>
              <a:rPr lang="zh-CN" altLang="en-US" dirty="0" smtClean="0"/>
              <a:t>角色</a:t>
            </a:r>
            <a:endParaRPr lang="en-US" altLang="zh-CN" dirty="0" smtClean="0"/>
          </a:p>
          <a:p>
            <a:endParaRPr lang="en-US" altLang="zh-CN" dirty="0" smtClean="0"/>
          </a:p>
          <a:p>
            <a:r>
              <a:rPr lang="en-US" altLang="zh-CN" dirty="0" smtClean="0"/>
              <a:t>Web</a:t>
            </a:r>
            <a:r>
              <a:rPr lang="zh-CN" altLang="en-US" dirty="0"/>
              <a:t>角</a:t>
            </a:r>
            <a:r>
              <a:rPr lang="zh-CN" altLang="en-US" dirty="0" smtClean="0"/>
              <a:t>色</a:t>
            </a:r>
            <a:endParaRPr lang="en-US" altLang="zh-CN" dirty="0" smtClean="0"/>
          </a:p>
          <a:p>
            <a:r>
              <a:rPr lang="zh-CN" altLang="en-US" dirty="0" smtClean="0"/>
              <a:t>发送数据到存储</a:t>
            </a:r>
            <a:endParaRPr lang="en-US" altLang="zh-CN" dirty="0" smtClean="0"/>
          </a:p>
        </p:txBody>
      </p:sp>
      <p:cxnSp>
        <p:nvCxnSpPr>
          <p:cNvPr id="5" name="Straight Connector 4"/>
          <p:cNvCxnSpPr/>
          <p:nvPr/>
        </p:nvCxnSpPr>
        <p:spPr>
          <a:xfrm flipH="1" flipV="1">
            <a:off x="8186874" y="3848614"/>
            <a:ext cx="1119042" cy="143542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(1)</a:t>
            </a:r>
          </a:p>
        </p:txBody>
      </p:sp>
      <p:sp>
        <p:nvSpPr>
          <p:cNvPr id="9" name="TextBox 8"/>
          <p:cNvSpPr txBox="1"/>
          <p:nvPr/>
        </p:nvSpPr>
        <p:spPr>
          <a:xfrm>
            <a:off x="8680330" y="260068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(2)</a:t>
            </a:r>
          </a:p>
        </p:txBody>
      </p:sp>
      <p:grpSp>
        <p:nvGrpSpPr>
          <p:cNvPr id="42" name="Group 41"/>
          <p:cNvGrpSpPr/>
          <p:nvPr/>
        </p:nvGrpSpPr>
        <p:grpSpPr>
          <a:xfrm>
            <a:off x="9148740"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512181"/>
            <a:chOff x="6736308" y="3134493"/>
            <a:chExt cx="1666994" cy="1512180"/>
          </a:xfrm>
          <a:solidFill>
            <a:schemeClr val="tx1"/>
          </a:solidFill>
        </p:grpSpPr>
        <p:grpSp>
          <p:nvGrpSpPr>
            <p:cNvPr id="52" name="Group 51"/>
            <p:cNvGrpSpPr/>
            <p:nvPr/>
          </p:nvGrpSpPr>
          <p:grpSpPr bwMode="black">
            <a:xfrm>
              <a:off x="6891720" y="3134493"/>
              <a:ext cx="1356170" cy="1103304"/>
              <a:chOff x="5184775" y="225425"/>
              <a:chExt cx="1500188" cy="1220788"/>
            </a:xfrm>
            <a:grp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369674"/>
              <a:ext cx="1666994" cy="276999"/>
            </a:xfrm>
            <a:prstGeom prst="rect">
              <a:avLst/>
            </a:prstGeom>
            <a:noFill/>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tx1">
                      <a:lumMod val="90000"/>
                      <a:lumOff val="10000"/>
                      <a:alpha val="99000"/>
                    </a:schemeClr>
                  </a:solidFill>
                  <a:latin typeface="+mj-lt"/>
                </a:rPr>
                <a:t>Web Role</a:t>
              </a:r>
              <a:endParaRPr lang="en-US" spc="-100" dirty="0">
                <a:solidFill>
                  <a:schemeClr val="tx1">
                    <a:lumMod val="90000"/>
                    <a:lumOff val="10000"/>
                    <a:alpha val="99000"/>
                  </a:schemeClr>
                </a:solidFill>
                <a:latin typeface="+mj-lt"/>
              </a:endParaRPr>
            </a:p>
          </p:txBody>
        </p:sp>
      </p:grpSp>
      <p:grpSp>
        <p:nvGrpSpPr>
          <p:cNvPr id="6" name="Group 5"/>
          <p:cNvGrpSpPr/>
          <p:nvPr/>
        </p:nvGrpSpPr>
        <p:grpSpPr>
          <a:xfrm>
            <a:off x="9967367" y="1819057"/>
            <a:ext cx="1116786" cy="1390007"/>
            <a:chOff x="11412982" y="1778153"/>
            <a:chExt cx="1116786" cy="1390007"/>
          </a:xfrm>
        </p:grpSpPr>
        <p:sp>
          <p:nvSpPr>
            <p:cNvPr id="61" name="Freeform 60"/>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0"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9"/>
            <a:ext cx="1488458" cy="79067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grpSp>
        <p:nvGrpSpPr>
          <p:cNvPr id="4" name="Group 3"/>
          <p:cNvGrpSpPr/>
          <p:nvPr/>
        </p:nvGrpSpPr>
        <p:grpSpPr>
          <a:xfrm>
            <a:off x="9530522" y="5081164"/>
            <a:ext cx="1821690" cy="1472036"/>
            <a:chOff x="1334928" y="3458283"/>
            <a:chExt cx="974288" cy="895818"/>
          </a:xfrm>
        </p:grpSpPr>
        <p:pic>
          <p:nvPicPr>
            <p:cNvPr id="47" name="Picture 4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48"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cxnSp>
        <p:nvCxnSpPr>
          <p:cNvPr id="49" name="Straight Connector 48"/>
          <p:cNvCxnSpPr/>
          <p:nvPr/>
        </p:nvCxnSpPr>
        <p:spPr>
          <a:xfrm flipV="1">
            <a:off x="10400734" y="3283303"/>
            <a:ext cx="0" cy="1614475"/>
          </a:xfrm>
          <a:prstGeom prst="line">
            <a:avLst/>
          </a:prstGeom>
          <a:ln w="50800">
            <a:solidFill>
              <a:schemeClr val="accent5">
                <a:lumMod val="75000"/>
              </a:schemeClr>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515048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50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dirty="0" smtClean="0"/>
              <a:t>存储</a:t>
            </a:r>
            <a:r>
              <a:rPr lang="en-US" dirty="0" smtClean="0"/>
              <a:t>: </a:t>
            </a:r>
            <a:r>
              <a:rPr lang="zh-CN" altLang="en-US" dirty="0" smtClean="0"/>
              <a:t>使用共享访问签名</a:t>
            </a:r>
            <a:endParaRPr lang="en-US" dirty="0"/>
          </a:p>
        </p:txBody>
      </p:sp>
      <p:sp>
        <p:nvSpPr>
          <p:cNvPr id="3" name="Text Placeholder 2"/>
          <p:cNvSpPr>
            <a:spLocks noGrp="1"/>
          </p:cNvSpPr>
          <p:nvPr>
            <p:ph type="body" sz="quarter" idx="10"/>
          </p:nvPr>
        </p:nvSpPr>
        <p:spPr>
          <a:xfrm>
            <a:off x="519112" y="1447799"/>
            <a:ext cx="5355881" cy="5170646"/>
          </a:xfrm>
        </p:spPr>
        <p:txBody>
          <a:bodyPr/>
          <a:lstStyle/>
          <a:p>
            <a:r>
              <a:rPr lang="zh-CN" altLang="en-US" dirty="0" smtClean="0"/>
              <a:t>客户端为</a:t>
            </a:r>
            <a:r>
              <a:rPr lang="en-US" altLang="zh-CN" dirty="0" smtClean="0"/>
              <a:t>SAS</a:t>
            </a:r>
            <a:r>
              <a:rPr lang="zh-CN" altLang="en-US" dirty="0" smtClean="0"/>
              <a:t>创建</a:t>
            </a:r>
            <a:r>
              <a:rPr lang="en-US" altLang="zh-CN" dirty="0" smtClean="0"/>
              <a:t>Web</a:t>
            </a:r>
            <a:r>
              <a:rPr lang="zh-CN" altLang="en-US" dirty="0"/>
              <a:t>角</a:t>
            </a:r>
            <a:r>
              <a:rPr lang="zh-CN" altLang="en-US" dirty="0" smtClean="0"/>
              <a:t>色请求</a:t>
            </a:r>
            <a:endParaRPr lang="en-US" altLang="zh-CN" dirty="0" smtClean="0"/>
          </a:p>
          <a:p>
            <a:endParaRPr lang="en-US" altLang="zh-CN" dirty="0" smtClean="0"/>
          </a:p>
          <a:p>
            <a:r>
              <a:rPr lang="en-US" dirty="0" smtClean="0"/>
              <a:t>Web</a:t>
            </a:r>
            <a:r>
              <a:rPr lang="zh-CN" altLang="en-US" dirty="0" smtClean="0"/>
              <a:t>角色发送客户端</a:t>
            </a:r>
            <a:r>
              <a:rPr lang="en-US" altLang="zh-CN" dirty="0" smtClean="0"/>
              <a:t>SAS</a:t>
            </a:r>
          </a:p>
          <a:p>
            <a:endParaRPr lang="en-US" altLang="zh-CN" dirty="0" smtClean="0"/>
          </a:p>
          <a:p>
            <a:r>
              <a:rPr lang="zh-CN" altLang="en-US" dirty="0"/>
              <a:t>客户</a:t>
            </a:r>
            <a:r>
              <a:rPr lang="zh-CN" altLang="en-US" dirty="0" smtClean="0"/>
              <a:t>端创建读或写请求</a:t>
            </a:r>
            <a:endParaRPr lang="en-US" altLang="zh-CN" dirty="0" smtClean="0"/>
          </a:p>
          <a:p>
            <a:endParaRPr lang="en-US" altLang="zh-CN" dirty="0" smtClean="0"/>
          </a:p>
          <a:p>
            <a:r>
              <a:rPr lang="zh-CN" altLang="en-US" dirty="0"/>
              <a:t>客户</a:t>
            </a:r>
            <a:r>
              <a:rPr lang="zh-CN" altLang="en-US" dirty="0" smtClean="0"/>
              <a:t>端获得响应</a:t>
            </a:r>
            <a:endParaRPr lang="en-US" dirty="0"/>
          </a:p>
        </p:txBody>
      </p:sp>
      <p:sp>
        <p:nvSpPr>
          <p:cNvPr id="25" name="Rectangle 24"/>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7" name="Group 26"/>
          <p:cNvGrpSpPr/>
          <p:nvPr/>
        </p:nvGrpSpPr>
        <p:grpSpPr>
          <a:xfrm>
            <a:off x="5973014" y="1482167"/>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1"/>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(1)</a:t>
            </a:r>
          </a:p>
        </p:txBody>
      </p:sp>
      <p:sp>
        <p:nvSpPr>
          <p:cNvPr id="35" name="TextBox 34"/>
          <p:cNvSpPr txBox="1"/>
          <p:nvPr/>
        </p:nvSpPr>
        <p:spPr>
          <a:xfrm>
            <a:off x="9466142" y="367186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(3)</a:t>
            </a:r>
          </a:p>
        </p:txBody>
      </p:sp>
      <p:grpSp>
        <p:nvGrpSpPr>
          <p:cNvPr id="49" name="Group 48"/>
          <p:cNvGrpSpPr/>
          <p:nvPr/>
        </p:nvGrpSpPr>
        <p:grpSpPr>
          <a:xfrm>
            <a:off x="6796771" y="3218234"/>
            <a:ext cx="1666994" cy="1513661"/>
            <a:chOff x="6736308" y="3134493"/>
            <a:chExt cx="1666994" cy="1513660"/>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371154"/>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tx1">
                      <a:lumMod val="90000"/>
                      <a:lumOff val="10000"/>
                      <a:alpha val="99000"/>
                    </a:schemeClr>
                  </a:solidFill>
                  <a:latin typeface="+mj-lt"/>
                </a:rPr>
                <a:t>Web </a:t>
              </a:r>
              <a:r>
                <a:rPr lang="zh-CN" altLang="en-US" spc="-100" dirty="0" smtClean="0">
                  <a:solidFill>
                    <a:schemeClr val="tx1">
                      <a:lumMod val="90000"/>
                      <a:lumOff val="10000"/>
                      <a:alpha val="99000"/>
                    </a:schemeClr>
                  </a:solidFill>
                  <a:latin typeface="+mj-lt"/>
                </a:rPr>
                <a:t>角色</a:t>
              </a:r>
              <a:endParaRPr lang="en-US" spc="-100" dirty="0">
                <a:solidFill>
                  <a:schemeClr val="tx1">
                    <a:lumMod val="90000"/>
                    <a:lumOff val="10000"/>
                    <a:alpha val="99000"/>
                  </a:schemeClr>
                </a:solidFill>
                <a:latin typeface="+mj-lt"/>
              </a:endParaRPr>
            </a:p>
          </p:txBody>
        </p:sp>
      </p:grpSp>
      <p:cxnSp>
        <p:nvCxnSpPr>
          <p:cNvPr id="58" name="Straight Connector 57"/>
          <p:cNvCxnSpPr/>
          <p:nvPr/>
        </p:nvCxnSpPr>
        <p:spPr>
          <a:xfrm flipH="1">
            <a:off x="9912282"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1" y="3823689"/>
            <a:ext cx="1177916" cy="161826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3" y="41676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(2)</a:t>
            </a:r>
          </a:p>
        </p:txBody>
      </p:sp>
      <p:cxnSp>
        <p:nvCxnSpPr>
          <p:cNvPr id="61" name="Straight Connector 60"/>
          <p:cNvCxnSpPr/>
          <p:nvPr/>
        </p:nvCxnSpPr>
        <p:spPr>
          <a:xfrm flipV="1">
            <a:off x="9667177"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7" y="41027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(4)</a:t>
            </a:r>
          </a:p>
        </p:txBody>
      </p:sp>
      <p:grpSp>
        <p:nvGrpSpPr>
          <p:cNvPr id="37" name="Group 36"/>
          <p:cNvGrpSpPr/>
          <p:nvPr/>
        </p:nvGrpSpPr>
        <p:grpSpPr>
          <a:xfrm>
            <a:off x="9530522" y="5082741"/>
            <a:ext cx="1821690" cy="1472036"/>
            <a:chOff x="1334928" y="3458283"/>
            <a:chExt cx="974288" cy="895818"/>
          </a:xfrm>
        </p:grpSpPr>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39"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grpSp>
        <p:nvGrpSpPr>
          <p:cNvPr id="29" name="Group 28"/>
          <p:cNvGrpSpPr/>
          <p:nvPr/>
        </p:nvGrpSpPr>
        <p:grpSpPr>
          <a:xfrm>
            <a:off x="9967367" y="1819057"/>
            <a:ext cx="1116786" cy="1390007"/>
            <a:chOff x="11412982" y="1778153"/>
            <a:chExt cx="1116786" cy="1390007"/>
          </a:xfrm>
        </p:grpSpPr>
        <p:sp>
          <p:nvSpPr>
            <p:cNvPr id="33" name="Freeform 32"/>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4"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23709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22" presetClass="entr" presetSubtype="4"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22" presetClass="entr" presetSubtype="1"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22" presetClass="entr" presetSubtype="4"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down)">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5" grpId="0"/>
      <p:bldP spid="60"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zh-CN" altLang="en-US" sz="6600" dirty="0" smtClean="0"/>
              <a:t>有</a:t>
            </a:r>
            <a:r>
              <a:rPr lang="en-US" altLang="zh-CN" sz="6600" dirty="0" smtClean="0"/>
              <a:t>SAS</a:t>
            </a:r>
            <a:r>
              <a:rPr lang="zh-CN" altLang="en-US" sz="6600" dirty="0" smtClean="0"/>
              <a:t>的</a:t>
            </a:r>
            <a:r>
              <a:rPr lang="en-US" sz="6600" dirty="0" smtClean="0"/>
              <a:t>Blob</a:t>
            </a:r>
            <a:r>
              <a:rPr lang="zh-CN" altLang="en-US" sz="6600" dirty="0" smtClean="0"/>
              <a:t>存储</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zh-CN" altLang="en-US" sz="2200" dirty="0" smtClean="0">
                  <a:solidFill>
                    <a:srgbClr val="00AEEF">
                      <a:alpha val="99000"/>
                    </a:srgbClr>
                  </a:solidFill>
                </a:rPr>
                <a:t>演示</a:t>
              </a:r>
              <a:endParaRPr lang="en-US" sz="2200" dirty="0" smtClean="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下一步</a:t>
            </a:r>
            <a:endParaRPr lang="en-US" dirty="0"/>
          </a:p>
        </p:txBody>
      </p:sp>
      <p:sp>
        <p:nvSpPr>
          <p:cNvPr id="3" name="Text Placeholder 2"/>
          <p:cNvSpPr>
            <a:spLocks noGrp="1"/>
          </p:cNvSpPr>
          <p:nvPr>
            <p:ph type="body" sz="quarter" idx="10"/>
          </p:nvPr>
        </p:nvSpPr>
        <p:spPr>
          <a:xfrm>
            <a:off x="519112" y="1447799"/>
            <a:ext cx="11149013" cy="3816429"/>
          </a:xfrm>
        </p:spPr>
        <p:txBody>
          <a:bodyPr/>
          <a:lstStyle/>
          <a:p>
            <a:r>
              <a:rPr lang="zh-CN" altLang="en-US" dirty="0"/>
              <a:t>优</a:t>
            </a:r>
            <a:r>
              <a:rPr lang="zh-CN" altLang="en-US" dirty="0" smtClean="0"/>
              <a:t>化存储调用</a:t>
            </a:r>
            <a:r>
              <a:rPr lang="en-US" altLang="zh-CN" dirty="0" err="1"/>
              <a:t>CreateIfNotExist</a:t>
            </a:r>
            <a:endParaRPr lang="en-US" dirty="0" smtClean="0"/>
          </a:p>
          <a:p>
            <a:r>
              <a:rPr lang="zh-CN" altLang="en-US" dirty="0" smtClean="0"/>
              <a:t>并行上传大文件的块到</a:t>
            </a:r>
            <a:r>
              <a:rPr lang="en-US" altLang="zh-CN" dirty="0" smtClean="0"/>
              <a:t>blob</a:t>
            </a:r>
          </a:p>
          <a:p>
            <a:r>
              <a:rPr lang="en-US" dirty="0" smtClean="0"/>
              <a:t>Windows Azure CDN</a:t>
            </a:r>
          </a:p>
          <a:p>
            <a:r>
              <a:rPr lang="en-US" dirty="0" smtClean="0"/>
              <a:t>Windows Azure </a:t>
            </a:r>
            <a:r>
              <a:rPr lang="zh-CN" altLang="en-US" dirty="0"/>
              <a:t>媒体服务</a:t>
            </a:r>
            <a:endParaRPr lang="en-US" dirty="0" smtClean="0"/>
          </a:p>
          <a:p>
            <a:r>
              <a:rPr lang="zh-CN" altLang="en-US" dirty="0" smtClean="0"/>
              <a:t>使用</a:t>
            </a:r>
            <a:r>
              <a:rPr lang="en-US" dirty="0" err="1" smtClean="0"/>
              <a:t>CloudConfigurationManager</a:t>
            </a:r>
            <a:r>
              <a:rPr lang="zh-CN" altLang="en-US" dirty="0" smtClean="0"/>
              <a:t>来允许</a:t>
            </a:r>
            <a:r>
              <a:rPr lang="en-US" altLang="zh-CN" dirty="0" smtClean="0"/>
              <a:t>WAW</a:t>
            </a:r>
            <a:r>
              <a:rPr lang="zh-CN" altLang="en-US" dirty="0" smtClean="0"/>
              <a:t>和云服务的可移植性</a:t>
            </a:r>
            <a:endParaRPr lang="en-US" dirty="0"/>
          </a:p>
        </p:txBody>
      </p:sp>
    </p:spTree>
    <p:extLst>
      <p:ext uri="{BB962C8B-B14F-4D97-AF65-F5344CB8AC3E}">
        <p14:creationId xmlns:p14="http://schemas.microsoft.com/office/powerpoint/2010/main" val="40511687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zh-CN" altLang="en-US" dirty="0"/>
              <a:t>地理位置</a:t>
            </a:r>
            <a:endParaRPr lang="en-US" dirty="0"/>
          </a:p>
        </p:txBody>
      </p:sp>
    </p:spTree>
    <p:extLst>
      <p:ext uri="{BB962C8B-B14F-4D97-AF65-F5344CB8AC3E}">
        <p14:creationId xmlns:p14="http://schemas.microsoft.com/office/powerpoint/2010/main" val="34424279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4733604"/>
          </a:xfrm>
        </p:spPr>
        <p:txBody>
          <a:bodyPr/>
          <a:lstStyle/>
          <a:p>
            <a:r>
              <a:rPr lang="en-US" dirty="0" smtClean="0"/>
              <a:t>Windows 8</a:t>
            </a:r>
          </a:p>
          <a:p>
            <a:pPr marL="0" lvl="2" indent="0">
              <a:buNone/>
            </a:pPr>
            <a:r>
              <a:rPr lang="en-US" dirty="0" err="1" smtClean="0">
                <a:gradFill>
                  <a:gsLst>
                    <a:gs pos="0">
                      <a:srgbClr val="595959"/>
                    </a:gs>
                    <a:gs pos="86000">
                      <a:srgbClr val="595959"/>
                    </a:gs>
                  </a:gsLst>
                  <a:lin ang="5400000" scaled="0"/>
                </a:gradFill>
              </a:rPr>
              <a:t>Windows.Devices.Geolocation.Geolocator</a:t>
            </a:r>
            <a:endParaRPr lang="en-US" dirty="0" smtClean="0">
              <a:gradFill>
                <a:gsLst>
                  <a:gs pos="0">
                    <a:srgbClr val="595959"/>
                  </a:gs>
                  <a:gs pos="86000">
                    <a:srgbClr val="595959"/>
                  </a:gs>
                </a:gsLst>
                <a:lin ang="5400000" scaled="0"/>
              </a:gradFill>
            </a:endParaRPr>
          </a:p>
          <a:p>
            <a:pPr marL="0" lvl="2" indent="0">
              <a:buNone/>
            </a:pPr>
            <a:endParaRPr lang="en-US" sz="2800" dirty="0" smtClean="0">
              <a:gradFill>
                <a:gsLst>
                  <a:gs pos="0">
                    <a:srgbClr val="595959"/>
                  </a:gs>
                  <a:gs pos="86000">
                    <a:srgbClr val="595959"/>
                  </a:gs>
                </a:gsLst>
                <a:lin ang="5400000" scaled="0"/>
              </a:gradFill>
            </a:endParaRPr>
          </a:p>
          <a:p>
            <a:r>
              <a:rPr lang="en-US" dirty="0" smtClean="0"/>
              <a:t>Windows Azure SQL </a:t>
            </a:r>
            <a:r>
              <a:rPr lang="zh-CN" altLang="en-US" dirty="0" smtClean="0"/>
              <a:t>数据库</a:t>
            </a:r>
            <a:endParaRPr lang="en-US" dirty="0" smtClean="0"/>
          </a:p>
          <a:p>
            <a:pPr marL="0" lvl="2" indent="0">
              <a:buNone/>
            </a:pPr>
            <a:r>
              <a:rPr lang="zh-CN" altLang="en-US" dirty="0" smtClean="0">
                <a:gradFill>
                  <a:gsLst>
                    <a:gs pos="0">
                      <a:srgbClr val="595959"/>
                    </a:gs>
                    <a:gs pos="86000">
                      <a:srgbClr val="595959"/>
                    </a:gs>
                  </a:gsLst>
                  <a:lin ang="5400000" scaled="0"/>
                </a:gradFill>
              </a:rPr>
              <a:t>平的地球 </a:t>
            </a:r>
            <a:r>
              <a:rPr lang="en-US" altLang="zh-CN" dirty="0" smtClean="0">
                <a:gradFill>
                  <a:gsLst>
                    <a:gs pos="0">
                      <a:srgbClr val="595959"/>
                    </a:gs>
                    <a:gs pos="86000">
                      <a:srgbClr val="595959"/>
                    </a:gs>
                  </a:gsLst>
                  <a:lin ang="5400000" scaled="0"/>
                </a:gradFill>
              </a:rPr>
              <a:t>vs. </a:t>
            </a:r>
            <a:r>
              <a:rPr lang="zh-CN" altLang="en-US" dirty="0" smtClean="0">
                <a:gradFill>
                  <a:gsLst>
                    <a:gs pos="0">
                      <a:srgbClr val="595959"/>
                    </a:gs>
                    <a:gs pos="86000">
                      <a:srgbClr val="595959"/>
                    </a:gs>
                  </a:gsLst>
                  <a:lin ang="5400000" scaled="0"/>
                </a:gradFill>
              </a:rPr>
              <a:t>圆的地球</a:t>
            </a:r>
            <a:endParaRPr lang="en-US" dirty="0" smtClean="0">
              <a:gradFill>
                <a:gsLst>
                  <a:gs pos="0">
                    <a:srgbClr val="595959"/>
                  </a:gs>
                  <a:gs pos="86000">
                    <a:srgbClr val="595959"/>
                  </a:gs>
                </a:gsLst>
                <a:lin ang="5400000" scaled="0"/>
              </a:gradFill>
            </a:endParaRPr>
          </a:p>
          <a:p>
            <a:pPr marL="0" lvl="2" indent="0">
              <a:buNone/>
            </a:pPr>
            <a:r>
              <a:rPr lang="zh-CN" altLang="en-US" dirty="0">
                <a:gradFill>
                  <a:gsLst>
                    <a:gs pos="0">
                      <a:srgbClr val="595959"/>
                    </a:gs>
                    <a:gs pos="86000">
                      <a:srgbClr val="595959"/>
                    </a:gs>
                  </a:gsLst>
                  <a:lin ang="5400000" scaled="0"/>
                </a:gradFill>
              </a:rPr>
              <a:t>几</a:t>
            </a:r>
            <a:r>
              <a:rPr lang="zh-CN" altLang="en-US" dirty="0" smtClean="0">
                <a:gradFill>
                  <a:gsLst>
                    <a:gs pos="0">
                      <a:srgbClr val="595959"/>
                    </a:gs>
                    <a:gs pos="86000">
                      <a:srgbClr val="595959"/>
                    </a:gs>
                  </a:gsLst>
                  <a:lin ang="5400000" scaled="0"/>
                </a:gradFill>
              </a:rPr>
              <a:t>何 </a:t>
            </a:r>
            <a:r>
              <a:rPr lang="en-US" altLang="zh-CN" dirty="0" smtClean="0">
                <a:gradFill>
                  <a:gsLst>
                    <a:gs pos="0">
                      <a:srgbClr val="595959"/>
                    </a:gs>
                    <a:gs pos="86000">
                      <a:srgbClr val="595959"/>
                    </a:gs>
                  </a:gsLst>
                  <a:lin ang="5400000" scaled="0"/>
                </a:gradFill>
              </a:rPr>
              <a:t>vs. </a:t>
            </a:r>
            <a:r>
              <a:rPr lang="zh-CN" altLang="en-US" dirty="0" smtClean="0">
                <a:gradFill>
                  <a:gsLst>
                    <a:gs pos="0">
                      <a:srgbClr val="595959"/>
                    </a:gs>
                    <a:gs pos="86000">
                      <a:srgbClr val="595959"/>
                    </a:gs>
                  </a:gsLst>
                  <a:lin ang="5400000" scaled="0"/>
                </a:gradFill>
              </a:rPr>
              <a:t>地理</a:t>
            </a:r>
            <a:endParaRPr lang="en-US" dirty="0" smtClean="0">
              <a:gradFill>
                <a:gsLst>
                  <a:gs pos="0">
                    <a:srgbClr val="595959"/>
                  </a:gs>
                  <a:gs pos="86000">
                    <a:srgbClr val="595959"/>
                  </a:gs>
                </a:gsLst>
                <a:lin ang="5400000" scaled="0"/>
              </a:gradFill>
            </a:endParaRPr>
          </a:p>
          <a:p>
            <a:pPr marL="0" lvl="2" indent="0">
              <a:buNone/>
            </a:pPr>
            <a:r>
              <a:rPr lang="en-US" dirty="0" err="1" smtClean="0">
                <a:gradFill>
                  <a:gsLst>
                    <a:gs pos="0">
                      <a:srgbClr val="595959"/>
                    </a:gs>
                    <a:gs pos="86000">
                      <a:srgbClr val="595959"/>
                    </a:gs>
                  </a:gsLst>
                  <a:lin ang="5400000" scaled="0"/>
                </a:gradFill>
              </a:rPr>
              <a:t>PointA.STDistance</a:t>
            </a:r>
            <a:r>
              <a:rPr lang="en-US" dirty="0" smtClean="0">
                <a:gradFill>
                  <a:gsLst>
                    <a:gs pos="0">
                      <a:srgbClr val="595959"/>
                    </a:gs>
                    <a:gs pos="86000">
                      <a:srgbClr val="595959"/>
                    </a:gs>
                  </a:gsLst>
                  <a:lin ang="5400000" scaled="0"/>
                </a:gradFill>
              </a:rPr>
              <a:t>(</a:t>
            </a:r>
            <a:r>
              <a:rPr lang="en-US" dirty="0" err="1" smtClean="0">
                <a:gradFill>
                  <a:gsLst>
                    <a:gs pos="0">
                      <a:srgbClr val="595959"/>
                    </a:gs>
                    <a:gs pos="86000">
                      <a:srgbClr val="595959"/>
                    </a:gs>
                  </a:gsLst>
                  <a:lin ang="5400000" scaled="0"/>
                </a:gradFill>
              </a:rPr>
              <a:t>PointB</a:t>
            </a:r>
            <a:r>
              <a:rPr lang="en-US" dirty="0" smtClean="0">
                <a:gradFill>
                  <a:gsLst>
                    <a:gs pos="0">
                      <a:srgbClr val="595959"/>
                    </a:gs>
                    <a:gs pos="86000">
                      <a:srgbClr val="595959"/>
                    </a:gs>
                  </a:gsLst>
                  <a:lin ang="5400000" scaled="0"/>
                </a:gradFill>
              </a:rPr>
              <a:t>)</a:t>
            </a:r>
          </a:p>
          <a:p>
            <a:pPr marL="0" lvl="2" indent="0">
              <a:buNone/>
            </a:pPr>
            <a:r>
              <a:rPr lang="en-US" dirty="0" smtClean="0">
                <a:gradFill>
                  <a:gsLst>
                    <a:gs pos="0">
                      <a:srgbClr val="595959"/>
                    </a:gs>
                    <a:gs pos="86000">
                      <a:srgbClr val="595959"/>
                    </a:gs>
                  </a:gsLst>
                  <a:lin ang="5400000" scaled="0"/>
                </a:gradFill>
              </a:rPr>
              <a:t>WKT </a:t>
            </a:r>
            <a:r>
              <a:rPr lang="en-US" dirty="0" smtClean="0">
                <a:gradFill>
                  <a:gsLst>
                    <a:gs pos="0">
                      <a:srgbClr val="595959"/>
                    </a:gs>
                    <a:gs pos="86000">
                      <a:srgbClr val="595959"/>
                    </a:gs>
                  </a:gsLst>
                  <a:lin ang="5400000" scaled="0"/>
                </a:gradFill>
                <a:sym typeface="Wingdings" pitchFamily="2" charset="2"/>
              </a:rPr>
              <a:t></a:t>
            </a:r>
            <a:r>
              <a:rPr lang="en-US" dirty="0" smtClean="0">
                <a:gradFill>
                  <a:gsLst>
                    <a:gs pos="0">
                      <a:srgbClr val="595959"/>
                    </a:gs>
                    <a:gs pos="86000">
                      <a:srgbClr val="595959"/>
                    </a:gs>
                  </a:gsLst>
                  <a:lin ang="5400000" scaled="0"/>
                </a:gradFill>
              </a:rPr>
              <a:t> Point(Longitude Latitude)</a:t>
            </a:r>
          </a:p>
          <a:p>
            <a:pPr marL="0" lvl="2" indent="0">
              <a:buNone/>
            </a:pPr>
            <a:r>
              <a:rPr lang="en-US" dirty="0" smtClean="0">
                <a:gradFill>
                  <a:gsLst>
                    <a:gs pos="0">
                      <a:srgbClr val="595959"/>
                    </a:gs>
                    <a:gs pos="86000">
                      <a:srgbClr val="595959"/>
                    </a:gs>
                  </a:gsLst>
                  <a:lin ang="5400000" scaled="0"/>
                </a:gradFill>
              </a:rPr>
              <a:t>Geography::</a:t>
            </a:r>
            <a:r>
              <a:rPr lang="en-US" dirty="0" err="1" smtClean="0">
                <a:gradFill>
                  <a:gsLst>
                    <a:gs pos="0">
                      <a:srgbClr val="595959"/>
                    </a:gs>
                    <a:gs pos="86000">
                      <a:srgbClr val="595959"/>
                    </a:gs>
                  </a:gsLst>
                  <a:lin ang="5400000" scaled="0"/>
                </a:gradFill>
              </a:rPr>
              <a:t>STPointFromText</a:t>
            </a:r>
            <a:r>
              <a:rPr lang="en-US" dirty="0" smtClean="0">
                <a:gradFill>
                  <a:gsLst>
                    <a:gs pos="0">
                      <a:srgbClr val="595959"/>
                    </a:gs>
                    <a:gs pos="86000">
                      <a:srgbClr val="595959"/>
                    </a:gs>
                  </a:gsLst>
                  <a:lin ang="5400000" scaled="0"/>
                </a:gradFill>
              </a:rPr>
              <a:t>(‘Point(Longitude Latitude)’, 4326)</a:t>
            </a:r>
          </a:p>
          <a:p>
            <a:pPr marL="0" lvl="2" indent="0">
              <a:buNone/>
            </a:pPr>
            <a:r>
              <a:rPr lang="zh-CN" altLang="en-US" dirty="0">
                <a:gradFill>
                  <a:gsLst>
                    <a:gs pos="0">
                      <a:srgbClr val="595959"/>
                    </a:gs>
                    <a:gs pos="86000">
                      <a:srgbClr val="595959"/>
                    </a:gs>
                  </a:gsLst>
                  <a:lin ang="5400000" scaled="0"/>
                </a:gradFill>
              </a:rPr>
              <a:t>更</a:t>
            </a:r>
            <a:r>
              <a:rPr lang="zh-CN" altLang="en-US" dirty="0" smtClean="0">
                <a:gradFill>
                  <a:gsLst>
                    <a:gs pos="0">
                      <a:srgbClr val="595959"/>
                    </a:gs>
                    <a:gs pos="86000">
                      <a:srgbClr val="595959"/>
                    </a:gs>
                  </a:gsLst>
                  <a:lin ang="5400000" scaled="0"/>
                </a:gradFill>
              </a:rPr>
              <a:t>多细节</a:t>
            </a:r>
            <a:r>
              <a:rPr lang="en-US" dirty="0" smtClean="0">
                <a:gradFill>
                  <a:gsLst>
                    <a:gs pos="0">
                      <a:srgbClr val="595959"/>
                    </a:gs>
                    <a:gs pos="86000">
                      <a:srgbClr val="595959"/>
                    </a:gs>
                  </a:gsLst>
                  <a:lin ang="5400000" scaled="0"/>
                </a:gradFill>
              </a:rPr>
              <a:t>- </a:t>
            </a:r>
            <a:r>
              <a:rPr lang="en-US" dirty="0" smtClean="0">
                <a:hlinkClick r:id="rId3"/>
              </a:rPr>
              <a:t>http://bit.ly/rFiLhN</a:t>
            </a:r>
            <a:r>
              <a:rPr lang="en-US" dirty="0" smtClean="0"/>
              <a:t> </a:t>
            </a:r>
            <a:endParaRPr lang="en-US" dirty="0"/>
          </a:p>
        </p:txBody>
      </p:sp>
      <p:sp>
        <p:nvSpPr>
          <p:cNvPr id="5" name="Title 4"/>
          <p:cNvSpPr>
            <a:spLocks noGrp="1"/>
          </p:cNvSpPr>
          <p:nvPr>
            <p:ph type="title"/>
          </p:nvPr>
        </p:nvSpPr>
        <p:spPr/>
        <p:txBody>
          <a:bodyPr/>
          <a:lstStyle/>
          <a:p>
            <a:r>
              <a:rPr lang="zh-CN" altLang="en-US" dirty="0" smtClean="0"/>
              <a:t>位置基础</a:t>
            </a:r>
            <a:r>
              <a:rPr lang="en-US" dirty="0" smtClean="0"/>
              <a:t>	</a:t>
            </a:r>
            <a:endParaRPr lang="en-US" dirty="0"/>
          </a:p>
        </p:txBody>
      </p:sp>
    </p:spTree>
    <p:extLst>
      <p:ext uri="{BB962C8B-B14F-4D97-AF65-F5344CB8AC3E}">
        <p14:creationId xmlns:p14="http://schemas.microsoft.com/office/powerpoint/2010/main" val="12547010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zh-CN" altLang="en-US" sz="6600" dirty="0"/>
              <a:t>增</a:t>
            </a:r>
            <a:r>
              <a:rPr lang="zh-CN" altLang="en-US" sz="6600" dirty="0" smtClean="0"/>
              <a:t>加位置</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09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595313" y="1867949"/>
            <a:ext cx="8496300" cy="5016758"/>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sz="3200" kern="1200" spc="-70" baseline="0">
                <a:gradFill>
                  <a:gsLst>
                    <a:gs pos="1250">
                      <a:srgbClr val="000000"/>
                    </a:gs>
                    <a:gs pos="100000">
                      <a:srgbClr val="000000"/>
                    </a:gs>
                  </a:gsLst>
                  <a:lin ang="5400000" scaled="0"/>
                </a:gradFill>
                <a:latin typeface="Consolas" pitchFamily="49" charset="0"/>
                <a:ea typeface="+mn-ea"/>
                <a:cs typeface="Consolas" pitchFamily="49" charset="0"/>
              </a:defRPr>
            </a:lvl1pPr>
            <a:lvl2pPr marL="339725"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2pPr>
            <a:lvl3pPr marL="5730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3pPr>
            <a:lvl4pPr marL="798513"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4pPr>
            <a:lvl5pPr marL="10302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System.Data.Spatial</a:t>
            </a:r>
            <a:r>
              <a:rPr lang="en-US" sz="2000" dirty="0" smtClean="0">
                <a:solidFill>
                  <a:srgbClr val="000000"/>
                </a:solidFill>
                <a:highlight>
                  <a:srgbClr val="FFFFFF"/>
                </a:highlight>
                <a:latin typeface="Consolas"/>
              </a:rPr>
              <a:t>;</a:t>
            </a:r>
          </a:p>
          <a:p>
            <a:endParaRPr lang="en-US" sz="2000" dirty="0" smtClean="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namespace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GeoLocation.Models</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class</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PointOfInterest</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Guid</a:t>
            </a:r>
            <a:r>
              <a:rPr lang="en-US" sz="2000" dirty="0" smtClean="0">
                <a:solidFill>
                  <a:srgbClr val="000000"/>
                </a:solidFill>
                <a:highlight>
                  <a:srgbClr val="FFFFFF"/>
                </a:highlight>
                <a:latin typeface="Consolas"/>
              </a:rPr>
              <a:t> Id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StringLength</a:t>
            </a:r>
            <a:r>
              <a:rPr lang="en-US" sz="2000" dirty="0" smtClean="0">
                <a:solidFill>
                  <a:srgbClr val="000000"/>
                </a:solidFill>
                <a:highlight>
                  <a:srgbClr val="FFFFFF"/>
                </a:highlight>
                <a:latin typeface="Consolas"/>
              </a:rPr>
              <a:t>(200)]</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Description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PointOfInterstType</a:t>
            </a:r>
            <a:r>
              <a:rPr lang="en-US" sz="2000" dirty="0" smtClean="0">
                <a:solidFill>
                  <a:srgbClr val="000000"/>
                </a:solidFill>
                <a:highlight>
                  <a:srgbClr val="FFFFFF"/>
                </a:highlight>
                <a:latin typeface="Consolas"/>
              </a:rPr>
              <a:t> Type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Url</a:t>
            </a:r>
            <a:r>
              <a:rPr lang="en-US" sz="2000" dirty="0" smtClean="0">
                <a:solidFill>
                  <a:srgbClr val="000000"/>
                </a:solidFill>
                <a:highlight>
                  <a:srgbClr val="FFFFFF"/>
                </a:highlight>
                <a:latin typeface="Consolas"/>
              </a:rPr>
              <a:t>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DbGeography</a:t>
            </a:r>
            <a:r>
              <a:rPr lang="en-US" sz="2000" dirty="0" smtClean="0">
                <a:solidFill>
                  <a:srgbClr val="000000"/>
                </a:solidFill>
                <a:highlight>
                  <a:srgbClr val="FFFFFF"/>
                </a:highlight>
                <a:latin typeface="Consolas"/>
              </a:rPr>
              <a:t> Location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7" name="Text Placeholder 5"/>
          <p:cNvSpPr txBox="1">
            <a:spLocks/>
          </p:cNvSpPr>
          <p:nvPr/>
        </p:nvSpPr>
        <p:spPr>
          <a:xfrm>
            <a:off x="519113" y="1867950"/>
            <a:ext cx="11658600"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class</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 : </a:t>
            </a:r>
            <a:r>
              <a:rPr lang="en-US" sz="2000" dirty="0" err="1">
                <a:solidFill>
                  <a:srgbClr val="2B91AF"/>
                </a:solidFill>
                <a:highlight>
                  <a:srgbClr val="FFFFFF"/>
                </a:highlight>
                <a:latin typeface="Consolas"/>
              </a:rPr>
              <a:t>DbContext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err="1">
                <a:solidFill>
                  <a:srgbClr val="2B91AF"/>
                </a:solidFill>
                <a:highlight>
                  <a:srgbClr val="FFFFFF"/>
                </a:highlight>
                <a:latin typeface="Consolas"/>
              </a:rPr>
              <a:t>DbSet</a:t>
            </a:r>
            <a:r>
              <a:rPr lang="en-US" sz="2000" dirty="0">
                <a:solidFill>
                  <a:srgbClr val="000000"/>
                </a:solidFill>
                <a:highlight>
                  <a:srgbClr val="FFFFFF"/>
                </a:highlight>
                <a:latin typeface="Consolas"/>
              </a:rPr>
              <a:t>&lt;</a:t>
            </a:r>
            <a:r>
              <a:rPr lang="en-US" sz="2000" dirty="0" err="1">
                <a:solidFill>
                  <a:srgbClr val="2B91AF"/>
                </a:solidFill>
                <a:highlight>
                  <a:srgbClr val="FFFFFF"/>
                </a:highlight>
                <a:latin typeface="Consolas"/>
              </a:rPr>
              <a:t>PointOfInterest</a:t>
            </a:r>
            <a:r>
              <a:rPr lang="en-US" sz="2000" dirty="0">
                <a:solidFill>
                  <a:srgbClr val="000000"/>
                </a:solidFill>
                <a:highlight>
                  <a:srgbClr val="FFFFFF"/>
                </a:highlight>
                <a:latin typeface="Consolas"/>
              </a:rPr>
              <a:t>&gt; </a:t>
            </a:r>
            <a:r>
              <a:rPr lang="en-US" sz="2000" dirty="0" err="1" smtClean="0">
                <a:solidFill>
                  <a:srgbClr val="000000"/>
                </a:solidFill>
                <a:highlight>
                  <a:srgbClr val="FFFFFF"/>
                </a:highlight>
                <a:latin typeface="Consolas"/>
              </a:rPr>
              <a:t>PointOfInterest</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get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set</a:t>
            </a:r>
            <a:r>
              <a:rPr lang="en-US" sz="2000" dirty="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8" name="Text Placeholder 5"/>
          <p:cNvSpPr txBox="1">
            <a:spLocks/>
          </p:cNvSpPr>
          <p:nvPr/>
        </p:nvSpPr>
        <p:spPr>
          <a:xfrm>
            <a:off x="522289" y="3394688"/>
            <a:ext cx="12188824"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a:t>
            </a: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db</a:t>
            </a:r>
            <a:r>
              <a:rPr lang="en-US" sz="2000" dirty="0">
                <a:solidFill>
                  <a:srgbClr val="000000"/>
                </a:solidFill>
                <a:highlight>
                  <a:srgbClr val="FFFFFF"/>
                </a:highlight>
                <a:latin typeface="Consolas"/>
              </a:rPr>
              <a:t> = </a:t>
            </a:r>
            <a:r>
              <a:rPr lang="en-US" sz="2000" dirty="0">
                <a:solidFill>
                  <a:srgbClr val="0000FF"/>
                </a:solidFill>
                <a:highlight>
                  <a:srgbClr val="FFFFFF"/>
                </a:highlight>
                <a:latin typeface="Consolas"/>
              </a:rPr>
              <a:t>new</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1900" dirty="0" smtClean="0">
                <a:solidFill>
                  <a:srgbClr val="000000"/>
                </a:solidFill>
                <a:highlight>
                  <a:srgbClr val="FFFFFF"/>
                </a:highlight>
                <a:latin typeface="Consolas"/>
              </a:rPr>
              <a:t>return </a:t>
            </a:r>
            <a:r>
              <a:rPr lang="en-US" sz="1900" dirty="0" err="1" smtClean="0">
                <a:solidFill>
                  <a:srgbClr val="000000"/>
                </a:solidFill>
                <a:highlight>
                  <a:srgbClr val="FFFFFF"/>
                </a:highlight>
                <a:latin typeface="Consolas"/>
              </a:rPr>
              <a:t>db.PointOfInterest.Where</a:t>
            </a:r>
            <a:r>
              <a:rPr lang="en-US" sz="1900" dirty="0" smtClean="0">
                <a:solidFill>
                  <a:srgbClr val="000000"/>
                </a:solidFill>
                <a:highlight>
                  <a:srgbClr val="FFFFFF"/>
                </a:highlight>
                <a:latin typeface="Consolas"/>
              </a:rPr>
              <a:t>(p </a:t>
            </a:r>
            <a:r>
              <a:rPr lang="en-US" sz="1900" dirty="0">
                <a:solidFill>
                  <a:srgbClr val="000000"/>
                </a:solidFill>
                <a:highlight>
                  <a:srgbClr val="FFFFFF"/>
                </a:highlight>
                <a:latin typeface="Consolas"/>
              </a:rPr>
              <a:t>=&gt; </a:t>
            </a:r>
            <a:r>
              <a:rPr lang="en-US" sz="1900" dirty="0" err="1">
                <a:solidFill>
                  <a:srgbClr val="000000"/>
                </a:solidFill>
                <a:highlight>
                  <a:srgbClr val="FFFFFF"/>
                </a:highlight>
                <a:latin typeface="Consolas"/>
              </a:rPr>
              <a:t>p.Location.Distance</a:t>
            </a:r>
            <a:r>
              <a:rPr lang="en-US" sz="1900" dirty="0">
                <a:solidFill>
                  <a:srgbClr val="000000"/>
                </a:solidFill>
                <a:highlight>
                  <a:srgbClr val="FFFFFF"/>
                </a:highlight>
                <a:latin typeface="Consolas"/>
              </a:rPr>
              <a:t>(origin) &lt;= </a:t>
            </a:r>
            <a:r>
              <a:rPr lang="en-US" sz="1900" dirty="0" err="1">
                <a:solidFill>
                  <a:srgbClr val="000000"/>
                </a:solidFill>
                <a:highlight>
                  <a:srgbClr val="FFFFFF"/>
                </a:highlight>
                <a:latin typeface="Consolas"/>
              </a:rPr>
              <a:t>radiusInMeters</a:t>
            </a:r>
            <a:r>
              <a:rPr lang="en-US" sz="19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smtClean="0"/>
          </a:p>
        </p:txBody>
      </p:sp>
      <p:sp>
        <p:nvSpPr>
          <p:cNvPr id="2" name="Title 1"/>
          <p:cNvSpPr>
            <a:spLocks noGrp="1"/>
          </p:cNvSpPr>
          <p:nvPr>
            <p:ph type="title"/>
          </p:nvPr>
        </p:nvSpPr>
        <p:spPr/>
        <p:txBody>
          <a:bodyPr/>
          <a:lstStyle/>
          <a:p>
            <a:r>
              <a:rPr lang="en-US" dirty="0"/>
              <a:t>EF 4.3.1 </a:t>
            </a:r>
            <a:r>
              <a:rPr lang="en-US" dirty="0" err="1"/>
              <a:t>vs</a:t>
            </a:r>
            <a:r>
              <a:rPr lang="en-US" dirty="0"/>
              <a:t> &gt;= 5.0 </a:t>
            </a:r>
            <a:r>
              <a:rPr lang="zh-CN" altLang="en-US" dirty="0" smtClean="0"/>
              <a:t>有部分数据</a:t>
            </a:r>
            <a:endParaRPr lang="en-US" dirty="0"/>
          </a:p>
        </p:txBody>
      </p:sp>
    </p:spTree>
    <p:extLst>
      <p:ext uri="{BB962C8B-B14F-4D97-AF65-F5344CB8AC3E}">
        <p14:creationId xmlns:p14="http://schemas.microsoft.com/office/powerpoint/2010/main" val="2718038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zh-CN" altLang="en-US" dirty="0"/>
              <a:t>录像版</a:t>
            </a:r>
            <a:r>
              <a:rPr lang="zh-CN" altLang="en-US" dirty="0" smtClean="0"/>
              <a:t>本的幻灯片和演示源代码</a:t>
            </a:r>
            <a:endParaRPr lang="en-US" dirty="0"/>
          </a:p>
        </p:txBody>
      </p:sp>
      <p:sp>
        <p:nvSpPr>
          <p:cNvPr id="5" name="Text Placeholder 4"/>
          <p:cNvSpPr>
            <a:spLocks noGrp="1"/>
          </p:cNvSpPr>
          <p:nvPr>
            <p:ph type="body" sz="quarter" idx="10"/>
          </p:nvPr>
        </p:nvSpPr>
        <p:spPr>
          <a:xfrm>
            <a:off x="519113" y="1951673"/>
            <a:ext cx="11149013" cy="2856167"/>
          </a:xfrm>
        </p:spPr>
        <p:txBody>
          <a:bodyPr/>
          <a:lstStyle/>
          <a:p>
            <a:r>
              <a:rPr lang="zh-CN" altLang="en-US" dirty="0" smtClean="0"/>
              <a:t>查看录像版本</a:t>
            </a:r>
            <a:r>
              <a:rPr lang="en-US" dirty="0" smtClean="0"/>
              <a:t> </a:t>
            </a:r>
            <a:r>
              <a:rPr lang="en-US" dirty="0">
                <a:hlinkClick r:id="rId3"/>
              </a:rPr>
              <a:t>http://www.nickharris.net/2012/06/building-connected-windows-8-apps-with-windows-azure</a:t>
            </a:r>
            <a:r>
              <a:rPr lang="en-US" dirty="0" smtClean="0">
                <a:hlinkClick r:id="rId3"/>
              </a:rPr>
              <a:t>/</a:t>
            </a:r>
            <a:r>
              <a:rPr lang="en-US" dirty="0" smtClean="0"/>
              <a:t> </a:t>
            </a:r>
          </a:p>
          <a:p>
            <a:r>
              <a:rPr lang="zh-CN" altLang="en-US" dirty="0" smtClean="0"/>
              <a:t>下载实例应用程序代码</a:t>
            </a:r>
            <a:r>
              <a:rPr lang="en-US" dirty="0" smtClean="0"/>
              <a:t> </a:t>
            </a:r>
            <a:r>
              <a:rPr lang="en-US" dirty="0">
                <a:hlinkClick r:id="rId3"/>
              </a:rPr>
              <a:t>http://www.nickharris.net/2012/06/building-connected-windows-8-apps-with-windows-azure</a:t>
            </a:r>
            <a:r>
              <a:rPr lang="en-US" dirty="0" smtClean="0">
                <a:hlinkClick r:id="rId3"/>
              </a:rPr>
              <a:t>/</a:t>
            </a:r>
            <a:r>
              <a:rPr lang="en-US" dirty="0" smtClean="0"/>
              <a:t> </a:t>
            </a:r>
          </a:p>
          <a:p>
            <a:pPr marL="0" indent="0">
              <a:buNone/>
            </a:pPr>
            <a:endParaRPr lang="en-US" dirty="0" smtClean="0"/>
          </a:p>
        </p:txBody>
      </p:sp>
    </p:spTree>
    <p:extLst>
      <p:ext uri="{BB962C8B-B14F-4D97-AF65-F5344CB8AC3E}">
        <p14:creationId xmlns:p14="http://schemas.microsoft.com/office/powerpoint/2010/main" val="323297873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zh-CN" altLang="en-US" dirty="0" smtClean="0"/>
              <a:t>推送通知</a:t>
            </a:r>
            <a:endParaRPr lang="en-US" dirty="0"/>
          </a:p>
        </p:txBody>
      </p:sp>
    </p:spTree>
    <p:extLst>
      <p:ext uri="{BB962C8B-B14F-4D97-AF65-F5344CB8AC3E}">
        <p14:creationId xmlns:p14="http://schemas.microsoft.com/office/powerpoint/2010/main" val="3567323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推送通知生命周期</a:t>
            </a:r>
            <a:endParaRPr lang="en-US" dirty="0"/>
          </a:p>
        </p:txBody>
      </p:sp>
      <p:sp>
        <p:nvSpPr>
          <p:cNvPr id="4" name="TextBox 3"/>
          <p:cNvSpPr txBox="1"/>
          <p:nvPr/>
        </p:nvSpPr>
        <p:spPr>
          <a:xfrm>
            <a:off x="7079531" y="1436913"/>
            <a:ext cx="4588595" cy="2550739"/>
          </a:xfrm>
          <a:prstGeom prst="rect">
            <a:avLst/>
          </a:prstGeom>
          <a:noFill/>
        </p:spPr>
        <p:txBody>
          <a:bodyPr wrap="square" lIns="0" tIns="0" rIns="0" bIns="0" rtlCol="0">
            <a:noAutofit/>
          </a:bodyPr>
          <a:lstStyle/>
          <a:p>
            <a:pPr marL="406384" indent="-406384" defTabSz="913749" fontAlgn="base">
              <a:lnSpc>
                <a:spcPct val="90000"/>
              </a:lnSpc>
              <a:spcAft>
                <a:spcPts val="1800"/>
              </a:spcAft>
              <a:buClr>
                <a:schemeClr val="accent1"/>
              </a:buClr>
              <a:buFont typeface="+mj-lt"/>
              <a:buAutoNum type="arabicPeriod"/>
            </a:pPr>
            <a:r>
              <a:rPr lang="zh-CN" altLang="en-US" sz="3200" dirty="0" smtClean="0">
                <a:ln>
                  <a:solidFill>
                    <a:schemeClr val="bg1">
                      <a:alpha val="0"/>
                    </a:schemeClr>
                  </a:solidFill>
                </a:ln>
                <a:solidFill>
                  <a:schemeClr val="tx1">
                    <a:alpha val="99000"/>
                  </a:schemeClr>
                </a:solidFill>
                <a:latin typeface="Segoe UI Light" pitchFamily="34" charset="0"/>
              </a:rPr>
              <a:t>请求渠道</a:t>
            </a:r>
            <a:r>
              <a:rPr lang="en-US" altLang="zh-CN" sz="3200" dirty="0" smtClean="0">
                <a:ln>
                  <a:solidFill>
                    <a:schemeClr val="bg1">
                      <a:alpha val="0"/>
                    </a:schemeClr>
                  </a:solidFill>
                </a:ln>
                <a:solidFill>
                  <a:schemeClr val="tx1">
                    <a:alpha val="99000"/>
                  </a:schemeClr>
                </a:solidFill>
                <a:latin typeface="Segoe UI Light" pitchFamily="34" charset="0"/>
              </a:rPr>
              <a:t>URI</a:t>
            </a:r>
            <a:endParaRPr lang="en-US" sz="3200" dirty="0" smtClean="0">
              <a:ln>
                <a:solidFill>
                  <a:schemeClr val="bg1">
                    <a:alpha val="0"/>
                  </a:schemeClr>
                </a:solidFill>
              </a:ln>
              <a:solidFill>
                <a:schemeClr val="tx1">
                  <a:alpha val="99000"/>
                </a:schemeClr>
              </a:solidFill>
              <a:latin typeface="Segoe UI Light" pitchFamily="34" charset="0"/>
            </a:endParaRPr>
          </a:p>
          <a:p>
            <a:pPr marL="406384" indent="-406384" defTabSz="913749" fontAlgn="base">
              <a:lnSpc>
                <a:spcPct val="90000"/>
              </a:lnSpc>
              <a:spcAft>
                <a:spcPts val="1800"/>
              </a:spcAft>
              <a:buClr>
                <a:schemeClr val="accent1"/>
              </a:buClr>
              <a:buFont typeface="+mj-lt"/>
              <a:buAutoNum type="arabicPeriod"/>
            </a:pPr>
            <a:r>
              <a:rPr lang="zh-CN" altLang="en-US" sz="3200" dirty="0" smtClean="0">
                <a:ln>
                  <a:solidFill>
                    <a:schemeClr val="bg1">
                      <a:alpha val="0"/>
                    </a:schemeClr>
                  </a:solidFill>
                </a:ln>
                <a:solidFill>
                  <a:schemeClr val="tx1">
                    <a:alpha val="99000"/>
                  </a:schemeClr>
                </a:solidFill>
                <a:latin typeface="Segoe UI Light" pitchFamily="34" charset="0"/>
              </a:rPr>
              <a:t>与你的云服务注册</a:t>
            </a:r>
            <a:endParaRPr lang="en-US" sz="3200" dirty="0" smtClean="0">
              <a:ln>
                <a:solidFill>
                  <a:schemeClr val="bg1">
                    <a:alpha val="0"/>
                  </a:schemeClr>
                </a:solidFill>
              </a:ln>
              <a:solidFill>
                <a:schemeClr val="tx1">
                  <a:alpha val="99000"/>
                </a:schemeClr>
              </a:solidFill>
              <a:latin typeface="Segoe UI Light" pitchFamily="34" charset="0"/>
            </a:endParaRPr>
          </a:p>
          <a:p>
            <a:pPr marL="406384" indent="-406384" defTabSz="913749" fontAlgn="base">
              <a:lnSpc>
                <a:spcPct val="90000"/>
              </a:lnSpc>
              <a:spcAft>
                <a:spcPts val="1800"/>
              </a:spcAft>
              <a:buClr>
                <a:schemeClr val="accent1"/>
              </a:buClr>
              <a:buFont typeface="+mj-lt"/>
              <a:buAutoNum type="arabicPeriod"/>
            </a:pPr>
            <a:r>
              <a:rPr lang="zh-CN" altLang="en-US" sz="3200" dirty="0" smtClean="0">
                <a:ln>
                  <a:solidFill>
                    <a:schemeClr val="bg1">
                      <a:alpha val="0"/>
                    </a:schemeClr>
                  </a:solidFill>
                </a:ln>
                <a:solidFill>
                  <a:schemeClr val="tx1">
                    <a:alpha val="99000"/>
                  </a:schemeClr>
                </a:solidFill>
                <a:latin typeface="Segoe UI Light" pitchFamily="34" charset="0"/>
              </a:rPr>
              <a:t>认证和推送通知</a:t>
            </a:r>
            <a:endParaRPr lang="en-US" sz="3200" dirty="0">
              <a:ln>
                <a:solidFill>
                  <a:schemeClr val="bg1">
                    <a:alpha val="0"/>
                  </a:schemeClr>
                </a:solidFill>
              </a:ln>
              <a:solidFill>
                <a:schemeClr val="tx1">
                  <a:alpha val="99000"/>
                </a:schemeClr>
              </a:solidFill>
              <a:latin typeface="Segoe UI Light" pitchFamily="34" charset="0"/>
            </a:endParaRPr>
          </a:p>
        </p:txBody>
      </p:sp>
      <p:sp>
        <p:nvSpPr>
          <p:cNvPr id="6" name="Rounded Rectangle 22"/>
          <p:cNvSpPr/>
          <p:nvPr/>
        </p:nvSpPr>
        <p:spPr bwMode="auto">
          <a:xfrm>
            <a:off x="517525" y="1349830"/>
            <a:ext cx="2298535" cy="5160684"/>
          </a:xfrm>
          <a:prstGeom prst="rect">
            <a:avLst/>
          </a:prstGeom>
          <a:solidFill>
            <a:schemeClr val="bg1">
              <a:lumMod val="95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0" tIns="45701" rIns="91400" bIns="45701" numCol="1" spcCol="0" rtlCol="0" anchor="t" anchorCtr="0" compatLnSpc="1">
            <a:prstTxWarp prst="textNoShape">
              <a:avLst/>
            </a:prstTxWarp>
          </a:bodyPr>
          <a:lstStyle/>
          <a:p>
            <a:pPr algn="ctr" defTabSz="913749" fontAlgn="base">
              <a:spcBef>
                <a:spcPts val="600"/>
              </a:spcBef>
              <a:spcAft>
                <a:spcPts val="600"/>
              </a:spcAft>
            </a:pPr>
            <a:r>
              <a:rPr lang="en-US" sz="2800" spc="-151" dirty="0">
                <a:solidFill>
                  <a:schemeClr val="tx1">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914172" fontAlgn="base">
              <a:lnSpc>
                <a:spcPct val="90000"/>
              </a:lnSpc>
              <a:spcBef>
                <a:spcPct val="0"/>
              </a:spcBef>
              <a:spcAft>
                <a:spcPct val="0"/>
              </a:spcAft>
            </a:pPr>
            <a:r>
              <a:rPr lang="zh-CN" altLang="en-US"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通知客户端平台</a:t>
            </a:r>
            <a:endParaRPr lang="en-US" altLang="zh-CN"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8" name="Rounded Rectangle 23"/>
          <p:cNvSpPr/>
          <p:nvPr/>
        </p:nvSpPr>
        <p:spPr bwMode="auto">
          <a:xfrm>
            <a:off x="752392" y="1952067"/>
            <a:ext cx="1828800" cy="1828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zh-CN" altLang="en-US"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应</a:t>
            </a:r>
            <a:r>
              <a:rPr lang="zh-CN" altLang="en-US" spc="-38"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用</a:t>
            </a:r>
            <a:endParaRPr lang="en-US" altLang="zh-CN"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10" name="Rounded Rectangle 21"/>
          <p:cNvSpPr/>
          <p:nvPr/>
        </p:nvSpPr>
        <p:spPr bwMode="auto">
          <a:xfrm>
            <a:off x="4352926" y="1349829"/>
            <a:ext cx="2103120" cy="210312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914172" fontAlgn="base">
              <a:lnSpc>
                <a:spcPct val="90000"/>
              </a:lnSpc>
              <a:spcBef>
                <a:spcPct val="0"/>
              </a:spcBef>
              <a:spcAft>
                <a:spcPct val="0"/>
              </a:spcAft>
            </a:pPr>
            <a:r>
              <a:rPr lang="zh-CN" altLang="en-US"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云服务</a:t>
            </a:r>
            <a:endParaRPr lang="en-US" altLang="zh-CN"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13" name="Rounded Rectangle 18"/>
          <p:cNvSpPr/>
          <p:nvPr/>
        </p:nvSpPr>
        <p:spPr bwMode="auto">
          <a:xfrm>
            <a:off x="4352926"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914172" fontAlgn="base">
              <a:lnSpc>
                <a:spcPct val="90000"/>
              </a:lnSpc>
              <a:spcBef>
                <a:spcPct val="0"/>
              </a:spcBef>
              <a:spcAft>
                <a:spcPct val="0"/>
              </a:spcAft>
            </a:pPr>
            <a:r>
              <a:rPr lang="en-US" altLang="zh-CN"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a:t>
            </a:r>
          </a:p>
          <a:p>
            <a:pPr defTabSz="914172" fontAlgn="base">
              <a:lnSpc>
                <a:spcPct val="90000"/>
              </a:lnSpc>
              <a:spcBef>
                <a:spcPct val="0"/>
              </a:spcBef>
              <a:spcAft>
                <a:spcPct val="0"/>
              </a:spcAft>
            </a:pPr>
            <a:r>
              <a:rPr lang="zh-CN" altLang="en-US"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推送通知服务</a:t>
            </a:r>
            <a:endParaRPr lang="en-US" altLang="zh-CN" spc="-38"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29" name="Group 28"/>
          <p:cNvGrpSpPr/>
          <p:nvPr/>
        </p:nvGrpSpPr>
        <p:grpSpPr>
          <a:xfrm>
            <a:off x="1471221" y="3780869"/>
            <a:ext cx="782123" cy="656265"/>
            <a:chOff x="1471220" y="3430995"/>
            <a:chExt cx="782123" cy="1366013"/>
          </a:xfrm>
          <a:solidFill>
            <a:schemeClr val="accent2"/>
          </a:solidFill>
        </p:grpSpPr>
        <p:sp>
          <p:nvSpPr>
            <p:cNvPr id="16" name="Up-Down Arrow 15"/>
            <p:cNvSpPr/>
            <p:nvPr/>
          </p:nvSpPr>
          <p:spPr bwMode="auto">
            <a:xfrm>
              <a:off x="1471220" y="3430995"/>
              <a:ext cx="391145" cy="1366013"/>
            </a:xfrm>
            <a:prstGeom prst="upDownArrow">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2" y="2686781"/>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0" y="3452949"/>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6"/>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8000"/>
                    </a:schemeClr>
                  </a:solidFill>
                </a:rPr>
                <a:t>(3)</a:t>
              </a:r>
            </a:p>
          </p:txBody>
        </p:sp>
      </p:grpSp>
      <p:sp>
        <p:nvSpPr>
          <p:cNvPr id="33" name="Freeform 7"/>
          <p:cNvSpPr>
            <a:spLocks/>
          </p:cNvSpPr>
          <p:nvPr/>
        </p:nvSpPr>
        <p:spPr bwMode="auto">
          <a:xfrm>
            <a:off x="4693724"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a:p>
        </p:txBody>
      </p:sp>
      <p:sp>
        <p:nvSpPr>
          <p:cNvPr id="34"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3"/>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975698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zh-CN" altLang="en-US" sz="6600" dirty="0" smtClean="0"/>
              <a:t>推送通知</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zh-CN" altLang="en-US" sz="2200" dirty="0" smtClean="0">
                  <a:solidFill>
                    <a:srgbClr val="00AEEF">
                      <a:alpha val="99000"/>
                    </a:srgbClr>
                  </a:solidFill>
                </a:rPr>
                <a:t>演示</a:t>
              </a:r>
              <a:endParaRPr lang="en-US" sz="2200" dirty="0" smtClean="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067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5575301" cy="3302443"/>
          </a:xfrm>
        </p:spPr>
        <p:txBody>
          <a:bodyPr/>
          <a:lstStyle/>
          <a:p>
            <a:r>
              <a:rPr lang="zh-CN" altLang="en-US" sz="3200" dirty="0" smtClean="0"/>
              <a:t>处理</a:t>
            </a:r>
            <a:r>
              <a:rPr lang="en-US" sz="3200" dirty="0" err="1" smtClean="0"/>
              <a:t>MessageSendResult</a:t>
            </a:r>
            <a:endParaRPr lang="en-US" sz="3200" dirty="0" smtClean="0"/>
          </a:p>
          <a:p>
            <a:r>
              <a:rPr lang="zh-CN" altLang="en-US" sz="3200" dirty="0" smtClean="0"/>
              <a:t>在</a:t>
            </a:r>
            <a:r>
              <a:rPr lang="en-US" altLang="zh-CN" sz="3200" dirty="0" smtClean="0"/>
              <a:t>Worker</a:t>
            </a:r>
            <a:r>
              <a:rPr lang="zh-CN" altLang="en-US" sz="3200" dirty="0"/>
              <a:t>角</a:t>
            </a:r>
            <a:r>
              <a:rPr lang="zh-CN" altLang="en-US" sz="3200" dirty="0" smtClean="0"/>
              <a:t>色实现通知</a:t>
            </a:r>
            <a:endParaRPr lang="en-US" sz="3200" dirty="0" smtClean="0"/>
          </a:p>
          <a:p>
            <a:r>
              <a:rPr lang="zh-CN" altLang="en-US" sz="3200" dirty="0" smtClean="0"/>
              <a:t>非常丰富的</a:t>
            </a:r>
            <a:r>
              <a:rPr lang="en-US" altLang="zh-CN" sz="3200" dirty="0" smtClean="0"/>
              <a:t>Windows 8</a:t>
            </a:r>
            <a:r>
              <a:rPr lang="zh-CN" altLang="en-US" sz="3200" dirty="0" smtClean="0"/>
              <a:t>上的通知模板，熟悉他们</a:t>
            </a:r>
            <a:r>
              <a:rPr lang="en-US" sz="3200" dirty="0" smtClean="0"/>
              <a:t>:</a:t>
            </a:r>
          </a:p>
          <a:p>
            <a:pPr marL="0" lvl="2" indent="0">
              <a:buNone/>
            </a:pPr>
            <a:r>
              <a:rPr lang="en-US" sz="1800" dirty="0" smtClean="0">
                <a:solidFill>
                  <a:srgbClr val="595959">
                    <a:alpha val="99000"/>
                  </a:srgbClr>
                </a:solidFill>
              </a:rPr>
              <a:t>Win8TileTypes – </a:t>
            </a:r>
            <a:r>
              <a:rPr lang="en-US" sz="1800" dirty="0" smtClean="0">
                <a:solidFill>
                  <a:srgbClr val="595959">
                    <a:alpha val="99000"/>
                  </a:srgbClr>
                </a:solidFill>
                <a:hlinkClick r:id="rId3"/>
              </a:rPr>
              <a:t>http://bit.ly/A8GuVg</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Win8ToastTypes – </a:t>
            </a:r>
            <a:r>
              <a:rPr lang="en-US" sz="1800" dirty="0" smtClean="0">
                <a:solidFill>
                  <a:srgbClr val="595959">
                    <a:alpha val="99000"/>
                  </a:srgbClr>
                </a:solidFill>
                <a:hlinkClick r:id="rId4"/>
              </a:rPr>
              <a:t>http://bit.ly/MDHfJ4</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Win8BadgeTypes – </a:t>
            </a:r>
            <a:r>
              <a:rPr lang="en-US" sz="1800" dirty="0" smtClean="0">
                <a:solidFill>
                  <a:srgbClr val="595959">
                    <a:alpha val="99000"/>
                  </a:srgbClr>
                </a:solidFill>
                <a:hlinkClick r:id="rId5"/>
              </a:rPr>
              <a:t>http://bit.ly/LTf4GP</a:t>
            </a:r>
            <a:r>
              <a:rPr lang="en-US" sz="1800" dirty="0" smtClean="0">
                <a:solidFill>
                  <a:srgbClr val="595959">
                    <a:alpha val="99000"/>
                  </a:srgbClr>
                </a:solidFill>
              </a:rPr>
              <a:t> </a:t>
            </a:r>
          </a:p>
        </p:txBody>
      </p:sp>
      <p:sp>
        <p:nvSpPr>
          <p:cNvPr id="2" name="Title 1"/>
          <p:cNvSpPr>
            <a:spLocks noGrp="1"/>
          </p:cNvSpPr>
          <p:nvPr>
            <p:ph type="title"/>
          </p:nvPr>
        </p:nvSpPr>
        <p:spPr/>
        <p:txBody>
          <a:bodyPr/>
          <a:lstStyle/>
          <a:p>
            <a:r>
              <a:rPr lang="zh-CN" altLang="en-US" dirty="0" smtClean="0"/>
              <a:t>下一步</a:t>
            </a:r>
            <a:endParaRPr lang="en-US" dirty="0"/>
          </a:p>
        </p:txBody>
      </p:sp>
      <p:sp>
        <p:nvSpPr>
          <p:cNvPr id="5" name="Text Placeholder 2"/>
          <p:cNvSpPr txBox="1">
            <a:spLocks/>
          </p:cNvSpPr>
          <p:nvPr/>
        </p:nvSpPr>
        <p:spPr>
          <a:xfrm>
            <a:off x="6176205" y="1447799"/>
            <a:ext cx="7349761" cy="1357295"/>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solidFill>
                  <a:schemeClr val="tx2">
                    <a:alpha val="99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lang="en-US" sz="2400" kern="1200" spc="0" baseline="0" dirty="0" smtClean="0">
                <a:solidFill>
                  <a:schemeClr val="tx1">
                    <a:alpha val="99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000" kern="1200" spc="0" baseline="0" dirty="0" smtClean="0">
                <a:solidFill>
                  <a:schemeClr val="tx1">
                    <a:alpha val="99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lang="en-US" sz="2000" kern="1200" spc="0" baseline="0" dirty="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2400"/>
              </a:spcBef>
            </a:pPr>
            <a:r>
              <a:rPr lang="zh-CN" altLang="en-US" sz="3200" spc="-70" dirty="0" smtClean="0">
                <a:solidFill>
                  <a:srgbClr val="0071BC">
                    <a:alpha val="99000"/>
                  </a:srgbClr>
                </a:solidFill>
                <a:latin typeface="Segoe UI Light"/>
              </a:rPr>
              <a:t>尝试</a:t>
            </a:r>
            <a:r>
              <a:rPr lang="en-US" sz="3200" spc="-70" dirty="0" err="1" smtClean="0">
                <a:solidFill>
                  <a:srgbClr val="0071BC">
                    <a:alpha val="99000"/>
                  </a:srgbClr>
                </a:solidFill>
                <a:latin typeface="Segoe UI Light"/>
              </a:rPr>
              <a:t>NuGets</a:t>
            </a:r>
            <a:endParaRPr lang="en-US" sz="3200" spc="-70" dirty="0">
              <a:solidFill>
                <a:srgbClr val="0071BC">
                  <a:alpha val="99000"/>
                </a:srgbClr>
              </a:solidFill>
              <a:latin typeface="Segoe UI Light"/>
            </a:endParaRPr>
          </a:p>
          <a:p>
            <a:pPr marL="0" lvl="2"/>
            <a:r>
              <a:rPr lang="en-US" sz="1800" dirty="0">
                <a:solidFill>
                  <a:srgbClr val="5F5F5F">
                    <a:alpha val="99000"/>
                  </a:srgbClr>
                </a:solidFill>
                <a:hlinkClick r:id="rId6"/>
              </a:rPr>
              <a:t>http://nuget.org/packages/windows8.notifications</a:t>
            </a:r>
            <a:r>
              <a:rPr lang="en-US" sz="1800" dirty="0">
                <a:solidFill>
                  <a:srgbClr val="5F5F5F">
                    <a:alpha val="99000"/>
                  </a:srgbClr>
                </a:solidFill>
              </a:rPr>
              <a:t> </a:t>
            </a:r>
            <a:endParaRPr lang="en-US" sz="1800" dirty="0">
              <a:solidFill>
                <a:srgbClr val="5F5F5F">
                  <a:alpha val="99000"/>
                </a:srgbClr>
              </a:solidFill>
              <a:hlinkClick r:id="rId7"/>
            </a:endParaRPr>
          </a:p>
          <a:p>
            <a:pPr marL="0" lvl="2"/>
            <a:r>
              <a:rPr lang="en-US" sz="1800" dirty="0">
                <a:solidFill>
                  <a:srgbClr val="5F5F5F">
                    <a:alpha val="99000"/>
                  </a:srgbClr>
                </a:solidFill>
                <a:hlinkClick r:id="rId8"/>
              </a:rPr>
              <a:t>http://nuget.org/packages/windowsazure.notifications</a:t>
            </a:r>
            <a:r>
              <a:rPr lang="en-US" sz="1800" dirty="0">
                <a:solidFill>
                  <a:srgbClr val="5F5F5F">
                    <a:alpha val="99000"/>
                  </a:srgbClr>
                </a:solidFill>
              </a:rPr>
              <a:t> </a:t>
            </a:r>
          </a:p>
          <a:p>
            <a:pPr marL="0" lvl="2"/>
            <a:r>
              <a:rPr lang="en-US" sz="1800" dirty="0">
                <a:solidFill>
                  <a:srgbClr val="5F5F5F">
                    <a:alpha val="99000"/>
                  </a:srgbClr>
                </a:solidFill>
                <a:hlinkClick r:id="rId7"/>
              </a:rPr>
              <a:t>http://nuget.org/packages/wnsrecipe</a:t>
            </a:r>
            <a:endParaRPr lang="en-US" sz="1800" dirty="0">
              <a:solidFill>
                <a:srgbClr val="5F5F5F">
                  <a:alpha val="99000"/>
                </a:srgbClr>
              </a:solidFill>
            </a:endParaRPr>
          </a:p>
        </p:txBody>
      </p:sp>
    </p:spTree>
    <p:extLst>
      <p:ext uri="{BB962C8B-B14F-4D97-AF65-F5344CB8AC3E}">
        <p14:creationId xmlns:p14="http://schemas.microsoft.com/office/powerpoint/2010/main" val="42878220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5009" y="2608263"/>
            <a:ext cx="4764088" cy="747897"/>
          </a:xfrm>
        </p:spPr>
        <p:txBody>
          <a:bodyPr/>
          <a:lstStyle/>
          <a:p>
            <a:pPr algn="r"/>
            <a:r>
              <a:rPr lang="zh-CN" altLang="en-US" dirty="0" smtClean="0"/>
              <a:t>应用程序块</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存储</a:t>
              </a:r>
              <a:endParaRPr lang="en-US" dirty="0" smtClean="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大数据</a:t>
              </a:r>
              <a:endParaRPr lang="en-US" dirty="0" smtClean="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a:gradFill>
                    <a:gsLst>
                      <a:gs pos="0">
                        <a:srgbClr val="FFFFFF"/>
                      </a:gs>
                      <a:gs pos="100000">
                        <a:srgbClr val="FFFFFF"/>
                      </a:gs>
                    </a:gsLst>
                    <a:lin ang="5400000" scaled="0"/>
                  </a:gradFill>
                </a:rPr>
                <a:t>缓存</a:t>
              </a:r>
              <a:endParaRPr lang="en-US" dirty="0" smtClean="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数据库</a:t>
              </a:r>
              <a:endParaRPr lang="en-US" dirty="0" smtClean="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身份</a:t>
              </a:r>
              <a:endParaRPr lang="en-US" dirty="0" smtClean="0">
                <a:gradFill>
                  <a:gsLst>
                    <a:gs pos="0">
                      <a:srgbClr val="FFFFFF"/>
                    </a:gs>
                    <a:gs pos="100000">
                      <a:srgbClr val="FFFFFF"/>
                    </a:gs>
                  </a:gsLst>
                  <a:lin ang="5400000" scaled="0"/>
                </a:gradFill>
              </a:endParaRP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媒体</a:t>
              </a:r>
              <a:endParaRPr lang="en-US" dirty="0" smtClean="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消息</a:t>
              </a:r>
              <a:endParaRPr lang="en-US" dirty="0" smtClean="0">
                <a:gradFill>
                  <a:gsLst>
                    <a:gs pos="0">
                      <a:srgbClr val="FFFFFF"/>
                    </a:gs>
                    <a:gs pos="100000">
                      <a:srgbClr val="FFFFFF"/>
                    </a:gs>
                  </a:gsLst>
                  <a:lin ang="5400000" scaled="0"/>
                </a:gradFill>
              </a:endParaRP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网络</a:t>
              </a:r>
              <a:endParaRPr lang="en-US" dirty="0" smtClean="0">
                <a:gradFill>
                  <a:gsLst>
                    <a:gs pos="0">
                      <a:srgbClr val="FFFFFF"/>
                    </a:gs>
                    <a:gs pos="100000">
                      <a:srgbClr val="FFFFFF"/>
                    </a:gs>
                  </a:gsLst>
                  <a:lin ang="5400000" scaled="0"/>
                </a:gradFill>
              </a:endParaRP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zh-CN" altLang="en-US" dirty="0" smtClean="0">
                  <a:gradFill>
                    <a:gsLst>
                      <a:gs pos="0">
                        <a:srgbClr val="FFFFFF"/>
                      </a:gs>
                      <a:gs pos="100000">
                        <a:srgbClr val="FFFFFF"/>
                      </a:gs>
                    </a:gsLst>
                    <a:lin ang="5400000" scaled="0"/>
                  </a:gradFill>
                </a:rPr>
                <a:t>流量</a:t>
              </a:r>
              <a:endParaRPr lang="en-US" dirty="0" smtClean="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10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2179058"/>
          </a:xfrm>
        </p:spPr>
        <p:txBody>
          <a:bodyPr/>
          <a:lstStyle/>
          <a:p>
            <a:r>
              <a:rPr lang="zh-CN" altLang="en-US" dirty="0" smtClean="0"/>
              <a:t>大约</a:t>
            </a:r>
            <a:r>
              <a:rPr lang="en-US" dirty="0" smtClean="0"/>
              <a:t>~1.25hr</a:t>
            </a:r>
            <a:r>
              <a:rPr lang="zh-CN" altLang="en-US" dirty="0" smtClean="0"/>
              <a:t>使用</a:t>
            </a:r>
            <a:r>
              <a:rPr lang="en-US" dirty="0" smtClean="0"/>
              <a:t>Windows 8 + Windows Azure</a:t>
            </a:r>
          </a:p>
          <a:p>
            <a:pPr lvl="1"/>
            <a:r>
              <a:rPr lang="zh-CN" altLang="en-US" dirty="0" smtClean="0"/>
              <a:t>基本连接性</a:t>
            </a:r>
            <a:endParaRPr lang="en-US" altLang="zh-CN" dirty="0" smtClean="0"/>
          </a:p>
          <a:p>
            <a:pPr lvl="1"/>
            <a:r>
              <a:rPr lang="zh-CN" altLang="en-US" dirty="0"/>
              <a:t>媒</a:t>
            </a:r>
            <a:r>
              <a:rPr lang="zh-CN" altLang="en-US" dirty="0" smtClean="0"/>
              <a:t>体</a:t>
            </a:r>
            <a:endParaRPr lang="en-US" altLang="zh-CN" dirty="0" smtClean="0"/>
          </a:p>
          <a:p>
            <a:pPr lvl="1"/>
            <a:r>
              <a:rPr lang="zh-CN" altLang="en-US" dirty="0"/>
              <a:t>位</a:t>
            </a:r>
            <a:r>
              <a:rPr lang="zh-CN" altLang="en-US" dirty="0" smtClean="0"/>
              <a:t>置</a:t>
            </a:r>
            <a:endParaRPr lang="en-US" altLang="zh-CN" dirty="0" smtClean="0"/>
          </a:p>
          <a:p>
            <a:pPr lvl="1"/>
            <a:r>
              <a:rPr lang="zh-CN" altLang="en-US" dirty="0"/>
              <a:t>推</a:t>
            </a:r>
            <a:r>
              <a:rPr lang="zh-CN" altLang="en-US" dirty="0" smtClean="0"/>
              <a:t>送通知</a:t>
            </a:r>
            <a:endParaRPr lang="en-US" dirty="0"/>
          </a:p>
        </p:txBody>
      </p:sp>
      <p:sp>
        <p:nvSpPr>
          <p:cNvPr id="2" name="Title 1"/>
          <p:cNvSpPr>
            <a:spLocks noGrp="1"/>
          </p:cNvSpPr>
          <p:nvPr>
            <p:ph type="title"/>
          </p:nvPr>
        </p:nvSpPr>
        <p:spPr/>
        <p:txBody>
          <a:bodyPr/>
          <a:lstStyle/>
          <a:p>
            <a:r>
              <a:rPr lang="zh-CN" altLang="en-US" dirty="0" smtClean="0"/>
              <a:t>总结</a:t>
            </a:r>
            <a:endParaRPr lang="en-US" dirty="0"/>
          </a:p>
        </p:txBody>
      </p:sp>
    </p:spTree>
    <p:extLst>
      <p:ext uri="{BB962C8B-B14F-4D97-AF65-F5344CB8AC3E}">
        <p14:creationId xmlns:p14="http://schemas.microsoft.com/office/powerpoint/2010/main" val="38245846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3422475"/>
          </a:xfrm>
        </p:spPr>
        <p:txBody>
          <a:bodyPr/>
          <a:lstStyle/>
          <a:p>
            <a:r>
              <a:rPr lang="zh-CN" altLang="en-US" dirty="0" smtClean="0"/>
              <a:t>下载源代码</a:t>
            </a:r>
            <a:r>
              <a:rPr lang="en-US" dirty="0" smtClean="0"/>
              <a:t>:</a:t>
            </a:r>
          </a:p>
          <a:p>
            <a:pPr lvl="1"/>
            <a:r>
              <a:rPr lang="en-US" dirty="0" smtClean="0">
                <a:hlinkClick r:id="rId3"/>
              </a:rPr>
              <a:t>http://www.nickharris.net/2012/06/building-connected-windows-8-apps-with-windows-azure/</a:t>
            </a:r>
            <a:r>
              <a:rPr lang="en-US" dirty="0" smtClean="0"/>
              <a:t> </a:t>
            </a:r>
          </a:p>
          <a:p>
            <a:r>
              <a:rPr lang="zh-CN" altLang="en-US" dirty="0" smtClean="0"/>
              <a:t>观赏视频</a:t>
            </a:r>
            <a:r>
              <a:rPr lang="en-US" dirty="0" smtClean="0"/>
              <a:t> </a:t>
            </a:r>
            <a:r>
              <a:rPr lang="en-US" sz="2400" spc="0" dirty="0" smtClean="0">
                <a:solidFill>
                  <a:schemeClr val="tx1">
                    <a:alpha val="99000"/>
                  </a:schemeClr>
                </a:solidFill>
                <a:latin typeface="+mn-lt"/>
                <a:hlinkClick r:id="rId4"/>
              </a:rPr>
              <a:t>http</a:t>
            </a:r>
            <a:r>
              <a:rPr lang="en-US" sz="2400" spc="0" dirty="0">
                <a:solidFill>
                  <a:schemeClr val="tx1">
                    <a:alpha val="99000"/>
                  </a:schemeClr>
                </a:solidFill>
                <a:latin typeface="+mn-lt"/>
                <a:hlinkClick r:id="rId4"/>
              </a:rPr>
              <a:t>://channel9.msdn.com/Events/TechEd/Europe/2012/AZR310</a:t>
            </a:r>
            <a:r>
              <a:rPr lang="en-US" sz="2400" spc="0" dirty="0">
                <a:solidFill>
                  <a:schemeClr val="tx1">
                    <a:alpha val="99000"/>
                  </a:schemeClr>
                </a:solidFill>
                <a:latin typeface="+mn-lt"/>
              </a:rPr>
              <a:t> </a:t>
            </a:r>
          </a:p>
          <a:p>
            <a:r>
              <a:rPr lang="zh-CN" altLang="en-US" dirty="0" smtClean="0"/>
              <a:t>备注</a:t>
            </a:r>
            <a:r>
              <a:rPr lang="en-US" dirty="0" smtClean="0"/>
              <a:t>:</a:t>
            </a:r>
          </a:p>
          <a:p>
            <a:pPr lvl="1"/>
            <a:r>
              <a:rPr lang="zh-CN" altLang="en-US" dirty="0" smtClean="0"/>
              <a:t>对例子你需要更新存储账户名字</a:t>
            </a:r>
            <a:r>
              <a:rPr lang="en-US" altLang="zh-CN" dirty="0" smtClean="0"/>
              <a:t>+</a:t>
            </a:r>
            <a:r>
              <a:rPr lang="zh-CN" altLang="en-US" dirty="0" smtClean="0"/>
              <a:t>密钥以及更新</a:t>
            </a:r>
            <a:r>
              <a:rPr lang="en-US" altLang="zh-CN" dirty="0" smtClean="0"/>
              <a:t>SQL</a:t>
            </a:r>
            <a:r>
              <a:rPr lang="zh-CN" altLang="en-US" dirty="0" smtClean="0"/>
              <a:t>连接字符串</a:t>
            </a:r>
            <a:endParaRPr lang="en-US" dirty="0" smtClean="0"/>
          </a:p>
        </p:txBody>
      </p:sp>
      <p:sp>
        <p:nvSpPr>
          <p:cNvPr id="2" name="Title 1"/>
          <p:cNvSpPr>
            <a:spLocks noGrp="1"/>
          </p:cNvSpPr>
          <p:nvPr>
            <p:ph type="title"/>
          </p:nvPr>
        </p:nvSpPr>
        <p:spPr/>
        <p:txBody>
          <a:bodyPr/>
          <a:lstStyle/>
          <a:p>
            <a:r>
              <a:rPr lang="zh-CN" altLang="en-US" dirty="0" smtClean="0"/>
              <a:t>源代码示例</a:t>
            </a:r>
            <a:endParaRPr lang="en-US" dirty="0"/>
          </a:p>
        </p:txBody>
      </p:sp>
    </p:spTree>
    <p:extLst>
      <p:ext uri="{BB962C8B-B14F-4D97-AF65-F5344CB8AC3E}">
        <p14:creationId xmlns:p14="http://schemas.microsoft.com/office/powerpoint/2010/main" val="5662922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79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74720" y="2527389"/>
            <a:ext cx="6949440" cy="3028521"/>
          </a:xfrm>
        </p:spPr>
        <p:txBody>
          <a:bodyPr/>
          <a:lstStyle/>
          <a:p>
            <a:r>
              <a:rPr lang="zh-CN" altLang="en-US" dirty="0" smtClean="0"/>
              <a:t>基本连接性</a:t>
            </a:r>
            <a:endParaRPr lang="en-US" altLang="zh-CN" dirty="0" smtClean="0"/>
          </a:p>
          <a:p>
            <a:r>
              <a:rPr lang="zh-CN" altLang="en-US" dirty="0"/>
              <a:t>媒</a:t>
            </a:r>
            <a:r>
              <a:rPr lang="zh-CN" altLang="en-US" dirty="0" smtClean="0"/>
              <a:t>体</a:t>
            </a:r>
            <a:endParaRPr lang="en-US" altLang="zh-CN" dirty="0" smtClean="0"/>
          </a:p>
          <a:p>
            <a:r>
              <a:rPr lang="zh-CN" altLang="en-US" dirty="0"/>
              <a:t>位</a:t>
            </a:r>
            <a:r>
              <a:rPr lang="zh-CN" altLang="en-US" dirty="0" smtClean="0"/>
              <a:t>置</a:t>
            </a:r>
            <a:endParaRPr lang="en-US" altLang="zh-CN" dirty="0" smtClean="0"/>
          </a:p>
          <a:p>
            <a:r>
              <a:rPr lang="zh-CN" altLang="en-US" dirty="0"/>
              <a:t>推</a:t>
            </a:r>
            <a:r>
              <a:rPr lang="zh-CN" altLang="en-US" dirty="0" smtClean="0"/>
              <a:t>送通知</a:t>
            </a:r>
            <a:endParaRPr lang="en-US" dirty="0"/>
          </a:p>
        </p:txBody>
      </p:sp>
      <p:sp>
        <p:nvSpPr>
          <p:cNvPr id="6" name="Text Placeholder 5"/>
          <p:cNvSpPr>
            <a:spLocks noGrp="1"/>
          </p:cNvSpPr>
          <p:nvPr>
            <p:ph type="body" sz="quarter" idx="11"/>
          </p:nvPr>
        </p:nvSpPr>
        <p:spPr/>
        <p:txBody>
          <a:bodyPr/>
          <a:lstStyle/>
          <a:p>
            <a:r>
              <a:rPr lang="zh-CN" altLang="en-US" dirty="0" smtClean="0"/>
              <a:t>日程</a:t>
            </a:r>
            <a:endParaRPr lang="en-US" dirty="0"/>
          </a:p>
        </p:txBody>
      </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zh-CN" altLang="en-US" dirty="0" smtClean="0"/>
              <a:t>基础</a:t>
            </a:r>
            <a:endParaRPr lang="en-US" dirty="0"/>
          </a:p>
        </p:txBody>
      </p:sp>
    </p:spTree>
    <p:extLst>
      <p:ext uri="{BB962C8B-B14F-4D97-AF65-F5344CB8AC3E}">
        <p14:creationId xmlns:p14="http://schemas.microsoft.com/office/powerpoint/2010/main" val="30877967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5584" y="1068168"/>
            <a:ext cx="2873828" cy="4789557"/>
            <a:chOff x="595584" y="1068168"/>
            <a:chExt cx="2873828" cy="4789557"/>
          </a:xfrm>
        </p:grpSpPr>
        <p:sp>
          <p:nvSpPr>
            <p:cNvPr id="67" name="Rectangle 66"/>
            <p:cNvSpPr/>
            <p:nvPr/>
          </p:nvSpPr>
          <p:spPr bwMode="auto">
            <a:xfrm flipH="1">
              <a:off x="595584" y="1068168"/>
              <a:ext cx="2873828" cy="47895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24" name="Rectangle 123"/>
            <p:cNvSpPr/>
            <p:nvPr/>
          </p:nvSpPr>
          <p:spPr>
            <a:xfrm>
              <a:off x="1700893" y="1068169"/>
              <a:ext cx="1617891"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zh-CN" altLang="en-US" sz="2000" spc="-50" dirty="0" smtClean="0">
                  <a:gradFill>
                    <a:gsLst>
                      <a:gs pos="0">
                        <a:srgbClr val="595959"/>
                      </a:gs>
                      <a:gs pos="86000">
                        <a:srgbClr val="595959"/>
                      </a:gs>
                    </a:gsLst>
                    <a:lin ang="5400000" scaled="0"/>
                  </a:gradFill>
                </a:rPr>
                <a:t>公司内部</a:t>
              </a:r>
              <a:endParaRPr lang="en-US" sz="2000" spc="-50" dirty="0">
                <a:gradFill>
                  <a:gsLst>
                    <a:gs pos="0">
                      <a:srgbClr val="595959"/>
                    </a:gs>
                    <a:gs pos="86000">
                      <a:srgbClr val="595959"/>
                    </a:gs>
                  </a:gsLst>
                  <a:lin ang="5400000" scaled="0"/>
                </a:gradFill>
              </a:endParaRPr>
            </a:p>
          </p:txBody>
        </p:sp>
        <p:pic>
          <p:nvPicPr>
            <p:cNvPr id="65" name="Picture 12" descr="Gift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696072" y="497106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Title 1"/>
          <p:cNvSpPr>
            <a:spLocks noGrp="1"/>
          </p:cNvSpPr>
          <p:nvPr>
            <p:ph type="title"/>
          </p:nvPr>
        </p:nvSpPr>
        <p:spPr/>
        <p:txBody>
          <a:bodyPr/>
          <a:lstStyle/>
          <a:p>
            <a:r>
              <a:rPr lang="zh-CN" altLang="en-US" dirty="0" smtClean="0"/>
              <a:t>计算</a:t>
            </a:r>
            <a:r>
              <a:rPr lang="en-US" dirty="0" smtClean="0"/>
              <a:t>: </a:t>
            </a:r>
            <a:r>
              <a:rPr lang="zh-CN" altLang="en-US" dirty="0" smtClean="0"/>
              <a:t>你的选项是什么</a:t>
            </a:r>
            <a:r>
              <a:rPr lang="en-US" dirty="0" smtClean="0"/>
              <a:t>?</a:t>
            </a:r>
            <a:endParaRPr lang="en-US" dirty="0"/>
          </a:p>
        </p:txBody>
      </p:sp>
      <p:sp>
        <p:nvSpPr>
          <p:cNvPr id="128" name="Rectangle 127"/>
          <p:cNvSpPr/>
          <p:nvPr/>
        </p:nvSpPr>
        <p:spPr>
          <a:xfrm>
            <a:off x="1680545" y="4965251"/>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虚拟化</a:t>
            </a:r>
            <a:endParaRPr lang="en-US" sz="1400" dirty="0">
              <a:solidFill>
                <a:schemeClr val="bg1"/>
              </a:solidFill>
              <a:ea typeface="Segoe UI" pitchFamily="34" charset="0"/>
              <a:cs typeface="Segoe UI" pitchFamily="34" charset="0"/>
            </a:endParaRPr>
          </a:p>
        </p:txBody>
      </p:sp>
      <p:sp>
        <p:nvSpPr>
          <p:cNvPr id="129" name="Rectangle 128"/>
          <p:cNvSpPr/>
          <p:nvPr/>
        </p:nvSpPr>
        <p:spPr>
          <a:xfrm>
            <a:off x="1680545" y="4510432"/>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O/S</a:t>
            </a:r>
            <a:endParaRPr lang="en-US" sz="1400" dirty="0">
              <a:solidFill>
                <a:schemeClr val="bg1"/>
              </a:solidFill>
              <a:ea typeface="Segoe UI" pitchFamily="34" charset="0"/>
              <a:cs typeface="Segoe UI" pitchFamily="34" charset="0"/>
            </a:endParaRPr>
          </a:p>
        </p:txBody>
      </p:sp>
      <p:sp>
        <p:nvSpPr>
          <p:cNvPr id="130" name="Rectangle 129"/>
          <p:cNvSpPr/>
          <p:nvPr/>
        </p:nvSpPr>
        <p:spPr>
          <a:xfrm>
            <a:off x="1680545" y="542006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a:solidFill>
                  <a:schemeClr val="bg1"/>
                </a:solidFill>
                <a:ea typeface="Segoe UI" pitchFamily="34" charset="0"/>
                <a:cs typeface="Segoe UI" pitchFamily="34" charset="0"/>
              </a:rPr>
              <a:t>硬件</a:t>
            </a:r>
            <a:endParaRPr lang="en-US" sz="1400" dirty="0">
              <a:solidFill>
                <a:schemeClr val="bg1"/>
              </a:solidFill>
              <a:ea typeface="Segoe UI" pitchFamily="34" charset="0"/>
              <a:cs typeface="Segoe UI" pitchFamily="34" charset="0"/>
            </a:endParaRPr>
          </a:p>
        </p:txBody>
      </p:sp>
      <p:sp>
        <p:nvSpPr>
          <p:cNvPr id="131" name="Rectangle 130"/>
          <p:cNvSpPr/>
          <p:nvPr/>
        </p:nvSpPr>
        <p:spPr>
          <a:xfrm>
            <a:off x="1680544" y="3145975"/>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本地代码</a:t>
            </a:r>
            <a:endParaRPr lang="en-US" sz="1400" dirty="0">
              <a:solidFill>
                <a:schemeClr val="bg1"/>
              </a:solidFill>
              <a:ea typeface="Segoe UI" pitchFamily="34" charset="0"/>
              <a:cs typeface="Segoe UI" pitchFamily="34" charset="0"/>
            </a:endParaRPr>
          </a:p>
        </p:txBody>
      </p:sp>
      <p:sp>
        <p:nvSpPr>
          <p:cNvPr id="132" name="Rectangle 131"/>
          <p:cNvSpPr/>
          <p:nvPr/>
        </p:nvSpPr>
        <p:spPr>
          <a:xfrm>
            <a:off x="1680544" y="2691156"/>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自定义软件</a:t>
            </a:r>
            <a:endParaRPr lang="en-US" sz="1400" dirty="0">
              <a:solidFill>
                <a:schemeClr val="bg1"/>
              </a:solidFill>
              <a:ea typeface="Segoe UI" pitchFamily="34" charset="0"/>
              <a:cs typeface="Segoe UI" pitchFamily="34" charset="0"/>
            </a:endParaRPr>
          </a:p>
        </p:txBody>
      </p:sp>
      <p:sp>
        <p:nvSpPr>
          <p:cNvPr id="133" name="Rectangle 132"/>
          <p:cNvSpPr/>
          <p:nvPr/>
        </p:nvSpPr>
        <p:spPr>
          <a:xfrm>
            <a:off x="1680545" y="4055613"/>
            <a:ext cx="1616220"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网络</a:t>
            </a:r>
            <a:endParaRPr lang="en-US" sz="1400" dirty="0">
              <a:solidFill>
                <a:schemeClr val="bg1"/>
              </a:solidFill>
              <a:ea typeface="Segoe UI" pitchFamily="34" charset="0"/>
              <a:cs typeface="Segoe UI" pitchFamily="34" charset="0"/>
            </a:endParaRPr>
          </a:p>
        </p:txBody>
      </p:sp>
      <p:sp>
        <p:nvSpPr>
          <p:cNvPr id="134" name="Rectangle 133"/>
          <p:cNvSpPr/>
          <p:nvPr/>
        </p:nvSpPr>
        <p:spPr>
          <a:xfrm>
            <a:off x="1680545" y="2236337"/>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数据</a:t>
            </a:r>
            <a:endParaRPr lang="en-US" sz="1400" dirty="0">
              <a:solidFill>
                <a:schemeClr val="bg1"/>
              </a:solidFill>
              <a:ea typeface="Segoe UI" pitchFamily="34" charset="0"/>
              <a:cs typeface="Segoe UI" pitchFamily="34" charset="0"/>
            </a:endParaRPr>
          </a:p>
        </p:txBody>
      </p:sp>
      <p:sp>
        <p:nvSpPr>
          <p:cNvPr id="135" name="Rectangle 134"/>
          <p:cNvSpPr/>
          <p:nvPr/>
        </p:nvSpPr>
        <p:spPr>
          <a:xfrm>
            <a:off x="1680545" y="178151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应用</a:t>
            </a:r>
            <a:endParaRPr lang="en-US" sz="1400" dirty="0">
              <a:solidFill>
                <a:schemeClr val="bg1"/>
              </a:solidFill>
              <a:ea typeface="Segoe UI" pitchFamily="34" charset="0"/>
              <a:cs typeface="Segoe UI" pitchFamily="34" charset="0"/>
            </a:endParaRPr>
          </a:p>
        </p:txBody>
      </p:sp>
      <p:sp>
        <p:nvSpPr>
          <p:cNvPr id="136" name="Rectangle 135"/>
          <p:cNvSpPr/>
          <p:nvPr/>
        </p:nvSpPr>
        <p:spPr>
          <a:xfrm>
            <a:off x="1680543" y="3600794"/>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防火墙</a:t>
            </a:r>
            <a:endParaRPr lang="en-US" sz="1400" dirty="0">
              <a:solidFill>
                <a:schemeClr val="bg1"/>
              </a:solidFill>
              <a:ea typeface="Segoe UI" pitchFamily="34" charset="0"/>
              <a:cs typeface="Segoe UI" pitchFamily="34" charset="0"/>
            </a:endParaRPr>
          </a:p>
        </p:txBody>
      </p:sp>
      <p:sp>
        <p:nvSpPr>
          <p:cNvPr id="44" name="Rectangle 43"/>
          <p:cNvSpPr/>
          <p:nvPr/>
        </p:nvSpPr>
        <p:spPr bwMode="auto">
          <a:xfrm>
            <a:off x="3621979" y="1068168"/>
            <a:ext cx="7832397" cy="4789557"/>
          </a:xfrm>
          <a:custGeom>
            <a:avLst/>
            <a:gdLst/>
            <a:ahLst/>
            <a:cxnLst/>
            <a:rect l="l" t="t" r="r" b="b"/>
            <a:pathLst>
              <a:path w="7832397" h="4789557">
                <a:moveTo>
                  <a:pt x="5396139" y="0"/>
                </a:moveTo>
                <a:lnTo>
                  <a:pt x="7832397" y="0"/>
                </a:lnTo>
                <a:lnTo>
                  <a:pt x="7832397" y="4789557"/>
                </a:lnTo>
                <a:lnTo>
                  <a:pt x="5396139" y="4789557"/>
                </a:lnTo>
                <a:close/>
                <a:moveTo>
                  <a:pt x="0" y="0"/>
                </a:moveTo>
                <a:lnTo>
                  <a:pt x="2698069" y="0"/>
                </a:lnTo>
                <a:lnTo>
                  <a:pt x="5396138" y="0"/>
                </a:lnTo>
                <a:lnTo>
                  <a:pt x="5396138" y="4789557"/>
                </a:lnTo>
                <a:lnTo>
                  <a:pt x="2698069" y="4789557"/>
                </a:lnTo>
                <a:lnTo>
                  <a:pt x="0" y="4789557"/>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70" name="Rectangle 169"/>
          <p:cNvSpPr/>
          <p:nvPr/>
        </p:nvSpPr>
        <p:spPr>
          <a:xfrm>
            <a:off x="9645277" y="1068169"/>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zh-CN" altLang="en-US" sz="2000" spc="-50" dirty="0" smtClean="0">
                <a:gradFill>
                  <a:gsLst>
                    <a:gs pos="0">
                      <a:srgbClr val="595959"/>
                    </a:gs>
                    <a:gs pos="86000">
                      <a:srgbClr val="595959"/>
                    </a:gs>
                  </a:gsLst>
                  <a:lin ang="5400000" scaled="0"/>
                </a:gradFill>
              </a:rPr>
              <a:t>网站</a:t>
            </a:r>
            <a:endParaRPr lang="en-US" sz="2000" spc="-50" dirty="0">
              <a:gradFill>
                <a:gsLst>
                  <a:gs pos="0">
                    <a:srgbClr val="595959"/>
                  </a:gs>
                  <a:gs pos="86000">
                    <a:srgbClr val="595959"/>
                  </a:gs>
                </a:gsLst>
                <a:lin ang="5400000" scaled="0"/>
              </a:gradFill>
            </a:endParaRPr>
          </a:p>
        </p:txBody>
      </p:sp>
      <p:sp>
        <p:nvSpPr>
          <p:cNvPr id="180" name="Rectangle 179"/>
          <p:cNvSpPr/>
          <p:nvPr/>
        </p:nvSpPr>
        <p:spPr>
          <a:xfrm>
            <a:off x="9663937" y="1781518"/>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应</a:t>
            </a:r>
            <a:r>
              <a:rPr lang="zh-CN" altLang="en-US" sz="1400" dirty="0" smtClean="0">
                <a:solidFill>
                  <a:schemeClr val="bg1"/>
                </a:solidFill>
                <a:ea typeface="Segoe UI" pitchFamily="34" charset="0"/>
                <a:cs typeface="Segoe UI" pitchFamily="34" charset="0"/>
              </a:rPr>
              <a:t>用</a:t>
            </a:r>
            <a:endParaRPr lang="en-US" altLang="zh-CN" sz="1400" dirty="0">
              <a:solidFill>
                <a:schemeClr val="bg1"/>
              </a:solidFill>
              <a:ea typeface="Segoe UI" pitchFamily="34" charset="0"/>
              <a:cs typeface="Segoe UI" pitchFamily="34" charset="0"/>
            </a:endParaRPr>
          </a:p>
        </p:txBody>
      </p:sp>
      <p:sp>
        <p:nvSpPr>
          <p:cNvPr id="182" name="Rectangle 181"/>
          <p:cNvSpPr/>
          <p:nvPr/>
        </p:nvSpPr>
        <p:spPr>
          <a:xfrm>
            <a:off x="9663937" y="2236337"/>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数据</a:t>
            </a:r>
            <a:endParaRPr lang="en-US" altLang="zh-CN" sz="1400" dirty="0">
              <a:solidFill>
                <a:schemeClr val="bg1"/>
              </a:solidFill>
              <a:ea typeface="Segoe UI" pitchFamily="34" charset="0"/>
              <a:cs typeface="Segoe UI" pitchFamily="34" charset="0"/>
            </a:endParaRPr>
          </a:p>
        </p:txBody>
      </p:sp>
      <p:pic>
        <p:nvPicPr>
          <p:cNvPr id="63" name="Picture 11" descr="Cloud 512x512.png"/>
          <p:cNvPicPr>
            <a:picLocks noChangeAspect="1"/>
          </p:cNvPicPr>
          <p:nvPr/>
        </p:nvPicPr>
        <p:blipFill rotWithShape="1">
          <a:blip r:embed="rId4" cstate="print">
            <a:duotone>
              <a:prstClr val="black"/>
              <a:schemeClr val="tx1">
                <a:tint val="45000"/>
                <a:satMod val="400000"/>
              </a:schemeClr>
            </a:duotone>
            <a:extLst>
              <a:ext uri="{28A0092B-C50C-407E-A947-70E740481C1C}">
                <a14:useLocalDpi xmlns:a14="http://schemas.microsoft.com/office/drawing/2010/main" val="0"/>
              </a:ext>
            </a:extLst>
          </a:blip>
          <a:srcRect t="9664" b="10134"/>
          <a:stretch/>
        </p:blipFill>
        <p:spPr bwMode="auto">
          <a:xfrm>
            <a:off x="7827305" y="3961591"/>
            <a:ext cx="2648831" cy="2124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4" name="Rectangle 153"/>
          <p:cNvSpPr/>
          <p:nvPr/>
        </p:nvSpPr>
        <p:spPr>
          <a:xfrm>
            <a:off x="5922166" y="1075748"/>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zh-CN" altLang="en-US" sz="2000" spc="-50" dirty="0" smtClean="0">
                <a:gradFill>
                  <a:gsLst>
                    <a:gs pos="0">
                      <a:srgbClr val="595959"/>
                    </a:gs>
                    <a:gs pos="86000">
                      <a:srgbClr val="595959"/>
                    </a:gs>
                  </a:gsLst>
                  <a:lin ang="5400000" scaled="0"/>
                </a:gradFill>
              </a:rPr>
              <a:t>云服务</a:t>
            </a:r>
            <a:endParaRPr lang="en-US" sz="2000" spc="-50" dirty="0">
              <a:gradFill>
                <a:gsLst>
                  <a:gs pos="0">
                    <a:srgbClr val="595959"/>
                  </a:gs>
                  <a:gs pos="86000">
                    <a:srgbClr val="595959"/>
                  </a:gs>
                </a:gsLst>
                <a:lin ang="5400000" scaled="0"/>
              </a:gradFill>
            </a:endParaRPr>
          </a:p>
        </p:txBody>
      </p:sp>
      <p:sp>
        <p:nvSpPr>
          <p:cNvPr id="163" name="Rectangle 162"/>
          <p:cNvSpPr/>
          <p:nvPr/>
        </p:nvSpPr>
        <p:spPr>
          <a:xfrm>
            <a:off x="5936101" y="3135646"/>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本地代码</a:t>
            </a:r>
            <a:endParaRPr lang="en-US" altLang="zh-CN" sz="1400" dirty="0">
              <a:solidFill>
                <a:schemeClr val="bg1"/>
              </a:solidFill>
              <a:ea typeface="Segoe UI" pitchFamily="34" charset="0"/>
              <a:cs typeface="Segoe UI" pitchFamily="34" charset="0"/>
            </a:endParaRPr>
          </a:p>
        </p:txBody>
      </p:sp>
      <p:sp>
        <p:nvSpPr>
          <p:cNvPr id="164" name="Rectangle 163"/>
          <p:cNvSpPr/>
          <p:nvPr/>
        </p:nvSpPr>
        <p:spPr>
          <a:xfrm>
            <a:off x="5936101" y="2680827"/>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zh-CN" altLang="en-US" sz="1400" dirty="0" smtClean="0">
                <a:solidFill>
                  <a:schemeClr val="bg1"/>
                </a:solidFill>
                <a:ea typeface="Segoe UI" pitchFamily="34" charset="0"/>
                <a:cs typeface="Segoe UI" pitchFamily="34" charset="0"/>
              </a:rPr>
              <a:t>开始任务</a:t>
            </a:r>
            <a:endParaRPr lang="en-US" sz="1400" dirty="0">
              <a:solidFill>
                <a:schemeClr val="bg1"/>
              </a:solidFill>
              <a:ea typeface="Segoe UI" pitchFamily="34" charset="0"/>
              <a:cs typeface="Segoe UI" pitchFamily="34" charset="0"/>
            </a:endParaRPr>
          </a:p>
        </p:txBody>
      </p:sp>
      <p:sp>
        <p:nvSpPr>
          <p:cNvPr id="166" name="Rectangle 165"/>
          <p:cNvSpPr/>
          <p:nvPr/>
        </p:nvSpPr>
        <p:spPr>
          <a:xfrm>
            <a:off x="5936101" y="1771188"/>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应</a:t>
            </a:r>
            <a:r>
              <a:rPr lang="zh-CN" altLang="en-US" sz="1400" dirty="0" smtClean="0">
                <a:solidFill>
                  <a:schemeClr val="bg1"/>
                </a:solidFill>
                <a:ea typeface="Segoe UI" pitchFamily="34" charset="0"/>
                <a:cs typeface="Segoe UI" pitchFamily="34" charset="0"/>
              </a:rPr>
              <a:t>用</a:t>
            </a:r>
            <a:endParaRPr lang="en-US" altLang="zh-CN" sz="1400" dirty="0">
              <a:solidFill>
                <a:schemeClr val="bg1"/>
              </a:solidFill>
              <a:ea typeface="Segoe UI" pitchFamily="34" charset="0"/>
              <a:cs typeface="Segoe UI" pitchFamily="34" charset="0"/>
            </a:endParaRPr>
          </a:p>
        </p:txBody>
      </p:sp>
      <p:sp>
        <p:nvSpPr>
          <p:cNvPr id="167" name="Rectangle 166"/>
          <p:cNvSpPr/>
          <p:nvPr/>
        </p:nvSpPr>
        <p:spPr>
          <a:xfrm>
            <a:off x="5936101" y="3585458"/>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防火</a:t>
            </a:r>
            <a:r>
              <a:rPr lang="zh-CN" altLang="en-US" sz="1400" dirty="0" smtClean="0">
                <a:solidFill>
                  <a:schemeClr val="bg1"/>
                </a:solidFill>
                <a:ea typeface="Segoe UI" pitchFamily="34" charset="0"/>
                <a:cs typeface="Segoe UI" pitchFamily="34" charset="0"/>
              </a:rPr>
              <a:t>墙规则</a:t>
            </a:r>
            <a:endParaRPr lang="en-US" altLang="zh-CN" sz="1400" dirty="0">
              <a:solidFill>
                <a:schemeClr val="bg1"/>
              </a:solidFill>
              <a:ea typeface="Segoe UI" pitchFamily="34" charset="0"/>
              <a:cs typeface="Segoe UI" pitchFamily="34" charset="0"/>
            </a:endParaRPr>
          </a:p>
        </p:txBody>
      </p:sp>
      <p:sp>
        <p:nvSpPr>
          <p:cNvPr id="168" name="Rectangle 167"/>
          <p:cNvSpPr/>
          <p:nvPr/>
        </p:nvSpPr>
        <p:spPr>
          <a:xfrm>
            <a:off x="5936101" y="2226007"/>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数据</a:t>
            </a:r>
            <a:endParaRPr lang="en-US" altLang="zh-CN" sz="1400" dirty="0">
              <a:solidFill>
                <a:schemeClr val="bg1"/>
              </a:solidFill>
              <a:ea typeface="Segoe UI" pitchFamily="34" charset="0"/>
              <a:cs typeface="Segoe UI" pitchFamily="34" charset="0"/>
            </a:endParaRPr>
          </a:p>
        </p:txBody>
      </p:sp>
      <p:sp>
        <p:nvSpPr>
          <p:cNvPr id="77" name="Rectangle 76"/>
          <p:cNvSpPr/>
          <p:nvPr/>
        </p:nvSpPr>
        <p:spPr>
          <a:xfrm>
            <a:off x="5936101" y="4052514"/>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zh-CN" altLang="en-US" sz="1400" dirty="0" smtClean="0">
                <a:solidFill>
                  <a:schemeClr val="bg1"/>
                </a:solidFill>
                <a:ea typeface="Segoe UI" pitchFamily="34" charset="0"/>
                <a:cs typeface="Segoe UI" pitchFamily="34" charset="0"/>
              </a:rPr>
              <a:t>虚拟网络</a:t>
            </a:r>
            <a:endParaRPr lang="en-US" sz="1400" dirty="0">
              <a:solidFill>
                <a:schemeClr val="bg1"/>
              </a:solidFill>
              <a:ea typeface="Segoe UI" pitchFamily="34" charset="0"/>
              <a:cs typeface="Segoe UI" pitchFamily="34" charset="0"/>
            </a:endParaRPr>
          </a:p>
        </p:txBody>
      </p:sp>
      <p:pic>
        <p:nvPicPr>
          <p:cNvPr id="39" name="Picture 11" descr="Cloud 512x512.png"/>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t="9664" b="10134"/>
          <a:stretch/>
        </p:blipFill>
        <p:spPr bwMode="auto">
          <a:xfrm>
            <a:off x="6757271" y="4603302"/>
            <a:ext cx="1811553" cy="1452923"/>
          </a:xfrm>
          <a:prstGeom prst="rect">
            <a:avLst/>
          </a:prstGeom>
          <a:blipFill dpi="0" rotWithShape="1">
            <a:blip r:embed="rId5">
              <a:alphaModFix amt="8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8" name="Rectangle 137"/>
          <p:cNvSpPr/>
          <p:nvPr/>
        </p:nvSpPr>
        <p:spPr>
          <a:xfrm>
            <a:off x="4011409" y="1072647"/>
            <a:ext cx="1638241"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zh-CN" altLang="en-US" sz="2000" spc="-50" dirty="0" smtClean="0">
                <a:gradFill>
                  <a:gsLst>
                    <a:gs pos="0">
                      <a:srgbClr val="595959"/>
                    </a:gs>
                    <a:gs pos="86000">
                      <a:srgbClr val="595959"/>
                    </a:gs>
                  </a:gsLst>
                  <a:lin ang="5400000" scaled="0"/>
                </a:gradFill>
              </a:rPr>
              <a:t>虚拟机</a:t>
            </a:r>
            <a:endParaRPr lang="en-US" sz="2000" spc="-50" dirty="0">
              <a:gradFill>
                <a:gsLst>
                  <a:gs pos="0">
                    <a:srgbClr val="595959"/>
                  </a:gs>
                  <a:gs pos="86000">
                    <a:srgbClr val="595959"/>
                  </a:gs>
                </a:gsLst>
                <a:lin ang="5400000" scaled="0"/>
              </a:gradFill>
            </a:endParaRPr>
          </a:p>
        </p:txBody>
      </p:sp>
      <p:sp>
        <p:nvSpPr>
          <p:cNvPr id="147" name="Rectangle 146"/>
          <p:cNvSpPr/>
          <p:nvPr/>
        </p:nvSpPr>
        <p:spPr>
          <a:xfrm>
            <a:off x="3997926" y="3145976"/>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本地代码</a:t>
            </a:r>
            <a:endParaRPr lang="en-US" altLang="zh-CN" sz="1400" dirty="0">
              <a:solidFill>
                <a:schemeClr val="bg1"/>
              </a:solidFill>
              <a:ea typeface="Segoe UI" pitchFamily="34" charset="0"/>
              <a:cs typeface="Segoe UI" pitchFamily="34" charset="0"/>
            </a:endParaRPr>
          </a:p>
        </p:txBody>
      </p:sp>
      <p:sp>
        <p:nvSpPr>
          <p:cNvPr id="148" name="Rectangle 147"/>
          <p:cNvSpPr/>
          <p:nvPr/>
        </p:nvSpPr>
        <p:spPr>
          <a:xfrm>
            <a:off x="3997926" y="2691158"/>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自定义软件</a:t>
            </a:r>
            <a:endParaRPr lang="en-US" altLang="zh-CN" sz="1400" dirty="0">
              <a:solidFill>
                <a:schemeClr val="bg1"/>
              </a:solidFill>
              <a:ea typeface="Segoe UI" pitchFamily="34" charset="0"/>
              <a:cs typeface="Segoe UI" pitchFamily="34" charset="0"/>
            </a:endParaRPr>
          </a:p>
        </p:txBody>
      </p:sp>
      <p:sp>
        <p:nvSpPr>
          <p:cNvPr id="149" name="Rectangle 148"/>
          <p:cNvSpPr/>
          <p:nvPr/>
        </p:nvSpPr>
        <p:spPr>
          <a:xfrm>
            <a:off x="3997926" y="4055612"/>
            <a:ext cx="1616220"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zh-CN" altLang="en-US" sz="1400" dirty="0" smtClean="0">
                <a:solidFill>
                  <a:schemeClr val="bg1"/>
                </a:solidFill>
                <a:ea typeface="Segoe UI" pitchFamily="34" charset="0"/>
                <a:cs typeface="Segoe UI" pitchFamily="34" charset="0"/>
              </a:rPr>
              <a:t>虚拟网络</a:t>
            </a:r>
            <a:endParaRPr lang="en-US" sz="1400" dirty="0">
              <a:solidFill>
                <a:schemeClr val="bg1"/>
              </a:solidFill>
              <a:ea typeface="Segoe UI" pitchFamily="34" charset="0"/>
              <a:cs typeface="Segoe UI" pitchFamily="34" charset="0"/>
            </a:endParaRPr>
          </a:p>
        </p:txBody>
      </p:sp>
      <p:sp>
        <p:nvSpPr>
          <p:cNvPr id="150" name="Rectangle 149"/>
          <p:cNvSpPr/>
          <p:nvPr/>
        </p:nvSpPr>
        <p:spPr>
          <a:xfrm>
            <a:off x="3997926" y="2236340"/>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数据</a:t>
            </a:r>
            <a:endParaRPr lang="en-US" altLang="zh-CN" sz="1400" dirty="0">
              <a:solidFill>
                <a:schemeClr val="bg1"/>
              </a:solidFill>
              <a:ea typeface="Segoe UI" pitchFamily="34" charset="0"/>
              <a:cs typeface="Segoe UI" pitchFamily="34" charset="0"/>
            </a:endParaRPr>
          </a:p>
        </p:txBody>
      </p:sp>
      <p:sp>
        <p:nvSpPr>
          <p:cNvPr id="151" name="Rectangle 150"/>
          <p:cNvSpPr/>
          <p:nvPr/>
        </p:nvSpPr>
        <p:spPr>
          <a:xfrm>
            <a:off x="3997926" y="178152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应</a:t>
            </a:r>
            <a:r>
              <a:rPr lang="zh-CN" altLang="en-US" sz="1400" dirty="0" smtClean="0">
                <a:solidFill>
                  <a:schemeClr val="bg1"/>
                </a:solidFill>
                <a:ea typeface="Segoe UI" pitchFamily="34" charset="0"/>
                <a:cs typeface="Segoe UI" pitchFamily="34" charset="0"/>
              </a:rPr>
              <a:t>用</a:t>
            </a:r>
            <a:endParaRPr lang="en-US" sz="1400" dirty="0">
              <a:solidFill>
                <a:schemeClr val="bg1"/>
              </a:solidFill>
              <a:ea typeface="Segoe UI" pitchFamily="34" charset="0"/>
              <a:cs typeface="Segoe UI" pitchFamily="34" charset="0"/>
            </a:endParaRPr>
          </a:p>
        </p:txBody>
      </p:sp>
      <p:sp>
        <p:nvSpPr>
          <p:cNvPr id="152" name="Rectangle 151"/>
          <p:cNvSpPr/>
          <p:nvPr/>
        </p:nvSpPr>
        <p:spPr>
          <a:xfrm>
            <a:off x="3997926" y="3600794"/>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zh-CN" altLang="en-US" sz="1400" dirty="0">
                <a:solidFill>
                  <a:schemeClr val="bg1"/>
                </a:solidFill>
                <a:ea typeface="Segoe UI" pitchFamily="34" charset="0"/>
                <a:cs typeface="Segoe UI" pitchFamily="34" charset="0"/>
              </a:rPr>
              <a:t>防火</a:t>
            </a:r>
            <a:r>
              <a:rPr lang="zh-CN" altLang="en-US" sz="1400" dirty="0" smtClean="0">
                <a:solidFill>
                  <a:schemeClr val="bg1"/>
                </a:solidFill>
                <a:ea typeface="Segoe UI" pitchFamily="34" charset="0"/>
                <a:cs typeface="Segoe UI" pitchFamily="34" charset="0"/>
              </a:rPr>
              <a:t>墙规则</a:t>
            </a:r>
            <a:endParaRPr lang="en-US" altLang="zh-CN" sz="1400" dirty="0">
              <a:solidFill>
                <a:schemeClr val="bg1"/>
              </a:solidFill>
              <a:ea typeface="Segoe UI" pitchFamily="34" charset="0"/>
              <a:cs typeface="Segoe UI" pitchFamily="34" charset="0"/>
            </a:endParaRPr>
          </a:p>
        </p:txBody>
      </p:sp>
      <p:sp>
        <p:nvSpPr>
          <p:cNvPr id="71" name="Rectangle 70"/>
          <p:cNvSpPr/>
          <p:nvPr/>
        </p:nvSpPr>
        <p:spPr>
          <a:xfrm>
            <a:off x="3997926" y="451043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chemeClr val="bg1"/>
                </a:solidFill>
                <a:ea typeface="Segoe UI" pitchFamily="34" charset="0"/>
                <a:cs typeface="Segoe UI" pitchFamily="34" charset="0"/>
              </a:rPr>
              <a:t>O/S</a:t>
            </a:r>
            <a:endParaRPr lang="en-US" sz="1400" dirty="0">
              <a:solidFill>
                <a:schemeClr val="bg1"/>
              </a:solidFill>
              <a:ea typeface="Segoe UI" pitchFamily="34" charset="0"/>
              <a:cs typeface="Segoe UI" pitchFamily="34" charset="0"/>
            </a:endParaRPr>
          </a:p>
        </p:txBody>
      </p:sp>
      <p:pic>
        <p:nvPicPr>
          <p:cNvPr id="4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5928704" y="4713209"/>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593844" y="5077683"/>
            <a:ext cx="669719" cy="537135"/>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9931265" y="4811000"/>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265942" y="4945825"/>
            <a:ext cx="553486" cy="443914"/>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11" descr="Cloud 512x512.png"/>
          <p:cNvPicPr>
            <a:picLocks noChangeAspect="1"/>
          </p:cNvPicPr>
          <p:nvPr/>
        </p:nvPicPr>
        <p:blipFill rotWithShape="1">
          <a:blip r:embed="rId4" cstate="print">
            <a:alphaModFix amt="25000"/>
            <a:extLst>
              <a:ext uri="{28A0092B-C50C-407E-A947-70E740481C1C}">
                <a14:useLocalDpi xmlns:a14="http://schemas.microsoft.com/office/drawing/2010/main" val="0"/>
              </a:ext>
            </a:extLst>
          </a:blip>
          <a:srcRect t="9664" b="10134"/>
          <a:stretch/>
        </p:blipFill>
        <p:spPr bwMode="auto">
          <a:xfrm>
            <a:off x="5042870" y="5150412"/>
            <a:ext cx="378038" cy="303199"/>
          </a:xfrm>
          <a:prstGeom prst="rect">
            <a:avLst/>
          </a:prstGeom>
          <a:blipFill dpi="0" rotWithShape="1">
            <a:blip r:embed="rId5">
              <a:alphaModFix amt="2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 name="Picture 11" descr="Cloud 512x512.png"/>
          <p:cNvPicPr>
            <a:picLocks noChangeAspect="1"/>
          </p:cNvPicPr>
          <p:nvPr/>
        </p:nvPicPr>
        <p:blipFill rotWithShape="1">
          <a:blip r:embed="rId4" cstate="print">
            <a:alphaModFix amt="5000"/>
            <a:extLst>
              <a:ext uri="{28A0092B-C50C-407E-A947-70E740481C1C}">
                <a14:useLocalDpi xmlns:a14="http://schemas.microsoft.com/office/drawing/2010/main" val="0"/>
              </a:ext>
            </a:extLst>
          </a:blip>
          <a:srcRect t="9664" b="10134"/>
          <a:stretch/>
        </p:blipFill>
        <p:spPr bwMode="auto">
          <a:xfrm>
            <a:off x="4839241" y="5166451"/>
            <a:ext cx="284025" cy="227797"/>
          </a:xfrm>
          <a:prstGeom prst="rect">
            <a:avLst/>
          </a:prstGeom>
          <a:blipFill dpi="0" rotWithShape="1">
            <a:blip r:embed="rId5">
              <a:alphaModFix amt="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Rectangle 46"/>
          <p:cNvSpPr/>
          <p:nvPr/>
        </p:nvSpPr>
        <p:spPr>
          <a:xfrm>
            <a:off x="7793290" y="1063986"/>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zh-CN" altLang="en-US" sz="2000" spc="-50" dirty="0" smtClean="0">
                <a:gradFill>
                  <a:gsLst>
                    <a:gs pos="0">
                      <a:srgbClr val="595959"/>
                    </a:gs>
                    <a:gs pos="86000">
                      <a:srgbClr val="595959"/>
                    </a:gs>
                  </a:gsLst>
                  <a:lin ang="5400000" scaled="0"/>
                </a:gradFill>
              </a:rPr>
              <a:t>移动服务</a:t>
            </a:r>
            <a:endParaRPr lang="en-US" sz="2000" spc="-50" dirty="0">
              <a:gradFill>
                <a:gsLst>
                  <a:gs pos="0">
                    <a:srgbClr val="595959"/>
                  </a:gs>
                  <a:gs pos="86000">
                    <a:srgbClr val="595959"/>
                  </a:gs>
                </a:gsLst>
                <a:lin ang="5400000" scaled="0"/>
              </a:gradFill>
            </a:endParaRPr>
          </a:p>
        </p:txBody>
      </p:sp>
      <p:sp>
        <p:nvSpPr>
          <p:cNvPr id="48" name="Rectangle 47"/>
          <p:cNvSpPr/>
          <p:nvPr/>
        </p:nvSpPr>
        <p:spPr>
          <a:xfrm>
            <a:off x="7821281" y="1777335"/>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应</a:t>
            </a:r>
            <a:r>
              <a:rPr lang="zh-CN" altLang="en-US" sz="1400" dirty="0" smtClean="0">
                <a:solidFill>
                  <a:schemeClr val="bg1"/>
                </a:solidFill>
                <a:ea typeface="Segoe UI" pitchFamily="34" charset="0"/>
                <a:cs typeface="Segoe UI" pitchFamily="34" charset="0"/>
              </a:rPr>
              <a:t>用</a:t>
            </a:r>
            <a:endParaRPr lang="en-US" altLang="zh-CN" sz="1400" dirty="0">
              <a:solidFill>
                <a:schemeClr val="bg1"/>
              </a:solidFill>
              <a:ea typeface="Segoe UI" pitchFamily="34" charset="0"/>
              <a:cs typeface="Segoe UI" pitchFamily="34" charset="0"/>
            </a:endParaRPr>
          </a:p>
        </p:txBody>
      </p:sp>
      <p:sp>
        <p:nvSpPr>
          <p:cNvPr id="51" name="Rectangle 50"/>
          <p:cNvSpPr/>
          <p:nvPr/>
        </p:nvSpPr>
        <p:spPr>
          <a:xfrm>
            <a:off x="7821281" y="2232154"/>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zh-CN" altLang="en-US" sz="1400" dirty="0">
                <a:solidFill>
                  <a:schemeClr val="bg1"/>
                </a:solidFill>
                <a:ea typeface="Segoe UI" pitchFamily="34" charset="0"/>
                <a:cs typeface="Segoe UI" pitchFamily="34" charset="0"/>
              </a:rPr>
              <a:t>数据</a:t>
            </a:r>
            <a:endParaRPr lang="en-US" altLang="zh-CN" sz="1400" dirty="0">
              <a:solidFill>
                <a:schemeClr val="bg1"/>
              </a:solidFill>
              <a:ea typeface="Segoe UI" pitchFamily="34" charset="0"/>
              <a:cs typeface="Segoe UI" pitchFamily="34" charset="0"/>
            </a:endParaRPr>
          </a:p>
        </p:txBody>
      </p:sp>
      <p:sp>
        <p:nvSpPr>
          <p:cNvPr id="56" name="Rectangle 55"/>
          <p:cNvSpPr/>
          <p:nvPr/>
        </p:nvSpPr>
        <p:spPr>
          <a:xfrm>
            <a:off x="7827305" y="2691158"/>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zh-CN" altLang="en-US" sz="1400" dirty="0" smtClean="0">
                <a:solidFill>
                  <a:schemeClr val="bg1"/>
                </a:solidFill>
                <a:ea typeface="Segoe UI" pitchFamily="34" charset="0"/>
                <a:cs typeface="Segoe UI" pitchFamily="34" charset="0"/>
              </a:rPr>
              <a:t>认证</a:t>
            </a:r>
            <a:endParaRPr lang="en-US" sz="1400" dirty="0">
              <a:solidFill>
                <a:schemeClr val="bg1"/>
              </a:solidFill>
              <a:ea typeface="Segoe UI" pitchFamily="34" charset="0"/>
              <a:cs typeface="Segoe UI" pitchFamily="34" charset="0"/>
            </a:endParaRPr>
          </a:p>
        </p:txBody>
      </p:sp>
      <p:sp>
        <p:nvSpPr>
          <p:cNvPr id="57" name="Rectangle 56"/>
          <p:cNvSpPr/>
          <p:nvPr/>
        </p:nvSpPr>
        <p:spPr>
          <a:xfrm>
            <a:off x="7827305" y="3145977"/>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zh-CN" altLang="en-US" sz="1400" dirty="0" smtClean="0">
                <a:solidFill>
                  <a:schemeClr val="bg1"/>
                </a:solidFill>
                <a:ea typeface="Segoe UI" pitchFamily="34" charset="0"/>
                <a:cs typeface="Segoe UI" pitchFamily="34" charset="0"/>
              </a:rPr>
              <a:t>通知</a:t>
            </a:r>
            <a:endParaRPr lang="en-US" sz="14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4920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10000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fill="hold"/>
                                        <p:tgtEl>
                                          <p:spTgt spid="135"/>
                                        </p:tgtEl>
                                        <p:attrNameLst>
                                          <p:attrName>ppt_x</p:attrName>
                                        </p:attrNameLst>
                                      </p:cBhvr>
                                      <p:tavLst>
                                        <p:tav tm="0">
                                          <p:val>
                                            <p:strVal val="#ppt_x"/>
                                          </p:val>
                                        </p:tav>
                                        <p:tav tm="100000">
                                          <p:val>
                                            <p:strVal val="#ppt_x"/>
                                          </p:val>
                                        </p:tav>
                                      </p:tavLst>
                                    </p:anim>
                                    <p:anim calcmode="lin" valueType="num">
                                      <p:cBhvr additive="base">
                                        <p:cTn id="13" dur="500" fill="hold"/>
                                        <p:tgtEl>
                                          <p:spTgt spid="135"/>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30"/>
                                  </p:stCondLst>
                                  <p:childTnLst>
                                    <p:set>
                                      <p:cBhvr>
                                        <p:cTn id="15" dur="1" fill="hold">
                                          <p:stCondLst>
                                            <p:cond delay="0"/>
                                          </p:stCondLst>
                                        </p:cTn>
                                        <p:tgtEl>
                                          <p:spTgt spid="134"/>
                                        </p:tgtEl>
                                        <p:attrNameLst>
                                          <p:attrName>style.visibility</p:attrName>
                                        </p:attrNameLst>
                                      </p:cBhvr>
                                      <p:to>
                                        <p:strVal val="visible"/>
                                      </p:to>
                                    </p:set>
                                    <p:anim calcmode="lin" valueType="num">
                                      <p:cBhvr additive="base">
                                        <p:cTn id="16" dur="500" fill="hold"/>
                                        <p:tgtEl>
                                          <p:spTgt spid="134"/>
                                        </p:tgtEl>
                                        <p:attrNameLst>
                                          <p:attrName>ppt_x</p:attrName>
                                        </p:attrNameLst>
                                      </p:cBhvr>
                                      <p:tavLst>
                                        <p:tav tm="0">
                                          <p:val>
                                            <p:strVal val="#ppt_x"/>
                                          </p:val>
                                        </p:tav>
                                        <p:tav tm="100000">
                                          <p:val>
                                            <p:strVal val="#ppt_x"/>
                                          </p:val>
                                        </p:tav>
                                      </p:tavLst>
                                    </p:anim>
                                    <p:anim calcmode="lin" valueType="num">
                                      <p:cBhvr additive="base">
                                        <p:cTn id="17" dur="500" fill="hold"/>
                                        <p:tgtEl>
                                          <p:spTgt spid="134"/>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132"/>
                                        </p:tgtEl>
                                        <p:attrNameLst>
                                          <p:attrName>style.visibility</p:attrName>
                                        </p:attrNameLst>
                                      </p:cBhvr>
                                      <p:to>
                                        <p:strVal val="visible"/>
                                      </p:to>
                                    </p:set>
                                    <p:anim calcmode="lin" valueType="num">
                                      <p:cBhvr additive="base">
                                        <p:cTn id="20" dur="500" fill="hold"/>
                                        <p:tgtEl>
                                          <p:spTgt spid="132"/>
                                        </p:tgtEl>
                                        <p:attrNameLst>
                                          <p:attrName>ppt_x</p:attrName>
                                        </p:attrNameLst>
                                      </p:cBhvr>
                                      <p:tavLst>
                                        <p:tav tm="0">
                                          <p:val>
                                            <p:strVal val="#ppt_x"/>
                                          </p:val>
                                        </p:tav>
                                        <p:tav tm="100000">
                                          <p:val>
                                            <p:strVal val="#ppt_x"/>
                                          </p:val>
                                        </p:tav>
                                      </p:tavLst>
                                    </p:anim>
                                    <p:anim calcmode="lin" valueType="num">
                                      <p:cBhvr additive="base">
                                        <p:cTn id="21" dur="500" fill="hold"/>
                                        <p:tgtEl>
                                          <p:spTgt spid="132"/>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38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ppt_x"/>
                                          </p:val>
                                        </p:tav>
                                        <p:tav tm="100000">
                                          <p:val>
                                            <p:strVal val="#ppt_x"/>
                                          </p:val>
                                        </p:tav>
                                      </p:tavLst>
                                    </p:anim>
                                    <p:anim calcmode="lin" valueType="num">
                                      <p:cBhvr additive="base">
                                        <p:cTn id="25" dur="500" fill="hold"/>
                                        <p:tgtEl>
                                          <p:spTgt spid="131"/>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36"/>
                                        </p:tgtEl>
                                        <p:attrNameLst>
                                          <p:attrName>style.visibility</p:attrName>
                                        </p:attrNameLst>
                                      </p:cBhvr>
                                      <p:to>
                                        <p:strVal val="visible"/>
                                      </p:to>
                                    </p:set>
                                    <p:anim calcmode="lin" valueType="num">
                                      <p:cBhvr additive="base">
                                        <p:cTn id="28" dur="500" fill="hold"/>
                                        <p:tgtEl>
                                          <p:spTgt spid="136"/>
                                        </p:tgtEl>
                                        <p:attrNameLst>
                                          <p:attrName>ppt_x</p:attrName>
                                        </p:attrNameLst>
                                      </p:cBhvr>
                                      <p:tavLst>
                                        <p:tav tm="0">
                                          <p:val>
                                            <p:strVal val="#ppt_x"/>
                                          </p:val>
                                        </p:tav>
                                        <p:tav tm="100000">
                                          <p:val>
                                            <p:strVal val="#ppt_x"/>
                                          </p:val>
                                        </p:tav>
                                      </p:tavLst>
                                    </p:anim>
                                    <p:anim calcmode="lin" valueType="num">
                                      <p:cBhvr additive="base">
                                        <p:cTn id="29" dur="500" fill="hold"/>
                                        <p:tgtEl>
                                          <p:spTgt spid="136"/>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63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fill="hold"/>
                                        <p:tgtEl>
                                          <p:spTgt spid="133"/>
                                        </p:tgtEl>
                                        <p:attrNameLst>
                                          <p:attrName>ppt_x</p:attrName>
                                        </p:attrNameLst>
                                      </p:cBhvr>
                                      <p:tavLst>
                                        <p:tav tm="0">
                                          <p:val>
                                            <p:strVal val="#ppt_x"/>
                                          </p:val>
                                        </p:tav>
                                        <p:tav tm="100000">
                                          <p:val>
                                            <p:strVal val="#ppt_x"/>
                                          </p:val>
                                        </p:tav>
                                      </p:tavLst>
                                    </p:anim>
                                    <p:anim calcmode="lin" valueType="num">
                                      <p:cBhvr additive="base">
                                        <p:cTn id="33" dur="500" fill="hold"/>
                                        <p:tgtEl>
                                          <p:spTgt spid="13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29"/>
                                        </p:tgtEl>
                                        <p:attrNameLst>
                                          <p:attrName>style.visibility</p:attrName>
                                        </p:attrNameLst>
                                      </p:cBhvr>
                                      <p:to>
                                        <p:strVal val="visible"/>
                                      </p:to>
                                    </p:set>
                                    <p:anim calcmode="lin" valueType="num">
                                      <p:cBhvr additive="base">
                                        <p:cTn id="36" dur="500" fill="hold"/>
                                        <p:tgtEl>
                                          <p:spTgt spid="129"/>
                                        </p:tgtEl>
                                        <p:attrNameLst>
                                          <p:attrName>ppt_x</p:attrName>
                                        </p:attrNameLst>
                                      </p:cBhvr>
                                      <p:tavLst>
                                        <p:tav tm="0">
                                          <p:val>
                                            <p:strVal val="#ppt_x"/>
                                          </p:val>
                                        </p:tav>
                                        <p:tav tm="100000">
                                          <p:val>
                                            <p:strVal val="#ppt_x"/>
                                          </p:val>
                                        </p:tav>
                                      </p:tavLst>
                                    </p:anim>
                                    <p:anim calcmode="lin" valueType="num">
                                      <p:cBhvr additive="base">
                                        <p:cTn id="37" dur="500" fill="hold"/>
                                        <p:tgtEl>
                                          <p:spTgt spid="129"/>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880"/>
                                  </p:stCondLst>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500" fill="hold"/>
                                        <p:tgtEl>
                                          <p:spTgt spid="128"/>
                                        </p:tgtEl>
                                        <p:attrNameLst>
                                          <p:attrName>ppt_x</p:attrName>
                                        </p:attrNameLst>
                                      </p:cBhvr>
                                      <p:tavLst>
                                        <p:tav tm="0">
                                          <p:val>
                                            <p:strVal val="#ppt_x"/>
                                          </p:val>
                                        </p:tav>
                                        <p:tav tm="100000">
                                          <p:val>
                                            <p:strVal val="#ppt_x"/>
                                          </p:val>
                                        </p:tav>
                                      </p:tavLst>
                                    </p:anim>
                                    <p:anim calcmode="lin" valueType="num">
                                      <p:cBhvr additive="base">
                                        <p:cTn id="41" dur="500" fill="hold"/>
                                        <p:tgtEl>
                                          <p:spTgt spid="128"/>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0"/>
                                  </p:stCondLst>
                                  <p:childTnLst>
                                    <p:set>
                                      <p:cBhvr>
                                        <p:cTn id="43" dur="1" fill="hold">
                                          <p:stCondLst>
                                            <p:cond delay="0"/>
                                          </p:stCondLst>
                                        </p:cTn>
                                        <p:tgtEl>
                                          <p:spTgt spid="130"/>
                                        </p:tgtEl>
                                        <p:attrNameLst>
                                          <p:attrName>style.visibility</p:attrName>
                                        </p:attrNameLst>
                                      </p:cBhvr>
                                      <p:to>
                                        <p:strVal val="visible"/>
                                      </p:to>
                                    </p:set>
                                    <p:anim calcmode="lin" valueType="num">
                                      <p:cBhvr additive="base">
                                        <p:cTn id="44" dur="500" fill="hold"/>
                                        <p:tgtEl>
                                          <p:spTgt spid="130"/>
                                        </p:tgtEl>
                                        <p:attrNameLst>
                                          <p:attrName>ppt_x</p:attrName>
                                        </p:attrNameLst>
                                      </p:cBhvr>
                                      <p:tavLst>
                                        <p:tav tm="0">
                                          <p:val>
                                            <p:strVal val="#ppt_x"/>
                                          </p:val>
                                        </p:tav>
                                        <p:tav tm="100000">
                                          <p:val>
                                            <p:strVal val="#ppt_x"/>
                                          </p:val>
                                        </p:tav>
                                      </p:tavLst>
                                    </p:anim>
                                    <p:anim calcmode="lin" valueType="num">
                                      <p:cBhvr additive="base">
                                        <p:cTn id="45"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fade">
                                      <p:cBhvr>
                                        <p:cTn id="55" dur="500"/>
                                        <p:tgtEl>
                                          <p:spTgt spid="138"/>
                                        </p:tgtEl>
                                      </p:cBhvr>
                                    </p:animEffect>
                                  </p:childTnLst>
                                </p:cTn>
                              </p:par>
                              <p:par>
                                <p:cTn id="56" presetID="2" presetClass="entr" presetSubtype="4" decel="100000" fill="hold" grpId="0" nodeType="withEffect">
                                  <p:stCondLst>
                                    <p:cond delay="130"/>
                                  </p:stCondLst>
                                  <p:childTnLst>
                                    <p:set>
                                      <p:cBhvr>
                                        <p:cTn id="57" dur="1" fill="hold">
                                          <p:stCondLst>
                                            <p:cond delay="0"/>
                                          </p:stCondLst>
                                        </p:cTn>
                                        <p:tgtEl>
                                          <p:spTgt spid="151"/>
                                        </p:tgtEl>
                                        <p:attrNameLst>
                                          <p:attrName>style.visibility</p:attrName>
                                        </p:attrNameLst>
                                      </p:cBhvr>
                                      <p:to>
                                        <p:strVal val="visible"/>
                                      </p:to>
                                    </p:set>
                                    <p:anim calcmode="lin" valueType="num">
                                      <p:cBhvr additive="base">
                                        <p:cTn id="58" dur="500" fill="hold"/>
                                        <p:tgtEl>
                                          <p:spTgt spid="151"/>
                                        </p:tgtEl>
                                        <p:attrNameLst>
                                          <p:attrName>ppt_x</p:attrName>
                                        </p:attrNameLst>
                                      </p:cBhvr>
                                      <p:tavLst>
                                        <p:tav tm="0">
                                          <p:val>
                                            <p:strVal val="#ppt_x"/>
                                          </p:val>
                                        </p:tav>
                                        <p:tav tm="100000">
                                          <p:val>
                                            <p:strVal val="#ppt_x"/>
                                          </p:val>
                                        </p:tav>
                                      </p:tavLst>
                                    </p:anim>
                                    <p:anim calcmode="lin" valueType="num">
                                      <p:cBhvr additive="base">
                                        <p:cTn id="59" dur="500" fill="hold"/>
                                        <p:tgtEl>
                                          <p:spTgt spid="15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150"/>
                                        </p:tgtEl>
                                        <p:attrNameLst>
                                          <p:attrName>style.visibility</p:attrName>
                                        </p:attrNameLst>
                                      </p:cBhvr>
                                      <p:to>
                                        <p:strVal val="visible"/>
                                      </p:to>
                                    </p:set>
                                    <p:anim calcmode="lin" valueType="num">
                                      <p:cBhvr additive="base">
                                        <p:cTn id="62" dur="500" fill="hold"/>
                                        <p:tgtEl>
                                          <p:spTgt spid="150"/>
                                        </p:tgtEl>
                                        <p:attrNameLst>
                                          <p:attrName>ppt_x</p:attrName>
                                        </p:attrNameLst>
                                      </p:cBhvr>
                                      <p:tavLst>
                                        <p:tav tm="0">
                                          <p:val>
                                            <p:strVal val="#ppt_x"/>
                                          </p:val>
                                        </p:tav>
                                        <p:tav tm="100000">
                                          <p:val>
                                            <p:strVal val="#ppt_x"/>
                                          </p:val>
                                        </p:tav>
                                      </p:tavLst>
                                    </p:anim>
                                    <p:anim calcmode="lin" valueType="num">
                                      <p:cBhvr additive="base">
                                        <p:cTn id="63" dur="500" fill="hold"/>
                                        <p:tgtEl>
                                          <p:spTgt spid="150"/>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380"/>
                                  </p:stCondLst>
                                  <p:childTnLst>
                                    <p:set>
                                      <p:cBhvr>
                                        <p:cTn id="65" dur="1" fill="hold">
                                          <p:stCondLst>
                                            <p:cond delay="0"/>
                                          </p:stCondLst>
                                        </p:cTn>
                                        <p:tgtEl>
                                          <p:spTgt spid="148"/>
                                        </p:tgtEl>
                                        <p:attrNameLst>
                                          <p:attrName>style.visibility</p:attrName>
                                        </p:attrNameLst>
                                      </p:cBhvr>
                                      <p:to>
                                        <p:strVal val="visible"/>
                                      </p:to>
                                    </p:set>
                                    <p:anim calcmode="lin" valueType="num">
                                      <p:cBhvr additive="base">
                                        <p:cTn id="66" dur="500" fill="hold"/>
                                        <p:tgtEl>
                                          <p:spTgt spid="148"/>
                                        </p:tgtEl>
                                        <p:attrNameLst>
                                          <p:attrName>ppt_x</p:attrName>
                                        </p:attrNameLst>
                                      </p:cBhvr>
                                      <p:tavLst>
                                        <p:tav tm="0">
                                          <p:val>
                                            <p:strVal val="#ppt_x"/>
                                          </p:val>
                                        </p:tav>
                                        <p:tav tm="100000">
                                          <p:val>
                                            <p:strVal val="#ppt_x"/>
                                          </p:val>
                                        </p:tav>
                                      </p:tavLst>
                                    </p:anim>
                                    <p:anim calcmode="lin" valueType="num">
                                      <p:cBhvr additive="base">
                                        <p:cTn id="67" dur="500" fill="hold"/>
                                        <p:tgtEl>
                                          <p:spTgt spid="148"/>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500"/>
                                  </p:stCondLst>
                                  <p:childTnLst>
                                    <p:set>
                                      <p:cBhvr>
                                        <p:cTn id="69" dur="1" fill="hold">
                                          <p:stCondLst>
                                            <p:cond delay="0"/>
                                          </p:stCondLst>
                                        </p:cTn>
                                        <p:tgtEl>
                                          <p:spTgt spid="147"/>
                                        </p:tgtEl>
                                        <p:attrNameLst>
                                          <p:attrName>style.visibility</p:attrName>
                                        </p:attrNameLst>
                                      </p:cBhvr>
                                      <p:to>
                                        <p:strVal val="visible"/>
                                      </p:to>
                                    </p:set>
                                    <p:anim calcmode="lin" valueType="num">
                                      <p:cBhvr additive="base">
                                        <p:cTn id="70" dur="500" fill="hold"/>
                                        <p:tgtEl>
                                          <p:spTgt spid="147"/>
                                        </p:tgtEl>
                                        <p:attrNameLst>
                                          <p:attrName>ppt_x</p:attrName>
                                        </p:attrNameLst>
                                      </p:cBhvr>
                                      <p:tavLst>
                                        <p:tav tm="0">
                                          <p:val>
                                            <p:strVal val="#ppt_x"/>
                                          </p:val>
                                        </p:tav>
                                        <p:tav tm="100000">
                                          <p:val>
                                            <p:strVal val="#ppt_x"/>
                                          </p:val>
                                        </p:tav>
                                      </p:tavLst>
                                    </p:anim>
                                    <p:anim calcmode="lin" valueType="num">
                                      <p:cBhvr additive="base">
                                        <p:cTn id="71" dur="500" fill="hold"/>
                                        <p:tgtEl>
                                          <p:spTgt spid="147"/>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630"/>
                                  </p:stCondLst>
                                  <p:childTnLst>
                                    <p:set>
                                      <p:cBhvr>
                                        <p:cTn id="73" dur="1" fill="hold">
                                          <p:stCondLst>
                                            <p:cond delay="0"/>
                                          </p:stCondLst>
                                        </p:cTn>
                                        <p:tgtEl>
                                          <p:spTgt spid="152"/>
                                        </p:tgtEl>
                                        <p:attrNameLst>
                                          <p:attrName>style.visibility</p:attrName>
                                        </p:attrNameLst>
                                      </p:cBhvr>
                                      <p:to>
                                        <p:strVal val="visible"/>
                                      </p:to>
                                    </p:set>
                                    <p:anim calcmode="lin" valueType="num">
                                      <p:cBhvr additive="base">
                                        <p:cTn id="74" dur="500" fill="hold"/>
                                        <p:tgtEl>
                                          <p:spTgt spid="152"/>
                                        </p:tgtEl>
                                        <p:attrNameLst>
                                          <p:attrName>ppt_x</p:attrName>
                                        </p:attrNameLst>
                                      </p:cBhvr>
                                      <p:tavLst>
                                        <p:tav tm="0">
                                          <p:val>
                                            <p:strVal val="#ppt_x"/>
                                          </p:val>
                                        </p:tav>
                                        <p:tav tm="100000">
                                          <p:val>
                                            <p:strVal val="#ppt_x"/>
                                          </p:val>
                                        </p:tav>
                                      </p:tavLst>
                                    </p:anim>
                                    <p:anim calcmode="lin" valueType="num">
                                      <p:cBhvr additive="base">
                                        <p:cTn id="75" dur="500" fill="hold"/>
                                        <p:tgtEl>
                                          <p:spTgt spid="152"/>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ppt_x"/>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88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ppt_x"/>
                                          </p:val>
                                        </p:tav>
                                        <p:tav tm="100000">
                                          <p:val>
                                            <p:strVal val="#ppt_x"/>
                                          </p:val>
                                        </p:tav>
                                      </p:tavLst>
                                    </p:anim>
                                    <p:anim calcmode="lin" valueType="num">
                                      <p:cBhvr additive="base">
                                        <p:cTn id="8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fade">
                                      <p:cBhvr>
                                        <p:cTn id="88" dur="500"/>
                                        <p:tgtEl>
                                          <p:spTgt spid="154"/>
                                        </p:tgtEl>
                                      </p:cBhvr>
                                    </p:animEffect>
                                  </p:childTnLst>
                                </p:cTn>
                              </p:par>
                              <p:par>
                                <p:cTn id="89" presetID="2" presetClass="entr" presetSubtype="4" decel="100000" fill="hold" grpId="0" nodeType="withEffect">
                                  <p:stCondLst>
                                    <p:cond delay="130"/>
                                  </p:stCondLst>
                                  <p:childTnLst>
                                    <p:set>
                                      <p:cBhvr>
                                        <p:cTn id="90" dur="1" fill="hold">
                                          <p:stCondLst>
                                            <p:cond delay="0"/>
                                          </p:stCondLst>
                                        </p:cTn>
                                        <p:tgtEl>
                                          <p:spTgt spid="166"/>
                                        </p:tgtEl>
                                        <p:attrNameLst>
                                          <p:attrName>style.visibility</p:attrName>
                                        </p:attrNameLst>
                                      </p:cBhvr>
                                      <p:to>
                                        <p:strVal val="visible"/>
                                      </p:to>
                                    </p:set>
                                    <p:anim calcmode="lin" valueType="num">
                                      <p:cBhvr additive="base">
                                        <p:cTn id="91" dur="500" fill="hold"/>
                                        <p:tgtEl>
                                          <p:spTgt spid="166"/>
                                        </p:tgtEl>
                                        <p:attrNameLst>
                                          <p:attrName>ppt_x</p:attrName>
                                        </p:attrNameLst>
                                      </p:cBhvr>
                                      <p:tavLst>
                                        <p:tav tm="0">
                                          <p:val>
                                            <p:strVal val="#ppt_x"/>
                                          </p:val>
                                        </p:tav>
                                        <p:tav tm="100000">
                                          <p:val>
                                            <p:strVal val="#ppt_x"/>
                                          </p:val>
                                        </p:tav>
                                      </p:tavLst>
                                    </p:anim>
                                    <p:anim calcmode="lin" valueType="num">
                                      <p:cBhvr additive="base">
                                        <p:cTn id="92" dur="500" fill="hold"/>
                                        <p:tgtEl>
                                          <p:spTgt spid="166"/>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68"/>
                                        </p:tgtEl>
                                        <p:attrNameLst>
                                          <p:attrName>style.visibility</p:attrName>
                                        </p:attrNameLst>
                                      </p:cBhvr>
                                      <p:to>
                                        <p:strVal val="visible"/>
                                      </p:to>
                                    </p:set>
                                    <p:anim calcmode="lin" valueType="num">
                                      <p:cBhvr additive="base">
                                        <p:cTn id="95" dur="500" fill="hold"/>
                                        <p:tgtEl>
                                          <p:spTgt spid="168"/>
                                        </p:tgtEl>
                                        <p:attrNameLst>
                                          <p:attrName>ppt_x</p:attrName>
                                        </p:attrNameLst>
                                      </p:cBhvr>
                                      <p:tavLst>
                                        <p:tav tm="0">
                                          <p:val>
                                            <p:strVal val="#ppt_x"/>
                                          </p:val>
                                        </p:tav>
                                        <p:tav tm="100000">
                                          <p:val>
                                            <p:strVal val="#ppt_x"/>
                                          </p:val>
                                        </p:tav>
                                      </p:tavLst>
                                    </p:anim>
                                    <p:anim calcmode="lin" valueType="num">
                                      <p:cBhvr additive="base">
                                        <p:cTn id="96" dur="500" fill="hold"/>
                                        <p:tgtEl>
                                          <p:spTgt spid="168"/>
                                        </p:tgtEl>
                                        <p:attrNameLst>
                                          <p:attrName>ppt_y</p:attrName>
                                        </p:attrNameLst>
                                      </p:cBhvr>
                                      <p:tavLst>
                                        <p:tav tm="0">
                                          <p:val>
                                            <p:strVal val="1+#ppt_h/2"/>
                                          </p:val>
                                        </p:tav>
                                        <p:tav tm="100000">
                                          <p:val>
                                            <p:strVal val="#ppt_y"/>
                                          </p:val>
                                        </p:tav>
                                      </p:tavLst>
                                    </p:anim>
                                  </p:childTnLst>
                                </p:cTn>
                              </p:par>
                              <p:par>
                                <p:cTn id="97" presetID="2" presetClass="entr" presetSubtype="4" decel="100000" fill="hold" grpId="0" nodeType="withEffect">
                                  <p:stCondLst>
                                    <p:cond delay="380"/>
                                  </p:stCondLst>
                                  <p:childTnLst>
                                    <p:set>
                                      <p:cBhvr>
                                        <p:cTn id="98" dur="1" fill="hold">
                                          <p:stCondLst>
                                            <p:cond delay="0"/>
                                          </p:stCondLst>
                                        </p:cTn>
                                        <p:tgtEl>
                                          <p:spTgt spid="164"/>
                                        </p:tgtEl>
                                        <p:attrNameLst>
                                          <p:attrName>style.visibility</p:attrName>
                                        </p:attrNameLst>
                                      </p:cBhvr>
                                      <p:to>
                                        <p:strVal val="visible"/>
                                      </p:to>
                                    </p:set>
                                    <p:anim calcmode="lin" valueType="num">
                                      <p:cBhvr additive="base">
                                        <p:cTn id="99" dur="500" fill="hold"/>
                                        <p:tgtEl>
                                          <p:spTgt spid="164"/>
                                        </p:tgtEl>
                                        <p:attrNameLst>
                                          <p:attrName>ppt_x</p:attrName>
                                        </p:attrNameLst>
                                      </p:cBhvr>
                                      <p:tavLst>
                                        <p:tav tm="0">
                                          <p:val>
                                            <p:strVal val="#ppt_x"/>
                                          </p:val>
                                        </p:tav>
                                        <p:tav tm="100000">
                                          <p:val>
                                            <p:strVal val="#ppt_x"/>
                                          </p:val>
                                        </p:tav>
                                      </p:tavLst>
                                    </p:anim>
                                    <p:anim calcmode="lin" valueType="num">
                                      <p:cBhvr additive="base">
                                        <p:cTn id="100" dur="500" fill="hold"/>
                                        <p:tgtEl>
                                          <p:spTgt spid="164"/>
                                        </p:tgtEl>
                                        <p:attrNameLst>
                                          <p:attrName>ppt_y</p:attrName>
                                        </p:attrNameLst>
                                      </p:cBhvr>
                                      <p:tavLst>
                                        <p:tav tm="0">
                                          <p:val>
                                            <p:strVal val="1+#ppt_h/2"/>
                                          </p:val>
                                        </p:tav>
                                        <p:tav tm="100000">
                                          <p:val>
                                            <p:strVal val="#ppt_y"/>
                                          </p:val>
                                        </p:tav>
                                      </p:tavLst>
                                    </p:anim>
                                  </p:childTnLst>
                                </p:cTn>
                              </p:par>
                              <p:par>
                                <p:cTn id="101" presetID="2" presetClass="entr" presetSubtype="4" decel="100000" fill="hold" grpId="0" nodeType="withEffect">
                                  <p:stCondLst>
                                    <p:cond delay="500"/>
                                  </p:stCondLst>
                                  <p:childTnLst>
                                    <p:set>
                                      <p:cBhvr>
                                        <p:cTn id="102" dur="1" fill="hold">
                                          <p:stCondLst>
                                            <p:cond delay="0"/>
                                          </p:stCondLst>
                                        </p:cTn>
                                        <p:tgtEl>
                                          <p:spTgt spid="163"/>
                                        </p:tgtEl>
                                        <p:attrNameLst>
                                          <p:attrName>style.visibility</p:attrName>
                                        </p:attrNameLst>
                                      </p:cBhvr>
                                      <p:to>
                                        <p:strVal val="visible"/>
                                      </p:to>
                                    </p:set>
                                    <p:anim calcmode="lin" valueType="num">
                                      <p:cBhvr additive="base">
                                        <p:cTn id="103" dur="500" fill="hold"/>
                                        <p:tgtEl>
                                          <p:spTgt spid="163"/>
                                        </p:tgtEl>
                                        <p:attrNameLst>
                                          <p:attrName>ppt_x</p:attrName>
                                        </p:attrNameLst>
                                      </p:cBhvr>
                                      <p:tavLst>
                                        <p:tav tm="0">
                                          <p:val>
                                            <p:strVal val="#ppt_x"/>
                                          </p:val>
                                        </p:tav>
                                        <p:tav tm="100000">
                                          <p:val>
                                            <p:strVal val="#ppt_x"/>
                                          </p:val>
                                        </p:tav>
                                      </p:tavLst>
                                    </p:anim>
                                    <p:anim calcmode="lin" valueType="num">
                                      <p:cBhvr additive="base">
                                        <p:cTn id="104" dur="500" fill="hold"/>
                                        <p:tgtEl>
                                          <p:spTgt spid="163"/>
                                        </p:tgtEl>
                                        <p:attrNameLst>
                                          <p:attrName>ppt_y</p:attrName>
                                        </p:attrNameLst>
                                      </p:cBhvr>
                                      <p:tavLst>
                                        <p:tav tm="0">
                                          <p:val>
                                            <p:strVal val="1+#ppt_h/2"/>
                                          </p:val>
                                        </p:tav>
                                        <p:tav tm="100000">
                                          <p:val>
                                            <p:strVal val="#ppt_y"/>
                                          </p:val>
                                        </p:tav>
                                      </p:tavLst>
                                    </p:anim>
                                  </p:childTnLst>
                                </p:cTn>
                              </p:par>
                              <p:par>
                                <p:cTn id="105" presetID="2" presetClass="entr" presetSubtype="4" decel="100000" fill="hold" grpId="0" nodeType="withEffect">
                                  <p:stCondLst>
                                    <p:cond delay="630"/>
                                  </p:stCondLst>
                                  <p:childTnLst>
                                    <p:set>
                                      <p:cBhvr>
                                        <p:cTn id="106" dur="1" fill="hold">
                                          <p:stCondLst>
                                            <p:cond delay="0"/>
                                          </p:stCondLst>
                                        </p:cTn>
                                        <p:tgtEl>
                                          <p:spTgt spid="167"/>
                                        </p:tgtEl>
                                        <p:attrNameLst>
                                          <p:attrName>style.visibility</p:attrName>
                                        </p:attrNameLst>
                                      </p:cBhvr>
                                      <p:to>
                                        <p:strVal val="visible"/>
                                      </p:to>
                                    </p:set>
                                    <p:anim calcmode="lin" valueType="num">
                                      <p:cBhvr additive="base">
                                        <p:cTn id="107" dur="500" fill="hold"/>
                                        <p:tgtEl>
                                          <p:spTgt spid="167"/>
                                        </p:tgtEl>
                                        <p:attrNameLst>
                                          <p:attrName>ppt_x</p:attrName>
                                        </p:attrNameLst>
                                      </p:cBhvr>
                                      <p:tavLst>
                                        <p:tav tm="0">
                                          <p:val>
                                            <p:strVal val="#ppt_x"/>
                                          </p:val>
                                        </p:tav>
                                        <p:tav tm="100000">
                                          <p:val>
                                            <p:strVal val="#ppt_x"/>
                                          </p:val>
                                        </p:tav>
                                      </p:tavLst>
                                    </p:anim>
                                    <p:anim calcmode="lin" valueType="num">
                                      <p:cBhvr additive="base">
                                        <p:cTn id="108" dur="500" fill="hold"/>
                                        <p:tgtEl>
                                          <p:spTgt spid="167"/>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75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par>
                                <p:cTn id="118" presetID="2" presetClass="entr" presetSubtype="4" decel="100000" fill="hold" grpId="0" nodeType="withEffect">
                                  <p:stCondLst>
                                    <p:cond delay="130"/>
                                  </p:stCondLst>
                                  <p:childTnLst>
                                    <p:set>
                                      <p:cBhvr>
                                        <p:cTn id="119" dur="1" fill="hold">
                                          <p:stCondLst>
                                            <p:cond delay="0"/>
                                          </p:stCondLst>
                                        </p:cTn>
                                        <p:tgtEl>
                                          <p:spTgt spid="48"/>
                                        </p:tgtEl>
                                        <p:attrNameLst>
                                          <p:attrName>style.visibility</p:attrName>
                                        </p:attrNameLst>
                                      </p:cBhvr>
                                      <p:to>
                                        <p:strVal val="visible"/>
                                      </p:to>
                                    </p:set>
                                    <p:anim calcmode="lin" valueType="num">
                                      <p:cBhvr additive="base">
                                        <p:cTn id="120" dur="500" fill="hold"/>
                                        <p:tgtEl>
                                          <p:spTgt spid="48"/>
                                        </p:tgtEl>
                                        <p:attrNameLst>
                                          <p:attrName>ppt_x</p:attrName>
                                        </p:attrNameLst>
                                      </p:cBhvr>
                                      <p:tavLst>
                                        <p:tav tm="0">
                                          <p:val>
                                            <p:strVal val="#ppt_x"/>
                                          </p:val>
                                        </p:tav>
                                        <p:tav tm="100000">
                                          <p:val>
                                            <p:strVal val="#ppt_x"/>
                                          </p:val>
                                        </p:tav>
                                      </p:tavLst>
                                    </p:anim>
                                    <p:anim calcmode="lin" valueType="num">
                                      <p:cBhvr additive="base">
                                        <p:cTn id="121" dur="500" fill="hold"/>
                                        <p:tgtEl>
                                          <p:spTgt spid="48"/>
                                        </p:tgtEl>
                                        <p:attrNameLst>
                                          <p:attrName>ppt_y</p:attrName>
                                        </p:attrNameLst>
                                      </p:cBhvr>
                                      <p:tavLst>
                                        <p:tav tm="0">
                                          <p:val>
                                            <p:strVal val="1+#ppt_h/2"/>
                                          </p:val>
                                        </p:tav>
                                        <p:tav tm="100000">
                                          <p:val>
                                            <p:strVal val="#ppt_y"/>
                                          </p:val>
                                        </p:tav>
                                      </p:tavLst>
                                    </p:anim>
                                  </p:childTnLst>
                                </p:cTn>
                              </p:par>
                              <p:par>
                                <p:cTn id="122" presetID="2" presetClass="entr" presetSubtype="4" decel="100000" fill="hold" grpId="0" nodeType="withEffect">
                                  <p:stCondLst>
                                    <p:cond delay="25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fill="hold"/>
                                        <p:tgtEl>
                                          <p:spTgt spid="51"/>
                                        </p:tgtEl>
                                        <p:attrNameLst>
                                          <p:attrName>ppt_x</p:attrName>
                                        </p:attrNameLst>
                                      </p:cBhvr>
                                      <p:tavLst>
                                        <p:tav tm="0">
                                          <p:val>
                                            <p:strVal val="#ppt_x"/>
                                          </p:val>
                                        </p:tav>
                                        <p:tav tm="100000">
                                          <p:val>
                                            <p:strVal val="#ppt_x"/>
                                          </p:val>
                                        </p:tav>
                                      </p:tavLst>
                                    </p:anim>
                                    <p:anim calcmode="lin" valueType="num">
                                      <p:cBhvr additive="base">
                                        <p:cTn id="125" dur="500" fill="hold"/>
                                        <p:tgtEl>
                                          <p:spTgt spid="51"/>
                                        </p:tgtEl>
                                        <p:attrNameLst>
                                          <p:attrName>ppt_y</p:attrName>
                                        </p:attrNameLst>
                                      </p:cBhvr>
                                      <p:tavLst>
                                        <p:tav tm="0">
                                          <p:val>
                                            <p:strVal val="1+#ppt_h/2"/>
                                          </p:val>
                                        </p:tav>
                                        <p:tav tm="100000">
                                          <p:val>
                                            <p:strVal val="#ppt_y"/>
                                          </p:val>
                                        </p:tav>
                                      </p:tavLst>
                                    </p:anim>
                                  </p:childTnLst>
                                </p:cTn>
                              </p:par>
                              <p:par>
                                <p:cTn id="126" presetID="2" presetClass="entr" presetSubtype="4" decel="100000" fill="hold" grpId="0" nodeType="withEffect">
                                  <p:stCondLst>
                                    <p:cond delay="130"/>
                                  </p:stCondLst>
                                  <p:childTnLst>
                                    <p:set>
                                      <p:cBhvr>
                                        <p:cTn id="127" dur="1" fill="hold">
                                          <p:stCondLst>
                                            <p:cond delay="0"/>
                                          </p:stCondLst>
                                        </p:cTn>
                                        <p:tgtEl>
                                          <p:spTgt spid="56"/>
                                        </p:tgtEl>
                                        <p:attrNameLst>
                                          <p:attrName>style.visibility</p:attrName>
                                        </p:attrNameLst>
                                      </p:cBhvr>
                                      <p:to>
                                        <p:strVal val="visible"/>
                                      </p:to>
                                    </p:set>
                                    <p:anim calcmode="lin" valueType="num">
                                      <p:cBhvr additive="base">
                                        <p:cTn id="128" dur="500" fill="hold"/>
                                        <p:tgtEl>
                                          <p:spTgt spid="56"/>
                                        </p:tgtEl>
                                        <p:attrNameLst>
                                          <p:attrName>ppt_x</p:attrName>
                                        </p:attrNameLst>
                                      </p:cBhvr>
                                      <p:tavLst>
                                        <p:tav tm="0">
                                          <p:val>
                                            <p:strVal val="#ppt_x"/>
                                          </p:val>
                                        </p:tav>
                                        <p:tav tm="100000">
                                          <p:val>
                                            <p:strVal val="#ppt_x"/>
                                          </p:val>
                                        </p:tav>
                                      </p:tavLst>
                                    </p:anim>
                                    <p:anim calcmode="lin" valueType="num">
                                      <p:cBhvr additive="base">
                                        <p:cTn id="129" dur="500" fill="hold"/>
                                        <p:tgtEl>
                                          <p:spTgt spid="56"/>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250"/>
                                  </p:stCondLst>
                                  <p:childTnLst>
                                    <p:set>
                                      <p:cBhvr>
                                        <p:cTn id="131" dur="1" fill="hold">
                                          <p:stCondLst>
                                            <p:cond delay="0"/>
                                          </p:stCondLst>
                                        </p:cTn>
                                        <p:tgtEl>
                                          <p:spTgt spid="57"/>
                                        </p:tgtEl>
                                        <p:attrNameLst>
                                          <p:attrName>style.visibility</p:attrName>
                                        </p:attrNameLst>
                                      </p:cBhvr>
                                      <p:to>
                                        <p:strVal val="visible"/>
                                      </p:to>
                                    </p:set>
                                    <p:anim calcmode="lin" valueType="num">
                                      <p:cBhvr additive="base">
                                        <p:cTn id="132" dur="500" fill="hold"/>
                                        <p:tgtEl>
                                          <p:spTgt spid="57"/>
                                        </p:tgtEl>
                                        <p:attrNameLst>
                                          <p:attrName>ppt_x</p:attrName>
                                        </p:attrNameLst>
                                      </p:cBhvr>
                                      <p:tavLst>
                                        <p:tav tm="0">
                                          <p:val>
                                            <p:strVal val="#ppt_x"/>
                                          </p:val>
                                        </p:tav>
                                        <p:tav tm="100000">
                                          <p:val>
                                            <p:strVal val="#ppt_x"/>
                                          </p:val>
                                        </p:tav>
                                      </p:tavLst>
                                    </p:anim>
                                    <p:anim calcmode="lin" valueType="num">
                                      <p:cBhvr additive="base">
                                        <p:cTn id="1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70"/>
                                        </p:tgtEl>
                                        <p:attrNameLst>
                                          <p:attrName>style.visibility</p:attrName>
                                        </p:attrNameLst>
                                      </p:cBhvr>
                                      <p:to>
                                        <p:strVal val="visible"/>
                                      </p:to>
                                    </p:set>
                                    <p:animEffect transition="in" filter="fade">
                                      <p:cBhvr>
                                        <p:cTn id="138" dur="500"/>
                                        <p:tgtEl>
                                          <p:spTgt spid="170"/>
                                        </p:tgtEl>
                                      </p:cBhvr>
                                    </p:animEffect>
                                  </p:childTnLst>
                                </p:cTn>
                              </p:par>
                              <p:par>
                                <p:cTn id="139" presetID="2" presetClass="entr" presetSubtype="4" decel="100000" fill="hold" grpId="0" nodeType="withEffect">
                                  <p:stCondLst>
                                    <p:cond delay="130"/>
                                  </p:stCondLst>
                                  <p:childTnLst>
                                    <p:set>
                                      <p:cBhvr>
                                        <p:cTn id="140" dur="1" fill="hold">
                                          <p:stCondLst>
                                            <p:cond delay="0"/>
                                          </p:stCondLst>
                                        </p:cTn>
                                        <p:tgtEl>
                                          <p:spTgt spid="180"/>
                                        </p:tgtEl>
                                        <p:attrNameLst>
                                          <p:attrName>style.visibility</p:attrName>
                                        </p:attrNameLst>
                                      </p:cBhvr>
                                      <p:to>
                                        <p:strVal val="visible"/>
                                      </p:to>
                                    </p:set>
                                    <p:anim calcmode="lin" valueType="num">
                                      <p:cBhvr additive="base">
                                        <p:cTn id="141" dur="500" fill="hold"/>
                                        <p:tgtEl>
                                          <p:spTgt spid="180"/>
                                        </p:tgtEl>
                                        <p:attrNameLst>
                                          <p:attrName>ppt_x</p:attrName>
                                        </p:attrNameLst>
                                      </p:cBhvr>
                                      <p:tavLst>
                                        <p:tav tm="0">
                                          <p:val>
                                            <p:strVal val="#ppt_x"/>
                                          </p:val>
                                        </p:tav>
                                        <p:tav tm="100000">
                                          <p:val>
                                            <p:strVal val="#ppt_x"/>
                                          </p:val>
                                        </p:tav>
                                      </p:tavLst>
                                    </p:anim>
                                    <p:anim calcmode="lin" valueType="num">
                                      <p:cBhvr additive="base">
                                        <p:cTn id="142" dur="500" fill="hold"/>
                                        <p:tgtEl>
                                          <p:spTgt spid="180"/>
                                        </p:tgtEl>
                                        <p:attrNameLst>
                                          <p:attrName>ppt_y</p:attrName>
                                        </p:attrNameLst>
                                      </p:cBhvr>
                                      <p:tavLst>
                                        <p:tav tm="0">
                                          <p:val>
                                            <p:strVal val="1+#ppt_h/2"/>
                                          </p:val>
                                        </p:tav>
                                        <p:tav tm="100000">
                                          <p:val>
                                            <p:strVal val="#ppt_y"/>
                                          </p:val>
                                        </p:tav>
                                      </p:tavLst>
                                    </p:anim>
                                  </p:childTnLst>
                                </p:cTn>
                              </p:par>
                              <p:par>
                                <p:cTn id="143" presetID="2" presetClass="entr" presetSubtype="4" decel="100000" fill="hold" grpId="0" nodeType="withEffect">
                                  <p:stCondLst>
                                    <p:cond delay="250"/>
                                  </p:stCondLst>
                                  <p:childTnLst>
                                    <p:set>
                                      <p:cBhvr>
                                        <p:cTn id="144" dur="1" fill="hold">
                                          <p:stCondLst>
                                            <p:cond delay="0"/>
                                          </p:stCondLst>
                                        </p:cTn>
                                        <p:tgtEl>
                                          <p:spTgt spid="182"/>
                                        </p:tgtEl>
                                        <p:attrNameLst>
                                          <p:attrName>style.visibility</p:attrName>
                                        </p:attrNameLst>
                                      </p:cBhvr>
                                      <p:to>
                                        <p:strVal val="visible"/>
                                      </p:to>
                                    </p:set>
                                    <p:anim calcmode="lin" valueType="num">
                                      <p:cBhvr additive="base">
                                        <p:cTn id="145" dur="500" fill="hold"/>
                                        <p:tgtEl>
                                          <p:spTgt spid="182"/>
                                        </p:tgtEl>
                                        <p:attrNameLst>
                                          <p:attrName>ppt_x</p:attrName>
                                        </p:attrNameLst>
                                      </p:cBhvr>
                                      <p:tavLst>
                                        <p:tav tm="0">
                                          <p:val>
                                            <p:strVal val="#ppt_x"/>
                                          </p:val>
                                        </p:tav>
                                        <p:tav tm="100000">
                                          <p:val>
                                            <p:strVal val="#ppt_x"/>
                                          </p:val>
                                        </p:tav>
                                      </p:tavLst>
                                    </p:anim>
                                    <p:anim calcmode="lin" valueType="num">
                                      <p:cBhvr additive="base">
                                        <p:cTn id="14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nodeType="withEffect">
                                  <p:stCondLst>
                                    <p:cond delay="25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500"/>
                                        <p:tgtEl>
                                          <p:spTgt spid="50"/>
                                        </p:tgtEl>
                                      </p:cBhvr>
                                    </p:animEffect>
                                  </p:childTnLst>
                                </p:cTn>
                              </p:par>
                              <p:par>
                                <p:cTn id="155" presetID="10" presetClass="entr" presetSubtype="0" fill="hold" nodeType="withEffect">
                                  <p:stCondLst>
                                    <p:cond delay="38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500"/>
                                        <p:tgtEl>
                                          <p:spTgt spid="39"/>
                                        </p:tgtEl>
                                      </p:cBhvr>
                                    </p:animEffect>
                                  </p:childTnLst>
                                </p:cTn>
                              </p:par>
                              <p:par>
                                <p:cTn id="158" presetID="10" presetClass="entr" presetSubtype="0" fill="hold" nodeType="withEffect">
                                  <p:stCondLst>
                                    <p:cond delay="500"/>
                                  </p:stCondLst>
                                  <p:childTnLst>
                                    <p:set>
                                      <p:cBhvr>
                                        <p:cTn id="159" dur="1" fill="hold">
                                          <p:stCondLst>
                                            <p:cond delay="0"/>
                                          </p:stCondLst>
                                        </p:cTn>
                                        <p:tgtEl>
                                          <p:spTgt spid="40"/>
                                        </p:tgtEl>
                                        <p:attrNameLst>
                                          <p:attrName>style.visibility</p:attrName>
                                        </p:attrNameLst>
                                      </p:cBhvr>
                                      <p:to>
                                        <p:strVal val="visible"/>
                                      </p:to>
                                    </p:set>
                                    <p:animEffect transition="in" filter="fade">
                                      <p:cBhvr>
                                        <p:cTn id="160" dur="500"/>
                                        <p:tgtEl>
                                          <p:spTgt spid="40"/>
                                        </p:tgtEl>
                                      </p:cBhvr>
                                    </p:animEffect>
                                  </p:childTnLst>
                                </p:cTn>
                              </p:par>
                              <p:par>
                                <p:cTn id="161" presetID="10" presetClass="entr" presetSubtype="0" fill="hold" nodeType="withEffect">
                                  <p:stCondLst>
                                    <p:cond delay="630"/>
                                  </p:stCondLst>
                                  <p:childTnLst>
                                    <p:set>
                                      <p:cBhvr>
                                        <p:cTn id="162" dur="1" fill="hold">
                                          <p:stCondLst>
                                            <p:cond delay="0"/>
                                          </p:stCondLst>
                                        </p:cTn>
                                        <p:tgtEl>
                                          <p:spTgt spid="49"/>
                                        </p:tgtEl>
                                        <p:attrNameLst>
                                          <p:attrName>style.visibility</p:attrName>
                                        </p:attrNameLst>
                                      </p:cBhvr>
                                      <p:to>
                                        <p:strVal val="visible"/>
                                      </p:to>
                                    </p:set>
                                    <p:animEffect transition="in" filter="fade">
                                      <p:cBhvr>
                                        <p:cTn id="163" dur="500"/>
                                        <p:tgtEl>
                                          <p:spTgt spid="49"/>
                                        </p:tgtEl>
                                      </p:cBhvr>
                                    </p:animEffect>
                                  </p:childTnLst>
                                </p:cTn>
                              </p:par>
                              <p:par>
                                <p:cTn id="164" presetID="10" presetClass="entr" presetSubtype="0" fill="hold" nodeType="withEffect">
                                  <p:stCondLst>
                                    <p:cond delay="750"/>
                                  </p:stCondLst>
                                  <p:childTnLst>
                                    <p:set>
                                      <p:cBhvr>
                                        <p:cTn id="165" dur="1" fill="hold">
                                          <p:stCondLst>
                                            <p:cond delay="0"/>
                                          </p:stCondLst>
                                        </p:cTn>
                                        <p:tgtEl>
                                          <p:spTgt spid="52"/>
                                        </p:tgtEl>
                                        <p:attrNameLst>
                                          <p:attrName>style.visibility</p:attrName>
                                        </p:attrNameLst>
                                      </p:cBhvr>
                                      <p:to>
                                        <p:strVal val="visible"/>
                                      </p:to>
                                    </p:set>
                                    <p:animEffect transition="in" filter="fade">
                                      <p:cBhvr>
                                        <p:cTn id="166" dur="500"/>
                                        <p:tgtEl>
                                          <p:spTgt spid="52"/>
                                        </p:tgtEl>
                                      </p:cBhvr>
                                    </p:animEffect>
                                  </p:childTnLst>
                                </p:cTn>
                              </p:par>
                              <p:par>
                                <p:cTn id="167" presetID="10" presetClass="entr" presetSubtype="0" fill="hold" nodeType="withEffect">
                                  <p:stCondLst>
                                    <p:cond delay="88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500"/>
                                        <p:tgtEl>
                                          <p:spTgt spid="53"/>
                                        </p:tgtEl>
                                      </p:cBhvr>
                                    </p:animEffect>
                                  </p:childTnLst>
                                </p:cTn>
                              </p:par>
                              <p:par>
                                <p:cTn id="170" presetID="10" presetClass="entr" presetSubtype="0" fill="hold" nodeType="withEffect">
                                  <p:stCondLst>
                                    <p:cond delay="1000"/>
                                  </p:stCondLst>
                                  <p:childTnLst>
                                    <p:set>
                                      <p:cBhvr>
                                        <p:cTn id="171" dur="1" fill="hold">
                                          <p:stCondLst>
                                            <p:cond delay="0"/>
                                          </p:stCondLst>
                                        </p:cTn>
                                        <p:tgtEl>
                                          <p:spTgt spid="54"/>
                                        </p:tgtEl>
                                        <p:attrNameLst>
                                          <p:attrName>style.visibility</p:attrName>
                                        </p:attrNameLst>
                                      </p:cBhvr>
                                      <p:to>
                                        <p:strVal val="visible"/>
                                      </p:to>
                                    </p:set>
                                    <p:animEffect transition="in" filter="fade">
                                      <p:cBhvr>
                                        <p:cTn id="17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P spid="133" grpId="0" animBg="1"/>
      <p:bldP spid="134" grpId="0" animBg="1"/>
      <p:bldP spid="135" grpId="0" animBg="1"/>
      <p:bldP spid="136" grpId="0" animBg="1"/>
      <p:bldP spid="44" grpId="0" animBg="1"/>
      <p:bldP spid="170" grpId="0"/>
      <p:bldP spid="180" grpId="0" animBg="1"/>
      <p:bldP spid="182" grpId="0" animBg="1"/>
      <p:bldP spid="154" grpId="0"/>
      <p:bldP spid="163" grpId="0" animBg="1"/>
      <p:bldP spid="164" grpId="0" animBg="1"/>
      <p:bldP spid="166" grpId="0" animBg="1"/>
      <p:bldP spid="167" grpId="0" animBg="1"/>
      <p:bldP spid="168" grpId="0" animBg="1"/>
      <p:bldP spid="77" grpId="0" animBg="1"/>
      <p:bldP spid="138" grpId="0"/>
      <p:bldP spid="147" grpId="0" animBg="1"/>
      <p:bldP spid="148" grpId="0" animBg="1"/>
      <p:bldP spid="149" grpId="0" animBg="1"/>
      <p:bldP spid="150" grpId="0" animBg="1"/>
      <p:bldP spid="151" grpId="0" animBg="1"/>
      <p:bldP spid="152" grpId="0" animBg="1"/>
      <p:bldP spid="71" grpId="0" animBg="1"/>
      <p:bldP spid="47" grpId="0"/>
      <p:bldP spid="48" grpId="0" animBg="1"/>
      <p:bldP spid="51"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4447991" y="1345520"/>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37" name="Rounded Rectangle 36"/>
          <p:cNvSpPr/>
          <p:nvPr/>
        </p:nvSpPr>
        <p:spPr bwMode="auto">
          <a:xfrm>
            <a:off x="4447991" y="256557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9" name="Rounded Rectangle 48"/>
          <p:cNvSpPr/>
          <p:nvPr/>
        </p:nvSpPr>
        <p:spPr bwMode="auto">
          <a:xfrm>
            <a:off x="4447991" y="378562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50" name="Rounded Rectangle 49"/>
          <p:cNvSpPr/>
          <p:nvPr/>
        </p:nvSpPr>
        <p:spPr bwMode="auto">
          <a:xfrm>
            <a:off x="4447991" y="5022183"/>
            <a:ext cx="7740833" cy="1645920"/>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5" name="Rounded Rectangle 24"/>
          <p:cNvSpPr/>
          <p:nvPr/>
        </p:nvSpPr>
        <p:spPr bwMode="auto">
          <a:xfrm>
            <a:off x="3347452" y="1345520"/>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3"/>
            <a:ext cx="1097280" cy="1645920"/>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zh-CN" altLang="en-US" dirty="0" smtClean="0"/>
              <a:t>存储</a:t>
            </a:r>
            <a:r>
              <a:rPr lang="en-US" dirty="0" smtClean="0"/>
              <a:t>:</a:t>
            </a:r>
            <a:r>
              <a:rPr lang="zh-CN" altLang="en-US" dirty="0"/>
              <a:t>你的选项是什么</a:t>
            </a:r>
            <a:r>
              <a:rPr lang="en-US" altLang="zh-CN" dirty="0"/>
              <a:t>?</a:t>
            </a:r>
            <a:endParaRPr lang="en-US" dirty="0"/>
          </a:p>
        </p:txBody>
      </p:sp>
      <p:sp>
        <p:nvSpPr>
          <p:cNvPr id="32" name="Content Placeholder 4"/>
          <p:cNvSpPr txBox="1">
            <a:spLocks/>
          </p:cNvSpPr>
          <p:nvPr/>
        </p:nvSpPr>
        <p:spPr>
          <a:xfrm>
            <a:off x="4509781" y="1428001"/>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zh-CN" altLang="en-US" sz="2400" spc="-51" dirty="0" smtClean="0">
                <a:solidFill>
                  <a:schemeClr val="tx1">
                    <a:alpha val="99000"/>
                  </a:schemeClr>
                </a:solidFill>
                <a:latin typeface="Segoe UI Light" pitchFamily="34" charset="0"/>
              </a:rPr>
              <a:t>好处</a:t>
            </a:r>
            <a:r>
              <a:rPr lang="en-US" sz="2400" spc="-51" dirty="0" smtClean="0">
                <a:solidFill>
                  <a:schemeClr val="tx1">
                    <a:alpha val="99000"/>
                  </a:schemeClr>
                </a:solidFill>
                <a:latin typeface="Segoe UI Light" pitchFamily="34" charset="0"/>
              </a:rPr>
              <a:t>: </a:t>
            </a:r>
            <a:endParaRPr lang="en-US" sz="2400" spc="-51" dirty="0">
              <a:solidFill>
                <a:schemeClr val="tx1">
                  <a:alpha val="99000"/>
                </a:schemeClr>
              </a:solidFill>
              <a:latin typeface="Segoe UI Light" pitchFamily="34" charset="0"/>
            </a:endParaRPr>
          </a:p>
          <a:p>
            <a:pPr marL="0" lvl="1" indent="0">
              <a:spcBef>
                <a:spcPts val="0"/>
              </a:spcBef>
              <a:spcAft>
                <a:spcPts val="600"/>
              </a:spcAft>
              <a:buNone/>
            </a:pPr>
            <a:r>
              <a:rPr lang="zh-CN" altLang="en-US" sz="1900" spc="-51" dirty="0" smtClean="0">
                <a:solidFill>
                  <a:schemeClr val="tx1">
                    <a:alpha val="99000"/>
                  </a:schemeClr>
                </a:solidFill>
              </a:rPr>
              <a:t>非关系型结构化存储</a:t>
            </a:r>
            <a:endParaRPr lang="en-US" altLang="zh-CN" sz="1900" spc="-51" dirty="0" smtClean="0">
              <a:solidFill>
                <a:schemeClr val="tx1">
                  <a:alpha val="99000"/>
                </a:schemeClr>
              </a:solidFill>
            </a:endParaRPr>
          </a:p>
          <a:p>
            <a:pPr marL="0" lvl="1" indent="0">
              <a:spcBef>
                <a:spcPts val="0"/>
              </a:spcBef>
              <a:spcAft>
                <a:spcPts val="600"/>
              </a:spcAft>
              <a:buNone/>
            </a:pPr>
            <a:r>
              <a:rPr lang="zh-CN" altLang="en-US" sz="1900" spc="-51" dirty="0" smtClean="0">
                <a:solidFill>
                  <a:schemeClr val="tx1">
                    <a:alpha val="99000"/>
                  </a:schemeClr>
                </a:solidFill>
              </a:rPr>
              <a:t>大</a:t>
            </a:r>
            <a:r>
              <a:rPr lang="zh-CN" altLang="en-US" sz="1900" spc="-51" dirty="0">
                <a:solidFill>
                  <a:schemeClr val="tx1">
                    <a:alpha val="99000"/>
                  </a:schemeClr>
                </a:solidFill>
              </a:rPr>
              <a:t>规</a:t>
            </a:r>
            <a:r>
              <a:rPr lang="zh-CN" altLang="en-US" sz="1900" spc="-51" dirty="0" smtClean="0">
                <a:solidFill>
                  <a:schemeClr val="tx1">
                    <a:alpha val="99000"/>
                  </a:schemeClr>
                </a:solidFill>
              </a:rPr>
              <a:t>模向外扩展</a:t>
            </a:r>
            <a:endParaRPr lang="en-US" sz="1900" spc="-51" dirty="0">
              <a:solidFill>
                <a:schemeClr val="tx1">
                  <a:alpha val="99000"/>
                </a:schemeClr>
              </a:solidFill>
            </a:endParaRPr>
          </a:p>
        </p:txBody>
      </p:sp>
      <p:sp>
        <p:nvSpPr>
          <p:cNvPr id="26" name="Rectangle 25"/>
          <p:cNvSpPr/>
          <p:nvPr/>
        </p:nvSpPr>
        <p:spPr>
          <a:xfrm>
            <a:off x="411282" y="1369944"/>
            <a:ext cx="2687958" cy="692492"/>
          </a:xfrm>
          <a:prstGeom prst="rect">
            <a:avLst/>
          </a:prstGeom>
        </p:spPr>
        <p:txBody>
          <a:bodyPr wrap="square" lIns="182872" tIns="91436" rIns="91436" bIns="45719" anchor="t" anchorCtr="0">
            <a:spAutoFit/>
          </a:bodyPr>
          <a:lstStyle/>
          <a:p>
            <a:pPr algn="r" defTabSz="914323">
              <a:lnSpc>
                <a:spcPct val="90000"/>
              </a:lnSpc>
              <a:defRPr/>
            </a:pPr>
            <a:r>
              <a:rPr lang="zh-CN" altLang="en-US" sz="4000" kern="0" dirty="0" smtClean="0">
                <a:solidFill>
                  <a:schemeClr val="accent1">
                    <a:alpha val="99000"/>
                  </a:schemeClr>
                </a:solidFill>
                <a:latin typeface="Segoe UI Light" pitchFamily="34" charset="0"/>
              </a:rPr>
              <a:t>表存储</a:t>
            </a:r>
            <a:endParaRPr lang="en-US" sz="3200" kern="0" dirty="0">
              <a:solidFill>
                <a:schemeClr val="accent1">
                  <a:alpha val="99000"/>
                </a:schemeClr>
              </a:solidFill>
              <a:latin typeface="Segoe UI Light" pitchFamily="34" charset="0"/>
            </a:endParaRPr>
          </a:p>
        </p:txBody>
      </p:sp>
      <p:grpSp>
        <p:nvGrpSpPr>
          <p:cNvPr id="34" name="Group 33"/>
          <p:cNvGrpSpPr/>
          <p:nvPr/>
        </p:nvGrpSpPr>
        <p:grpSpPr>
          <a:xfrm>
            <a:off x="3533074" y="1504554"/>
            <a:ext cx="739530" cy="813807"/>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1" y="2648052"/>
            <a:ext cx="5057204" cy="672492"/>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zh-CN" altLang="en-US" sz="2400" spc="-51" dirty="0" smtClean="0">
                <a:solidFill>
                  <a:schemeClr val="tx1">
                    <a:alpha val="99000"/>
                  </a:schemeClr>
                </a:solidFill>
                <a:latin typeface="Segoe UI Light" pitchFamily="34" charset="0"/>
              </a:rPr>
              <a:t>好处</a:t>
            </a:r>
            <a:r>
              <a:rPr lang="en-US" sz="2400" spc="-51" dirty="0" smtClean="0">
                <a:solidFill>
                  <a:schemeClr val="tx1">
                    <a:alpha val="99000"/>
                  </a:schemeClr>
                </a:solidFill>
                <a:latin typeface="Segoe UI Light" pitchFamily="34" charset="0"/>
              </a:rPr>
              <a:t>: </a:t>
            </a:r>
            <a:endParaRPr lang="en-US" sz="2400" spc="-51" dirty="0">
              <a:solidFill>
                <a:schemeClr val="tx1">
                  <a:alpha val="99000"/>
                </a:schemeClr>
              </a:solidFill>
              <a:latin typeface="Segoe UI Light" pitchFamily="34" charset="0"/>
            </a:endParaRPr>
          </a:p>
          <a:p>
            <a:pPr marL="0" lvl="1" indent="0">
              <a:spcBef>
                <a:spcPts val="0"/>
              </a:spcBef>
              <a:spcAft>
                <a:spcPts val="600"/>
              </a:spcAft>
              <a:buNone/>
            </a:pPr>
            <a:r>
              <a:rPr lang="zh-CN" altLang="en-US" sz="1900" spc="-51" dirty="0">
                <a:solidFill>
                  <a:schemeClr val="tx1">
                    <a:alpha val="99000"/>
                  </a:schemeClr>
                </a:solidFill>
              </a:rPr>
              <a:t>大文件</a:t>
            </a:r>
            <a:endParaRPr lang="en-US" sz="1900" spc="-51" dirty="0">
              <a:solidFill>
                <a:schemeClr val="tx1">
                  <a:alpha val="99000"/>
                </a:schemeClr>
              </a:solidFill>
            </a:endParaRPr>
          </a:p>
        </p:txBody>
      </p:sp>
      <p:sp>
        <p:nvSpPr>
          <p:cNvPr id="48" name="Rectangle 47"/>
          <p:cNvSpPr/>
          <p:nvPr/>
        </p:nvSpPr>
        <p:spPr>
          <a:xfrm>
            <a:off x="411282" y="2589998"/>
            <a:ext cx="2687958" cy="1080295"/>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Blobs</a:t>
            </a:r>
            <a:endParaRPr lang="en-US" sz="3200" kern="0" dirty="0">
              <a:solidFill>
                <a:schemeClr val="accent1">
                  <a:alpha val="99000"/>
                </a:schemeClr>
              </a:solidFill>
              <a:latin typeface="Segoe UI Light" pitchFamily="34" charset="0"/>
            </a:endParaRPr>
          </a:p>
        </p:txBody>
      </p:sp>
      <p:sp>
        <p:nvSpPr>
          <p:cNvPr id="80" name="Freeform 8"/>
          <p:cNvSpPr>
            <a:spLocks noEditPoints="1"/>
          </p:cNvSpPr>
          <p:nvPr/>
        </p:nvSpPr>
        <p:spPr bwMode="auto">
          <a:xfrm>
            <a:off x="3533073" y="2722263"/>
            <a:ext cx="655727"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36" tIns="45719" rIns="91436" bIns="45719" numCol="1" anchor="t" anchorCtr="0" compatLnSpc="1">
            <a:prstTxWarp prst="textNoShape">
              <a:avLst/>
            </a:prstTxWarp>
          </a:bodyPr>
          <a:lstStyle/>
          <a:p>
            <a:endParaRPr lang="en-US" sz="1600"/>
          </a:p>
        </p:txBody>
      </p:sp>
      <p:sp>
        <p:nvSpPr>
          <p:cNvPr id="67" name="Content Placeholder 4"/>
          <p:cNvSpPr txBox="1">
            <a:spLocks/>
          </p:cNvSpPr>
          <p:nvPr/>
        </p:nvSpPr>
        <p:spPr>
          <a:xfrm>
            <a:off x="4509781" y="3868103"/>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zh-CN" altLang="en-US" sz="2400" spc="-51" dirty="0">
                <a:solidFill>
                  <a:schemeClr val="tx1">
                    <a:alpha val="99000"/>
                  </a:schemeClr>
                </a:solidFill>
                <a:latin typeface="Segoe UI Light" pitchFamily="34" charset="0"/>
              </a:rPr>
              <a:t>好处</a:t>
            </a:r>
            <a:r>
              <a:rPr lang="en-US" sz="2400" spc="-51" dirty="0" smtClean="0">
                <a:solidFill>
                  <a:schemeClr val="tx1">
                    <a:alpha val="99000"/>
                  </a:schemeClr>
                </a:solidFill>
                <a:latin typeface="Segoe UI Light" pitchFamily="34" charset="0"/>
              </a:rPr>
              <a:t>: </a:t>
            </a:r>
            <a:endParaRPr lang="en-US" sz="2400" spc="-51" dirty="0">
              <a:solidFill>
                <a:schemeClr val="tx1">
                  <a:alpha val="99000"/>
                </a:schemeClr>
              </a:solidFill>
              <a:latin typeface="Segoe UI Light" pitchFamily="34" charset="0"/>
            </a:endParaRPr>
          </a:p>
          <a:p>
            <a:pPr marL="0" lvl="1" indent="0">
              <a:spcBef>
                <a:spcPts val="0"/>
              </a:spcBef>
              <a:spcAft>
                <a:spcPts val="600"/>
              </a:spcAft>
              <a:buNone/>
            </a:pPr>
            <a:r>
              <a:rPr lang="zh-CN" altLang="en-US" sz="1900" spc="-51" dirty="0" smtClean="0">
                <a:solidFill>
                  <a:schemeClr val="tx1">
                    <a:alpha val="99000"/>
                  </a:schemeClr>
                </a:solidFill>
              </a:rPr>
              <a:t>持久化的异步消息</a:t>
            </a:r>
            <a:endParaRPr lang="en-US" altLang="zh-CN" sz="1900" spc="-51" dirty="0" smtClean="0">
              <a:solidFill>
                <a:schemeClr val="tx1">
                  <a:alpha val="99000"/>
                </a:schemeClr>
              </a:solidFill>
            </a:endParaRPr>
          </a:p>
          <a:p>
            <a:pPr marL="0" lvl="1" indent="0">
              <a:spcBef>
                <a:spcPts val="0"/>
              </a:spcBef>
              <a:spcAft>
                <a:spcPts val="600"/>
              </a:spcAft>
              <a:buNone/>
            </a:pPr>
            <a:r>
              <a:rPr lang="zh-CN" altLang="en-US" sz="1900" spc="-51" dirty="0" smtClean="0">
                <a:solidFill>
                  <a:schemeClr val="tx1">
                    <a:alpha val="99000"/>
                  </a:schemeClr>
                </a:solidFill>
              </a:rPr>
              <a:t>进队列，出队列</a:t>
            </a:r>
            <a:endParaRPr lang="fr-FR" sz="1900" spc="-51" dirty="0">
              <a:solidFill>
                <a:schemeClr val="tx1">
                  <a:alpha val="99000"/>
                </a:schemeClr>
              </a:solidFill>
            </a:endParaRPr>
          </a:p>
        </p:txBody>
      </p:sp>
      <p:sp>
        <p:nvSpPr>
          <p:cNvPr id="69" name="Rectangle 68"/>
          <p:cNvSpPr/>
          <p:nvPr/>
        </p:nvSpPr>
        <p:spPr>
          <a:xfrm>
            <a:off x="411282" y="3810047"/>
            <a:ext cx="2687958" cy="1080291"/>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zh-CN" altLang="en-US" sz="4000" kern="0" dirty="0" smtClean="0">
                <a:solidFill>
                  <a:schemeClr val="accent1">
                    <a:alpha val="99000"/>
                  </a:schemeClr>
                </a:solidFill>
                <a:latin typeface="Segoe UI Light" pitchFamily="34" charset="0"/>
              </a:rPr>
              <a:t>队列</a:t>
            </a:r>
            <a:endParaRPr lang="en-US" sz="3200" kern="0" dirty="0">
              <a:solidFill>
                <a:schemeClr val="accent1">
                  <a:alpha val="99000"/>
                </a:schemeClr>
              </a:solidFill>
              <a:latin typeface="Segoe UI Light" pitchFamily="34" charset="0"/>
            </a:endParaRPr>
          </a:p>
        </p:txBody>
      </p:sp>
      <p:grpSp>
        <p:nvGrpSpPr>
          <p:cNvPr id="81" name="Group 80"/>
          <p:cNvGrpSpPr/>
          <p:nvPr/>
        </p:nvGrpSpPr>
        <p:grpSpPr>
          <a:xfrm flipV="1">
            <a:off x="3524673" y="4264858"/>
            <a:ext cx="761828" cy="173399"/>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1" y="5104665"/>
            <a:ext cx="5057204" cy="1352678"/>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zh-CN" altLang="en-US" sz="2400" spc="-51" dirty="0">
                <a:solidFill>
                  <a:schemeClr val="tx1">
                    <a:alpha val="99000"/>
                  </a:schemeClr>
                </a:solidFill>
                <a:latin typeface="Segoe UI Light" pitchFamily="34" charset="0"/>
              </a:rPr>
              <a:t>好处</a:t>
            </a:r>
            <a:r>
              <a:rPr lang="en-US" sz="2400" spc="-51" dirty="0" smtClean="0">
                <a:solidFill>
                  <a:schemeClr val="tx1">
                    <a:alpha val="99000"/>
                  </a:schemeClr>
                </a:solidFill>
                <a:latin typeface="Segoe UI Light" pitchFamily="34" charset="0"/>
              </a:rPr>
              <a:t>: </a:t>
            </a:r>
            <a:endParaRPr lang="en-US" sz="2400" spc="-51" dirty="0">
              <a:solidFill>
                <a:schemeClr val="tx1">
                  <a:alpha val="99000"/>
                </a:schemeClr>
              </a:solidFill>
              <a:latin typeface="Segoe UI Light" pitchFamily="34" charset="0"/>
            </a:endParaRPr>
          </a:p>
          <a:p>
            <a:pPr marL="0" lvl="1" indent="0">
              <a:spcBef>
                <a:spcPts val="0"/>
              </a:spcBef>
              <a:spcAft>
                <a:spcPts val="600"/>
              </a:spcAft>
              <a:buNone/>
            </a:pPr>
            <a:r>
              <a:rPr lang="zh-CN" altLang="en-US" sz="1900" spc="-51" dirty="0" smtClean="0">
                <a:solidFill>
                  <a:schemeClr val="tx1">
                    <a:alpha val="99000"/>
                  </a:schemeClr>
                </a:solidFill>
              </a:rPr>
              <a:t>关系型数据库</a:t>
            </a:r>
            <a:endParaRPr lang="en-US" altLang="zh-CN" sz="1900" spc="-51" dirty="0" smtClean="0">
              <a:solidFill>
                <a:schemeClr val="tx1">
                  <a:alpha val="99000"/>
                </a:schemeClr>
              </a:solidFill>
            </a:endParaRPr>
          </a:p>
          <a:p>
            <a:pPr marL="0" lvl="1" indent="0">
              <a:spcBef>
                <a:spcPts val="0"/>
              </a:spcBef>
              <a:spcAft>
                <a:spcPts val="600"/>
              </a:spcAft>
              <a:buNone/>
            </a:pPr>
            <a:r>
              <a:rPr lang="zh-CN" altLang="en-US" sz="1900" spc="-51" dirty="0">
                <a:solidFill>
                  <a:schemeClr val="tx1">
                    <a:alpha val="99000"/>
                  </a:schemeClr>
                </a:solidFill>
              </a:rPr>
              <a:t>高可用</a:t>
            </a:r>
            <a:r>
              <a:rPr lang="zh-CN" altLang="en-US" sz="1900" spc="-51" dirty="0" smtClean="0">
                <a:solidFill>
                  <a:schemeClr val="tx1">
                    <a:alpha val="99000"/>
                  </a:schemeClr>
                </a:solidFill>
              </a:rPr>
              <a:t>性</a:t>
            </a:r>
            <a:endParaRPr lang="en-US" altLang="zh-CN" sz="1900" spc="-51" dirty="0">
              <a:solidFill>
                <a:schemeClr val="tx1">
                  <a:alpha val="99000"/>
                </a:schemeClr>
              </a:solidFill>
            </a:endParaRPr>
          </a:p>
          <a:p>
            <a:pPr marL="0" lvl="1" indent="0">
              <a:spcBef>
                <a:spcPts val="0"/>
              </a:spcBef>
              <a:spcAft>
                <a:spcPts val="600"/>
              </a:spcAft>
              <a:buNone/>
            </a:pPr>
            <a:r>
              <a:rPr lang="zh-CN" altLang="en-US" sz="1900" spc="-51" dirty="0" smtClean="0">
                <a:solidFill>
                  <a:schemeClr val="tx1">
                    <a:alpha val="99000"/>
                  </a:schemeClr>
                </a:solidFill>
              </a:rPr>
              <a:t>作为服务管理</a:t>
            </a:r>
            <a:endParaRPr lang="en-US" sz="1900" spc="-51" dirty="0">
              <a:solidFill>
                <a:schemeClr val="tx1">
                  <a:alpha val="99000"/>
                </a:schemeClr>
              </a:solidFill>
            </a:endParaRPr>
          </a:p>
        </p:txBody>
      </p:sp>
      <p:sp>
        <p:nvSpPr>
          <p:cNvPr id="89" name="Rectangle 88"/>
          <p:cNvSpPr/>
          <p:nvPr/>
        </p:nvSpPr>
        <p:spPr>
          <a:xfrm>
            <a:off x="411282" y="5046607"/>
            <a:ext cx="2687958" cy="1080291"/>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SQL </a:t>
            </a:r>
            <a:br>
              <a:rPr lang="en-US" sz="2800" kern="0" dirty="0">
                <a:solidFill>
                  <a:schemeClr val="tx1">
                    <a:lumMod val="75000"/>
                    <a:lumOff val="25000"/>
                    <a:alpha val="99000"/>
                  </a:schemeClr>
                </a:solidFill>
                <a:latin typeface="Segoe UI Light" pitchFamily="34" charset="0"/>
              </a:rPr>
            </a:br>
            <a:r>
              <a:rPr lang="zh-CN" altLang="en-US" sz="4000" kern="0" dirty="0" smtClean="0">
                <a:solidFill>
                  <a:schemeClr val="accent1">
                    <a:alpha val="99000"/>
                  </a:schemeClr>
                </a:solidFill>
                <a:latin typeface="Segoe UI Light" pitchFamily="34" charset="0"/>
              </a:rPr>
              <a:t>数据库</a:t>
            </a:r>
            <a:endParaRPr lang="en-US" sz="4000" kern="0" dirty="0">
              <a:solidFill>
                <a:schemeClr val="accent1">
                  <a:alpha val="99000"/>
                </a:schemeClr>
              </a:solidFill>
              <a:latin typeface="Segoe UI Light" pitchFamily="34" charset="0"/>
            </a:endParaRPr>
          </a:p>
        </p:txBody>
      </p:sp>
      <p:sp>
        <p:nvSpPr>
          <p:cNvPr id="35" name="Freeform 6"/>
          <p:cNvSpPr>
            <a:spLocks noEditPoints="1"/>
          </p:cNvSpPr>
          <p:nvPr/>
        </p:nvSpPr>
        <p:spPr bwMode="auto">
          <a:xfrm>
            <a:off x="3665111" y="5159105"/>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02194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a:t>
            </a:r>
            <a:r>
              <a:rPr lang="zh-CN" altLang="en-US" smtClean="0"/>
              <a:t>风格</a:t>
            </a:r>
            <a:r>
              <a:rPr lang="zh-CN" altLang="en-US"/>
              <a:t>界</a:t>
            </a:r>
            <a:r>
              <a:rPr lang="zh-CN" altLang="en-US" smtClean="0"/>
              <a:t>面应</a:t>
            </a:r>
            <a:r>
              <a:rPr lang="zh-CN" altLang="en-US" dirty="0" smtClean="0"/>
              <a:t>用</a:t>
            </a:r>
            <a:r>
              <a:rPr lang="en-US" dirty="0" smtClean="0"/>
              <a:t>:	</a:t>
            </a:r>
            <a:endParaRPr lang="en-US" dirty="0"/>
          </a:p>
        </p:txBody>
      </p:sp>
      <p:sp>
        <p:nvSpPr>
          <p:cNvPr id="3" name="Text Placeholder 2"/>
          <p:cNvSpPr>
            <a:spLocks noGrp="1"/>
          </p:cNvSpPr>
          <p:nvPr>
            <p:ph type="body" sz="quarter" idx="11"/>
          </p:nvPr>
        </p:nvSpPr>
        <p:spPr>
          <a:xfrm>
            <a:off x="520700" y="1447800"/>
            <a:ext cx="5394960" cy="1908215"/>
          </a:xfrm>
        </p:spPr>
        <p:txBody>
          <a:bodyPr/>
          <a:lstStyle/>
          <a:p>
            <a:r>
              <a:rPr lang="zh-CN" altLang="en-US" dirty="0" smtClean="0"/>
              <a:t>语言支持</a:t>
            </a:r>
            <a:endParaRPr lang="en-US" dirty="0" smtClean="0"/>
          </a:p>
          <a:p>
            <a:pPr lvl="1"/>
            <a:r>
              <a:rPr lang="en-US" dirty="0" smtClean="0"/>
              <a:t>JS/HTML</a:t>
            </a:r>
            <a:endParaRPr lang="en-US" dirty="0"/>
          </a:p>
          <a:p>
            <a:pPr lvl="1"/>
            <a:r>
              <a:rPr lang="en-US" dirty="0"/>
              <a:t>C#/XAML</a:t>
            </a:r>
          </a:p>
          <a:p>
            <a:pPr lvl="1"/>
            <a:r>
              <a:rPr lang="en-US" dirty="0"/>
              <a:t>C++</a:t>
            </a:r>
          </a:p>
          <a:p>
            <a:pPr lvl="1"/>
            <a:r>
              <a:rPr lang="en-US" dirty="0" err="1"/>
              <a:t>WinRT</a:t>
            </a:r>
            <a:r>
              <a:rPr lang="en-US" dirty="0"/>
              <a:t> API</a:t>
            </a:r>
          </a:p>
        </p:txBody>
      </p:sp>
      <p:sp>
        <p:nvSpPr>
          <p:cNvPr id="4" name="Content Placeholder 3"/>
          <p:cNvSpPr>
            <a:spLocks noGrp="1"/>
          </p:cNvSpPr>
          <p:nvPr>
            <p:ph type="body" sz="quarter" idx="12"/>
          </p:nvPr>
        </p:nvSpPr>
        <p:spPr>
          <a:xfrm>
            <a:off x="6277928" y="1447800"/>
            <a:ext cx="5394960" cy="2788456"/>
          </a:xfrm>
        </p:spPr>
        <p:txBody>
          <a:bodyPr/>
          <a:lstStyle/>
          <a:p>
            <a:pPr marL="0" lvl="1">
              <a:spcBef>
                <a:spcPts val="1200"/>
              </a:spcBef>
            </a:pPr>
            <a:r>
              <a:rPr lang="zh-CN" altLang="en-US" sz="4000" spc="-70" dirty="0" smtClean="0">
                <a:solidFill>
                  <a:schemeClr val="tx2">
                    <a:alpha val="99000"/>
                  </a:schemeClr>
                </a:solidFill>
                <a:latin typeface="+mj-lt"/>
              </a:rPr>
              <a:t>今天</a:t>
            </a:r>
            <a:endParaRPr lang="en-US" sz="4000" spc="-70" dirty="0">
              <a:solidFill>
                <a:schemeClr val="tx2">
                  <a:alpha val="99000"/>
                </a:schemeClr>
              </a:solidFill>
              <a:latin typeface="+mj-lt"/>
            </a:endParaRPr>
          </a:p>
          <a:p>
            <a:pPr marL="0" lvl="1"/>
            <a:r>
              <a:rPr lang="en-US" dirty="0" err="1"/>
              <a:t>HttpClient</a:t>
            </a:r>
            <a:endParaRPr lang="en-US" dirty="0"/>
          </a:p>
          <a:p>
            <a:pPr marL="0" lvl="1"/>
            <a:r>
              <a:rPr lang="zh-CN" altLang="en-US" dirty="0" smtClean="0"/>
              <a:t>媒体</a:t>
            </a:r>
            <a:endParaRPr lang="en-US" dirty="0"/>
          </a:p>
          <a:p>
            <a:pPr lvl="1"/>
            <a:r>
              <a:rPr lang="en-US" sz="1600" dirty="0" err="1" smtClean="0"/>
              <a:t>CameraCaptureUI</a:t>
            </a:r>
            <a:endParaRPr lang="en-US" sz="1600" dirty="0" smtClean="0"/>
          </a:p>
          <a:p>
            <a:pPr marL="0" lvl="1"/>
            <a:r>
              <a:rPr lang="zh-CN" altLang="en-US" dirty="0" smtClean="0"/>
              <a:t>位置</a:t>
            </a:r>
            <a:endParaRPr lang="en-US" dirty="0"/>
          </a:p>
          <a:p>
            <a:pPr lvl="1"/>
            <a:r>
              <a:rPr lang="en-US" sz="1600" dirty="0" err="1" smtClean="0"/>
              <a:t>Geolocator</a:t>
            </a:r>
            <a:endParaRPr lang="en-US" sz="1600" dirty="0" smtClean="0"/>
          </a:p>
          <a:p>
            <a:pPr marL="0" lvl="1"/>
            <a:r>
              <a:rPr lang="zh-CN" altLang="en-US" dirty="0"/>
              <a:t>通知</a:t>
            </a:r>
            <a:endParaRPr lang="en-US" dirty="0"/>
          </a:p>
          <a:p>
            <a:pPr lvl="1"/>
            <a:r>
              <a:rPr lang="en-US" sz="1600" dirty="0" err="1" smtClean="0"/>
              <a:t>PushNotificationChannelManager</a:t>
            </a:r>
            <a:endParaRPr lang="en-US" sz="1600" dirty="0"/>
          </a:p>
        </p:txBody>
      </p:sp>
    </p:spTree>
    <p:extLst>
      <p:ext uri="{BB962C8B-B14F-4D97-AF65-F5344CB8AC3E}">
        <p14:creationId xmlns:p14="http://schemas.microsoft.com/office/powerpoint/2010/main" val="25663503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zh-CN" altLang="en-US" dirty="0"/>
              <a:t>基本连</a:t>
            </a:r>
            <a:r>
              <a:rPr lang="zh-CN" altLang="en-US" dirty="0" smtClean="0"/>
              <a:t>接性</a:t>
            </a:r>
            <a:endParaRPr lang="en-US" dirty="0"/>
          </a:p>
        </p:txBody>
      </p:sp>
    </p:spTree>
    <p:extLst>
      <p:ext uri="{BB962C8B-B14F-4D97-AF65-F5344CB8AC3E}">
        <p14:creationId xmlns:p14="http://schemas.microsoft.com/office/powerpoint/2010/main" val="18578620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93934" y="3050601"/>
            <a:ext cx="10237787" cy="914096"/>
          </a:xfrm>
        </p:spPr>
        <p:txBody>
          <a:bodyPr/>
          <a:lstStyle/>
          <a:p>
            <a:r>
              <a:rPr lang="zh-CN" altLang="en-US" sz="6600" dirty="0" smtClean="0"/>
              <a:t>基本</a:t>
            </a:r>
            <a:r>
              <a:rPr lang="en-US" sz="6600" dirty="0" err="1" smtClean="0"/>
              <a:t>WebAPI</a:t>
            </a:r>
            <a:r>
              <a:rPr lang="en-US" sz="6600" dirty="0" smtClean="0"/>
              <a:t> + </a:t>
            </a:r>
            <a:r>
              <a:rPr lang="en-US" sz="6600" dirty="0" err="1" smtClean="0"/>
              <a:t>HttpClient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zh-CN" altLang="en-US" sz="2200" dirty="0" smtClean="0">
                  <a:solidFill>
                    <a:srgbClr val="00AEEF">
                      <a:alpha val="99000"/>
                    </a:srgbClr>
                  </a:solidFill>
                </a:rPr>
                <a:t>演示</a:t>
              </a:r>
              <a:endParaRPr lang="en-US" sz="2200" dirty="0" smtClean="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0</TotalTime>
  <Words>1128</Words>
  <Application>Microsoft Office PowerPoint</Application>
  <PresentationFormat>Custom</PresentationFormat>
  <Paragraphs>263</Paragraphs>
  <Slides>27</Slides>
  <Notes>26</Notes>
  <HiddenSlides>1</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27</vt:i4>
      </vt:variant>
    </vt:vector>
  </HeadingPairs>
  <TitlesOfParts>
    <vt:vector size="39" baseType="lpstr">
      <vt:lpstr>宋体</vt:lpstr>
      <vt:lpstr>Arial</vt:lpstr>
      <vt:lpstr>Consolas</vt:lpstr>
      <vt:lpstr>Segoe UI</vt:lpstr>
      <vt:lpstr>Segoe UI Light</vt:lpstr>
      <vt:lpstr>Wingdings</vt:lpstr>
      <vt:lpstr>MS1444_Windows Azure Template 16x9_r08b</vt:lpstr>
      <vt:lpstr>White with Consolas font for code slides</vt:lpstr>
      <vt:lpstr>Windows_Azure_DevCamp_16x9_Template - FINAL2</vt:lpstr>
      <vt:lpstr>Accent Color Transition Slides</vt:lpstr>
      <vt:lpstr>Windows_Azure_DevCamp_16x9_Template</vt:lpstr>
      <vt:lpstr>MS1444_Windows Azure Template 16x9_r08a</vt:lpstr>
      <vt:lpstr>创建Windows 8和Windows Azure网站连接的应用</vt:lpstr>
      <vt:lpstr>录像版本的幻灯片和演示源代码</vt:lpstr>
      <vt:lpstr>PowerPoint Presentation</vt:lpstr>
      <vt:lpstr>PowerPoint Presentation</vt:lpstr>
      <vt:lpstr>计算: 你的选项是什么?</vt:lpstr>
      <vt:lpstr>存储:你的选项是什么?</vt:lpstr>
      <vt:lpstr>Windows 8 风格界面应用: </vt:lpstr>
      <vt:lpstr>PowerPoint Presentation</vt:lpstr>
      <vt:lpstr>基本WebAPI + HttpClient</vt:lpstr>
      <vt:lpstr>关键的收获: 序列化的格式有影响</vt:lpstr>
      <vt:lpstr>PowerPoint Presentation</vt:lpstr>
      <vt:lpstr>存储: 我们如何保证密钥安全？</vt:lpstr>
      <vt:lpstr>存储: 使用共享访问签名</vt:lpstr>
      <vt:lpstr>有SAS的Blob存储</vt:lpstr>
      <vt:lpstr>下一步</vt:lpstr>
      <vt:lpstr>PowerPoint Presentation</vt:lpstr>
      <vt:lpstr>位置基础 </vt:lpstr>
      <vt:lpstr>增加位置</vt:lpstr>
      <vt:lpstr>EF 4.3.1 vs &gt;= 5.0 有部分数据</vt:lpstr>
      <vt:lpstr>PowerPoint Presentation</vt:lpstr>
      <vt:lpstr>推送通知生命周期</vt:lpstr>
      <vt:lpstr>推送通知</vt:lpstr>
      <vt:lpstr>下一步</vt:lpstr>
      <vt:lpstr>应用程序块</vt:lpstr>
      <vt:lpstr>总结</vt:lpstr>
      <vt:lpstr>源代码示例</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Connected Windows 8 Apps with Windows Azure Web Sites</dc:title>
  <dc:creator/>
  <dc:description>Are you building a connected Windows 8 app? This session will introduce you to Windows Azure and demonstrate how you can build connected experiences for your Windows 8 apps. After walking the through the fundamentals of both platforms we will take a deep dive as I demonstrate how you can use Windows Azure to support common geo-location, multimedia, data and push notification scenarios. At the end of this session, you will be empowered to begin building and deploying your own Windows 8 client applications that are powered by Windows Azure Web Sites.
by Nick Harris
http://www.nickharris.net</dc:description>
  <cp:lastModifiedBy/>
  <cp:revision>1</cp:revision>
  <dcterms:created xsi:type="dcterms:W3CDTF">2012-06-15T05:40:38Z</dcterms:created>
  <dcterms:modified xsi:type="dcterms:W3CDTF">2013-03-05T05:37:31Z</dcterms:modified>
  <cp:version>1.0.2</cp:version>
</cp:coreProperties>
</file>