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5.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42" r:id="rId1"/>
    <p:sldMasterId id="2147483861" r:id="rId2"/>
    <p:sldMasterId id="2147483863" r:id="rId3"/>
    <p:sldMasterId id="2147483892" r:id="rId4"/>
    <p:sldMasterId id="2147483905" r:id="rId5"/>
    <p:sldMasterId id="2147483934" r:id="rId6"/>
  </p:sldMasterIdLst>
  <p:notesMasterIdLst>
    <p:notesMasterId r:id="rId34"/>
  </p:notesMasterIdLst>
  <p:handoutMasterIdLst>
    <p:handoutMasterId r:id="rId35"/>
  </p:handoutMasterIdLst>
  <p:sldIdLst>
    <p:sldId id="508" r:id="rId7"/>
    <p:sldId id="522" r:id="rId8"/>
    <p:sldId id="462" r:id="rId9"/>
    <p:sldId id="517" r:id="rId10"/>
    <p:sldId id="488" r:id="rId11"/>
    <p:sldId id="489" r:id="rId12"/>
    <p:sldId id="490" r:id="rId13"/>
    <p:sldId id="518" r:id="rId14"/>
    <p:sldId id="502" r:id="rId15"/>
    <p:sldId id="491" r:id="rId16"/>
    <p:sldId id="519" r:id="rId17"/>
    <p:sldId id="492" r:id="rId18"/>
    <p:sldId id="493" r:id="rId19"/>
    <p:sldId id="503" r:id="rId20"/>
    <p:sldId id="436" r:id="rId21"/>
    <p:sldId id="520" r:id="rId22"/>
    <p:sldId id="494" r:id="rId23"/>
    <p:sldId id="504" r:id="rId24"/>
    <p:sldId id="470" r:id="rId25"/>
    <p:sldId id="521" r:id="rId26"/>
    <p:sldId id="495" r:id="rId27"/>
    <p:sldId id="505" r:id="rId28"/>
    <p:sldId id="496" r:id="rId29"/>
    <p:sldId id="448" r:id="rId30"/>
    <p:sldId id="478" r:id="rId31"/>
    <p:sldId id="497" r:id="rId32"/>
    <p:sldId id="516" r:id="rId3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516888-A0F1-43A0-BB01-A22305A384D1}">
          <p14:sldIdLst>
            <p14:sldId id="508"/>
            <p14:sldId id="522"/>
            <p14:sldId id="462"/>
            <p14:sldId id="517"/>
            <p14:sldId id="488"/>
            <p14:sldId id="489"/>
            <p14:sldId id="490"/>
            <p14:sldId id="518"/>
            <p14:sldId id="502"/>
            <p14:sldId id="491"/>
            <p14:sldId id="519"/>
            <p14:sldId id="492"/>
            <p14:sldId id="493"/>
            <p14:sldId id="503"/>
            <p14:sldId id="436"/>
            <p14:sldId id="520"/>
            <p14:sldId id="494"/>
            <p14:sldId id="504"/>
            <p14:sldId id="470"/>
            <p14:sldId id="521"/>
            <p14:sldId id="495"/>
            <p14:sldId id="505"/>
            <p14:sldId id="496"/>
            <p14:sldId id="448"/>
            <p14:sldId id="478"/>
            <p14:sldId id="497"/>
            <p14:sldId id="51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0000"/>
    <a:srgbClr val="FFFFFF"/>
    <a:srgbClr val="429A16"/>
    <a:srgbClr val="F8F57B"/>
    <a:srgbClr val="59D01E"/>
    <a:srgbClr val="ACE58F"/>
    <a:srgbClr val="292929"/>
    <a:srgbClr val="333333"/>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63" autoAdjust="0"/>
    <p:restoredTop sz="74427" autoAdjust="0"/>
  </p:normalViewPr>
  <p:slideViewPr>
    <p:cSldViewPr snapToGrid="0">
      <p:cViewPr varScale="1">
        <p:scale>
          <a:sx n="102" d="100"/>
          <a:sy n="102" d="100"/>
        </p:scale>
        <p:origin x="-570" y="-102"/>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40" d="100"/>
        <a:sy n="40" d="100"/>
      </p:scale>
      <p:origin x="0" y="0"/>
    </p:cViewPr>
  </p:sorterViewPr>
  <p:notesViewPr>
    <p:cSldViewPr snapToGrid="0"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9/27/2012</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9/27/2012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nickharris.net/2012/06/building-connected-windows-8-apps-with-windows-azur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nickharris.net/2012/06/building-connected-windows-8-apps-with-windows-azur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nickharris.net/2012/06/building-connected-windows-8-apps-with-windows-azur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nickharris.net/2012/06/building-connected-windows-8-apps-with-windows-azur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You can watch the recorded version</a:t>
            </a:r>
            <a:r>
              <a:rPr lang="en-US" b="1" baseline="0" dirty="0" smtClean="0"/>
              <a:t> of this deck here -</a:t>
            </a:r>
            <a:r>
              <a:rPr lang="en-US" baseline="0" dirty="0" smtClean="0"/>
              <a:t> </a:t>
            </a:r>
            <a:r>
              <a:rPr lang="en-US" dirty="0" smtClean="0"/>
              <a:t>http://channel9.msdn.com/Events/TechEd/Europe/2012/AZR310  </a:t>
            </a:r>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Add</a:t>
            </a:r>
            <a:r>
              <a:rPr lang="en-US" sz="900" kern="1200" baseline="0" dirty="0" smtClean="0">
                <a:solidFill>
                  <a:schemeClr val="tx1"/>
                </a:solidFill>
                <a:effectLst/>
                <a:latin typeface="Segoe UI" pitchFamily="34" charset="0"/>
                <a:ea typeface="+mn-ea"/>
                <a:cs typeface="+mn-cs"/>
              </a:rPr>
              <a:t> a </a:t>
            </a:r>
            <a:r>
              <a:rPr lang="en-US" sz="900" kern="1200" baseline="0" dirty="0" err="1" smtClean="0">
                <a:solidFill>
                  <a:schemeClr val="tx1"/>
                </a:solidFill>
                <a:effectLst/>
                <a:latin typeface="Segoe UI" pitchFamily="34" charset="0"/>
                <a:ea typeface="+mn-ea"/>
                <a:cs typeface="+mn-cs"/>
              </a:rPr>
              <a:t>BlobSASController</a:t>
            </a:r>
            <a:r>
              <a:rPr lang="en-US" sz="900" kern="1200" baseline="0" dirty="0" smtClean="0">
                <a:solidFill>
                  <a:schemeClr val="tx1"/>
                </a:solidFill>
                <a:effectLst/>
                <a:latin typeface="Segoe UI" pitchFamily="34" charset="0"/>
                <a:ea typeface="+mn-ea"/>
                <a:cs typeface="+mn-cs"/>
              </a:rPr>
              <a:t> Web API to create a SAS</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Update the Windows Store app to:</a:t>
            </a:r>
          </a:p>
          <a:p>
            <a:pPr marL="384431" lvl="1" indent="-171450">
              <a:buFont typeface="Arial" pitchFamily="34" charset="0"/>
              <a:buChar char="•"/>
            </a:pPr>
            <a:r>
              <a:rPr lang="en-US" sz="900" kern="1200" baseline="0" dirty="0" smtClean="0">
                <a:solidFill>
                  <a:schemeClr val="tx1"/>
                </a:solidFill>
                <a:effectLst/>
                <a:latin typeface="Segoe UI" pitchFamily="34" charset="0"/>
                <a:ea typeface="+mn-ea"/>
                <a:cs typeface="+mn-cs"/>
              </a:rPr>
              <a:t>Add an </a:t>
            </a:r>
            <a:r>
              <a:rPr lang="en-US" sz="900" kern="1200" baseline="0" dirty="0" err="1" smtClean="0">
                <a:solidFill>
                  <a:schemeClr val="tx1"/>
                </a:solidFill>
                <a:effectLst/>
                <a:latin typeface="Segoe UI" pitchFamily="34" charset="0"/>
                <a:ea typeface="+mn-ea"/>
                <a:cs typeface="+mn-cs"/>
              </a:rPr>
              <a:t>AppBar</a:t>
            </a:r>
            <a:r>
              <a:rPr lang="en-US" sz="900" kern="1200" baseline="0" dirty="0" smtClean="0">
                <a:solidFill>
                  <a:schemeClr val="tx1"/>
                </a:solidFill>
                <a:effectLst/>
                <a:latin typeface="Segoe UI" pitchFamily="34" charset="0"/>
                <a:ea typeface="+mn-ea"/>
                <a:cs typeface="+mn-cs"/>
              </a:rPr>
              <a:t> with take photo button </a:t>
            </a:r>
          </a:p>
          <a:p>
            <a:pPr marL="384431" lvl="1" indent="-171450">
              <a:buFont typeface="Arial" pitchFamily="34" charset="0"/>
              <a:buChar char="•"/>
            </a:pPr>
            <a:r>
              <a:rPr lang="en-US" sz="900" kern="1200" baseline="0" dirty="0" smtClean="0">
                <a:solidFill>
                  <a:schemeClr val="tx1"/>
                </a:solidFill>
                <a:effectLst/>
                <a:latin typeface="Segoe UI" pitchFamily="34" charset="0"/>
                <a:ea typeface="+mn-ea"/>
                <a:cs typeface="+mn-cs"/>
              </a:rPr>
              <a:t>Use the </a:t>
            </a:r>
            <a:r>
              <a:rPr lang="en-US" sz="900" kern="1200" baseline="0" dirty="0" err="1" smtClean="0">
                <a:solidFill>
                  <a:schemeClr val="tx1"/>
                </a:solidFill>
                <a:effectLst/>
                <a:latin typeface="Segoe UI" pitchFamily="34" charset="0"/>
                <a:ea typeface="+mn-ea"/>
                <a:cs typeface="+mn-cs"/>
              </a:rPr>
              <a:t>CameraCaptureUI</a:t>
            </a:r>
            <a:r>
              <a:rPr lang="en-US" sz="900" kern="1200" baseline="0" dirty="0" smtClean="0">
                <a:solidFill>
                  <a:schemeClr val="tx1"/>
                </a:solidFill>
                <a:effectLst/>
                <a:latin typeface="Segoe UI" pitchFamily="34" charset="0"/>
                <a:ea typeface="+mn-ea"/>
                <a:cs typeface="+mn-cs"/>
              </a:rPr>
              <a:t> class to take photo/video</a:t>
            </a:r>
          </a:p>
          <a:p>
            <a:pPr marL="384431" lvl="1" indent="-171450">
              <a:buFont typeface="Arial" pitchFamily="34" charset="0"/>
              <a:buChar char="•"/>
            </a:pPr>
            <a:r>
              <a:rPr lang="en-US" sz="900" kern="1200" baseline="0" dirty="0" smtClean="0">
                <a:solidFill>
                  <a:schemeClr val="tx1"/>
                </a:solidFill>
                <a:effectLst/>
                <a:latin typeface="Segoe UI" pitchFamily="34" charset="0"/>
                <a:ea typeface="+mn-ea"/>
                <a:cs typeface="+mn-cs"/>
              </a:rPr>
              <a:t>Update </a:t>
            </a:r>
            <a:r>
              <a:rPr lang="en-US" sz="900" kern="1200" baseline="0" dirty="0" err="1" smtClean="0">
                <a:solidFill>
                  <a:schemeClr val="tx1"/>
                </a:solidFill>
                <a:effectLst/>
                <a:latin typeface="Segoe UI" pitchFamily="34" charset="0"/>
                <a:ea typeface="+mn-ea"/>
                <a:cs typeface="+mn-cs"/>
              </a:rPr>
              <a:t>package.appmanifest</a:t>
            </a:r>
            <a:r>
              <a:rPr lang="en-US" sz="900" kern="1200" baseline="0" dirty="0" smtClean="0">
                <a:solidFill>
                  <a:schemeClr val="tx1"/>
                </a:solidFill>
                <a:effectLst/>
                <a:latin typeface="Segoe UI" pitchFamily="34" charset="0"/>
                <a:ea typeface="+mn-ea"/>
                <a:cs typeface="+mn-cs"/>
              </a:rPr>
              <a:t> to include required capabilities for photo/video</a:t>
            </a:r>
          </a:p>
          <a:p>
            <a:pPr marL="384431" lvl="1" indent="-171450">
              <a:buFont typeface="Arial" pitchFamily="34" charset="0"/>
              <a:buChar char="•"/>
            </a:pPr>
            <a:r>
              <a:rPr lang="en-US" sz="900" kern="1200" baseline="0" dirty="0" smtClean="0">
                <a:solidFill>
                  <a:schemeClr val="tx1"/>
                </a:solidFill>
                <a:effectLst/>
                <a:latin typeface="Segoe UI" pitchFamily="34" charset="0"/>
                <a:ea typeface="+mn-ea"/>
                <a:cs typeface="+mn-cs"/>
              </a:rPr>
              <a:t>Add code to call into the </a:t>
            </a:r>
            <a:r>
              <a:rPr lang="en-US" sz="900" kern="1200" baseline="0" dirty="0" err="1" smtClean="0">
                <a:solidFill>
                  <a:schemeClr val="tx1"/>
                </a:solidFill>
                <a:effectLst/>
                <a:latin typeface="Segoe UI" pitchFamily="34" charset="0"/>
                <a:ea typeface="+mn-ea"/>
                <a:cs typeface="+mn-cs"/>
              </a:rPr>
              <a:t>BlobSAS</a:t>
            </a:r>
            <a:r>
              <a:rPr lang="en-US" sz="900" kern="1200" baseline="0" dirty="0" smtClean="0">
                <a:solidFill>
                  <a:schemeClr val="tx1"/>
                </a:solidFill>
                <a:effectLst/>
                <a:latin typeface="Segoe UI" pitchFamily="34" charset="0"/>
                <a:ea typeface="+mn-ea"/>
                <a:cs typeface="+mn-cs"/>
              </a:rPr>
              <a:t> controller using </a:t>
            </a:r>
            <a:r>
              <a:rPr lang="en-US" sz="900" kern="1200" baseline="0" dirty="0" err="1" smtClean="0">
                <a:solidFill>
                  <a:schemeClr val="tx1"/>
                </a:solidFill>
                <a:effectLst/>
                <a:latin typeface="Segoe UI" pitchFamily="34" charset="0"/>
                <a:ea typeface="+mn-ea"/>
                <a:cs typeface="+mn-cs"/>
              </a:rPr>
              <a:t>httpclient</a:t>
            </a:r>
            <a:r>
              <a:rPr lang="en-US" sz="900" kern="1200" baseline="0" dirty="0" smtClean="0">
                <a:solidFill>
                  <a:schemeClr val="tx1"/>
                </a:solidFill>
                <a:effectLst/>
                <a:latin typeface="Segoe UI" pitchFamily="34" charset="0"/>
                <a:ea typeface="+mn-ea"/>
                <a:cs typeface="+mn-cs"/>
              </a:rPr>
              <a:t> to retrieve a SAS</a:t>
            </a:r>
          </a:p>
          <a:p>
            <a:pPr marL="384431" lvl="1" indent="-171450">
              <a:buFont typeface="Arial" pitchFamily="34" charset="0"/>
              <a:buChar char="•"/>
            </a:pPr>
            <a:r>
              <a:rPr lang="en-US" sz="900" kern="1200" baseline="0" dirty="0" smtClean="0">
                <a:solidFill>
                  <a:schemeClr val="tx1"/>
                </a:solidFill>
                <a:effectLst/>
                <a:latin typeface="Segoe UI" pitchFamily="34" charset="0"/>
                <a:ea typeface="+mn-ea"/>
                <a:cs typeface="+mn-cs"/>
              </a:rPr>
              <a:t>Add code to upload the image to blob storage directly using the SAS</a:t>
            </a:r>
            <a:endParaRPr lang="en-US" sz="900" kern="1200" dirty="0" smtClean="0">
              <a:solidFill>
                <a:schemeClr val="tx1"/>
              </a:solidFill>
              <a:effectLst/>
              <a:latin typeface="Segoe UI" pitchFamily="34" charset="0"/>
              <a:ea typeface="+mn-ea"/>
              <a:cs typeface="+mn-cs"/>
            </a:endParaRPr>
          </a:p>
          <a:p>
            <a:endParaRPr lang="en-US" b="1" dirty="0" smtClean="0"/>
          </a:p>
          <a:p>
            <a:r>
              <a:rPr lang="en-US" b="1" dirty="0" smtClean="0"/>
              <a:t>Notes:</a:t>
            </a:r>
          </a:p>
          <a:p>
            <a:r>
              <a:rPr lang="en-US" dirty="0" smtClean="0"/>
              <a:t>Watch a recorded version of this session here </a:t>
            </a:r>
            <a:r>
              <a:rPr lang="en-US" dirty="0" smtClean="0">
                <a:hlinkClick r:id="rId3"/>
              </a:rPr>
              <a:t>http://www.nickharris.net/2012/06/building-connected-windows-8-apps-with-windows-azure/</a:t>
            </a:r>
            <a:r>
              <a:rPr lang="en-US" dirty="0" smtClean="0"/>
              <a:t> </a:t>
            </a:r>
          </a:p>
          <a:p>
            <a:r>
              <a:rPr lang="en-US" dirty="0" smtClean="0"/>
              <a:t>You can download the sample application build during this session here </a:t>
            </a:r>
            <a:r>
              <a:rPr lang="en-US" dirty="0" smtClean="0">
                <a:hlinkClick r:id="rId3"/>
              </a:rPr>
              <a:t>http://www.nickharris.net/2012/06/building-connected-windows-8-apps-with-windows-azure/</a:t>
            </a:r>
            <a:r>
              <a:rPr lang="en-US" dirty="0" smtClean="0"/>
              <a:t> </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Talk about improvements that could be made to this sample scenario </a:t>
            </a:r>
          </a:p>
          <a:p>
            <a:endParaRPr lang="en-US" b="1" dirty="0" smtClean="0"/>
          </a:p>
          <a:p>
            <a:r>
              <a:rPr lang="en-US" b="1"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521365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890669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Demonstrate how to add a Web</a:t>
            </a:r>
            <a:r>
              <a:rPr lang="en-US" sz="900" kern="1200" baseline="0" dirty="0" smtClean="0">
                <a:solidFill>
                  <a:schemeClr val="tx1"/>
                </a:solidFill>
                <a:effectLst/>
                <a:latin typeface="Segoe UI" pitchFamily="34" charset="0"/>
                <a:ea typeface="+mn-ea"/>
                <a:cs typeface="+mn-cs"/>
              </a:rPr>
              <a:t> API </a:t>
            </a:r>
            <a:r>
              <a:rPr lang="en-US" sz="900" kern="1200" baseline="0" dirty="0" err="1" smtClean="0">
                <a:solidFill>
                  <a:schemeClr val="tx1"/>
                </a:solidFill>
                <a:effectLst/>
                <a:latin typeface="Segoe UI" pitchFamily="34" charset="0"/>
                <a:ea typeface="+mn-ea"/>
                <a:cs typeface="+mn-cs"/>
              </a:rPr>
              <a:t>LocationController</a:t>
            </a:r>
            <a:r>
              <a:rPr lang="en-US" sz="900" kern="1200" baseline="0" dirty="0" smtClean="0">
                <a:solidFill>
                  <a:schemeClr val="tx1"/>
                </a:solidFill>
                <a:effectLst/>
                <a:latin typeface="Segoe UI" pitchFamily="34" charset="0"/>
                <a:ea typeface="+mn-ea"/>
                <a:cs typeface="+mn-cs"/>
              </a:rPr>
              <a:t> that accepts both points of interest and also performs a radial search.  Refer to recorded deck and sample code</a:t>
            </a:r>
            <a:endParaRPr lang="en-US" sz="900" kern="1200" dirty="0" smtClean="0">
              <a:solidFill>
                <a:schemeClr val="tx1"/>
              </a:solidFill>
              <a:effectLst/>
              <a:latin typeface="Segoe UI" pitchFamily="34" charset="0"/>
              <a:ea typeface="+mn-ea"/>
              <a:cs typeface="+mn-cs"/>
            </a:endParaRPr>
          </a:p>
          <a:p>
            <a:r>
              <a:rPr lang="en-US" b="1" dirty="0" smtClean="0"/>
              <a:t> </a:t>
            </a:r>
          </a:p>
          <a:p>
            <a:r>
              <a:rPr lang="en-US" b="1" dirty="0" smtClean="0"/>
              <a:t>Notes:</a:t>
            </a:r>
          </a:p>
          <a:p>
            <a:r>
              <a:rPr lang="en-US" dirty="0" smtClean="0"/>
              <a:t>Watch a recorded version of this session here </a:t>
            </a:r>
            <a:r>
              <a:rPr lang="en-US" dirty="0" smtClean="0">
                <a:hlinkClick r:id="rId3"/>
              </a:rPr>
              <a:t>http://www.nickharris.net/2012/06/building-connected-windows-8-apps-with-windows-azure/</a:t>
            </a:r>
            <a:r>
              <a:rPr lang="en-US" dirty="0" smtClean="0"/>
              <a:t> </a:t>
            </a:r>
          </a:p>
          <a:p>
            <a:r>
              <a:rPr lang="en-US" dirty="0" smtClean="0"/>
              <a:t>You can download the sample application build during this session here </a:t>
            </a:r>
            <a:r>
              <a:rPr lang="en-US" dirty="0" smtClean="0">
                <a:hlinkClick r:id="rId3"/>
              </a:rPr>
              <a:t>http://www.nickharris.net/2012/06/building-connected-windows-8-apps-with-windows-azure/</a:t>
            </a:r>
            <a:r>
              <a:rPr lang="en-US" dirty="0" smtClean="0"/>
              <a:t> </a:t>
            </a:r>
          </a:p>
          <a:p>
            <a:endParaRPr lang="en-US" dirty="0" smtClean="0"/>
          </a:p>
          <a:p>
            <a:r>
              <a:rPr lang="en-US" dirty="0" smtClean="0"/>
              <a:t>If</a:t>
            </a:r>
            <a:r>
              <a:rPr lang="en-US" baseline="0" dirty="0" smtClean="0"/>
              <a:t> .NET 4.5 is supported on WA Web Sites when you are performing this use the approach outlined in the next slide for simplicity.</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Discuss</a:t>
            </a:r>
            <a:r>
              <a:rPr lang="en-US" sz="900" kern="1200" baseline="0" dirty="0" smtClean="0">
                <a:solidFill>
                  <a:schemeClr val="tx1"/>
                </a:solidFill>
                <a:effectLst/>
                <a:latin typeface="Segoe UI" pitchFamily="34" charset="0"/>
                <a:ea typeface="+mn-ea"/>
                <a:cs typeface="+mn-cs"/>
              </a:rPr>
              <a:t> value that .NET 4.5 and EF 5.0 add in simplifying the spatial data scenario</a:t>
            </a:r>
            <a:endParaRPr lang="en-US" sz="900" kern="1200" dirty="0" smtClean="0">
              <a:solidFill>
                <a:schemeClr val="tx1"/>
              </a:solidFill>
              <a:effectLst/>
              <a:latin typeface="Segoe UI" pitchFamily="34" charset="0"/>
              <a:ea typeface="+mn-ea"/>
              <a:cs typeface="+mn-cs"/>
            </a:endParaRPr>
          </a:p>
          <a:p>
            <a:r>
              <a:rPr lang="en-US" b="1" dirty="0" smtClean="0"/>
              <a:t> </a:t>
            </a:r>
          </a:p>
          <a:p>
            <a:endParaRPr lang="en-US" b="1" dirty="0" smtClean="0"/>
          </a:p>
          <a:p>
            <a:r>
              <a:rPr lang="en-US" b="1" dirty="0" smtClean="0"/>
              <a:t>Notes:</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At the time of writing .NET 4.5 was not supported on Windows</a:t>
            </a:r>
            <a:r>
              <a:rPr lang="en-US" baseline="0" dirty="0" smtClean="0"/>
              <a:t> Azure.</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If</a:t>
            </a:r>
            <a:r>
              <a:rPr lang="en-US" baseline="0" dirty="0" smtClean="0"/>
              <a:t> .NET 4.5 is supported on WA Web Sites when you are performing this use the approach outlined in the next slide for simplicity.</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2869947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the push notification lifecycle to give context for the demo</a:t>
            </a:r>
            <a:r>
              <a:rPr lang="en-US" sz="900" kern="1200" baseline="0" dirty="0" smtClean="0">
                <a:solidFill>
                  <a:schemeClr val="tx1"/>
                </a:solidFill>
                <a:effectLst/>
                <a:latin typeface="Segoe UI" pitchFamily="34" charset="0"/>
                <a:ea typeface="+mn-ea"/>
                <a:cs typeface="+mn-cs"/>
              </a:rPr>
              <a:t> coming up</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WNS is free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Show the start screen and talk about how push notifications can be used to </a:t>
            </a:r>
            <a:r>
              <a:rPr lang="en-US" sz="900" kern="1200" dirty="0" err="1" smtClean="0">
                <a:solidFill>
                  <a:schemeClr val="tx1"/>
                </a:solidFill>
                <a:effectLst/>
                <a:latin typeface="Segoe UI" pitchFamily="34" charset="0"/>
                <a:ea typeface="+mn-ea"/>
                <a:cs typeface="+mn-cs"/>
              </a:rPr>
              <a:t>lightup</a:t>
            </a:r>
            <a:r>
              <a:rPr lang="en-US" sz="900" kern="1200" dirty="0" smtClean="0">
                <a:solidFill>
                  <a:schemeClr val="tx1"/>
                </a:solidFill>
                <a:effectLst/>
                <a:latin typeface="Segoe UI" pitchFamily="34" charset="0"/>
                <a:ea typeface="+mn-ea"/>
                <a:cs typeface="+mn-cs"/>
              </a:rPr>
              <a:t> the start screen</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Green components are those FREE services Microsoft provides</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Blue components are</a:t>
            </a:r>
            <a:r>
              <a:rPr lang="en-US" sz="900" kern="1200" baseline="0" dirty="0" smtClean="0">
                <a:solidFill>
                  <a:schemeClr val="tx1"/>
                </a:solidFill>
                <a:effectLst/>
                <a:latin typeface="Segoe UI" pitchFamily="34" charset="0"/>
                <a:ea typeface="+mn-ea"/>
                <a:cs typeface="+mn-cs"/>
              </a:rPr>
              <a:t> those components that the application developer must write.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1 – using the </a:t>
            </a:r>
            <a:r>
              <a:rPr lang="en-US" sz="900" kern="1200" baseline="0" dirty="0" err="1" smtClean="0">
                <a:solidFill>
                  <a:schemeClr val="tx1"/>
                </a:solidFill>
                <a:effectLst/>
                <a:latin typeface="Segoe UI" pitchFamily="34" charset="0"/>
                <a:ea typeface="+mn-ea"/>
                <a:cs typeface="+mn-cs"/>
              </a:rPr>
              <a:t>WinRT</a:t>
            </a:r>
            <a:r>
              <a:rPr lang="en-US" sz="900" kern="1200" baseline="0" dirty="0" smtClean="0">
                <a:solidFill>
                  <a:schemeClr val="tx1"/>
                </a:solidFill>
                <a:effectLst/>
                <a:latin typeface="Segoe UI" pitchFamily="34" charset="0"/>
                <a:ea typeface="+mn-ea"/>
                <a:cs typeface="+mn-cs"/>
              </a:rPr>
              <a:t> API request a channel.  A channel uniquely identifies an app and its tile.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Step</a:t>
            </a:r>
            <a:r>
              <a:rPr lang="en-US" sz="900" kern="1200" baseline="0" dirty="0" smtClean="0">
                <a:solidFill>
                  <a:schemeClr val="tx1"/>
                </a:solidFill>
                <a:effectLst/>
                <a:latin typeface="Segoe UI" pitchFamily="34" charset="0"/>
                <a:ea typeface="+mn-ea"/>
                <a:cs typeface="+mn-cs"/>
              </a:rPr>
              <a:t> 2 – channel is then registered and stored in your Mobile service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3 – When your application specific logic determines that it is time to send a notification you can retrieve the channel and compose a notification to be sent.  This is a two step process that first requires your service to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against WNS and then compose and send a notification.  Mobile Services makes this step incredibly easy.</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3 -  part 2 – WNS will take care of delivering the notification and the Notification client platform will deal with surfacing that notification for you and rendering the tile/toast/badge </a:t>
            </a:r>
            <a:r>
              <a:rPr lang="en-US" sz="900" kern="1200" baseline="0" dirty="0" err="1" smtClean="0">
                <a:solidFill>
                  <a:schemeClr val="tx1"/>
                </a:solidFill>
                <a:effectLst/>
                <a:latin typeface="Segoe UI" pitchFamily="34" charset="0"/>
                <a:ea typeface="+mn-ea"/>
                <a:cs typeface="+mn-cs"/>
              </a:rPr>
              <a:t>etc</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926929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sz="900" kern="1200" dirty="0" smtClean="0">
                <a:solidFill>
                  <a:schemeClr val="tx1"/>
                </a:solidFill>
                <a:effectLst/>
                <a:latin typeface="Segoe UI" pitchFamily="34" charset="0"/>
                <a:ea typeface="+mn-ea"/>
                <a:cs typeface="+mn-cs"/>
              </a:rPr>
              <a:t>Demonstrate how to add push notifications to</a:t>
            </a:r>
            <a:r>
              <a:rPr lang="en-US" sz="900" kern="1200" baseline="0" dirty="0" smtClean="0">
                <a:solidFill>
                  <a:schemeClr val="tx1"/>
                </a:solidFill>
                <a:effectLst/>
                <a:latin typeface="Segoe UI" pitchFamily="34" charset="0"/>
                <a:ea typeface="+mn-ea"/>
                <a:cs typeface="+mn-cs"/>
              </a:rPr>
              <a:t> the application.  Please refer to video and sample source.</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endParaRPr lang="en-US" b="1" dirty="0" smtClean="0"/>
          </a:p>
          <a:p>
            <a:r>
              <a:rPr lang="en-US" b="1" dirty="0" smtClean="0"/>
              <a:t>Notes:</a:t>
            </a:r>
          </a:p>
          <a:p>
            <a:r>
              <a:rPr lang="en-US" dirty="0" smtClean="0"/>
              <a:t>Watch a recorded version of this session here </a:t>
            </a:r>
            <a:r>
              <a:rPr lang="en-US" dirty="0" smtClean="0">
                <a:hlinkClick r:id="rId3"/>
              </a:rPr>
              <a:t>http://www.nickharris.net/2012/06/building-connected-windows-8-apps-with-windows-azure/</a:t>
            </a:r>
            <a:r>
              <a:rPr lang="en-US" dirty="0" smtClean="0"/>
              <a:t> </a:t>
            </a:r>
          </a:p>
          <a:p>
            <a:r>
              <a:rPr lang="en-US" dirty="0" smtClean="0"/>
              <a:t>You can download the sample application build during this session here </a:t>
            </a:r>
            <a:r>
              <a:rPr lang="en-US" dirty="0" smtClean="0">
                <a:hlinkClick r:id="rId3"/>
              </a:rPr>
              <a:t>http://www.nickharris.net/2012/06/building-connected-windows-8-apps-with-windows-azure/</a:t>
            </a:r>
            <a:r>
              <a:rPr lang="en-US" dirty="0" smtClean="0"/>
              <a:t> </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768046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3750278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3456317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fontScale="92500" lnSpcReduction="20000"/>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the differing</a:t>
            </a:r>
            <a:r>
              <a:rPr lang="en-US" sz="900" kern="1200" baseline="0" dirty="0" smtClean="0">
                <a:solidFill>
                  <a:schemeClr val="tx1"/>
                </a:solidFill>
                <a:effectLst/>
                <a:latin typeface="Segoe UI" pitchFamily="34" charset="0"/>
                <a:ea typeface="+mn-ea"/>
                <a:cs typeface="+mn-cs"/>
              </a:rPr>
              <a:t> compute options and scenarios where each would be used</a:t>
            </a:r>
            <a:endParaRPr lang="en-US" sz="900" kern="1200" dirty="0" smtClean="0">
              <a:solidFill>
                <a:schemeClr val="tx1"/>
              </a:solidFill>
              <a:effectLst/>
              <a:latin typeface="Segoe UI" pitchFamily="34" charset="0"/>
              <a:ea typeface="+mn-ea"/>
              <a:cs typeface="+mn-cs"/>
            </a:endParaRPr>
          </a:p>
          <a:p>
            <a:pPr marL="212981" lvl="1"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the storage options available within Windows Azure</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pPr marL="212981" lvl="1" indent="0">
              <a:buFont typeface="Arial" pitchFamily="34" charse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6</a:t>
            </a:fld>
            <a:endParaRPr lang="en-US"/>
          </a:p>
        </p:txBody>
      </p:sp>
    </p:spTree>
    <p:extLst>
      <p:ext uri="{BB962C8B-B14F-4D97-AF65-F5344CB8AC3E}">
        <p14:creationId xmlns:p14="http://schemas.microsoft.com/office/powerpoint/2010/main" val="3577094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Add</a:t>
            </a:r>
            <a:r>
              <a:rPr lang="en-US" sz="900" kern="1200" baseline="0" dirty="0" smtClean="0">
                <a:solidFill>
                  <a:schemeClr val="tx1"/>
                </a:solidFill>
                <a:effectLst/>
                <a:latin typeface="Segoe UI" pitchFamily="34" charset="0"/>
                <a:ea typeface="+mn-ea"/>
                <a:cs typeface="+mn-cs"/>
              </a:rPr>
              <a:t> a the default Web API a project</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Add a new Windows Store App</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Write code with </a:t>
            </a:r>
            <a:r>
              <a:rPr lang="en-US" sz="900" kern="1200" baseline="0" dirty="0" err="1" smtClean="0">
                <a:solidFill>
                  <a:schemeClr val="tx1"/>
                </a:solidFill>
                <a:effectLst/>
                <a:latin typeface="Segoe UI" pitchFamily="34" charset="0"/>
                <a:ea typeface="+mn-ea"/>
                <a:cs typeface="+mn-cs"/>
              </a:rPr>
              <a:t>HttpClient</a:t>
            </a:r>
            <a:r>
              <a:rPr lang="en-US" sz="900" kern="1200" baseline="0" dirty="0" smtClean="0">
                <a:solidFill>
                  <a:schemeClr val="tx1"/>
                </a:solidFill>
                <a:effectLst/>
                <a:latin typeface="Segoe UI" pitchFamily="34" charset="0"/>
                <a:ea typeface="+mn-ea"/>
                <a:cs typeface="+mn-cs"/>
              </a:rPr>
              <a:t> to perform get against the default </a:t>
            </a:r>
            <a:r>
              <a:rPr lang="en-US" sz="900" kern="1200" baseline="0" dirty="0" err="1" smtClean="0">
                <a:solidFill>
                  <a:schemeClr val="tx1"/>
                </a:solidFill>
                <a:effectLst/>
                <a:latin typeface="Segoe UI" pitchFamily="34" charset="0"/>
                <a:ea typeface="+mn-ea"/>
                <a:cs typeface="+mn-cs"/>
              </a:rPr>
              <a:t>valuescontroller</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webapi</a:t>
            </a:r>
            <a:endParaRPr lang="en-US"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Show difference in size when requesting </a:t>
            </a:r>
            <a:r>
              <a:rPr lang="en-US" sz="900" kern="1200" baseline="0" dirty="0" err="1" smtClean="0">
                <a:solidFill>
                  <a:schemeClr val="tx1"/>
                </a:solidFill>
                <a:effectLst/>
                <a:latin typeface="Segoe UI" pitchFamily="34" charset="0"/>
                <a:ea typeface="+mn-ea"/>
                <a:cs typeface="+mn-cs"/>
              </a:rPr>
              <a:t>json</a:t>
            </a:r>
            <a:r>
              <a:rPr lang="en-US" sz="900" kern="1200" baseline="0" dirty="0" smtClean="0">
                <a:solidFill>
                  <a:schemeClr val="tx1"/>
                </a:solidFill>
                <a:effectLst/>
                <a:latin typeface="Segoe UI" pitchFamily="34" charset="0"/>
                <a:ea typeface="+mn-ea"/>
                <a:cs typeface="+mn-cs"/>
              </a:rPr>
              <a:t> verse xml</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Deploy to WA Web Sites and update client to call into Web API</a:t>
            </a:r>
            <a:endParaRPr lang="en-US" sz="900" kern="1200" dirty="0" smtClean="0">
              <a:solidFill>
                <a:schemeClr val="tx1"/>
              </a:solidFill>
              <a:effectLst/>
              <a:latin typeface="Segoe UI" pitchFamily="34" charset="0"/>
              <a:ea typeface="+mn-ea"/>
              <a:cs typeface="+mn-cs"/>
            </a:endParaRPr>
          </a:p>
          <a:p>
            <a:endParaRPr lang="en-US" b="1" dirty="0" smtClean="0"/>
          </a:p>
          <a:p>
            <a:r>
              <a:rPr lang="en-US" b="1" dirty="0" smtClean="0"/>
              <a:t>Notes:</a:t>
            </a:r>
          </a:p>
          <a:p>
            <a:r>
              <a:rPr lang="en-US" dirty="0" smtClean="0"/>
              <a:t>Watch a recorded version of this session here </a:t>
            </a:r>
            <a:r>
              <a:rPr lang="en-US" dirty="0" smtClean="0">
                <a:hlinkClick r:id="rId3"/>
              </a:rPr>
              <a:t>http://www.nickharris.net/2012/06/building-connected-windows-8-apps-with-windows-azure/</a:t>
            </a:r>
            <a:r>
              <a:rPr lang="en-US" dirty="0" smtClean="0"/>
              <a:t> </a:t>
            </a:r>
          </a:p>
          <a:p>
            <a:r>
              <a:rPr lang="en-US" dirty="0" smtClean="0"/>
              <a:t>You can download the sample application build during this session here </a:t>
            </a:r>
            <a:r>
              <a:rPr lang="en-US" dirty="0" smtClean="0">
                <a:hlinkClick r:id="rId3"/>
              </a:rPr>
              <a:t>http://www.nickharris.net/2012/06/building-connected-windows-8-apps-with-windows-azure/</a:t>
            </a:r>
            <a:r>
              <a:rPr lang="en-US" dirty="0" smtClean="0"/>
              <a:t> </a:t>
            </a:r>
          </a:p>
          <a:p>
            <a:endParaRPr lang="en-US" b="1"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Contrast different serialization formats</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Discuss scale out + cost implications of different</a:t>
            </a:r>
            <a:r>
              <a:rPr lang="en-US" sz="900" kern="1200" baseline="0" dirty="0" smtClean="0">
                <a:solidFill>
                  <a:schemeClr val="tx1"/>
                </a:solidFill>
                <a:effectLst/>
                <a:latin typeface="Segoe UI" pitchFamily="34" charset="0"/>
                <a:ea typeface="+mn-ea"/>
                <a:cs typeface="+mn-cs"/>
              </a:rPr>
              <a:t> serialization formats at scale</a:t>
            </a: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75A502A9-73CC-44CC-A635-419454C555A5}" type="slidenum">
              <a:rPr lang="en-US" smtClean="0"/>
              <a:t>10</a:t>
            </a:fld>
            <a:endParaRPr lang="en-US"/>
          </a:p>
        </p:txBody>
      </p:sp>
    </p:spTree>
    <p:extLst>
      <p:ext uri="{BB962C8B-B14F-4D97-AF65-F5344CB8AC3E}">
        <p14:creationId xmlns:p14="http://schemas.microsoft.com/office/powerpoint/2010/main" val="2421243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Explain </a:t>
            </a:r>
            <a:r>
              <a:rPr lang="en-US" sz="900" kern="1200" baseline="0" dirty="0" smtClean="0">
                <a:solidFill>
                  <a:schemeClr val="tx1"/>
                </a:solidFill>
                <a:effectLst/>
                <a:latin typeface="Segoe UI" pitchFamily="34" charset="0"/>
                <a:ea typeface="+mn-ea"/>
                <a:cs typeface="+mn-cs"/>
              </a:rPr>
              <a:t>why not to store your storage account name and keys on the device</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Explain the proxy pattern that can be used for requests</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Transition: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Next up we’ll</a:t>
            </a:r>
            <a:r>
              <a:rPr lang="en-US" sz="900" kern="1200" baseline="0" dirty="0" smtClean="0">
                <a:solidFill>
                  <a:schemeClr val="tx1"/>
                </a:solidFill>
                <a:effectLst/>
                <a:latin typeface="Segoe UI" pitchFamily="34" charset="0"/>
                <a:ea typeface="+mn-ea"/>
                <a:cs typeface="+mn-cs"/>
              </a:rPr>
              <a:t> look at a better approach then the proxy pattern when working with Windows Azure Storage</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12</a:t>
            </a:fld>
            <a:endParaRPr lang="en-US"/>
          </a:p>
        </p:txBody>
      </p:sp>
    </p:spTree>
    <p:extLst>
      <p:ext uri="{BB962C8B-B14F-4D97-AF65-F5344CB8AC3E}">
        <p14:creationId xmlns:p14="http://schemas.microsoft.com/office/powerpoint/2010/main" val="3490864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Explain what a SAS is </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Explain</a:t>
            </a:r>
            <a:r>
              <a:rPr lang="en-US" sz="900" kern="1200" baseline="0" dirty="0" smtClean="0">
                <a:solidFill>
                  <a:schemeClr val="tx1"/>
                </a:solidFill>
                <a:effectLst/>
                <a:latin typeface="Segoe UI" pitchFamily="34" charset="0"/>
                <a:ea typeface="+mn-ea"/>
                <a:cs typeface="+mn-cs"/>
              </a:rPr>
              <a:t> how using a SAS </a:t>
            </a:r>
            <a:r>
              <a:rPr lang="en-US" sz="900" kern="1200" dirty="0" smtClean="0">
                <a:solidFill>
                  <a:schemeClr val="tx1"/>
                </a:solidFill>
                <a:effectLst/>
                <a:latin typeface="Segoe UI" pitchFamily="34" charset="0"/>
                <a:ea typeface="+mn-ea"/>
                <a:cs typeface="+mn-cs"/>
              </a:rPr>
              <a:t>reduces load on your web tier and</a:t>
            </a:r>
            <a:r>
              <a:rPr lang="en-US" sz="900" kern="1200" baseline="0" dirty="0" smtClean="0">
                <a:solidFill>
                  <a:schemeClr val="tx1"/>
                </a:solidFill>
                <a:effectLst/>
                <a:latin typeface="Segoe UI" pitchFamily="34" charset="0"/>
                <a:ea typeface="+mn-ea"/>
                <a:cs typeface="+mn-cs"/>
              </a:rPr>
              <a:t> contrast cost implications of early scale out with proxy pattern verse SAS</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SAS is now available for WA Storage blobs, tables and queues</a:t>
            </a:r>
          </a:p>
          <a:p>
            <a:endParaRPr lang="en-US" dirty="0" smtClean="0"/>
          </a:p>
          <a:p>
            <a:endParaRPr lang="en-US" dirty="0" smtClean="0"/>
          </a:p>
        </p:txBody>
      </p:sp>
      <p:sp>
        <p:nvSpPr>
          <p:cNvPr id="4" name="Header Placeholder 3"/>
          <p:cNvSpPr>
            <a:spLocks noGrp="1"/>
          </p:cNvSpPr>
          <p:nvPr>
            <p:ph type="hdr" sz="quarter" idx="10"/>
          </p:nvPr>
        </p:nvSpPr>
        <p:spPr/>
        <p:txBody>
          <a:bodyPr/>
          <a:lstStyle/>
          <a:p>
            <a:r>
              <a:rPr lang="en-US" smtClean="0"/>
              <a:t>TechReady13</a:t>
            </a:r>
          </a:p>
        </p:txBody>
      </p:sp>
      <p:sp>
        <p:nvSpPr>
          <p:cNvPr id="5" name="Date Placeholder 4"/>
          <p:cNvSpPr>
            <a:spLocks noGrp="1"/>
          </p:cNvSpPr>
          <p:nvPr>
            <p:ph type="dt" idx="11"/>
          </p:nvPr>
        </p:nvSpPr>
        <p:spPr/>
        <p:txBody>
          <a:bodyPr/>
          <a:lstStyle/>
          <a:p>
            <a:fld id="{BAA55164-20B2-4E47-A5DC-197945868D6D}" type="datetime1">
              <a:rPr lang="en-US" smtClean="0"/>
              <a:t>9/27/2012</a:t>
            </a:fld>
            <a:endParaRPr lang="en-US" dirty="0"/>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4170101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6.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6.xml"/><Relationship Id="rId4" Type="http://schemas.microsoft.com/office/2007/relationships/hdphoto" Target="../media/hdphoto2.wdp"/></Relationships>
</file>

<file path=ppt/slideLayouts/_rels/slideLayout9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6038302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96715892"/>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995147710"/>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9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18"/>
          <p:cNvSpPr>
            <a:spLocks noEditPoints="1"/>
          </p:cNvSpPr>
          <p:nvPr userDrawn="1"/>
        </p:nvSpPr>
        <p:spPr bwMode="black">
          <a:xfrm>
            <a:off x="8478901" y="1618436"/>
            <a:ext cx="2444426" cy="298217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550405361"/>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8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11" name="Group 10"/>
          <p:cNvGrpSpPr/>
          <p:nvPr userDrawn="1"/>
        </p:nvGrpSpPr>
        <p:grpSpPr bwMode="black">
          <a:xfrm>
            <a:off x="8237239" y="2035852"/>
            <a:ext cx="2593301" cy="2005692"/>
            <a:chOff x="813584" y="4312262"/>
            <a:chExt cx="478309" cy="370027"/>
          </a:xfrm>
        </p:grpSpPr>
        <p:sp>
          <p:nvSpPr>
            <p:cNvPr id="13"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7"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89960245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3451722109"/>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531581943"/>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3525649306"/>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7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4" name="Group 3"/>
          <p:cNvGrpSpPr/>
          <p:nvPr userDrawn="1"/>
        </p:nvGrpSpPr>
        <p:grpSpPr>
          <a:xfrm>
            <a:off x="8436273" y="2193995"/>
            <a:ext cx="1065066" cy="2705496"/>
            <a:chOff x="8882758" y="1905000"/>
            <a:chExt cx="1277596" cy="3245368"/>
          </a:xfrm>
        </p:grpSpPr>
        <p:sp>
          <p:nvSpPr>
            <p:cNvPr id="12"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pSp>
        <p:nvGrpSpPr>
          <p:cNvPr id="15" name="Group 14"/>
          <p:cNvGrpSpPr/>
          <p:nvPr userDrawn="1"/>
        </p:nvGrpSpPr>
        <p:grpSpPr>
          <a:xfrm>
            <a:off x="9895285" y="2193995"/>
            <a:ext cx="1065066" cy="2705496"/>
            <a:chOff x="8882758" y="1905000"/>
            <a:chExt cx="1277596" cy="3245368"/>
          </a:xfrm>
        </p:grpSpPr>
        <p:sp>
          <p:nvSpPr>
            <p:cNvPr id="16"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7" name="Freeform 16"/>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grpSp>
        <p:nvGrpSpPr>
          <p:cNvPr id="18" name="Group 17"/>
          <p:cNvGrpSpPr/>
          <p:nvPr userDrawn="1"/>
        </p:nvGrpSpPr>
        <p:grpSpPr>
          <a:xfrm>
            <a:off x="9059514" y="1813780"/>
            <a:ext cx="1277596" cy="3245368"/>
            <a:chOff x="8882758" y="1905000"/>
            <a:chExt cx="1277596" cy="3245368"/>
          </a:xfrm>
        </p:grpSpPr>
        <p:sp>
          <p:nvSpPr>
            <p:cNvPr id="19"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20" name="Freeform 19"/>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585756514"/>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721251192"/>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011792368"/>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2009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176045496"/>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1856199"/>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71713537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05407522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6015562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8078148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25497630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17081673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996785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10593672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6747313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7053912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76227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68992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66205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65608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23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2751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147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22668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3259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479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94342862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6702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8"/>
            <a:ext cx="6485234" cy="2002536"/>
          </a:xfr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08" y="5482006"/>
            <a:ext cx="6483096" cy="858697"/>
          </a:xfrm>
        </p:spPr>
        <p:txBody>
          <a:bodyPr vert="horz" wrap="square" lIns="0" tIns="0" rIns="0" bIns="0" rtlCol="0">
            <a:spAutoFit/>
          </a:bodyPr>
          <a:lstStyle>
            <a:lvl1pPr marL="0" indent="0">
              <a:buNone/>
              <a:defRPr lang="en-US" sz="18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7186765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367502560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tx1">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16719686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16775643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814970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1625090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2997560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solidFill>
                  <a:schemeClr val="tx1">
                    <a:alpha val="99000"/>
                  </a:schemeClr>
                </a:solidFill>
                <a:latin typeface="+mj-lt"/>
                <a:ea typeface="+mn-ea"/>
                <a:cs typeface="+mn-cs"/>
              </a:defRPr>
            </a:lvl1pPr>
            <a:lvl2pPr marL="635000" indent="-342900">
              <a:defRPr lang="en-US" sz="2000" kern="1200" spc="0" baseline="0" dirty="0" smtClean="0">
                <a:solidFill>
                  <a:schemeClr val="tx1">
                    <a:alpha val="99000"/>
                  </a:schemeClr>
                </a:solidFill>
                <a:latin typeface="+mn-lt"/>
                <a:ea typeface="+mn-ea"/>
                <a:cs typeface="+mn-cs"/>
              </a:defRPr>
            </a:lvl2pPr>
            <a:lvl3pPr marL="863600" indent="-342900">
              <a:defRPr lang="en-US" sz="2000" kern="1200" spc="0" baseline="0" dirty="0" smtClean="0">
                <a:solidFill>
                  <a:schemeClr val="tx1">
                    <a:alpha val="99000"/>
                  </a:schemeClr>
                </a:solidFill>
                <a:latin typeface="+mn-lt"/>
                <a:ea typeface="+mn-ea"/>
                <a:cs typeface="+mn-cs"/>
              </a:defRPr>
            </a:lvl3pPr>
            <a:lvl4pPr marL="1028700" indent="-342900">
              <a:defRPr lang="en-US" sz="2000" kern="1200" spc="0" baseline="0" dirty="0" smtClean="0">
                <a:solidFill>
                  <a:schemeClr val="tx1">
                    <a:alpha val="99000"/>
                  </a:schemeClr>
                </a:solidFill>
                <a:latin typeface="+mn-lt"/>
                <a:ea typeface="+mn-ea"/>
                <a:cs typeface="+mn-cs"/>
              </a:defRPr>
            </a:lvl4pPr>
            <a:lvl5pPr marL="1206500" indent="-342900">
              <a:defRPr lang="en-US" sz="2000" kern="1200" spc="0" baseline="0" dirty="0">
                <a:solidFill>
                  <a:schemeClr val="tx1">
                    <a:alpha val="99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55942580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1448"/>
          </a:xfrm>
        </p:spPr>
        <p:txBody>
          <a:bodyPr/>
          <a:lstStyle>
            <a:lvl1pPr marL="457200" indent="-457200">
              <a:lnSpc>
                <a:spcPct val="90000"/>
              </a:lnSpc>
              <a:buSzPct val="80000"/>
              <a:buFont typeface="Arial" pitchFamily="34" charset="0"/>
              <a:buChar char="•"/>
              <a:defRPr lang="en-US" sz="3200" kern="1200" spc="-70" baseline="0" dirty="0" smtClean="0">
                <a:solidFill>
                  <a:schemeClr val="tx1">
                    <a:alpha val="99000"/>
                  </a:schemeClr>
                </a:solidFill>
                <a:latin typeface="+mj-lt"/>
                <a:ea typeface="+mn-ea"/>
                <a:cs typeface="+mn-cs"/>
              </a:defRPr>
            </a:lvl1pPr>
            <a:lvl2pPr marL="798513" indent="-457200">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962" indent="-342900">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388" indent="-342900">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813" indent="-342900">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800"/>
            </a:lvl6pPr>
            <a:lvl7pPr>
              <a:defRPr sz="1800"/>
            </a:lvl7pPr>
            <a:lvl8pPr>
              <a:defRPr sz="1800"/>
            </a:lvl8pPr>
            <a:lvl9pPr>
              <a:defRPr sz="1800"/>
            </a:lvl9pPr>
          </a:lstStyle>
          <a:p>
            <a:pPr marL="341313" marR="0" lvl="0"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313" marR="0" lvl="1"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313" marR="0" lvl="2"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313" marR="0" lvl="3"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313" marR="0" lvl="4"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393104308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88977658"/>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55971337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2">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16181273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63" indent="0">
              <a:buNone/>
              <a:defRPr sz="2000">
                <a:solidFill>
                  <a:schemeClr val="tx1">
                    <a:alpha val="99000"/>
                  </a:schemeClr>
                </a:solidFill>
              </a:defRPr>
            </a:lvl3pPr>
            <a:lvl4pPr marL="457200" indent="0">
              <a:buNone/>
              <a:defRPr sz="2000">
                <a:solidFill>
                  <a:schemeClr val="tx1">
                    <a:alpha val="99000"/>
                  </a:schemeClr>
                </a:solidFill>
              </a:defRPr>
            </a:lvl4pPr>
            <a:lvl5pPr marL="693738"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1">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73830413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9818373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090161"/>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815351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163737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7392350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254548280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9461984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91489620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465059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754483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273498820"/>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17562893"/>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3869166"/>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3606081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260833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3728379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27408"/>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1277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653691197"/>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1786150"/>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7090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473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0734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7457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4151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1182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86235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2653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223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24699034"/>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7451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071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8"/>
            <a:ext cx="6485234" cy="2002536"/>
          </a:xfr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08" y="5482006"/>
            <a:ext cx="6483096" cy="858697"/>
          </a:xfrm>
        </p:spPr>
        <p:txBody>
          <a:bodyPr vert="horz" wrap="square" lIns="0" tIns="0" rIns="0" bIns="0" rtlCol="0">
            <a:spAutoFit/>
          </a:bodyPr>
          <a:lstStyle>
            <a:lvl1pPr marL="0" indent="0">
              <a:buNone/>
              <a:defRPr lang="en-US" sz="18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4861583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268662331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tx1">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238739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16610159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4158463"/>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5500147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11301235"/>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solidFill>
                  <a:schemeClr val="tx1">
                    <a:alpha val="99000"/>
                  </a:schemeClr>
                </a:solidFill>
                <a:latin typeface="+mj-lt"/>
                <a:ea typeface="+mn-ea"/>
                <a:cs typeface="+mn-cs"/>
              </a:defRPr>
            </a:lvl1pPr>
            <a:lvl2pPr marL="635000" indent="-342900">
              <a:defRPr lang="en-US" sz="2000" kern="1200" spc="0" baseline="0" dirty="0" smtClean="0">
                <a:solidFill>
                  <a:schemeClr val="tx1">
                    <a:alpha val="99000"/>
                  </a:schemeClr>
                </a:solidFill>
                <a:latin typeface="+mn-lt"/>
                <a:ea typeface="+mn-ea"/>
                <a:cs typeface="+mn-cs"/>
              </a:defRPr>
            </a:lvl2pPr>
            <a:lvl3pPr marL="863600" indent="-342900">
              <a:defRPr lang="en-US" sz="2000" kern="1200" spc="0" baseline="0" dirty="0" smtClean="0">
                <a:solidFill>
                  <a:schemeClr val="tx1">
                    <a:alpha val="99000"/>
                  </a:schemeClr>
                </a:solidFill>
                <a:latin typeface="+mn-lt"/>
                <a:ea typeface="+mn-ea"/>
                <a:cs typeface="+mn-cs"/>
              </a:defRPr>
            </a:lvl3pPr>
            <a:lvl4pPr marL="1028700" indent="-342900">
              <a:defRPr lang="en-US" sz="2000" kern="1200" spc="0" baseline="0" dirty="0" smtClean="0">
                <a:solidFill>
                  <a:schemeClr val="tx1">
                    <a:alpha val="99000"/>
                  </a:schemeClr>
                </a:solidFill>
                <a:latin typeface="+mn-lt"/>
                <a:ea typeface="+mn-ea"/>
                <a:cs typeface="+mn-cs"/>
              </a:defRPr>
            </a:lvl4pPr>
            <a:lvl5pPr marL="1206500" indent="-342900">
              <a:defRPr lang="en-US" sz="2000" kern="1200" spc="0" baseline="0" dirty="0">
                <a:solidFill>
                  <a:schemeClr val="tx1">
                    <a:alpha val="99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242015622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spcAft>
                <a:spcPts val="900"/>
              </a:spcAft>
              <a:buSzPct val="80000"/>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627264530"/>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1448"/>
          </a:xfrm>
        </p:spPr>
        <p:txBody>
          <a:bodyPr/>
          <a:lstStyle>
            <a:lvl1pPr marL="457200" indent="-457200">
              <a:lnSpc>
                <a:spcPct val="90000"/>
              </a:lnSpc>
              <a:buSzPct val="80000"/>
              <a:buFont typeface="Arial" pitchFamily="34" charset="0"/>
              <a:buChar char="•"/>
              <a:defRPr lang="en-US" sz="3200" kern="1200" spc="-70" baseline="0" dirty="0" smtClean="0">
                <a:solidFill>
                  <a:schemeClr val="tx1">
                    <a:alpha val="99000"/>
                  </a:schemeClr>
                </a:solidFill>
                <a:latin typeface="+mj-lt"/>
                <a:ea typeface="+mn-ea"/>
                <a:cs typeface="+mn-cs"/>
              </a:defRPr>
            </a:lvl1pPr>
            <a:lvl2pPr marL="798513" indent="-457200">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962" indent="-342900">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388" indent="-342900">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813" indent="-342900">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800"/>
            </a:lvl6pPr>
            <a:lvl7pPr>
              <a:defRPr sz="1800"/>
            </a:lvl7pPr>
            <a:lvl8pPr>
              <a:defRPr sz="1800"/>
            </a:lvl8pPr>
            <a:lvl9pPr>
              <a:defRPr sz="1800"/>
            </a:lvl9pPr>
          </a:lstStyle>
          <a:p>
            <a:pPr marL="341313" marR="0" lvl="0"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313" marR="0" lvl="1"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313" marR="0" lvl="2"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313" marR="0" lvl="3"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313" marR="0" lvl="4"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1886987782"/>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67311183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2">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3587987712"/>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63" indent="0">
              <a:buNone/>
              <a:defRPr sz="2000">
                <a:solidFill>
                  <a:schemeClr val="tx1">
                    <a:alpha val="99000"/>
                  </a:schemeClr>
                </a:solidFill>
              </a:defRPr>
            </a:lvl3pPr>
            <a:lvl4pPr marL="457200" indent="0">
              <a:buNone/>
              <a:defRPr sz="2000">
                <a:solidFill>
                  <a:schemeClr val="tx1">
                    <a:alpha val="99000"/>
                  </a:schemeClr>
                </a:solidFill>
              </a:defRPr>
            </a:lvl4pPr>
            <a:lvl5pPr marL="693738" indent="0">
              <a:buNone/>
              <a:defRPr sz="2000">
                <a:solidFill>
                  <a:schemeClr val="tx1">
                    <a:alpha val="99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1">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4001904898"/>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355134"/>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022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1235783"/>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3182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181185270"/>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88782077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1511077"/>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25888563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94790714"/>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063842792"/>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340460771"/>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438419660"/>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71043385"/>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274209102"/>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23545886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872546563"/>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305038732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4.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18" Type="http://schemas.openxmlformats.org/officeDocument/2006/relationships/slideLayout" Target="../slideLayouts/slideLayout107.xml"/><Relationship Id="rId3" Type="http://schemas.openxmlformats.org/officeDocument/2006/relationships/slideLayout" Target="../slideLayouts/slideLayout92.xml"/><Relationship Id="rId21" Type="http://schemas.openxmlformats.org/officeDocument/2006/relationships/slideLayout" Target="../slideLayouts/slideLayout110.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17" Type="http://schemas.openxmlformats.org/officeDocument/2006/relationships/slideLayout" Target="../slideLayouts/slideLayout106.xml"/><Relationship Id="rId2" Type="http://schemas.openxmlformats.org/officeDocument/2006/relationships/slideLayout" Target="../slideLayouts/slideLayout91.xml"/><Relationship Id="rId16" Type="http://schemas.openxmlformats.org/officeDocument/2006/relationships/slideLayout" Target="../slideLayouts/slideLayout105.xml"/><Relationship Id="rId20" Type="http://schemas.openxmlformats.org/officeDocument/2006/relationships/slideLayout" Target="../slideLayouts/slideLayout109.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slideLayout" Target="../slideLayouts/slideLayout104.xml"/><Relationship Id="rId23" Type="http://schemas.openxmlformats.org/officeDocument/2006/relationships/theme" Target="../theme/theme6.xml"/><Relationship Id="rId10" Type="http://schemas.openxmlformats.org/officeDocument/2006/relationships/slideLayout" Target="../slideLayouts/slideLayout99.xml"/><Relationship Id="rId19" Type="http://schemas.openxmlformats.org/officeDocument/2006/relationships/slideLayout" Target="../slideLayouts/slideLayout108.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slideLayout" Target="../slideLayouts/slideLayout103.xml"/><Relationship Id="rId22"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446102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9574921"/>
      </p:ext>
    </p:extLst>
  </p:cSld>
  <p:clrMap bg1="lt1" tx1="dk1" bg2="lt2" tx2="dk2" accent1="accent1" accent2="accent2" accent3="accent3" accent4="accent4" accent5="accent5" accent6="accent6" hlink="hlink" folHlink="folHlink"/>
  <p:sldLayoutIdLst>
    <p:sldLayoutId id="2147483862"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250604"/>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 id="2147483881" r:id="rId18"/>
    <p:sldLayoutId id="2147483882" r:id="rId19"/>
    <p:sldLayoutId id="2147483883" r:id="rId20"/>
    <p:sldLayoutId id="2147483884" r:id="rId21"/>
    <p:sldLayoutId id="2147483885" r:id="rId22"/>
    <p:sldLayoutId id="2147483886" r:id="rId23"/>
    <p:sldLayoutId id="2147483887" r:id="rId24"/>
    <p:sldLayoutId id="2147483888" r:id="rId25"/>
    <p:sldLayoutId id="2147483889" r:id="rId26"/>
    <p:sldLayoutId id="2147483890" r:id="rId27"/>
    <p:sldLayoutId id="2147483891" r:id="rId28"/>
    <p:sldLayoutId id="2147483957" r:id="rId2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0968738"/>
      </p:ext>
    </p:extLst>
  </p:cSld>
  <p:clrMap bg1="dk1" tx1="lt1" bg2="dk2" tx2="lt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188070"/>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 id="2147483923" r:id="rId18"/>
    <p:sldLayoutId id="2147483924" r:id="rId19"/>
    <p:sldLayoutId id="2147483925" r:id="rId20"/>
    <p:sldLayoutId id="2147483926" r:id="rId21"/>
    <p:sldLayoutId id="2147483927" r:id="rId22"/>
    <p:sldLayoutId id="2147483928" r:id="rId23"/>
    <p:sldLayoutId id="2147483929" r:id="rId24"/>
    <p:sldLayoutId id="2147483930" r:id="rId25"/>
    <p:sldLayoutId id="2147483931" r:id="rId26"/>
    <p:sldLayoutId id="2147483932" r:id="rId27"/>
    <p:sldLayoutId id="2147483933" r:id="rId28"/>
    <p:sldLayoutId id="2147483958" r:id="rId2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480472"/>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 id="2147483952" r:id="rId18"/>
    <p:sldLayoutId id="2147483953" r:id="rId19"/>
    <p:sldLayoutId id="2147483954" r:id="rId20"/>
    <p:sldLayoutId id="2147483955" r:id="rId21"/>
    <p:sldLayoutId id="2147483956" r:id="rId2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0.xml"/></Relationships>
</file>

<file path=ppt/slides/_rels/slide10.xml.rels><?xml version="1.0" encoding="UTF-8" standalone="yes"?>
<Relationships xmlns="http://schemas.openxmlformats.org/package/2006/relationships"><Relationship Id="rId8" Type="http://schemas.openxmlformats.org/officeDocument/2006/relationships/hyperlink" Target="http://localhost:33779/WcfDataService1.svc/Drivers(1)" TargetMode="External"/><Relationship Id="rId13" Type="http://schemas.openxmlformats.org/officeDocument/2006/relationships/hyperlink" Target="http://localhost:33779/WcfDataService1.svc/Drivers(3)" TargetMode="External"/><Relationship Id="rId18" Type="http://schemas.openxmlformats.org/officeDocument/2006/relationships/hyperlink" Target="http://localhost:33779/WcfDataService1.svc/Drivers(8)" TargetMode="External"/><Relationship Id="rId3" Type="http://schemas.openxmlformats.org/officeDocument/2006/relationships/hyperlink" Target="http://localhost:33779/WcfDataService1.svc/%22" TargetMode="External"/><Relationship Id="rId21" Type="http://schemas.openxmlformats.org/officeDocument/2006/relationships/hyperlink" Target="http://schemas.datacontract.org/2004/07/ContosoWcfService.Models" TargetMode="External"/><Relationship Id="rId7" Type="http://schemas.openxmlformats.org/officeDocument/2006/relationships/hyperlink" Target="http://localhost:33779/WcfDataService1.svc/Drivers" TargetMode="External"/><Relationship Id="rId12" Type="http://schemas.openxmlformats.org/officeDocument/2006/relationships/hyperlink" Target="http://localhost:33779/WcfDataService1.svc/Drivers(2)" TargetMode="External"/><Relationship Id="rId17" Type="http://schemas.openxmlformats.org/officeDocument/2006/relationships/hyperlink" Target="http://localhost:33779/WcfDataService1.svc/Drivers(7)" TargetMode="External"/><Relationship Id="rId2" Type="http://schemas.openxmlformats.org/officeDocument/2006/relationships/notesSlide" Target="../notesSlides/notesSlide7.xml"/><Relationship Id="rId16" Type="http://schemas.openxmlformats.org/officeDocument/2006/relationships/hyperlink" Target="http://localhost:33779/WcfDataService1.svc/Drivers(6)" TargetMode="External"/><Relationship Id="rId20" Type="http://schemas.openxmlformats.org/officeDocument/2006/relationships/hyperlink" Target="http://www.w3.org/2001/XMLSchema%22" TargetMode="External"/><Relationship Id="rId1" Type="http://schemas.openxmlformats.org/officeDocument/2006/relationships/slideLayout" Target="../slideLayouts/slideLayout84.xml"/><Relationship Id="rId6" Type="http://schemas.openxmlformats.org/officeDocument/2006/relationships/hyperlink" Target="http://www.w3.org/2005/Atom%22" TargetMode="External"/><Relationship Id="rId11" Type="http://schemas.openxmlformats.org/officeDocument/2006/relationships/hyperlink" Target="http://schemas.microsoft.com/ado/2007/08/dataservices/scheme%22" TargetMode="External"/><Relationship Id="rId5" Type="http://schemas.openxmlformats.org/officeDocument/2006/relationships/hyperlink" Target="http://schemas.microsoft.com/ado/2007/08/dataservices/metadata%22" TargetMode="External"/><Relationship Id="rId15" Type="http://schemas.openxmlformats.org/officeDocument/2006/relationships/hyperlink" Target="http://localhost:33779/WcfDataService1.svc/Drivers(5)" TargetMode="External"/><Relationship Id="rId10" Type="http://schemas.openxmlformats.org/officeDocument/2006/relationships/hyperlink" Target="http://schemas.microsoft.com/ado/2007/08/dataservices/related/Todays%22" TargetMode="External"/><Relationship Id="rId19" Type="http://schemas.openxmlformats.org/officeDocument/2006/relationships/hyperlink" Target="http://tempuri.org/%22" TargetMode="External"/><Relationship Id="rId4" Type="http://schemas.openxmlformats.org/officeDocument/2006/relationships/hyperlink" Target="http://schemas.microsoft.com/ado/2007/08/dataservices%22" TargetMode="External"/><Relationship Id="rId9" Type="http://schemas.openxmlformats.org/officeDocument/2006/relationships/hyperlink" Target="http://schemas.microsoft.com/ado/2007/08/dataservices/related/DistributionCenter%22" TargetMode="External"/><Relationship Id="rId14" Type="http://schemas.openxmlformats.org/officeDocument/2006/relationships/hyperlink" Target="http://localhost:33779/WcfDataService1.svc/Drivers(4)" TargetMode="External"/><Relationship Id="rId22" Type="http://schemas.openxmlformats.org/officeDocument/2006/relationships/hyperlink" Target="http://www.w3.org/2001/XMLSchema-instance%2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6.xml"/><Relationship Id="rId5" Type="http://schemas.microsoft.com/office/2007/relationships/hdphoto" Target="../media/hdphoto4.wdp"/><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6.xml"/><Relationship Id="rId5" Type="http://schemas.microsoft.com/office/2007/relationships/hdphoto" Target="../media/hdphoto4.wdp"/><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7.xml.rels><?xml version="1.0" encoding="UTF-8" standalone="yes"?>
<Relationships xmlns="http://schemas.openxmlformats.org/package/2006/relationships"><Relationship Id="rId3" Type="http://schemas.openxmlformats.org/officeDocument/2006/relationships/hyperlink" Target="http://bit.ly/rFiLhN" TargetMode="External"/><Relationship Id="rId2" Type="http://schemas.openxmlformats.org/officeDocument/2006/relationships/notesSlide" Target="../notesSlides/notesSlide12.xml"/><Relationship Id="rId1" Type="http://schemas.openxmlformats.org/officeDocument/2006/relationships/slideLayout" Target="../slideLayouts/slideLayout7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6.xml"/></Relationships>
</file>

<file path=ppt/slides/_rels/slide2.xml.rels><?xml version="1.0" encoding="UTF-8" standalone="yes"?>
<Relationships xmlns="http://schemas.openxmlformats.org/package/2006/relationships"><Relationship Id="rId3" Type="http://schemas.openxmlformats.org/officeDocument/2006/relationships/hyperlink" Target="http://www.nickharris.net/2012/06/building-connected-windows-8-apps-with-windows-azure/" TargetMode="External"/><Relationship Id="rId2" Type="http://schemas.openxmlformats.org/officeDocument/2006/relationships/notesSlide" Target="../notesSlides/notesSlide2.xml"/><Relationship Id="rId1" Type="http://schemas.openxmlformats.org/officeDocument/2006/relationships/slideLayout" Target="../slideLayouts/slideLayout1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8" Type="http://schemas.openxmlformats.org/officeDocument/2006/relationships/hyperlink" Target="http://nuget.org/packages/windowsazure.notifications" TargetMode="External"/><Relationship Id="rId3" Type="http://schemas.openxmlformats.org/officeDocument/2006/relationships/hyperlink" Target="http://bit.ly/A8GuVg" TargetMode="External"/><Relationship Id="rId7" Type="http://schemas.openxmlformats.org/officeDocument/2006/relationships/hyperlink" Target="http://nuget.org/packages/wnsrecipe" TargetMode="External"/><Relationship Id="rId2" Type="http://schemas.openxmlformats.org/officeDocument/2006/relationships/notesSlide" Target="../notesSlides/notesSlide17.xml"/><Relationship Id="rId1" Type="http://schemas.openxmlformats.org/officeDocument/2006/relationships/slideLayout" Target="../slideLayouts/slideLayout77.xml"/><Relationship Id="rId6" Type="http://schemas.openxmlformats.org/officeDocument/2006/relationships/hyperlink" Target="http://nuget.org/packages/windows8.notifications" TargetMode="External"/><Relationship Id="rId5" Type="http://schemas.openxmlformats.org/officeDocument/2006/relationships/hyperlink" Target="http://bit.ly/LTf4GP" TargetMode="External"/><Relationship Id="rId4" Type="http://schemas.openxmlformats.org/officeDocument/2006/relationships/hyperlink" Target="http://bit.ly/MDHfJ4"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85.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6.xml.rels><?xml version="1.0" encoding="UTF-8" standalone="yes"?>
<Relationships xmlns="http://schemas.openxmlformats.org/package/2006/relationships"><Relationship Id="rId3" Type="http://schemas.openxmlformats.org/officeDocument/2006/relationships/hyperlink" Target="http://channel9.msdn.com/Events/TechEd/Europe/2012/AZR310" TargetMode="External"/><Relationship Id="rId2" Type="http://schemas.openxmlformats.org/officeDocument/2006/relationships/hyperlink" Target="http://www.nickharris.net/2012/06/building-connected-windows-8-apps-with-windows-azure/" TargetMode="External"/><Relationship Id="rId1" Type="http://schemas.openxmlformats.org/officeDocument/2006/relationships/slideLayout" Target="../slideLayouts/slideLayout7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3.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113" y="2234114"/>
            <a:ext cx="11514391" cy="1359196"/>
          </a:xfrm>
        </p:spPr>
        <p:txBody>
          <a:bodyPr/>
          <a:lstStyle/>
          <a:p>
            <a:r>
              <a:rPr lang="en-US" dirty="0" smtClean="0"/>
              <a:t>Building Connected Windows 8 Apps with Windows </a:t>
            </a:r>
            <a:r>
              <a:rPr lang="en-US" dirty="0" smtClean="0"/>
              <a:t>Azure Web Sites</a:t>
            </a:r>
            <a:endParaRPr lang="en-US" dirty="0"/>
          </a:p>
        </p:txBody>
      </p:sp>
      <p:sp>
        <p:nvSpPr>
          <p:cNvPr id="3" name="Subtitle 2"/>
          <p:cNvSpPr>
            <a:spLocks noGrp="1"/>
          </p:cNvSpPr>
          <p:nvPr>
            <p:ph type="body" sz="quarter" idx="11"/>
          </p:nvPr>
        </p:nvSpPr>
        <p:spPr/>
        <p:txBody>
          <a:bodyPr>
            <a:normAutofit/>
          </a:bodyPr>
          <a:lstStyle/>
          <a:p>
            <a:r>
              <a:rPr lang="en-US" dirty="0"/>
              <a:t>Name</a:t>
            </a:r>
          </a:p>
          <a:p>
            <a:r>
              <a:rPr lang="en-US" dirty="0"/>
              <a:t>Title</a:t>
            </a:r>
          </a:p>
          <a:p>
            <a:r>
              <a:rPr lang="en-US" dirty="0" smtClean="0"/>
              <a:t>Organization</a:t>
            </a:r>
            <a:endParaRPr lang="en-US" dirty="0"/>
          </a:p>
        </p:txBody>
      </p:sp>
    </p:spTree>
    <p:extLst>
      <p:ext uri="{BB962C8B-B14F-4D97-AF65-F5344CB8AC3E}">
        <p14:creationId xmlns:p14="http://schemas.microsoft.com/office/powerpoint/2010/main" val="366266838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4797"/>
          </a:xfrm>
        </p:spPr>
        <p:txBody>
          <a:bodyPr/>
          <a:lstStyle/>
          <a:p>
            <a:r>
              <a:rPr lang="en-US" sz="4800" dirty="0" smtClean="0"/>
              <a:t>Key Takeaway: Serialization format matters</a:t>
            </a:r>
            <a:endParaRPr lang="en-US" sz="4800" dirty="0"/>
          </a:p>
        </p:txBody>
      </p:sp>
      <p:grpSp>
        <p:nvGrpSpPr>
          <p:cNvPr id="11" name="Group 10"/>
          <p:cNvGrpSpPr/>
          <p:nvPr/>
        </p:nvGrpSpPr>
        <p:grpSpPr>
          <a:xfrm>
            <a:off x="608011" y="1247995"/>
            <a:ext cx="2817241" cy="4988857"/>
            <a:chOff x="608012" y="1247995"/>
            <a:chExt cx="2374898" cy="4988857"/>
          </a:xfrm>
        </p:grpSpPr>
        <p:sp>
          <p:nvSpPr>
            <p:cNvPr id="4" name="TextBox 3"/>
            <p:cNvSpPr txBox="1"/>
            <p:nvPr/>
          </p:nvSpPr>
          <p:spPr>
            <a:xfrm>
              <a:off x="608012" y="2000328"/>
              <a:ext cx="2031471" cy="3862564"/>
            </a:xfrm>
            <a:prstGeom prst="rect">
              <a:avLst/>
            </a:prstGeom>
            <a:noFill/>
          </p:spPr>
          <p:txBody>
            <a:bodyPr wrap="square" lIns="121888" tIns="60944" rIns="121888" bIns="60944" rtlCol="0">
              <a:spAutoFit/>
            </a:bodyPr>
            <a:lstStyle/>
            <a:p>
              <a:endParaRPr lang="en-US" sz="100" dirty="0"/>
            </a:p>
            <a:p>
              <a:r>
                <a:rPr lang="en-US" sz="100" b="1" dirty="0"/>
                <a:t>&lt;?xml version="1.0" encoding="utf-8" standalone="yes" ?&gt; </a:t>
              </a:r>
              <a:br>
                <a:rPr lang="en-US" sz="100" b="1" dirty="0"/>
              </a:br>
              <a:r>
                <a:rPr lang="en-US" sz="100" b="1" dirty="0"/>
                <a:t>- &lt;feed </a:t>
              </a:r>
              <a:r>
                <a:rPr lang="en-US" sz="100" b="1" dirty="0" err="1"/>
                <a:t>xml:base</a:t>
              </a:r>
              <a:r>
                <a:rPr lang="en-US" sz="100" b="1" dirty="0"/>
                <a:t>="</a:t>
              </a:r>
              <a:r>
                <a:rPr lang="en-US" sz="100" b="1" dirty="0">
                  <a:hlinkClick r:id="rId3"/>
                </a:rPr>
                <a:t>http://localhost:33779/WcfDataService1.svc/"</a:t>
              </a:r>
              <a:r>
                <a:rPr lang="en-US" sz="100" b="1" dirty="0"/>
                <a:t> </a:t>
              </a:r>
              <a:r>
                <a:rPr lang="en-US" sz="100" b="1" dirty="0" err="1"/>
                <a:t>xmlns:d</a:t>
              </a:r>
              <a:r>
                <a:rPr lang="en-US" sz="100" b="1" dirty="0"/>
                <a:t>="</a:t>
              </a:r>
              <a:r>
                <a:rPr lang="en-US" sz="100" b="1" dirty="0">
                  <a:hlinkClick r:id="rId4"/>
                </a:rPr>
                <a:t>http://schemas.microsoft.com/ado/2007/08/</a:t>
              </a:r>
              <a:r>
                <a:rPr lang="en-US" sz="100" b="1" dirty="0" err="1">
                  <a:hlinkClick r:id="rId4"/>
                </a:rPr>
                <a:t>dataservices</a:t>
              </a:r>
              <a:r>
                <a:rPr lang="en-US" sz="100" b="1" dirty="0">
                  <a:hlinkClick r:id="rId4"/>
                </a:rPr>
                <a:t>"</a:t>
              </a:r>
              <a:r>
                <a:rPr lang="en-US" sz="100" b="1" dirty="0"/>
                <a:t> </a:t>
              </a:r>
              <a:r>
                <a:rPr lang="en-US" sz="100" b="1" dirty="0" err="1"/>
                <a:t>xmlns:m</a:t>
              </a:r>
              <a:r>
                <a:rPr lang="en-US" sz="100" b="1" dirty="0"/>
                <a:t>="</a:t>
              </a:r>
              <a:r>
                <a:rPr lang="en-US" sz="100" b="1" dirty="0">
                  <a:hlinkClick r:id="rId5"/>
                </a:rPr>
                <a:t>http://schemas.microsoft.com/ado/2007/08/</a:t>
              </a:r>
              <a:r>
                <a:rPr lang="en-US" sz="100" b="1" dirty="0" err="1">
                  <a:hlinkClick r:id="rId5"/>
                </a:rPr>
                <a:t>dataservices</a:t>
              </a:r>
              <a:r>
                <a:rPr lang="en-US" sz="100" b="1" dirty="0">
                  <a:hlinkClick r:id="rId5"/>
                </a:rPr>
                <a:t>/metadata"</a:t>
              </a:r>
              <a:r>
                <a:rPr lang="en-US" sz="100" b="1" dirty="0"/>
                <a:t> </a:t>
              </a:r>
              <a:r>
                <a:rPr lang="en-US" sz="100" b="1" dirty="0" err="1"/>
                <a:t>xmlns</a:t>
              </a:r>
              <a:r>
                <a:rPr lang="en-US" sz="100" b="1" dirty="0"/>
                <a:t>="</a:t>
              </a:r>
              <a:r>
                <a:rPr lang="en-US" sz="100" b="1" dirty="0">
                  <a:hlinkClick r:id="rId6"/>
                </a:rPr>
                <a:t>http://www.w3.org/2005/Atom"</a:t>
              </a:r>
              <a:r>
                <a:rPr lang="en-US" sz="100" b="1" dirty="0"/>
                <a:t>&gt; </a:t>
              </a:r>
              <a:br>
                <a:rPr lang="en-US" sz="100" b="1" dirty="0"/>
              </a:br>
              <a:r>
                <a:rPr lang="en-US" sz="100" b="1" dirty="0"/>
                <a:t>&lt;title type="text"&gt;Drivers&lt;/title&gt; </a:t>
              </a:r>
              <a:br>
                <a:rPr lang="en-US" sz="100" b="1" dirty="0"/>
              </a:br>
              <a:r>
                <a:rPr lang="en-US" sz="100" b="1" dirty="0"/>
                <a:t>&lt;id&gt;</a:t>
              </a:r>
              <a:r>
                <a:rPr lang="en-US" sz="100" b="1" dirty="0">
                  <a:hlinkClick r:id="rId7"/>
                </a:rPr>
                <a:t>http://localhost:33779/WcfDataService1.svc/Drivers</a:t>
              </a:r>
              <a:r>
                <a:rPr lang="en-US" sz="100" b="1" dirty="0"/>
                <a:t>&lt;/id&gt; </a:t>
              </a:r>
              <a:br>
                <a:rPr lang="en-US" sz="100" b="1" dirty="0"/>
              </a:br>
              <a:r>
                <a:rPr lang="en-US" sz="100" b="1" dirty="0"/>
                <a:t>&lt;updated&gt;2010-05-24T22:12:38Z&lt;/updated&gt; </a:t>
              </a:r>
              <a:br>
                <a:rPr lang="en-US" sz="100" b="1" dirty="0"/>
              </a:br>
              <a:r>
                <a:rPr lang="en-US" sz="100" b="1" dirty="0"/>
                <a:t>&lt;link </a:t>
              </a:r>
              <a:r>
                <a:rPr lang="en-US" sz="100" b="1" dirty="0" err="1"/>
                <a:t>rel</a:t>
              </a:r>
              <a:r>
                <a:rPr lang="en-US" sz="100" b="1" dirty="0"/>
                <a:t>="self" title="Drivers" </a:t>
              </a:r>
              <a:r>
                <a:rPr lang="en-US" sz="100" b="1" dirty="0" err="1"/>
                <a:t>href</a:t>
              </a:r>
              <a:r>
                <a:rPr lang="en-US" sz="100" b="1" dirty="0"/>
                <a:t>="Drivers" /&gt; </a:t>
              </a:r>
              <a:br>
                <a:rPr lang="en-US" sz="100" b="1" dirty="0"/>
              </a:br>
              <a:r>
                <a:rPr lang="en-US" sz="100" b="1" dirty="0"/>
                <a:t>- &lt;entry&gt; </a:t>
              </a:r>
              <a:br>
                <a:rPr lang="en-US" sz="100" b="1" dirty="0"/>
              </a:br>
              <a:r>
                <a:rPr lang="en-US" sz="100" b="1" dirty="0"/>
                <a:t>&lt;id&gt;</a:t>
              </a:r>
              <a:r>
                <a:rPr lang="en-US" sz="100" b="1" dirty="0">
                  <a:hlinkClick r:id="rId8"/>
                </a:rPr>
                <a:t>http://localhost:33779/WcfDataService1.svc/Drivers(1)</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="Drivers(1)"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="Drivers(1)/</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="Drivers(1)/Todays"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m:type="Edm.Int32"&gt;1&lt;/d:DriverId&gt; </a:t>
              </a:r>
              <a:br>
                <a:rPr lang="en-US" sz="100" b="1" dirty="0"/>
              </a:br>
              <a:r>
                <a:rPr lang="en-US" sz="100" b="1" dirty="0"/>
                <a:t>&lt;</a:t>
              </a:r>
              <a:r>
                <a:rPr lang="en-US" sz="100" b="1" dirty="0" err="1"/>
                <a:t>d:DistributionCenterId</a:t>
              </a:r>
              <a:r>
                <a:rPr lang="en-US" sz="100" b="1" dirty="0"/>
                <a:t> m:type="Edm.Int32"&gt;1&lt;/d:DistributionCenterId&gt; </a:t>
              </a:r>
              <a:br>
                <a:rPr lang="en-US" sz="100" b="1" dirty="0"/>
              </a:br>
              <a:r>
                <a:rPr lang="en-US" sz="100" b="1" dirty="0"/>
                <a:t>&lt;</a:t>
              </a:r>
              <a:r>
                <a:rPr lang="en-US" sz="100" b="1" dirty="0" err="1"/>
                <a:t>d:FirstName</a:t>
              </a:r>
              <a:r>
                <a:rPr lang="en-US" sz="100" b="1" dirty="0"/>
                <a:t>&gt;Rob&lt;/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&gt;Tiffany&lt;/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2"/>
                </a:rPr>
                <a:t>http://localhost:33779/WcfDataService1.svc/Drivers(2)</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="Drivers(2)"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="Drivers(2)/</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="Drivers(2)/Todays"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m:type="Edm.Int32"&gt;2&lt;/d:DriverId&gt; </a:t>
              </a:r>
              <a:br>
                <a:rPr lang="en-US" sz="100" b="1" dirty="0"/>
              </a:br>
              <a:r>
                <a:rPr lang="en-US" sz="100" b="1" dirty="0"/>
                <a:t>&lt;</a:t>
              </a:r>
              <a:r>
                <a:rPr lang="en-US" sz="100" b="1" dirty="0" err="1"/>
                <a:t>d:DistributionCenterId</a:t>
              </a:r>
              <a:r>
                <a:rPr lang="en-US" sz="100" b="1" dirty="0"/>
                <a:t> m:type="Edm.Int32"&gt;1&lt;/d:DistributionCenterId&gt; </a:t>
              </a:r>
              <a:br>
                <a:rPr lang="en-US" sz="100" b="1" dirty="0"/>
              </a:br>
              <a:r>
                <a:rPr lang="en-US" sz="100" b="1" dirty="0"/>
                <a:t>&lt;</a:t>
              </a:r>
              <a:r>
                <a:rPr lang="en-US" sz="100" b="1" dirty="0" err="1"/>
                <a:t>d:FirstName</a:t>
              </a:r>
              <a:r>
                <a:rPr lang="en-US" sz="100" b="1" dirty="0"/>
                <a:t>&gt;</a:t>
              </a:r>
              <a:r>
                <a:rPr lang="en-US" sz="100" b="1" dirty="0" err="1"/>
                <a:t>Loke</a:t>
              </a:r>
              <a:r>
                <a:rPr lang="en-US" sz="100" b="1" dirty="0"/>
                <a:t> </a:t>
              </a:r>
              <a:r>
                <a:rPr lang="en-US" sz="100" b="1" dirty="0" err="1"/>
                <a:t>Uei</a:t>
              </a:r>
              <a:r>
                <a:rPr lang="en-US" sz="100" b="1" dirty="0"/>
                <a:t>&lt;/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&gt;Tan&lt;/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3"/>
                </a:rPr>
                <a:t>http://localhost:33779/WcfDataService1.svc/Drivers(3)</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="Drivers(3)"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="Drivers(3)/</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="Drivers(3)/Todays"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m:type="Edm.Int32"&gt;3&lt;/d:DriverId&gt; </a:t>
              </a:r>
              <a:br>
                <a:rPr lang="en-US" sz="100" b="1" dirty="0"/>
              </a:br>
              <a:r>
                <a:rPr lang="en-US" sz="100" b="1" dirty="0"/>
                <a:t>&lt;</a:t>
              </a:r>
              <a:r>
                <a:rPr lang="en-US" sz="100" b="1" dirty="0" err="1"/>
                <a:t>d:DistributionCenterId</a:t>
              </a:r>
              <a:r>
                <a:rPr lang="en-US" sz="100" b="1" dirty="0"/>
                <a:t> m:type="Edm.Int32"&gt;1&lt;/d:DistributionCenterId&gt; </a:t>
              </a:r>
              <a:br>
                <a:rPr lang="en-US" sz="100" b="1" dirty="0"/>
              </a:br>
              <a:r>
                <a:rPr lang="en-US" sz="100" b="1" dirty="0"/>
                <a:t>&lt;</a:t>
              </a:r>
              <a:r>
                <a:rPr lang="en-US" sz="100" b="1" dirty="0" err="1"/>
                <a:t>d:FirstName</a:t>
              </a:r>
              <a:r>
                <a:rPr lang="en-US" sz="100" b="1" dirty="0"/>
                <a:t>&gt;Dan&lt;/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&gt;Bouie&lt;/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4"/>
                </a:rPr>
                <a:t>http://localhost:33779/WcfDataService1.svc/Drivers(4)</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="Drivers(4)"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="Drivers(4)/</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="Drivers(4)/Todays"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m:type="Edm.Int32"&gt;4&lt;/d:DriverId&gt; </a:t>
              </a:r>
              <a:br>
                <a:rPr lang="en-US" sz="100" b="1" dirty="0"/>
              </a:br>
              <a:r>
                <a:rPr lang="en-US" sz="100" b="1" dirty="0"/>
                <a:t>&lt;</a:t>
              </a:r>
              <a:r>
                <a:rPr lang="en-US" sz="100" b="1" dirty="0" err="1"/>
                <a:t>d:DistributionCenterId</a:t>
              </a:r>
              <a:r>
                <a:rPr lang="en-US" sz="100" b="1" dirty="0"/>
                <a:t> m:type="Edm.Int32"&gt;1&lt;/d:DistributionCenterId&gt; </a:t>
              </a:r>
              <a:br>
                <a:rPr lang="en-US" sz="100" b="1" dirty="0"/>
              </a:br>
              <a:r>
                <a:rPr lang="en-US" sz="100" b="1" dirty="0"/>
                <a:t>&lt;</a:t>
              </a:r>
              <a:r>
                <a:rPr lang="en-US" sz="100" b="1" dirty="0" err="1"/>
                <a:t>d:FirstName</a:t>
              </a:r>
              <a:r>
                <a:rPr lang="en-US" sz="100" b="1" dirty="0"/>
                <a:t>&gt;John&lt;/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&gt;Dietz&lt;/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5"/>
                </a:rPr>
                <a:t>http://localhost:33779/WcfDataService1.svc/Drivers(5)</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="Drivers(5)"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="Drivers(5)/</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="Drivers(5)/Todays"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m:type="Edm.Int32"&gt;5&lt;/d:DriverId&gt; </a:t>
              </a:r>
              <a:br>
                <a:rPr lang="en-US" sz="100" b="1" dirty="0"/>
              </a:br>
              <a:r>
                <a:rPr lang="en-US" sz="100" b="1" dirty="0"/>
                <a:t>&lt;</a:t>
              </a:r>
              <a:r>
                <a:rPr lang="en-US" sz="100" b="1" dirty="0" err="1"/>
                <a:t>d:DistributionCenterId</a:t>
              </a:r>
              <a:r>
                <a:rPr lang="en-US" sz="100" b="1" dirty="0"/>
                <a:t> m:type="Edm.Int32"&gt;2&lt;/d:DistributionCenterId&gt; </a:t>
              </a:r>
              <a:br>
                <a:rPr lang="en-US" sz="100" b="1" dirty="0"/>
              </a:br>
              <a:r>
                <a:rPr lang="en-US" sz="100" b="1" dirty="0"/>
                <a:t>&lt;</a:t>
              </a:r>
              <a:r>
                <a:rPr lang="en-US" sz="100" b="1" dirty="0" err="1"/>
                <a:t>d:FirstName</a:t>
              </a:r>
              <a:r>
                <a:rPr lang="en-US" sz="100" b="1" dirty="0"/>
                <a:t>&gt;Derek&lt;/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&gt;Snyder&lt;/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6"/>
                </a:rPr>
                <a:t>http://localhost:33779/WcfDataService1.svc/Drivers(6)</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="Drivers(6)"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="Drivers(6)/</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="Drivers(6)/Todays"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m:type="Edm.Int32"&gt;6&lt;/d:DriverId&gt; </a:t>
              </a:r>
              <a:br>
                <a:rPr lang="en-US" sz="100" b="1" dirty="0"/>
              </a:br>
              <a:r>
                <a:rPr lang="en-US" sz="100" b="1" dirty="0"/>
                <a:t>&lt;</a:t>
              </a:r>
              <a:r>
                <a:rPr lang="en-US" sz="100" b="1" dirty="0" err="1"/>
                <a:t>d:DistributionCenterId</a:t>
              </a:r>
              <a:r>
                <a:rPr lang="en-US" sz="100" b="1" dirty="0"/>
                <a:t> m:type="Edm.Int32"&gt;2&lt;/d:DistributionCenterId&gt; </a:t>
              </a:r>
              <a:br>
                <a:rPr lang="en-US" sz="100" b="1" dirty="0"/>
              </a:br>
              <a:r>
                <a:rPr lang="en-US" sz="100" b="1" dirty="0"/>
                <a:t>&lt;</a:t>
              </a:r>
              <a:r>
                <a:rPr lang="en-US" sz="100" b="1" dirty="0" err="1"/>
                <a:t>d:FirstName</a:t>
              </a:r>
              <a:r>
                <a:rPr lang="en-US" sz="100" b="1" dirty="0"/>
                <a:t>&gt;Steve&lt;/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a:t>
              </a:r>
              <a:r>
                <a:rPr lang="en-US" sz="100" b="1" dirty="0" err="1"/>
                <a:t>Hegenderfer</a:t>
              </a:r>
              <a:r>
                <a:rPr lang="en-US" sz="100" b="1" dirty="0"/>
                <a:t>&lt;/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7"/>
                </a:rPr>
                <a:t>http://localhost:33779/WcfDataService1.svc/Drivers(7)</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="Drivers(7)"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="Drivers(7)/</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="Drivers(7)/Todays"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m:type="Edm.Int32"&gt;7&lt;/d:DriverId&gt; </a:t>
              </a:r>
              <a:br>
                <a:rPr lang="en-US" sz="100" b="1" dirty="0"/>
              </a:br>
              <a:r>
                <a:rPr lang="en-US" sz="100" b="1" dirty="0"/>
                <a:t>&lt;</a:t>
              </a:r>
              <a:r>
                <a:rPr lang="en-US" sz="100" b="1" dirty="0" err="1"/>
                <a:t>d:DistributionCenterId</a:t>
              </a:r>
              <a:r>
                <a:rPr lang="en-US" sz="100" b="1" dirty="0"/>
                <a:t> m:type="Edm.Int32"&gt;2&lt;/d:DistributionCenterId&gt; </a:t>
              </a:r>
              <a:br>
                <a:rPr lang="en-US" sz="100" b="1" dirty="0"/>
              </a:br>
              <a:r>
                <a:rPr lang="en-US" sz="100" b="1" dirty="0"/>
                <a:t>&lt;</a:t>
              </a:r>
              <a:r>
                <a:rPr lang="en-US" sz="100" b="1" dirty="0" err="1"/>
                <a:t>d:FirstName</a:t>
              </a:r>
              <a:r>
                <a:rPr lang="en-US" sz="100" b="1" dirty="0"/>
                <a:t>&gt;Chip&lt;/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a:t>
              </a:r>
              <a:r>
                <a:rPr lang="en-US" sz="100" b="1" dirty="0" err="1"/>
                <a:t>Vollers</a:t>
              </a:r>
              <a:r>
                <a:rPr lang="en-US" sz="100" b="1" dirty="0"/>
                <a:t>&lt;/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 &lt;entry&gt; </a:t>
              </a:r>
              <a:br>
                <a:rPr lang="en-US" sz="100" b="1" dirty="0"/>
              </a:br>
              <a:r>
                <a:rPr lang="en-US" sz="100" b="1" dirty="0"/>
                <a:t>&lt;id&gt;</a:t>
              </a:r>
              <a:r>
                <a:rPr lang="en-US" sz="100" b="1" dirty="0">
                  <a:hlinkClick r:id="rId18"/>
                </a:rPr>
                <a:t>http://localhost:33779/WcfDataService1.svc/Drivers(8)</a:t>
              </a:r>
              <a:r>
                <a:rPr lang="en-US" sz="100" b="1" dirty="0"/>
                <a:t>&lt;/id&gt; </a:t>
              </a:r>
              <a:br>
                <a:rPr lang="en-US" sz="100" b="1" dirty="0"/>
              </a:br>
              <a:r>
                <a:rPr lang="en-US" sz="100" b="1" dirty="0"/>
                <a:t>&lt;title type="text" /&gt; </a:t>
              </a:r>
              <a:br>
                <a:rPr lang="en-US" sz="100" b="1" dirty="0"/>
              </a:br>
              <a:r>
                <a:rPr lang="en-US" sz="100" b="1" dirty="0"/>
                <a:t>&lt;updated&gt;2010-05-24T22:12:38Z&lt;/updated&gt; </a:t>
              </a:r>
              <a:br>
                <a:rPr lang="en-US" sz="100" b="1" dirty="0"/>
              </a:br>
              <a:r>
                <a:rPr lang="en-US" sz="100" b="1" dirty="0"/>
                <a:t>- &lt;author&gt; </a:t>
              </a:r>
              <a:br>
                <a:rPr lang="en-US" sz="100" b="1" dirty="0"/>
              </a:br>
              <a:r>
                <a:rPr lang="en-US" sz="100" b="1" dirty="0"/>
                <a:t>&lt;name /&gt; </a:t>
              </a:r>
              <a:br>
                <a:rPr lang="en-US" sz="100" b="1" dirty="0"/>
              </a:br>
              <a:r>
                <a:rPr lang="en-US" sz="100" b="1" dirty="0"/>
                <a:t>&lt;/author&gt; </a:t>
              </a:r>
              <a:br>
                <a:rPr lang="en-US" sz="100" b="1" dirty="0"/>
              </a:br>
              <a:r>
                <a:rPr lang="en-US" sz="100" b="1" dirty="0"/>
                <a:t>&lt;link </a:t>
              </a:r>
              <a:r>
                <a:rPr lang="en-US" sz="100" b="1" dirty="0" err="1"/>
                <a:t>rel</a:t>
              </a:r>
              <a:r>
                <a:rPr lang="en-US" sz="100" b="1" dirty="0"/>
                <a:t>="edit" title="Driver" </a:t>
              </a:r>
              <a:r>
                <a:rPr lang="en-US" sz="100" b="1" dirty="0" err="1"/>
                <a:t>href</a:t>
              </a:r>
              <a:r>
                <a:rPr lang="en-US" sz="100" b="1" dirty="0"/>
                <a:t>="Drivers(8)" /&gt; </a:t>
              </a:r>
              <a:br>
                <a:rPr lang="en-US" sz="100" b="1" dirty="0"/>
              </a:br>
              <a:r>
                <a:rPr lang="en-US" sz="100" b="1" dirty="0"/>
                <a:t>&lt;link </a:t>
              </a:r>
              <a:r>
                <a:rPr lang="en-US" sz="100" b="1" dirty="0" err="1"/>
                <a:t>rel</a:t>
              </a:r>
              <a:r>
                <a:rPr lang="en-US" sz="100" b="1" dirty="0"/>
                <a:t>="</a:t>
              </a:r>
              <a:r>
                <a:rPr lang="en-US" sz="100" b="1" dirty="0">
                  <a:hlinkClick r:id="rId9"/>
                </a:rPr>
                <a:t>http://schemas.microsoft.com/ado/2007/08/</a:t>
              </a:r>
              <a:r>
                <a:rPr lang="en-US" sz="100" b="1" dirty="0" err="1">
                  <a:hlinkClick r:id="rId9"/>
                </a:rPr>
                <a:t>dataservices</a:t>
              </a:r>
              <a:r>
                <a:rPr lang="en-US" sz="100" b="1" dirty="0">
                  <a:hlinkClick r:id="rId9"/>
                </a:rPr>
                <a:t>/related/</a:t>
              </a:r>
              <a:r>
                <a:rPr lang="en-US" sz="100" b="1" dirty="0" err="1">
                  <a:hlinkClick r:id="rId9"/>
                </a:rPr>
                <a:t>DistributionCenter</a:t>
              </a:r>
              <a:r>
                <a:rPr lang="en-US" sz="100" b="1" dirty="0">
                  <a:hlinkClick r:id="rId9"/>
                </a:rPr>
                <a:t>"</a:t>
              </a:r>
              <a:r>
                <a:rPr lang="en-US" sz="100" b="1" dirty="0"/>
                <a:t> type="application/</a:t>
              </a:r>
              <a:r>
                <a:rPr lang="en-US" sz="100" b="1" dirty="0" err="1"/>
                <a:t>atom+xml;type</a:t>
              </a:r>
              <a:r>
                <a:rPr lang="en-US" sz="100" b="1" dirty="0"/>
                <a:t>=entry" title="</a:t>
              </a:r>
              <a:r>
                <a:rPr lang="en-US" sz="100" b="1" dirty="0" err="1"/>
                <a:t>DistributionCenter</a:t>
              </a:r>
              <a:r>
                <a:rPr lang="en-US" sz="100" b="1" dirty="0"/>
                <a:t>" </a:t>
              </a:r>
              <a:r>
                <a:rPr lang="en-US" sz="100" b="1" dirty="0" err="1"/>
                <a:t>href</a:t>
              </a:r>
              <a:r>
                <a:rPr lang="en-US" sz="100" b="1" dirty="0"/>
                <a:t>="Drivers(8)/</a:t>
              </a:r>
              <a:r>
                <a:rPr lang="en-US" sz="100" b="1" dirty="0" err="1"/>
                <a:t>DistributionCenter</a:t>
              </a:r>
              <a:r>
                <a:rPr lang="en-US" sz="100" b="1" dirty="0"/>
                <a:t>" /&gt; </a:t>
              </a:r>
              <a:br>
                <a:rPr lang="en-US" sz="100" b="1" dirty="0"/>
              </a:br>
              <a:r>
                <a:rPr lang="en-US" sz="100" b="1" dirty="0"/>
                <a:t>&lt;link </a:t>
              </a:r>
              <a:r>
                <a:rPr lang="en-US" sz="100" b="1" dirty="0" err="1"/>
                <a:t>rel</a:t>
              </a:r>
              <a:r>
                <a:rPr lang="en-US" sz="100" b="1" dirty="0"/>
                <a:t>="</a:t>
              </a:r>
              <a:r>
                <a:rPr lang="en-US" sz="100" b="1" dirty="0">
                  <a:hlinkClick r:id="rId10"/>
                </a:rPr>
                <a:t>http://schemas.microsoft.com/ado/2007/08/</a:t>
              </a:r>
              <a:r>
                <a:rPr lang="en-US" sz="100" b="1" dirty="0" err="1">
                  <a:hlinkClick r:id="rId10"/>
                </a:rPr>
                <a:t>dataservices</a:t>
              </a:r>
              <a:r>
                <a:rPr lang="en-US" sz="100" b="1" dirty="0">
                  <a:hlinkClick r:id="rId10"/>
                </a:rPr>
                <a:t>/related/Todays"</a:t>
              </a:r>
              <a:r>
                <a:rPr lang="en-US" sz="100" b="1" dirty="0"/>
                <a:t> type="application/</a:t>
              </a:r>
              <a:r>
                <a:rPr lang="en-US" sz="100" b="1" dirty="0" err="1"/>
                <a:t>atom+xml;type</a:t>
              </a:r>
              <a:r>
                <a:rPr lang="en-US" sz="100" b="1" dirty="0"/>
                <a:t>=feed" title="Todays" </a:t>
              </a:r>
              <a:r>
                <a:rPr lang="en-US" sz="100" b="1" dirty="0" err="1"/>
                <a:t>href</a:t>
              </a:r>
              <a:r>
                <a:rPr lang="en-US" sz="100" b="1" dirty="0"/>
                <a:t>="Drivers(8)/Todays" /&gt; </a:t>
              </a:r>
              <a:br>
                <a:rPr lang="en-US" sz="100" b="1" dirty="0"/>
              </a:br>
              <a:r>
                <a:rPr lang="en-US" sz="100" b="1" dirty="0"/>
                <a:t>&lt;category term="</a:t>
              </a:r>
              <a:r>
                <a:rPr lang="en-US" sz="100" b="1" dirty="0" err="1"/>
                <a:t>ContosoBottlingModel.Driver</a:t>
              </a:r>
              <a:r>
                <a:rPr lang="en-US" sz="100" b="1" dirty="0"/>
                <a:t>" scheme="</a:t>
              </a:r>
              <a:r>
                <a:rPr lang="en-US" sz="100" b="1" dirty="0">
                  <a:hlinkClick r:id="rId11"/>
                </a:rPr>
                <a:t>http://schemas.microsoft.com/ado/2007/08/</a:t>
              </a:r>
              <a:r>
                <a:rPr lang="en-US" sz="100" b="1" dirty="0" err="1">
                  <a:hlinkClick r:id="rId11"/>
                </a:rPr>
                <a:t>dataservices</a:t>
              </a:r>
              <a:r>
                <a:rPr lang="en-US" sz="100" b="1" dirty="0">
                  <a:hlinkClick r:id="rId11"/>
                </a:rPr>
                <a:t>/scheme"</a:t>
              </a:r>
              <a:r>
                <a:rPr lang="en-US" sz="100" b="1" dirty="0"/>
                <a:t> /&gt; </a:t>
              </a:r>
              <a:br>
                <a:rPr lang="en-US" sz="100" b="1" dirty="0"/>
              </a:br>
              <a:r>
                <a:rPr lang="en-US" sz="100" b="1" dirty="0"/>
                <a:t>- &lt;content type="application/xml"&gt; </a:t>
              </a:r>
              <a:br>
                <a:rPr lang="en-US" sz="100" b="1" dirty="0"/>
              </a:br>
              <a:r>
                <a:rPr lang="en-US" sz="100" b="1" dirty="0"/>
                <a:t>- &lt;</a:t>
              </a:r>
              <a:r>
                <a:rPr lang="en-US" sz="100" b="1" dirty="0" err="1"/>
                <a:t>m:properties</a:t>
              </a:r>
              <a:r>
                <a:rPr lang="en-US" sz="100" b="1" dirty="0"/>
                <a:t>&gt; </a:t>
              </a:r>
              <a:br>
                <a:rPr lang="en-US" sz="100" b="1" dirty="0"/>
              </a:br>
              <a:r>
                <a:rPr lang="en-US" sz="100" b="1" dirty="0"/>
                <a:t>&lt;</a:t>
              </a:r>
              <a:r>
                <a:rPr lang="en-US" sz="100" b="1" dirty="0" err="1"/>
                <a:t>d:DriverId</a:t>
              </a:r>
              <a:r>
                <a:rPr lang="en-US" sz="100" b="1" dirty="0"/>
                <a:t> m:type="Edm.Int32"&gt;8&lt;/d:DriverId&gt; </a:t>
              </a:r>
              <a:br>
                <a:rPr lang="en-US" sz="100" b="1" dirty="0"/>
              </a:br>
              <a:r>
                <a:rPr lang="en-US" sz="100" b="1" dirty="0"/>
                <a:t>&lt;</a:t>
              </a:r>
              <a:r>
                <a:rPr lang="en-US" sz="100" b="1" dirty="0" err="1"/>
                <a:t>d:DistributionCenterId</a:t>
              </a:r>
              <a:r>
                <a:rPr lang="en-US" sz="100" b="1" dirty="0"/>
                <a:t> m:type="Edm.Int32"&gt;2&lt;/d:DistributionCenterId&gt; </a:t>
              </a:r>
              <a:br>
                <a:rPr lang="en-US" sz="100" b="1" dirty="0"/>
              </a:br>
              <a:r>
                <a:rPr lang="en-US" sz="100" b="1" dirty="0"/>
                <a:t>&lt;</a:t>
              </a:r>
              <a:r>
                <a:rPr lang="en-US" sz="100" b="1" dirty="0" err="1"/>
                <a:t>d:FirstName</a:t>
              </a:r>
              <a:r>
                <a:rPr lang="en-US" sz="100" b="1" dirty="0"/>
                <a:t>&gt;James&lt;/</a:t>
              </a:r>
              <a:r>
                <a:rPr lang="en-US" sz="100" b="1" dirty="0" err="1"/>
                <a:t>d:FirstName</a:t>
              </a:r>
              <a:r>
                <a:rPr lang="en-US" sz="100" b="1" dirty="0"/>
                <a:t>&gt; </a:t>
              </a:r>
              <a:br>
                <a:rPr lang="en-US" sz="100" b="1" dirty="0"/>
              </a:br>
              <a:r>
                <a:rPr lang="en-US" sz="100" b="1" dirty="0"/>
                <a:t>&lt;</a:t>
              </a:r>
              <a:r>
                <a:rPr lang="en-US" sz="100" b="1" dirty="0" err="1"/>
                <a:t>d:LastName</a:t>
              </a:r>
              <a:r>
                <a:rPr lang="en-US" sz="100" b="1" dirty="0"/>
                <a:t>&gt;Pratt&lt;/</a:t>
              </a:r>
              <a:r>
                <a:rPr lang="en-US" sz="100" b="1" dirty="0" err="1"/>
                <a:t>d:LastName</a:t>
              </a:r>
              <a:r>
                <a:rPr lang="en-US" sz="100" b="1" dirty="0"/>
                <a:t>&gt; </a:t>
              </a:r>
              <a:br>
                <a:rPr lang="en-US" sz="100" b="1" dirty="0"/>
              </a:br>
              <a:r>
                <a:rPr lang="en-US" sz="100" b="1" dirty="0"/>
                <a:t>&lt;/</a:t>
              </a:r>
              <a:r>
                <a:rPr lang="en-US" sz="100" b="1" dirty="0" err="1"/>
                <a:t>m:properties</a:t>
              </a:r>
              <a:r>
                <a:rPr lang="en-US" sz="100" b="1" dirty="0"/>
                <a:t>&gt; </a:t>
              </a:r>
              <a:br>
                <a:rPr lang="en-US" sz="100" b="1" dirty="0"/>
              </a:br>
              <a:r>
                <a:rPr lang="en-US" sz="100" b="1" dirty="0"/>
                <a:t>&lt;/content&gt; </a:t>
              </a:r>
              <a:br>
                <a:rPr lang="en-US" sz="100" b="1" dirty="0"/>
              </a:br>
              <a:r>
                <a:rPr lang="en-US" sz="100" b="1" dirty="0"/>
                <a:t>&lt;/entry&gt; </a:t>
              </a:r>
              <a:br>
                <a:rPr lang="en-US" sz="100" b="1" dirty="0"/>
              </a:br>
              <a:r>
                <a:rPr lang="en-US" sz="100" b="1" dirty="0"/>
                <a:t>&lt;/feed&gt;</a:t>
              </a:r>
              <a:endParaRPr lang="en-US" sz="100" dirty="0"/>
            </a:p>
            <a:p>
              <a:r>
                <a:rPr lang="en-US" sz="100" b="1" dirty="0"/>
                <a:t>The same list of 8 Customers using SOAP and a </a:t>
              </a:r>
              <a:r>
                <a:rPr lang="en-US" sz="100" b="1" dirty="0" err="1"/>
                <a:t>DataSet</a:t>
              </a:r>
              <a:r>
                <a:rPr lang="en-US" sz="100" b="1" dirty="0"/>
                <a:t> dropped us down to 3 kb but still too big for my taste.</a:t>
              </a:r>
              <a:r>
                <a:rPr lang="en-US" sz="100" dirty="0"/>
                <a:t> </a:t>
              </a:r>
            </a:p>
            <a:p>
              <a:r>
                <a:rPr lang="en-US" sz="100" b="1" dirty="0"/>
                <a:t>&lt;?xml version="1.0" encoding="utf-8"?&gt; </a:t>
              </a:r>
              <a:br>
                <a:rPr lang="en-US" sz="100" b="1" dirty="0"/>
              </a:br>
              <a:r>
                <a:rPr lang="en-US" sz="100" b="1" dirty="0"/>
                <a:t>&lt;</a:t>
              </a:r>
              <a:r>
                <a:rPr lang="en-US" sz="100" b="1" dirty="0" err="1"/>
                <a:t>DataSet</a:t>
              </a:r>
              <a:r>
                <a:rPr lang="en-US" sz="100" b="1" dirty="0"/>
                <a:t> </a:t>
              </a:r>
              <a:r>
                <a:rPr lang="en-US" sz="100" b="1" dirty="0" err="1"/>
                <a:t>xmlns</a:t>
              </a:r>
              <a:r>
                <a:rPr lang="en-US" sz="100" b="1" dirty="0"/>
                <a:t>="</a:t>
              </a:r>
              <a:r>
                <a:rPr lang="en-US" sz="100" b="1" dirty="0">
                  <a:hlinkClick r:id="rId19"/>
                </a:rPr>
                <a:t>http://tempuri.org/"</a:t>
              </a:r>
              <a:r>
                <a:rPr lang="en-US" sz="100" b="1" dirty="0"/>
                <a:t>&gt; </a:t>
              </a:r>
              <a:br>
                <a:rPr lang="en-US" sz="100" b="1" dirty="0"/>
              </a:br>
              <a:r>
                <a:rPr lang="en-US" sz="100" b="1" dirty="0"/>
                <a:t>&lt;</a:t>
              </a:r>
              <a:r>
                <a:rPr lang="en-US" sz="100" b="1" dirty="0" err="1"/>
                <a:t>xs:schema</a:t>
              </a:r>
              <a:r>
                <a:rPr lang="en-US" sz="100" b="1" dirty="0"/>
                <a:t> id="</a:t>
              </a:r>
              <a:r>
                <a:rPr lang="en-US" sz="100" b="1" dirty="0" err="1"/>
                <a:t>NewDataSet</a:t>
              </a:r>
              <a:r>
                <a:rPr lang="en-US" sz="100" b="1" dirty="0"/>
                <a:t>" </a:t>
              </a:r>
              <a:r>
                <a:rPr lang="en-US" sz="100" b="1" dirty="0" err="1"/>
                <a:t>xmlns</a:t>
              </a:r>
              <a:r>
                <a:rPr lang="en-US" sz="100" b="1" dirty="0"/>
                <a:t>="" </a:t>
              </a:r>
              <a:r>
                <a:rPr lang="en-US" sz="100" b="1" dirty="0" err="1"/>
                <a:t>xmlns:xs</a:t>
              </a:r>
              <a:r>
                <a:rPr lang="en-US" sz="100" b="1" dirty="0"/>
                <a:t>="</a:t>
              </a:r>
              <a:r>
                <a:rPr lang="en-US" sz="100" b="1" dirty="0">
                  <a:hlinkClick r:id="rId20"/>
                </a:rPr>
                <a:t>http://www.w3.org/2001/XMLSchema"</a:t>
              </a:r>
              <a:r>
                <a:rPr lang="en-US" sz="100" b="1" dirty="0"/>
                <a:t> </a:t>
              </a:r>
              <a:r>
                <a:rPr lang="en-US" sz="100" b="1" dirty="0" err="1"/>
                <a:t>xmlns:msdata</a:t>
              </a:r>
              <a:r>
                <a:rPr lang="en-US" sz="100" b="1" dirty="0"/>
                <a:t>="</a:t>
              </a:r>
              <a:r>
                <a:rPr lang="en-US" sz="100" b="1" dirty="0" err="1"/>
                <a:t>urn:schemas-microsoft-com:xml-msdata</a:t>
              </a:r>
              <a:r>
                <a:rPr lang="en-US" sz="100" b="1" dirty="0"/>
                <a:t>"&gt; </a:t>
              </a:r>
              <a:br>
                <a:rPr lang="en-US" sz="100" b="1" dirty="0"/>
              </a:br>
              <a:r>
                <a:rPr lang="en-US" sz="100" b="1" dirty="0"/>
                <a:t>&lt;</a:t>
              </a:r>
              <a:r>
                <a:rPr lang="en-US" sz="100" b="1" dirty="0" err="1"/>
                <a:t>xs:element</a:t>
              </a:r>
              <a:r>
                <a:rPr lang="en-US" sz="100" b="1" dirty="0"/>
                <a:t> name="</a:t>
              </a:r>
              <a:r>
                <a:rPr lang="en-US" sz="100" b="1" dirty="0" err="1"/>
                <a:t>NewDataSet</a:t>
              </a:r>
              <a:r>
                <a:rPr lang="en-US" sz="100" b="1" dirty="0"/>
                <a:t>" </a:t>
              </a:r>
              <a:r>
                <a:rPr lang="en-US" sz="100" b="1" dirty="0" err="1"/>
                <a:t>msdata:IsDataSet</a:t>
              </a:r>
              <a:r>
                <a:rPr lang="en-US" sz="100" b="1" dirty="0"/>
                <a:t>="true" </a:t>
              </a:r>
              <a:r>
                <a:rPr lang="en-US" sz="100" b="1" dirty="0" err="1"/>
                <a:t>msdata:UseCurrentLocale</a:t>
              </a:r>
              <a:r>
                <a:rPr lang="en-US" sz="100" b="1" dirty="0"/>
                <a:t>="true"&gt; </a:t>
              </a:r>
              <a:br>
                <a:rPr lang="en-US" sz="100" b="1" dirty="0"/>
              </a:br>
              <a:r>
                <a:rPr lang="en-US" sz="100" b="1" dirty="0"/>
                <a:t>&lt;</a:t>
              </a:r>
              <a:r>
                <a:rPr lang="en-US" sz="100" b="1" dirty="0" err="1"/>
                <a:t>xs:complexType</a:t>
              </a:r>
              <a:r>
                <a:rPr lang="en-US" sz="100" b="1" dirty="0"/>
                <a:t>&gt; </a:t>
              </a:r>
              <a:br>
                <a:rPr lang="en-US" sz="100" b="1" dirty="0"/>
              </a:br>
              <a:r>
                <a:rPr lang="en-US" sz="100" b="1" dirty="0"/>
                <a:t>&lt;</a:t>
              </a:r>
              <a:r>
                <a:rPr lang="en-US" sz="100" b="1" dirty="0" err="1"/>
                <a:t>xs:choice</a:t>
              </a:r>
              <a:r>
                <a:rPr lang="en-US" sz="100" b="1" dirty="0"/>
                <a:t> </a:t>
              </a:r>
              <a:r>
                <a:rPr lang="en-US" sz="100" b="1" dirty="0" err="1"/>
                <a:t>minOccurs</a:t>
              </a:r>
              <a:r>
                <a:rPr lang="en-US" sz="100" b="1" dirty="0"/>
                <a:t>="0" </a:t>
              </a:r>
              <a:r>
                <a:rPr lang="en-US" sz="100" b="1" dirty="0" err="1"/>
                <a:t>maxOccurs</a:t>
              </a:r>
              <a:r>
                <a:rPr lang="en-US" sz="100" b="1" dirty="0"/>
                <a:t>="unbounded"&gt; </a:t>
              </a:r>
              <a:br>
                <a:rPr lang="en-US" sz="100" b="1" dirty="0"/>
              </a:br>
              <a:r>
                <a:rPr lang="en-US" sz="100" b="1" dirty="0"/>
                <a:t>&lt;</a:t>
              </a:r>
              <a:r>
                <a:rPr lang="en-US" sz="100" b="1" dirty="0" err="1"/>
                <a:t>xs:element</a:t>
              </a:r>
              <a:r>
                <a:rPr lang="en-US" sz="100" b="1" dirty="0"/>
                <a:t> name="Driver"&gt; </a:t>
              </a:r>
              <a:br>
                <a:rPr lang="en-US" sz="100" b="1" dirty="0"/>
              </a:br>
              <a:r>
                <a:rPr lang="en-US" sz="100" b="1" dirty="0"/>
                <a:t>&lt;</a:t>
              </a:r>
              <a:r>
                <a:rPr lang="en-US" sz="100" b="1" dirty="0" err="1"/>
                <a:t>xs:complexType</a:t>
              </a:r>
              <a:r>
                <a:rPr lang="en-US" sz="100" b="1" dirty="0"/>
                <a:t>&gt; </a:t>
              </a:r>
              <a:br>
                <a:rPr lang="en-US" sz="100" b="1" dirty="0"/>
              </a:br>
              <a:r>
                <a:rPr lang="en-US" sz="100" b="1" dirty="0"/>
                <a:t>&lt;</a:t>
              </a:r>
              <a:r>
                <a:rPr lang="en-US" sz="100" b="1" dirty="0" err="1"/>
                <a:t>xs:sequence</a:t>
              </a:r>
              <a:r>
                <a:rPr lang="en-US" sz="100" b="1" dirty="0"/>
                <a:t>&gt; </a:t>
              </a:r>
              <a:br>
                <a:rPr lang="en-US" sz="100" b="1" dirty="0"/>
              </a:br>
              <a:r>
                <a:rPr lang="en-US" sz="100" b="1" dirty="0"/>
                <a:t>&lt;</a:t>
              </a:r>
              <a:r>
                <a:rPr lang="en-US" sz="100" b="1" dirty="0" err="1"/>
                <a:t>xs:element</a:t>
              </a:r>
              <a:r>
                <a:rPr lang="en-US" sz="100" b="1" dirty="0"/>
                <a:t> name="</a:t>
              </a:r>
              <a:r>
                <a:rPr lang="en-US" sz="100" b="1" dirty="0" err="1"/>
                <a:t>DriverId</a:t>
              </a:r>
              <a:r>
                <a:rPr lang="en-US" sz="100" b="1" dirty="0"/>
                <a:t>" type="</a:t>
              </a:r>
              <a:r>
                <a:rPr lang="en-US" sz="100" b="1" dirty="0" err="1"/>
                <a:t>xs:int</a:t>
              </a:r>
              <a:r>
                <a:rPr lang="en-US" sz="100" b="1" dirty="0"/>
                <a:t>" </a:t>
              </a:r>
              <a:r>
                <a:rPr lang="en-US" sz="100" b="1" dirty="0" err="1"/>
                <a:t>minOccurs</a:t>
              </a:r>
              <a:r>
                <a:rPr lang="en-US" sz="100" b="1" dirty="0"/>
                <a:t>="0" /&gt; </a:t>
              </a:r>
              <a:br>
                <a:rPr lang="en-US" sz="100" b="1" dirty="0"/>
              </a:br>
              <a:r>
                <a:rPr lang="en-US" sz="100" b="1" dirty="0"/>
                <a:t>&lt;</a:t>
              </a:r>
              <a:r>
                <a:rPr lang="en-US" sz="100" b="1" dirty="0" err="1"/>
                <a:t>xs:element</a:t>
              </a:r>
              <a:r>
                <a:rPr lang="en-US" sz="100" b="1" dirty="0"/>
                <a:t> name="</a:t>
              </a:r>
              <a:r>
                <a:rPr lang="en-US" sz="100" b="1" dirty="0" err="1"/>
                <a:t>DistributionCenterId</a:t>
              </a:r>
              <a:r>
                <a:rPr lang="en-US" sz="100" b="1" dirty="0"/>
                <a:t>" type="</a:t>
              </a:r>
              <a:r>
                <a:rPr lang="en-US" sz="100" b="1" dirty="0" err="1"/>
                <a:t>xs:int</a:t>
              </a:r>
              <a:r>
                <a:rPr lang="en-US" sz="100" b="1" dirty="0"/>
                <a:t>" </a:t>
              </a:r>
              <a:r>
                <a:rPr lang="en-US" sz="100" b="1" dirty="0" err="1"/>
                <a:t>minOccurs</a:t>
              </a:r>
              <a:r>
                <a:rPr lang="en-US" sz="100" b="1" dirty="0"/>
                <a:t>="0" /&gt; </a:t>
              </a:r>
              <a:br>
                <a:rPr lang="en-US" sz="100" b="1" dirty="0"/>
              </a:br>
              <a:r>
                <a:rPr lang="en-US" sz="100" b="1" dirty="0"/>
                <a:t>&lt;</a:t>
              </a:r>
              <a:r>
                <a:rPr lang="en-US" sz="100" b="1" dirty="0" err="1"/>
                <a:t>xs:element</a:t>
              </a:r>
              <a:r>
                <a:rPr lang="en-US" sz="100" b="1" dirty="0"/>
                <a:t> name="</a:t>
              </a:r>
              <a:r>
                <a:rPr lang="en-US" sz="100" b="1" dirty="0" err="1"/>
                <a:t>FirstName</a:t>
              </a:r>
              <a:r>
                <a:rPr lang="en-US" sz="100" b="1" dirty="0"/>
                <a:t>" type="</a:t>
              </a:r>
              <a:r>
                <a:rPr lang="en-US" sz="100" b="1" dirty="0" err="1"/>
                <a:t>xs:string</a:t>
              </a:r>
              <a:r>
                <a:rPr lang="en-US" sz="100" b="1" dirty="0"/>
                <a:t>" </a:t>
              </a:r>
              <a:r>
                <a:rPr lang="en-US" sz="100" b="1" dirty="0" err="1"/>
                <a:t>minOccurs</a:t>
              </a:r>
              <a:r>
                <a:rPr lang="en-US" sz="100" b="1" dirty="0"/>
                <a:t>="0" /&gt; </a:t>
              </a:r>
              <a:br>
                <a:rPr lang="en-US" sz="100" b="1" dirty="0"/>
              </a:br>
              <a:r>
                <a:rPr lang="en-US" sz="100" b="1" dirty="0"/>
                <a:t>&lt;</a:t>
              </a:r>
              <a:r>
                <a:rPr lang="en-US" sz="100" b="1" dirty="0" err="1"/>
                <a:t>xs:element</a:t>
              </a:r>
              <a:r>
                <a:rPr lang="en-US" sz="100" b="1" dirty="0"/>
                <a:t> name="</a:t>
              </a:r>
              <a:r>
                <a:rPr lang="en-US" sz="100" b="1" dirty="0" err="1"/>
                <a:t>LastName</a:t>
              </a:r>
              <a:r>
                <a:rPr lang="en-US" sz="100" b="1" dirty="0"/>
                <a:t>" type="</a:t>
              </a:r>
              <a:r>
                <a:rPr lang="en-US" sz="100" b="1" dirty="0" err="1"/>
                <a:t>xs:string</a:t>
              </a:r>
              <a:r>
                <a:rPr lang="en-US" sz="100" b="1" dirty="0"/>
                <a:t>" </a:t>
              </a:r>
              <a:r>
                <a:rPr lang="en-US" sz="100" b="1" dirty="0" err="1"/>
                <a:t>minOccurs</a:t>
              </a:r>
              <a:r>
                <a:rPr lang="en-US" sz="100" b="1" dirty="0"/>
                <a:t>="0" /&gt; </a:t>
              </a:r>
              <a:br>
                <a:rPr lang="en-US" sz="100" b="1" dirty="0"/>
              </a:br>
              <a:r>
                <a:rPr lang="en-US" sz="100" b="1" dirty="0"/>
                <a:t>&lt;/</a:t>
              </a:r>
              <a:r>
                <a:rPr lang="en-US" sz="100" b="1" dirty="0" err="1"/>
                <a:t>xs:sequence</a:t>
              </a:r>
              <a:r>
                <a:rPr lang="en-US" sz="100" b="1" dirty="0"/>
                <a:t>&gt; </a:t>
              </a:r>
              <a:br>
                <a:rPr lang="en-US" sz="100" b="1" dirty="0"/>
              </a:br>
              <a:r>
                <a:rPr lang="en-US" sz="100" b="1" dirty="0"/>
                <a:t>&lt;/</a:t>
              </a:r>
              <a:r>
                <a:rPr lang="en-US" sz="100" b="1" dirty="0" err="1"/>
                <a:t>xs:complexType</a:t>
              </a:r>
              <a:r>
                <a:rPr lang="en-US" sz="100" b="1" dirty="0"/>
                <a:t>&gt; </a:t>
              </a:r>
              <a:br>
                <a:rPr lang="en-US" sz="100" b="1" dirty="0"/>
              </a:br>
              <a:r>
                <a:rPr lang="en-US" sz="100" b="1" dirty="0"/>
                <a:t>&lt;/</a:t>
              </a:r>
              <a:r>
                <a:rPr lang="en-US" sz="100" b="1" dirty="0" err="1"/>
                <a:t>xs:element</a:t>
              </a:r>
              <a:r>
                <a:rPr lang="en-US" sz="100" b="1" dirty="0"/>
                <a:t>&gt; </a:t>
              </a:r>
              <a:br>
                <a:rPr lang="en-US" sz="100" b="1" dirty="0"/>
              </a:br>
              <a:r>
                <a:rPr lang="en-US" sz="100" b="1" dirty="0"/>
                <a:t>&lt;/</a:t>
              </a:r>
              <a:r>
                <a:rPr lang="en-US" sz="100" b="1" dirty="0" err="1"/>
                <a:t>xs:choice</a:t>
              </a:r>
              <a:r>
                <a:rPr lang="en-US" sz="100" b="1" dirty="0"/>
                <a:t>&gt; </a:t>
              </a:r>
              <a:br>
                <a:rPr lang="en-US" sz="100" b="1" dirty="0"/>
              </a:br>
              <a:r>
                <a:rPr lang="en-US" sz="100" b="1" dirty="0"/>
                <a:t>&lt;/</a:t>
              </a:r>
              <a:r>
                <a:rPr lang="en-US" sz="100" b="1" dirty="0" err="1"/>
                <a:t>xs:complexType</a:t>
              </a:r>
              <a:r>
                <a:rPr lang="en-US" sz="100" b="1" dirty="0"/>
                <a:t>&gt; </a:t>
              </a:r>
              <a:br>
                <a:rPr lang="en-US" sz="100" b="1" dirty="0"/>
              </a:br>
              <a:r>
                <a:rPr lang="en-US" sz="100" b="1" dirty="0"/>
                <a:t>&lt;/</a:t>
              </a:r>
              <a:r>
                <a:rPr lang="en-US" sz="100" b="1" dirty="0" err="1"/>
                <a:t>xs:element</a:t>
              </a:r>
              <a:r>
                <a:rPr lang="en-US" sz="100" b="1" dirty="0"/>
                <a:t>&gt; </a:t>
              </a:r>
              <a:br>
                <a:rPr lang="en-US" sz="100" b="1" dirty="0"/>
              </a:br>
              <a:r>
                <a:rPr lang="en-US" sz="100" b="1" dirty="0"/>
                <a:t>&lt;/</a:t>
              </a:r>
              <a:r>
                <a:rPr lang="en-US" sz="100" b="1" dirty="0" err="1"/>
                <a:t>xs:schema</a:t>
              </a:r>
              <a:r>
                <a:rPr lang="en-US" sz="100" b="1" dirty="0"/>
                <a:t>&gt; </a:t>
              </a:r>
              <a:br>
                <a:rPr lang="en-US" sz="100" b="1" dirty="0"/>
              </a:br>
              <a:r>
                <a:rPr lang="en-US" sz="100" b="1" dirty="0"/>
                <a:t>&lt;</a:t>
              </a:r>
              <a:r>
                <a:rPr lang="en-US" sz="100" b="1" dirty="0" err="1"/>
                <a:t>diffgr:diffgram</a:t>
              </a:r>
              <a:r>
                <a:rPr lang="en-US" sz="100" b="1" dirty="0"/>
                <a:t> </a:t>
              </a:r>
              <a:r>
                <a:rPr lang="en-US" sz="100" b="1" dirty="0" err="1"/>
                <a:t>xmlns:msdata</a:t>
              </a:r>
              <a:r>
                <a:rPr lang="en-US" sz="100" b="1" dirty="0"/>
                <a:t>="</a:t>
              </a:r>
              <a:r>
                <a:rPr lang="en-US" sz="100" b="1" dirty="0" err="1"/>
                <a:t>urn:schemas-microsoft-com:xml-msdata</a:t>
              </a:r>
              <a:r>
                <a:rPr lang="en-US" sz="100" b="1" dirty="0"/>
                <a:t>" </a:t>
              </a:r>
              <a:r>
                <a:rPr lang="en-US" sz="100" b="1" dirty="0" err="1"/>
                <a:t>xmlns:diffgr</a:t>
              </a:r>
              <a:r>
                <a:rPr lang="en-US" sz="100" b="1" dirty="0"/>
                <a:t>="urn:schemas-microsoft-com:xml-diffgram-v1"&gt; </a:t>
              </a:r>
              <a:br>
                <a:rPr lang="en-US" sz="100" b="1" dirty="0"/>
              </a:br>
              <a:r>
                <a:rPr lang="en-US" sz="100" b="1" dirty="0"/>
                <a:t>&lt;</a:t>
              </a:r>
              <a:r>
                <a:rPr lang="en-US" sz="100" b="1" dirty="0" err="1"/>
                <a:t>NewDataSet</a:t>
              </a:r>
              <a:r>
                <a:rPr lang="en-US" sz="100" b="1" dirty="0"/>
                <a:t> </a:t>
              </a:r>
              <a:r>
                <a:rPr lang="en-US" sz="100" b="1" dirty="0" err="1"/>
                <a:t>xmlns</a:t>
              </a:r>
              <a:r>
                <a:rPr lang="en-US" sz="100" b="1" dirty="0"/>
                <a:t>=""&gt; </a:t>
              </a:r>
              <a:br>
                <a:rPr lang="en-US" sz="100" b="1" dirty="0"/>
              </a:br>
              <a:r>
                <a:rPr lang="en-US" sz="100" b="1" dirty="0"/>
                <a:t>&lt;Driver </a:t>
              </a:r>
              <a:r>
                <a:rPr lang="en-US" sz="100" b="1" dirty="0" err="1"/>
                <a:t>diffgr:id</a:t>
              </a:r>
              <a:r>
                <a:rPr lang="en-US" sz="100" b="1" dirty="0"/>
                <a:t>="Driver1" </a:t>
              </a:r>
              <a:r>
                <a:rPr lang="en-US" sz="100" b="1" dirty="0" err="1"/>
                <a:t>msdata:rowOrder</a:t>
              </a:r>
              <a:r>
                <a:rPr lang="en-US" sz="100" b="1" dirty="0"/>
                <a:t>="0"&gt; </a:t>
              </a:r>
              <a:br>
                <a:rPr lang="en-US" sz="100" b="1" dirty="0"/>
              </a:br>
              <a:r>
                <a:rPr lang="en-US" sz="100" b="1" dirty="0"/>
                <a:t>&lt;</a:t>
              </a:r>
              <a:r>
                <a:rPr lang="en-US" sz="100" b="1" dirty="0" err="1"/>
                <a:t>DriverId</a:t>
              </a:r>
              <a:r>
                <a:rPr lang="en-US" sz="100" b="1" dirty="0"/>
                <a:t>&gt;1&lt;/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&gt;1&lt;/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&gt;Rob&lt;/</a:t>
              </a:r>
              <a:r>
                <a:rPr lang="en-US" sz="100" b="1" dirty="0" err="1"/>
                <a:t>FirstName</a:t>
              </a:r>
              <a:r>
                <a:rPr lang="en-US" sz="100" b="1" dirty="0"/>
                <a:t>&gt; </a:t>
              </a:r>
              <a:br>
                <a:rPr lang="en-US" sz="100" b="1" dirty="0"/>
              </a:br>
              <a:r>
                <a:rPr lang="en-US" sz="100" b="1" dirty="0"/>
                <a:t>&lt;</a:t>
              </a:r>
              <a:r>
                <a:rPr lang="en-US" sz="100" b="1" dirty="0" err="1"/>
                <a:t>LastName</a:t>
              </a:r>
              <a:r>
                <a:rPr lang="en-US" sz="100" b="1" dirty="0"/>
                <a:t>&gt;Tiffany&lt;/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="Driver2" </a:t>
              </a:r>
              <a:r>
                <a:rPr lang="en-US" sz="100" b="1" dirty="0" err="1"/>
                <a:t>msdata:rowOrder</a:t>
              </a:r>
              <a:r>
                <a:rPr lang="en-US" sz="100" b="1" dirty="0"/>
                <a:t>="1"&gt; </a:t>
              </a:r>
              <a:br>
                <a:rPr lang="en-US" sz="100" b="1" dirty="0"/>
              </a:br>
              <a:r>
                <a:rPr lang="en-US" sz="100" b="1" dirty="0"/>
                <a:t>&lt;</a:t>
              </a:r>
              <a:r>
                <a:rPr lang="en-US" sz="100" b="1" dirty="0" err="1"/>
                <a:t>DriverId</a:t>
              </a:r>
              <a:r>
                <a:rPr lang="en-US" sz="100" b="1" dirty="0"/>
                <a:t>&gt;2&lt;/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&gt;1&lt;/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a:t>
              </a:r>
              <a:r>
                <a:rPr lang="en-US" sz="100" b="1" dirty="0" err="1"/>
                <a:t>Loke</a:t>
              </a:r>
              <a:r>
                <a:rPr lang="en-US" sz="100" b="1" dirty="0"/>
                <a:t> </a:t>
              </a:r>
              <a:r>
                <a:rPr lang="en-US" sz="100" b="1" dirty="0" err="1"/>
                <a:t>Uei</a:t>
              </a:r>
              <a:r>
                <a:rPr lang="en-US" sz="100" b="1" dirty="0"/>
                <a:t>&lt;/</a:t>
              </a:r>
              <a:r>
                <a:rPr lang="en-US" sz="100" b="1" dirty="0" err="1"/>
                <a:t>FirstName</a:t>
              </a:r>
              <a:r>
                <a:rPr lang="en-US" sz="100" b="1" dirty="0"/>
                <a:t>&gt; </a:t>
              </a:r>
              <a:br>
                <a:rPr lang="en-US" sz="100" b="1" dirty="0"/>
              </a:br>
              <a:r>
                <a:rPr lang="en-US" sz="100" b="1" dirty="0"/>
                <a:t>&lt;</a:t>
              </a:r>
              <a:r>
                <a:rPr lang="en-US" sz="100" b="1" dirty="0" err="1"/>
                <a:t>LastName</a:t>
              </a:r>
              <a:r>
                <a:rPr lang="en-US" sz="100" b="1" dirty="0"/>
                <a:t>&gt;Tan&lt;/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="Driver3" </a:t>
              </a:r>
              <a:r>
                <a:rPr lang="en-US" sz="100" b="1" dirty="0" err="1"/>
                <a:t>msdata:rowOrder</a:t>
              </a:r>
              <a:r>
                <a:rPr lang="en-US" sz="100" b="1" dirty="0"/>
                <a:t>="2"&gt; </a:t>
              </a:r>
              <a:br>
                <a:rPr lang="en-US" sz="100" b="1" dirty="0"/>
              </a:br>
              <a:r>
                <a:rPr lang="en-US" sz="100" b="1" dirty="0"/>
                <a:t>&lt;</a:t>
              </a:r>
              <a:r>
                <a:rPr lang="en-US" sz="100" b="1" dirty="0" err="1"/>
                <a:t>DriverId</a:t>
              </a:r>
              <a:r>
                <a:rPr lang="en-US" sz="100" b="1" dirty="0"/>
                <a:t>&gt;3&lt;/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&gt;1&lt;/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&gt;Dan&lt;/</a:t>
              </a:r>
              <a:r>
                <a:rPr lang="en-US" sz="100" b="1" dirty="0" err="1"/>
                <a:t>FirstName</a:t>
              </a:r>
              <a:r>
                <a:rPr lang="en-US" sz="100" b="1" dirty="0"/>
                <a:t>&gt; </a:t>
              </a:r>
              <a:br>
                <a:rPr lang="en-US" sz="100" b="1" dirty="0"/>
              </a:br>
              <a:r>
                <a:rPr lang="en-US" sz="100" b="1" dirty="0"/>
                <a:t>&lt;</a:t>
              </a:r>
              <a:r>
                <a:rPr lang="en-US" sz="100" b="1" dirty="0" err="1"/>
                <a:t>LastName</a:t>
              </a:r>
              <a:r>
                <a:rPr lang="en-US" sz="100" b="1" dirty="0"/>
                <a:t>&gt;Bouie&lt;/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="Driver4" </a:t>
              </a:r>
              <a:r>
                <a:rPr lang="en-US" sz="100" b="1" dirty="0" err="1"/>
                <a:t>msdata:rowOrder</a:t>
              </a:r>
              <a:r>
                <a:rPr lang="en-US" sz="100" b="1" dirty="0"/>
                <a:t>="3"&gt; </a:t>
              </a:r>
              <a:br>
                <a:rPr lang="en-US" sz="100" b="1" dirty="0"/>
              </a:br>
              <a:r>
                <a:rPr lang="en-US" sz="100" b="1" dirty="0"/>
                <a:t>&lt;</a:t>
              </a:r>
              <a:r>
                <a:rPr lang="en-US" sz="100" b="1" dirty="0" err="1"/>
                <a:t>DriverId</a:t>
              </a:r>
              <a:r>
                <a:rPr lang="en-US" sz="100" b="1" dirty="0"/>
                <a:t>&gt;4&lt;/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&gt;1&lt;/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&gt;John&lt;/</a:t>
              </a:r>
              <a:r>
                <a:rPr lang="en-US" sz="100" b="1" dirty="0" err="1"/>
                <a:t>FirstName</a:t>
              </a:r>
              <a:r>
                <a:rPr lang="en-US" sz="100" b="1" dirty="0"/>
                <a:t>&gt; </a:t>
              </a:r>
              <a:br>
                <a:rPr lang="en-US" sz="100" b="1" dirty="0"/>
              </a:br>
              <a:r>
                <a:rPr lang="en-US" sz="100" b="1" dirty="0"/>
                <a:t>&lt;</a:t>
              </a:r>
              <a:r>
                <a:rPr lang="en-US" sz="100" b="1" dirty="0" err="1"/>
                <a:t>LastName</a:t>
              </a:r>
              <a:r>
                <a:rPr lang="en-US" sz="100" b="1" dirty="0"/>
                <a:t>&gt;Dietz&lt;/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="Driver5" </a:t>
              </a:r>
              <a:r>
                <a:rPr lang="en-US" sz="100" b="1" dirty="0" err="1"/>
                <a:t>msdata:rowOrder</a:t>
              </a:r>
              <a:r>
                <a:rPr lang="en-US" sz="100" b="1" dirty="0"/>
                <a:t>="4"&gt; </a:t>
              </a:r>
              <a:br>
                <a:rPr lang="en-US" sz="100" b="1" dirty="0"/>
              </a:br>
              <a:r>
                <a:rPr lang="en-US" sz="100" b="1" dirty="0"/>
                <a:t>&lt;</a:t>
              </a:r>
              <a:r>
                <a:rPr lang="en-US" sz="100" b="1" dirty="0" err="1"/>
                <a:t>DriverId</a:t>
              </a:r>
              <a:r>
                <a:rPr lang="en-US" sz="100" b="1" dirty="0"/>
                <a:t>&gt;5&lt;/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&gt;2&lt;/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&gt;Derek&lt;/</a:t>
              </a:r>
              <a:r>
                <a:rPr lang="en-US" sz="100" b="1" dirty="0" err="1"/>
                <a:t>FirstName</a:t>
              </a:r>
              <a:r>
                <a:rPr lang="en-US" sz="100" b="1" dirty="0"/>
                <a:t>&gt; </a:t>
              </a:r>
              <a:br>
                <a:rPr lang="en-US" sz="100" b="1" dirty="0"/>
              </a:br>
              <a:r>
                <a:rPr lang="en-US" sz="100" b="1" dirty="0"/>
                <a:t>&lt;</a:t>
              </a:r>
              <a:r>
                <a:rPr lang="en-US" sz="100" b="1" dirty="0" err="1"/>
                <a:t>LastName</a:t>
              </a:r>
              <a:r>
                <a:rPr lang="en-US" sz="100" b="1" dirty="0"/>
                <a:t>&gt;Snyder&lt;/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="Driver6" </a:t>
              </a:r>
              <a:r>
                <a:rPr lang="en-US" sz="100" b="1" dirty="0" err="1"/>
                <a:t>msdata:rowOrder</a:t>
              </a:r>
              <a:r>
                <a:rPr lang="en-US" sz="100" b="1" dirty="0"/>
                <a:t>="5"&gt; </a:t>
              </a:r>
              <a:br>
                <a:rPr lang="en-US" sz="100" b="1" dirty="0"/>
              </a:br>
              <a:r>
                <a:rPr lang="en-US" sz="100" b="1" dirty="0"/>
                <a:t>&lt;</a:t>
              </a:r>
              <a:r>
                <a:rPr lang="en-US" sz="100" b="1" dirty="0" err="1"/>
                <a:t>DriverId</a:t>
              </a:r>
              <a:r>
                <a:rPr lang="en-US" sz="100" b="1" dirty="0"/>
                <a:t>&gt;6&lt;/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&gt;2&lt;/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&gt;Steve&lt;/</a:t>
              </a:r>
              <a:r>
                <a:rPr lang="en-US" sz="100" b="1" dirty="0" err="1"/>
                <a:t>FirstName</a:t>
              </a:r>
              <a:r>
                <a:rPr lang="en-US" sz="100" b="1" dirty="0"/>
                <a:t>&gt; </a:t>
              </a:r>
              <a:br>
                <a:rPr lang="en-US" sz="100" b="1" dirty="0"/>
              </a:br>
              <a:r>
                <a:rPr lang="en-US" sz="100" b="1" dirty="0"/>
                <a:t>&lt;</a:t>
              </a:r>
              <a:r>
                <a:rPr lang="en-US" sz="100" b="1" dirty="0" err="1"/>
                <a:t>LastName</a:t>
              </a:r>
              <a:r>
                <a:rPr lang="en-US" sz="100" b="1" dirty="0"/>
                <a:t>&gt;</a:t>
              </a:r>
              <a:r>
                <a:rPr lang="en-US" sz="100" b="1" dirty="0" err="1"/>
                <a:t>Hegenderfer</a:t>
              </a:r>
              <a:r>
                <a:rPr lang="en-US" sz="100" b="1" dirty="0"/>
                <a:t>&lt;/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="Driver7" </a:t>
              </a:r>
              <a:r>
                <a:rPr lang="en-US" sz="100" b="1" dirty="0" err="1"/>
                <a:t>msdata:rowOrder</a:t>
              </a:r>
              <a:r>
                <a:rPr lang="en-US" sz="100" b="1" dirty="0"/>
                <a:t>="6"&gt; </a:t>
              </a:r>
              <a:br>
                <a:rPr lang="en-US" sz="100" b="1" dirty="0"/>
              </a:br>
              <a:r>
                <a:rPr lang="en-US" sz="100" b="1" dirty="0"/>
                <a:t>&lt;</a:t>
              </a:r>
              <a:r>
                <a:rPr lang="en-US" sz="100" b="1" dirty="0" err="1"/>
                <a:t>DriverId</a:t>
              </a:r>
              <a:r>
                <a:rPr lang="en-US" sz="100" b="1" dirty="0"/>
                <a:t>&gt;7&lt;/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&gt;2&lt;/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&gt;Chip&lt;/</a:t>
              </a:r>
              <a:r>
                <a:rPr lang="en-US" sz="100" b="1" dirty="0" err="1"/>
                <a:t>FirstName</a:t>
              </a:r>
              <a:r>
                <a:rPr lang="en-US" sz="100" b="1" dirty="0"/>
                <a:t>&gt; </a:t>
              </a:r>
              <a:br>
                <a:rPr lang="en-US" sz="100" b="1" dirty="0"/>
              </a:br>
              <a:r>
                <a:rPr lang="en-US" sz="100" b="1" dirty="0"/>
                <a:t>&lt;</a:t>
              </a:r>
              <a:r>
                <a:rPr lang="en-US" sz="100" b="1" dirty="0" err="1"/>
                <a:t>LastName</a:t>
              </a:r>
              <a:r>
                <a:rPr lang="en-US" sz="100" b="1" dirty="0"/>
                <a:t>&gt;</a:t>
              </a:r>
              <a:r>
                <a:rPr lang="en-US" sz="100" b="1" dirty="0" err="1"/>
                <a:t>Vollers</a:t>
              </a:r>
              <a:r>
                <a:rPr lang="en-US" sz="100" b="1" dirty="0"/>
                <a:t>&lt;/</a:t>
              </a:r>
              <a:r>
                <a:rPr lang="en-US" sz="100" b="1" dirty="0" err="1"/>
                <a:t>LastName</a:t>
              </a:r>
              <a:r>
                <a:rPr lang="en-US" sz="100" b="1" dirty="0"/>
                <a:t>&gt; </a:t>
              </a:r>
              <a:br>
                <a:rPr lang="en-US" sz="100" b="1" dirty="0"/>
              </a:br>
              <a:r>
                <a:rPr lang="en-US" sz="100" b="1" dirty="0"/>
                <a:t>&lt;/Driver&gt; </a:t>
              </a:r>
              <a:br>
                <a:rPr lang="en-US" sz="100" b="1" dirty="0"/>
              </a:br>
              <a:r>
                <a:rPr lang="en-US" sz="100" b="1" dirty="0"/>
                <a:t>&lt;Driver </a:t>
              </a:r>
              <a:r>
                <a:rPr lang="en-US" sz="100" b="1" dirty="0" err="1"/>
                <a:t>diffgr:id</a:t>
              </a:r>
              <a:r>
                <a:rPr lang="en-US" sz="100" b="1" dirty="0"/>
                <a:t>="Driver8" </a:t>
              </a:r>
              <a:r>
                <a:rPr lang="en-US" sz="100" b="1" dirty="0" err="1"/>
                <a:t>msdata:rowOrder</a:t>
              </a:r>
              <a:r>
                <a:rPr lang="en-US" sz="100" b="1" dirty="0"/>
                <a:t>="7"&gt; </a:t>
              </a:r>
              <a:br>
                <a:rPr lang="en-US" sz="100" b="1" dirty="0"/>
              </a:br>
              <a:r>
                <a:rPr lang="en-US" sz="100" b="1" dirty="0"/>
                <a:t>&lt;</a:t>
              </a:r>
              <a:r>
                <a:rPr lang="en-US" sz="100" b="1" dirty="0" err="1"/>
                <a:t>DriverId</a:t>
              </a:r>
              <a:r>
                <a:rPr lang="en-US" sz="100" b="1" dirty="0"/>
                <a:t>&gt;8&lt;/</a:t>
              </a:r>
              <a:r>
                <a:rPr lang="en-US" sz="100" b="1" dirty="0" err="1"/>
                <a:t>DriverId</a:t>
              </a:r>
              <a:r>
                <a:rPr lang="en-US" sz="100" b="1" dirty="0"/>
                <a:t>&gt; </a:t>
              </a:r>
              <a:br>
                <a:rPr lang="en-US" sz="100" b="1" dirty="0"/>
              </a:br>
              <a:r>
                <a:rPr lang="en-US" sz="100" b="1" dirty="0"/>
                <a:t>&lt;</a:t>
              </a:r>
              <a:r>
                <a:rPr lang="en-US" sz="100" b="1" dirty="0" err="1"/>
                <a:t>DistributionCenterId</a:t>
              </a:r>
              <a:r>
                <a:rPr lang="en-US" sz="100" b="1" dirty="0"/>
                <a:t>&gt;2&lt;/</a:t>
              </a:r>
              <a:r>
                <a:rPr lang="en-US" sz="100" b="1" dirty="0" err="1"/>
                <a:t>DistributionCenterId</a:t>
              </a:r>
              <a:r>
                <a:rPr lang="en-US" sz="100" b="1" dirty="0"/>
                <a:t>&gt; </a:t>
              </a:r>
              <a:br>
                <a:rPr lang="en-US" sz="100" b="1" dirty="0"/>
              </a:br>
              <a:r>
                <a:rPr lang="en-US" sz="100" b="1" dirty="0"/>
                <a:t>&lt;</a:t>
              </a:r>
              <a:r>
                <a:rPr lang="en-US" sz="100" b="1" dirty="0" err="1"/>
                <a:t>FirstName</a:t>
              </a:r>
              <a:r>
                <a:rPr lang="en-US" sz="100" b="1" dirty="0"/>
                <a:t>&gt;James&lt;/</a:t>
              </a:r>
              <a:r>
                <a:rPr lang="en-US" sz="100" b="1" dirty="0" err="1"/>
                <a:t>FirstName</a:t>
              </a:r>
              <a:r>
                <a:rPr lang="en-US" sz="100" b="1" dirty="0"/>
                <a:t>&gt; </a:t>
              </a:r>
              <a:br>
                <a:rPr lang="en-US" sz="100" b="1" dirty="0"/>
              </a:br>
              <a:r>
                <a:rPr lang="en-US" sz="100" b="1" dirty="0"/>
                <a:t>&lt;</a:t>
              </a:r>
              <a:r>
                <a:rPr lang="en-US" sz="100" b="1" dirty="0" err="1"/>
                <a:t>LastName</a:t>
              </a:r>
              <a:r>
                <a:rPr lang="en-US" sz="100" b="1" dirty="0"/>
                <a:t>&gt;Pratt&lt;/</a:t>
              </a:r>
              <a:r>
                <a:rPr lang="en-US" sz="100" b="1" dirty="0" err="1"/>
                <a:t>LastName</a:t>
              </a:r>
              <a:r>
                <a:rPr lang="en-US" sz="100" b="1" dirty="0"/>
                <a:t>&gt; </a:t>
              </a:r>
              <a:br>
                <a:rPr lang="en-US" sz="100" b="1" dirty="0"/>
              </a:br>
              <a:r>
                <a:rPr lang="en-US" sz="100" b="1" dirty="0"/>
                <a:t>&lt;/Driver&gt; </a:t>
              </a:r>
              <a:br>
                <a:rPr lang="en-US" sz="100" b="1" dirty="0"/>
              </a:br>
              <a:r>
                <a:rPr lang="en-US" sz="100" b="1" dirty="0"/>
                <a:t>&lt;/</a:t>
              </a:r>
              <a:r>
                <a:rPr lang="en-US" sz="100" b="1" dirty="0" err="1"/>
                <a:t>NewDataSet</a:t>
              </a:r>
              <a:r>
                <a:rPr lang="en-US" sz="100" b="1" dirty="0"/>
                <a:t>&gt; </a:t>
              </a:r>
              <a:br>
                <a:rPr lang="en-US" sz="100" b="1" dirty="0"/>
              </a:br>
              <a:r>
                <a:rPr lang="en-US" sz="100" b="1" dirty="0"/>
                <a:t>&lt;/</a:t>
              </a:r>
              <a:r>
                <a:rPr lang="en-US" sz="100" b="1" dirty="0" err="1"/>
                <a:t>diffgr:diffgram</a:t>
              </a:r>
              <a:r>
                <a:rPr lang="en-US" sz="100" b="1" dirty="0"/>
                <a:t>&gt; </a:t>
              </a:r>
              <a:br>
                <a:rPr lang="en-US" sz="100" b="1" dirty="0"/>
              </a:br>
              <a:r>
                <a:rPr lang="en-US" sz="100" b="1" dirty="0"/>
                <a:t>&lt;/</a:t>
              </a:r>
              <a:r>
                <a:rPr lang="en-US" sz="100" b="1" dirty="0" err="1"/>
                <a:t>DataSet</a:t>
              </a:r>
              <a:r>
                <a:rPr lang="en-US" sz="100" b="1" dirty="0"/>
                <a:t>&gt;</a:t>
              </a:r>
              <a:endParaRPr lang="en-US" sz="100" dirty="0"/>
            </a:p>
            <a:p>
              <a:endParaRPr lang="en-US" sz="100" dirty="0"/>
            </a:p>
          </p:txBody>
        </p:sp>
        <p:grpSp>
          <p:nvGrpSpPr>
            <p:cNvPr id="15" name="Group 14"/>
            <p:cNvGrpSpPr/>
            <p:nvPr/>
          </p:nvGrpSpPr>
          <p:grpSpPr>
            <a:xfrm>
              <a:off x="608013" y="1247995"/>
              <a:ext cx="2374897" cy="4988857"/>
              <a:chOff x="519113" y="1483618"/>
              <a:chExt cx="1554480" cy="4988857"/>
            </a:xfrm>
          </p:grpSpPr>
          <p:sp>
            <p:nvSpPr>
              <p:cNvPr id="12" name="Rectangle 11"/>
              <p:cNvSpPr/>
              <p:nvPr/>
            </p:nvSpPr>
            <p:spPr>
              <a:xfrm>
                <a:off x="519113" y="2123697"/>
                <a:ext cx="1554480" cy="4348778"/>
              </a:xfrm>
              <a:prstGeom prst="rect">
                <a:avLst/>
              </a:prstGeom>
              <a:solidFill>
                <a:schemeClr val="accent2">
                  <a:lumMod val="75000"/>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5900" dirty="0">
                    <a:ln>
                      <a:solidFill>
                        <a:schemeClr val="tx2">
                          <a:lumMod val="75000"/>
                        </a:schemeClr>
                      </a:solidFill>
                    </a:ln>
                    <a:solidFill>
                      <a:schemeClr val="lt1">
                        <a:alpha val="99000"/>
                      </a:schemeClr>
                    </a:solidFill>
                  </a:rPr>
                  <a:t> </a:t>
                </a:r>
              </a:p>
            </p:txBody>
          </p:sp>
          <p:sp>
            <p:nvSpPr>
              <p:cNvPr id="7" name="Rectangle 6"/>
              <p:cNvSpPr/>
              <p:nvPr/>
            </p:nvSpPr>
            <p:spPr>
              <a:xfrm>
                <a:off x="519113" y="1483618"/>
                <a:ext cx="1554480" cy="640080"/>
              </a:xfrm>
              <a:prstGeom prst="rect">
                <a:avLst/>
              </a:prstGeom>
              <a:solidFill>
                <a:schemeClr val="accent2">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2000" dirty="0" err="1">
                    <a:solidFill>
                      <a:schemeClr val="lt1">
                        <a:alpha val="99000"/>
                      </a:schemeClr>
                    </a:solidFill>
                  </a:rPr>
                  <a:t>OData</a:t>
                </a:r>
                <a:r>
                  <a:rPr lang="en-US" sz="2000" dirty="0">
                    <a:solidFill>
                      <a:schemeClr val="lt1">
                        <a:alpha val="99000"/>
                      </a:schemeClr>
                    </a:solidFill>
                  </a:rPr>
                  <a:t> 8.5kb</a:t>
                </a:r>
              </a:p>
            </p:txBody>
          </p:sp>
        </p:grpSp>
      </p:grpSp>
      <p:grpSp>
        <p:nvGrpSpPr>
          <p:cNvPr id="3" name="Group 2"/>
          <p:cNvGrpSpPr/>
          <p:nvPr/>
        </p:nvGrpSpPr>
        <p:grpSpPr>
          <a:xfrm>
            <a:off x="3541187" y="1247995"/>
            <a:ext cx="2927069" cy="5030394"/>
            <a:chOff x="3541187" y="1264902"/>
            <a:chExt cx="2553225" cy="5030394"/>
          </a:xfrm>
        </p:grpSpPr>
        <p:sp>
          <p:nvSpPr>
            <p:cNvPr id="5" name="TextBox 4"/>
            <p:cNvSpPr txBox="1"/>
            <p:nvPr/>
          </p:nvSpPr>
          <p:spPr>
            <a:xfrm>
              <a:off x="3541187" y="2017234"/>
              <a:ext cx="2553225" cy="4278062"/>
            </a:xfrm>
            <a:custGeom>
              <a:avLst/>
              <a:gdLst>
                <a:gd name="connsiteX0" fmla="*/ 0 w 2667000"/>
                <a:gd name="connsiteY0" fmla="*/ 0 h 1215717"/>
                <a:gd name="connsiteX1" fmla="*/ 2667000 w 2667000"/>
                <a:gd name="connsiteY1" fmla="*/ 0 h 1215717"/>
                <a:gd name="connsiteX2" fmla="*/ 2667000 w 2667000"/>
                <a:gd name="connsiteY2" fmla="*/ 1215717 h 1215717"/>
                <a:gd name="connsiteX3" fmla="*/ 0 w 2667000"/>
                <a:gd name="connsiteY3" fmla="*/ 1215717 h 1215717"/>
                <a:gd name="connsiteX4" fmla="*/ 0 w 2667000"/>
                <a:gd name="connsiteY4" fmla="*/ 0 h 1215717"/>
                <a:gd name="connsiteX0" fmla="*/ 0 w 2667000"/>
                <a:gd name="connsiteY0" fmla="*/ 0 h 3730317"/>
                <a:gd name="connsiteX1" fmla="*/ 2667000 w 2667000"/>
                <a:gd name="connsiteY1" fmla="*/ 0 h 3730317"/>
                <a:gd name="connsiteX2" fmla="*/ 2659380 w 2667000"/>
                <a:gd name="connsiteY2" fmla="*/ 3730317 h 3730317"/>
                <a:gd name="connsiteX3" fmla="*/ 0 w 2667000"/>
                <a:gd name="connsiteY3" fmla="*/ 1215717 h 3730317"/>
                <a:gd name="connsiteX4" fmla="*/ 0 w 2667000"/>
                <a:gd name="connsiteY4" fmla="*/ 0 h 3730317"/>
                <a:gd name="connsiteX0" fmla="*/ 7620 w 2674620"/>
                <a:gd name="connsiteY0" fmla="*/ 0 h 3730317"/>
                <a:gd name="connsiteX1" fmla="*/ 2674620 w 2674620"/>
                <a:gd name="connsiteY1" fmla="*/ 0 h 3730317"/>
                <a:gd name="connsiteX2" fmla="*/ 2667000 w 2674620"/>
                <a:gd name="connsiteY2" fmla="*/ 3730317 h 3730317"/>
                <a:gd name="connsiteX3" fmla="*/ 0 w 2674620"/>
                <a:gd name="connsiteY3" fmla="*/ 3722697 h 3730317"/>
                <a:gd name="connsiteX4" fmla="*/ 7620 w 2674620"/>
                <a:gd name="connsiteY4" fmla="*/ 0 h 3730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620" h="3730317">
                  <a:moveTo>
                    <a:pt x="7620" y="0"/>
                  </a:moveTo>
                  <a:lnTo>
                    <a:pt x="2674620" y="0"/>
                  </a:lnTo>
                  <a:lnTo>
                    <a:pt x="2667000" y="3730317"/>
                  </a:lnTo>
                  <a:lnTo>
                    <a:pt x="0" y="3722697"/>
                  </a:lnTo>
                  <a:lnTo>
                    <a:pt x="7620" y="0"/>
                  </a:lnTo>
                  <a:close/>
                </a:path>
              </a:pathLst>
            </a:custGeom>
            <a:noFill/>
          </p:spPr>
          <p:txBody>
            <a:bodyPr wrap="square" lIns="121888" tIns="60944" rIns="121888" bIns="60944" rtlCol="0">
              <a:spAutoFit/>
            </a:bodyPr>
            <a:lstStyle/>
            <a:p>
              <a:r>
                <a:rPr lang="en-US" sz="500" b="1" dirty="0"/>
                <a:t>&lt;</a:t>
              </a:r>
              <a:r>
                <a:rPr lang="en-US" sz="500" b="1" dirty="0" err="1"/>
                <a:t>ArrayOfDriver</a:t>
              </a:r>
              <a:r>
                <a:rPr lang="en-US" sz="500" b="1" dirty="0"/>
                <a:t> </a:t>
              </a:r>
              <a:r>
                <a:rPr lang="en-US" sz="500" b="1" dirty="0" err="1"/>
                <a:t>xmlns</a:t>
              </a:r>
              <a:r>
                <a:rPr lang="en-US" sz="500" b="1" dirty="0"/>
                <a:t>=</a:t>
              </a:r>
              <a:r>
                <a:rPr lang="en-US" sz="500" b="1" dirty="0">
                  <a:hlinkClick r:id="rId21"/>
                </a:rPr>
                <a:t>http://schemas.datacontract.org/2004/07/ContosoWcfService.Models</a:t>
              </a:r>
              <a:endParaRPr lang="en-US" sz="500" dirty="0"/>
            </a:p>
            <a:p>
              <a:r>
                <a:rPr lang="en-US" sz="500" b="1" dirty="0" err="1"/>
                <a:t>xmlns:i</a:t>
              </a:r>
              <a:r>
                <a:rPr lang="en-US" sz="500" b="1" dirty="0"/>
                <a:t>="</a:t>
              </a:r>
              <a:r>
                <a:rPr lang="en-US" sz="500" b="1" dirty="0">
                  <a:hlinkClick r:id="rId22"/>
                </a:rPr>
                <a:t>http://www.w3.org/2001/XMLSchema-instance"</a:t>
              </a:r>
              <a:r>
                <a:rPr lang="en-US" sz="500" b="1" dirty="0"/>
                <a:t>&gt;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&gt;1&lt;/</a:t>
              </a:r>
              <a:r>
                <a:rPr lang="en-US" sz="500" b="1" dirty="0" err="1"/>
                <a:t>DriverId</a:t>
              </a:r>
              <a:r>
                <a:rPr lang="en-US" sz="500" b="1" dirty="0"/>
                <a:t>&gt; </a:t>
              </a:r>
              <a:br>
                <a:rPr lang="en-US" sz="500" b="1" dirty="0"/>
              </a:br>
              <a:r>
                <a:rPr lang="en-US" sz="500" b="1" dirty="0"/>
                <a:t>&lt;</a:t>
              </a:r>
              <a:r>
                <a:rPr lang="en-US" sz="500" b="1" dirty="0" err="1"/>
                <a:t>FirstName</a:t>
              </a:r>
              <a:r>
                <a:rPr lang="en-US" sz="500" b="1" dirty="0"/>
                <a:t>&gt;Rob&lt;/</a:t>
              </a:r>
              <a:r>
                <a:rPr lang="en-US" sz="500" b="1" dirty="0" err="1"/>
                <a:t>FirstName</a:t>
              </a:r>
              <a:r>
                <a:rPr lang="en-US" sz="500" b="1" dirty="0"/>
                <a:t>&gt; </a:t>
              </a:r>
              <a:br>
                <a:rPr lang="en-US" sz="500" b="1" dirty="0"/>
              </a:br>
              <a:r>
                <a:rPr lang="en-US" sz="500" b="1" dirty="0"/>
                <a:t>&lt;</a:t>
              </a:r>
              <a:r>
                <a:rPr lang="en-US" sz="500" b="1" dirty="0" err="1"/>
                <a:t>LastName</a:t>
              </a:r>
              <a:r>
                <a:rPr lang="en-US" sz="500" b="1" dirty="0"/>
                <a:t>&gt;Tiffany&lt;/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&gt;2&lt;/</a:t>
              </a:r>
              <a:r>
                <a:rPr lang="en-US" sz="500" b="1" dirty="0" err="1"/>
                <a:t>DriverId</a:t>
              </a:r>
              <a:r>
                <a:rPr lang="en-US" sz="500" b="1" dirty="0"/>
                <a:t>&gt; </a:t>
              </a:r>
              <a:br>
                <a:rPr lang="en-US" sz="500" b="1" dirty="0"/>
              </a:br>
              <a:r>
                <a:rPr lang="en-US" sz="500" b="1" dirty="0"/>
                <a:t>&lt;</a:t>
              </a:r>
              <a:r>
                <a:rPr lang="en-US" sz="500" b="1" dirty="0" err="1"/>
                <a:t>FirstName</a:t>
              </a:r>
              <a:r>
                <a:rPr lang="en-US" sz="500" b="1" dirty="0"/>
                <a:t>&gt;</a:t>
              </a:r>
              <a:r>
                <a:rPr lang="en-US" sz="500" b="1" dirty="0" err="1"/>
                <a:t>Loke</a:t>
              </a:r>
              <a:r>
                <a:rPr lang="en-US" sz="500" b="1" dirty="0"/>
                <a:t> </a:t>
              </a:r>
              <a:r>
                <a:rPr lang="en-US" sz="500" b="1" dirty="0" err="1"/>
                <a:t>Uei</a:t>
              </a:r>
              <a:r>
                <a:rPr lang="en-US" sz="500" b="1" dirty="0"/>
                <a:t>&lt;/</a:t>
              </a:r>
              <a:r>
                <a:rPr lang="en-US" sz="500" b="1" dirty="0" err="1"/>
                <a:t>FirstName</a:t>
              </a:r>
              <a:r>
                <a:rPr lang="en-US" sz="500" b="1" dirty="0"/>
                <a:t>&gt; </a:t>
              </a:r>
              <a:br>
                <a:rPr lang="en-US" sz="500" b="1" dirty="0"/>
              </a:br>
              <a:r>
                <a:rPr lang="en-US" sz="500" b="1" dirty="0"/>
                <a:t>&lt;</a:t>
              </a:r>
              <a:r>
                <a:rPr lang="en-US" sz="500" b="1" dirty="0" err="1"/>
                <a:t>LastName</a:t>
              </a:r>
              <a:r>
                <a:rPr lang="en-US" sz="500" b="1" dirty="0"/>
                <a:t>&gt;Tan&lt;/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&gt;3&lt;/</a:t>
              </a:r>
              <a:r>
                <a:rPr lang="en-US" sz="500" b="1" dirty="0" err="1"/>
                <a:t>DriverId</a:t>
              </a:r>
              <a:r>
                <a:rPr lang="en-US" sz="500" b="1" dirty="0"/>
                <a:t>&gt; </a:t>
              </a:r>
              <a:br>
                <a:rPr lang="en-US" sz="500" b="1" dirty="0"/>
              </a:br>
              <a:r>
                <a:rPr lang="en-US" sz="500" b="1" dirty="0"/>
                <a:t>&lt;</a:t>
              </a:r>
              <a:r>
                <a:rPr lang="en-US" sz="500" b="1" dirty="0" err="1"/>
                <a:t>FirstName</a:t>
              </a:r>
              <a:r>
                <a:rPr lang="en-US" sz="500" b="1" dirty="0"/>
                <a:t>&gt;Dan&lt;/</a:t>
              </a:r>
              <a:r>
                <a:rPr lang="en-US" sz="500" b="1" dirty="0" err="1"/>
                <a:t>FirstName</a:t>
              </a:r>
              <a:r>
                <a:rPr lang="en-US" sz="500" b="1" dirty="0"/>
                <a:t>&gt; </a:t>
              </a:r>
              <a:br>
                <a:rPr lang="en-US" sz="500" b="1" dirty="0"/>
              </a:br>
              <a:r>
                <a:rPr lang="en-US" sz="500" b="1" dirty="0"/>
                <a:t>&lt;</a:t>
              </a:r>
              <a:r>
                <a:rPr lang="en-US" sz="500" b="1" dirty="0" err="1"/>
                <a:t>LastName</a:t>
              </a:r>
              <a:r>
                <a:rPr lang="en-US" sz="500" b="1" dirty="0"/>
                <a:t>&gt;Bouie&lt;/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&gt;4&lt;/</a:t>
              </a:r>
              <a:r>
                <a:rPr lang="en-US" sz="500" b="1" dirty="0" err="1"/>
                <a:t>DriverId</a:t>
              </a:r>
              <a:r>
                <a:rPr lang="en-US" sz="500" b="1" dirty="0"/>
                <a:t>&gt; </a:t>
              </a:r>
              <a:br>
                <a:rPr lang="en-US" sz="500" b="1" dirty="0"/>
              </a:br>
              <a:r>
                <a:rPr lang="en-US" sz="500" b="1" dirty="0"/>
                <a:t>&lt;</a:t>
              </a:r>
              <a:r>
                <a:rPr lang="en-US" sz="500" b="1" dirty="0" err="1"/>
                <a:t>FirstName</a:t>
              </a:r>
              <a:r>
                <a:rPr lang="en-US" sz="500" b="1" dirty="0"/>
                <a:t>&gt;John&lt;/</a:t>
              </a:r>
              <a:r>
                <a:rPr lang="en-US" sz="500" b="1" dirty="0" err="1"/>
                <a:t>FirstName</a:t>
              </a:r>
              <a:r>
                <a:rPr lang="en-US" sz="500" b="1" dirty="0"/>
                <a:t>&gt; </a:t>
              </a:r>
              <a:br>
                <a:rPr lang="en-US" sz="500" b="1" dirty="0"/>
              </a:br>
              <a:r>
                <a:rPr lang="en-US" sz="500" b="1" dirty="0"/>
                <a:t>&lt;</a:t>
              </a:r>
              <a:r>
                <a:rPr lang="en-US" sz="500" b="1" dirty="0" err="1"/>
                <a:t>LastName</a:t>
              </a:r>
              <a:r>
                <a:rPr lang="en-US" sz="500" b="1" dirty="0"/>
                <a:t>&gt;Dietz&lt;/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&gt;5&lt;/</a:t>
              </a:r>
              <a:r>
                <a:rPr lang="en-US" sz="500" b="1" dirty="0" err="1"/>
                <a:t>DriverId</a:t>
              </a:r>
              <a:r>
                <a:rPr lang="en-US" sz="500" b="1" dirty="0"/>
                <a:t>&gt; </a:t>
              </a:r>
              <a:br>
                <a:rPr lang="en-US" sz="500" b="1" dirty="0"/>
              </a:br>
              <a:r>
                <a:rPr lang="en-US" sz="500" b="1" dirty="0"/>
                <a:t>&lt;</a:t>
              </a:r>
              <a:r>
                <a:rPr lang="en-US" sz="500" b="1" dirty="0" err="1"/>
                <a:t>FirstName</a:t>
              </a:r>
              <a:r>
                <a:rPr lang="en-US" sz="500" b="1" dirty="0"/>
                <a:t>&gt;Derek&lt;/</a:t>
              </a:r>
              <a:r>
                <a:rPr lang="en-US" sz="500" b="1" dirty="0" err="1"/>
                <a:t>FirstName</a:t>
              </a:r>
              <a:r>
                <a:rPr lang="en-US" sz="500" b="1" dirty="0"/>
                <a:t>&gt; </a:t>
              </a:r>
              <a:br>
                <a:rPr lang="en-US" sz="500" b="1" dirty="0"/>
              </a:br>
              <a:r>
                <a:rPr lang="en-US" sz="500" b="1" dirty="0"/>
                <a:t>&lt;</a:t>
              </a:r>
              <a:r>
                <a:rPr lang="en-US" sz="500" b="1" dirty="0" err="1"/>
                <a:t>LastName</a:t>
              </a:r>
              <a:r>
                <a:rPr lang="en-US" sz="500" b="1" dirty="0"/>
                <a:t>&gt;Snyder&lt;/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&gt;6&lt;/</a:t>
              </a:r>
              <a:r>
                <a:rPr lang="en-US" sz="500" b="1" dirty="0" err="1"/>
                <a:t>DriverId</a:t>
              </a:r>
              <a:r>
                <a:rPr lang="en-US" sz="500" b="1" dirty="0"/>
                <a:t>&gt; </a:t>
              </a:r>
              <a:br>
                <a:rPr lang="en-US" sz="500" b="1" dirty="0"/>
              </a:br>
              <a:r>
                <a:rPr lang="en-US" sz="500" b="1" dirty="0"/>
                <a:t>&lt;</a:t>
              </a:r>
              <a:r>
                <a:rPr lang="en-US" sz="500" b="1" dirty="0" err="1"/>
                <a:t>FirstName</a:t>
              </a:r>
              <a:r>
                <a:rPr lang="en-US" sz="500" b="1" dirty="0"/>
                <a:t>&gt;Steve&lt;/</a:t>
              </a:r>
              <a:r>
                <a:rPr lang="en-US" sz="500" b="1" dirty="0" err="1"/>
                <a:t>FirstName</a:t>
              </a:r>
              <a:r>
                <a:rPr lang="en-US" sz="500" b="1" dirty="0"/>
                <a:t>&gt; </a:t>
              </a:r>
              <a:br>
                <a:rPr lang="en-US" sz="500" b="1" dirty="0"/>
              </a:br>
              <a:r>
                <a:rPr lang="en-US" sz="500" b="1" dirty="0"/>
                <a:t>&lt;</a:t>
              </a:r>
              <a:r>
                <a:rPr lang="en-US" sz="500" b="1" dirty="0" err="1"/>
                <a:t>LastName</a:t>
              </a:r>
              <a:r>
                <a:rPr lang="en-US" sz="500" b="1" dirty="0"/>
                <a:t>&gt;</a:t>
              </a:r>
              <a:r>
                <a:rPr lang="en-US" sz="500" b="1" dirty="0" err="1"/>
                <a:t>Hegenderfer</a:t>
              </a:r>
              <a:r>
                <a:rPr lang="en-US" sz="500" b="1" dirty="0"/>
                <a:t>&lt;/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&gt;7&lt;/</a:t>
              </a:r>
              <a:r>
                <a:rPr lang="en-US" sz="500" b="1" dirty="0" err="1"/>
                <a:t>DriverId</a:t>
              </a:r>
              <a:r>
                <a:rPr lang="en-US" sz="500" b="1" dirty="0"/>
                <a:t>&gt; </a:t>
              </a:r>
              <a:br>
                <a:rPr lang="en-US" sz="500" b="1" dirty="0"/>
              </a:br>
              <a:r>
                <a:rPr lang="en-US" sz="500" b="1" dirty="0"/>
                <a:t>&lt;</a:t>
              </a:r>
              <a:r>
                <a:rPr lang="en-US" sz="500" b="1" dirty="0" err="1"/>
                <a:t>FirstName</a:t>
              </a:r>
              <a:r>
                <a:rPr lang="en-US" sz="500" b="1" dirty="0"/>
                <a:t>&gt;Chip&lt;/</a:t>
              </a:r>
              <a:r>
                <a:rPr lang="en-US" sz="500" b="1" dirty="0" err="1"/>
                <a:t>FirstName</a:t>
              </a:r>
              <a:r>
                <a:rPr lang="en-US" sz="500" b="1" dirty="0"/>
                <a:t>&gt; </a:t>
              </a:r>
              <a:br>
                <a:rPr lang="en-US" sz="500" b="1" dirty="0"/>
              </a:br>
              <a:r>
                <a:rPr lang="en-US" sz="500" b="1" dirty="0"/>
                <a:t>&lt;</a:t>
              </a:r>
              <a:r>
                <a:rPr lang="en-US" sz="500" b="1" dirty="0" err="1"/>
                <a:t>LastName</a:t>
              </a:r>
              <a:r>
                <a:rPr lang="en-US" sz="500" b="1" dirty="0"/>
                <a:t>&gt;</a:t>
              </a:r>
              <a:r>
                <a:rPr lang="en-US" sz="500" b="1" dirty="0" err="1"/>
                <a:t>Vollers</a:t>
              </a:r>
              <a:r>
                <a:rPr lang="en-US" sz="500" b="1" dirty="0"/>
                <a:t>&lt;/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&gt;8&lt;/</a:t>
              </a:r>
              <a:r>
                <a:rPr lang="en-US" sz="500" b="1" dirty="0" err="1"/>
                <a:t>DriverId</a:t>
              </a:r>
              <a:r>
                <a:rPr lang="en-US" sz="500" b="1" dirty="0"/>
                <a:t>&gt; </a:t>
              </a:r>
              <a:br>
                <a:rPr lang="en-US" sz="500" b="1" dirty="0"/>
              </a:br>
              <a:r>
                <a:rPr lang="en-US" sz="500" b="1" dirty="0"/>
                <a:t>&lt;</a:t>
              </a:r>
              <a:r>
                <a:rPr lang="en-US" sz="500" b="1" dirty="0" err="1"/>
                <a:t>FirstName</a:t>
              </a:r>
              <a:r>
                <a:rPr lang="en-US" sz="500" b="1" dirty="0"/>
                <a:t>&gt;James&lt;/</a:t>
              </a:r>
              <a:r>
                <a:rPr lang="en-US" sz="500" b="1" dirty="0" err="1"/>
                <a:t>FirstName</a:t>
              </a:r>
              <a:r>
                <a:rPr lang="en-US" sz="500" b="1" dirty="0"/>
                <a:t>&gt; </a:t>
              </a:r>
              <a:br>
                <a:rPr lang="en-US" sz="500" b="1" dirty="0"/>
              </a:br>
              <a:r>
                <a:rPr lang="en-US" sz="500" b="1" dirty="0"/>
                <a:t>&lt;</a:t>
              </a:r>
              <a:r>
                <a:rPr lang="en-US" sz="500" b="1" dirty="0" err="1"/>
                <a:t>LastName</a:t>
              </a:r>
              <a:r>
                <a:rPr lang="en-US" sz="500" b="1" dirty="0"/>
                <a:t>&gt;Pratt&lt;/</a:t>
              </a:r>
              <a:r>
                <a:rPr lang="en-US" sz="500" b="1" dirty="0" err="1"/>
                <a:t>LastName</a:t>
              </a:r>
              <a:r>
                <a:rPr lang="en-US" sz="500" b="1" dirty="0"/>
                <a:t>&gt; </a:t>
              </a:r>
              <a:br>
                <a:rPr lang="en-US" sz="500" b="1" dirty="0"/>
              </a:br>
              <a:r>
                <a:rPr lang="en-US" sz="500" b="1" dirty="0"/>
                <a:t>&lt;/Driver&gt; </a:t>
              </a:r>
              <a:br>
                <a:rPr lang="en-US" sz="500" b="1" dirty="0"/>
              </a:br>
              <a:r>
                <a:rPr lang="en-US" sz="500" b="1" dirty="0"/>
                <a:t>&lt;/</a:t>
              </a:r>
              <a:r>
                <a:rPr lang="en-US" sz="500" b="1" dirty="0" err="1"/>
                <a:t>ArrayOfDriver</a:t>
              </a:r>
              <a:r>
                <a:rPr lang="en-US" sz="500" b="1" dirty="0"/>
                <a:t>&gt;</a:t>
              </a:r>
              <a:endParaRPr lang="en-US" sz="500" dirty="0"/>
            </a:p>
            <a:p>
              <a:endParaRPr lang="en-US" sz="500" dirty="0"/>
            </a:p>
          </p:txBody>
        </p:sp>
        <p:sp>
          <p:nvSpPr>
            <p:cNvPr id="8" name="Rectangle 7"/>
            <p:cNvSpPr/>
            <p:nvPr/>
          </p:nvSpPr>
          <p:spPr>
            <a:xfrm>
              <a:off x="3541187" y="1264902"/>
              <a:ext cx="2553225" cy="640080"/>
            </a:xfrm>
            <a:prstGeom prst="rect">
              <a:avLst/>
            </a:prstGeom>
            <a:solidFill>
              <a:schemeClr val="accent2">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2000" dirty="0">
                  <a:solidFill>
                    <a:schemeClr val="lt1">
                      <a:alpha val="99000"/>
                    </a:schemeClr>
                  </a:solidFill>
                </a:rPr>
                <a:t>REST-XML 1.2kb</a:t>
              </a:r>
            </a:p>
          </p:txBody>
        </p:sp>
        <p:sp>
          <p:nvSpPr>
            <p:cNvPr id="13" name="Rectangle 12"/>
            <p:cNvSpPr/>
            <p:nvPr/>
          </p:nvSpPr>
          <p:spPr>
            <a:xfrm>
              <a:off x="3541187" y="1904981"/>
              <a:ext cx="2553225" cy="4348778"/>
            </a:xfrm>
            <a:prstGeom prst="rect">
              <a:avLst/>
            </a:prstGeom>
            <a:solidFill>
              <a:schemeClr val="accent2">
                <a:lumMod val="75000"/>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5900" dirty="0">
                  <a:ln>
                    <a:solidFill>
                      <a:schemeClr val="tx2">
                        <a:lumMod val="75000"/>
                      </a:schemeClr>
                    </a:solidFill>
                  </a:ln>
                  <a:solidFill>
                    <a:schemeClr val="lt1">
                      <a:alpha val="99000"/>
                    </a:schemeClr>
                  </a:solidFill>
                </a:rPr>
                <a:t> </a:t>
              </a:r>
            </a:p>
          </p:txBody>
        </p:sp>
      </p:grpSp>
      <p:grpSp>
        <p:nvGrpSpPr>
          <p:cNvPr id="10" name="Group 9"/>
          <p:cNvGrpSpPr/>
          <p:nvPr/>
        </p:nvGrpSpPr>
        <p:grpSpPr>
          <a:xfrm>
            <a:off x="6564888" y="1247995"/>
            <a:ext cx="5396491" cy="2643362"/>
            <a:chOff x="6617505" y="1247995"/>
            <a:chExt cx="5343873" cy="2643362"/>
          </a:xfrm>
        </p:grpSpPr>
        <p:sp>
          <p:nvSpPr>
            <p:cNvPr id="6" name="TextBox 5"/>
            <p:cNvSpPr txBox="1"/>
            <p:nvPr/>
          </p:nvSpPr>
          <p:spPr>
            <a:xfrm>
              <a:off x="6627812" y="1968571"/>
              <a:ext cx="5333566" cy="1354185"/>
            </a:xfrm>
            <a:custGeom>
              <a:avLst/>
              <a:gdLst>
                <a:gd name="connsiteX0" fmla="*/ 0 w 2667000"/>
                <a:gd name="connsiteY0" fmla="*/ 0 h 1215717"/>
                <a:gd name="connsiteX1" fmla="*/ 2667000 w 2667000"/>
                <a:gd name="connsiteY1" fmla="*/ 0 h 1215717"/>
                <a:gd name="connsiteX2" fmla="*/ 2667000 w 2667000"/>
                <a:gd name="connsiteY2" fmla="*/ 1215717 h 1215717"/>
                <a:gd name="connsiteX3" fmla="*/ 0 w 2667000"/>
                <a:gd name="connsiteY3" fmla="*/ 1215717 h 1215717"/>
                <a:gd name="connsiteX4" fmla="*/ 0 w 2667000"/>
                <a:gd name="connsiteY4" fmla="*/ 0 h 1215717"/>
                <a:gd name="connsiteX0" fmla="*/ 0 w 2667000"/>
                <a:gd name="connsiteY0" fmla="*/ 0 h 3730317"/>
                <a:gd name="connsiteX1" fmla="*/ 2667000 w 2667000"/>
                <a:gd name="connsiteY1" fmla="*/ 0 h 3730317"/>
                <a:gd name="connsiteX2" fmla="*/ 2659380 w 2667000"/>
                <a:gd name="connsiteY2" fmla="*/ 3730317 h 3730317"/>
                <a:gd name="connsiteX3" fmla="*/ 0 w 2667000"/>
                <a:gd name="connsiteY3" fmla="*/ 1215717 h 3730317"/>
                <a:gd name="connsiteX4" fmla="*/ 0 w 2667000"/>
                <a:gd name="connsiteY4" fmla="*/ 0 h 3730317"/>
                <a:gd name="connsiteX0" fmla="*/ 7620 w 2674620"/>
                <a:gd name="connsiteY0" fmla="*/ 0 h 3730317"/>
                <a:gd name="connsiteX1" fmla="*/ 2674620 w 2674620"/>
                <a:gd name="connsiteY1" fmla="*/ 0 h 3730317"/>
                <a:gd name="connsiteX2" fmla="*/ 2667000 w 2674620"/>
                <a:gd name="connsiteY2" fmla="*/ 3730317 h 3730317"/>
                <a:gd name="connsiteX3" fmla="*/ 0 w 2674620"/>
                <a:gd name="connsiteY3" fmla="*/ 3722697 h 3730317"/>
                <a:gd name="connsiteX4" fmla="*/ 7620 w 2674620"/>
                <a:gd name="connsiteY4" fmla="*/ 0 h 3730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620" h="3730317">
                  <a:moveTo>
                    <a:pt x="7620" y="0"/>
                  </a:moveTo>
                  <a:lnTo>
                    <a:pt x="2674620" y="0"/>
                  </a:lnTo>
                  <a:lnTo>
                    <a:pt x="2667000" y="3730317"/>
                  </a:lnTo>
                  <a:lnTo>
                    <a:pt x="0" y="3722697"/>
                  </a:lnTo>
                  <a:lnTo>
                    <a:pt x="7620" y="0"/>
                  </a:lnTo>
                  <a:close/>
                </a:path>
              </a:pathLst>
            </a:custGeom>
            <a:noFill/>
          </p:spPr>
          <p:txBody>
            <a:bodyPr wrap="square" lIns="121888" tIns="60944" rIns="121888" bIns="60944" rtlCol="0">
              <a:spAutoFit/>
            </a:bodyPr>
            <a:lstStyle/>
            <a:p>
              <a:r>
                <a:rPr lang="en-US" sz="1000" b="1" dirty="0"/>
                <a:t>[{"DistributionCenterId":1,"DriverId":1,"FirstName</a:t>
              </a:r>
              <a:r>
                <a:rPr lang="en-US" sz="1000" b="1" dirty="0" smtClean="0"/>
                <a:t>":“Nick","</a:t>
              </a:r>
              <a:r>
                <a:rPr lang="en-US" sz="1000" b="1" dirty="0"/>
                <a:t>LastName</a:t>
              </a:r>
              <a:r>
                <a:rPr lang="en-US" sz="1000" b="1" dirty="0" smtClean="0"/>
                <a:t>":"Harris"},</a:t>
              </a:r>
              <a:endParaRPr lang="en-US" sz="1000" b="1" dirty="0"/>
            </a:p>
            <a:p>
              <a:r>
                <a:rPr lang="en-US" sz="1000" b="1" dirty="0"/>
                <a:t> {"DistributionCenterId":1,"DriverId":2,"FirstName</a:t>
              </a:r>
              <a:r>
                <a:rPr lang="en-US" sz="1000" b="1" dirty="0" smtClean="0"/>
                <a:t>":“Rob","</a:t>
              </a:r>
              <a:r>
                <a:rPr lang="en-US" sz="1000" b="1" dirty="0"/>
                <a:t>LastName</a:t>
              </a:r>
              <a:r>
                <a:rPr lang="en-US" sz="1000" b="1" dirty="0" smtClean="0"/>
                <a:t>":“Tiffany"},</a:t>
              </a:r>
              <a:endParaRPr lang="en-US" sz="1000" b="1" dirty="0"/>
            </a:p>
            <a:p>
              <a:r>
                <a:rPr lang="en-US" sz="1000" b="1" dirty="0"/>
                <a:t> {"DistributionCenterId":1,"DriverId":3,"FirstName":"Dan","LastName":"Bouie"},</a:t>
              </a:r>
            </a:p>
            <a:p>
              <a:r>
                <a:rPr lang="en-US" sz="1000" b="1" dirty="0"/>
                <a:t> {"DistributionCenterId":1,"DriverId":4,"FirstName":"John","LastName":"Dietz"},</a:t>
              </a:r>
            </a:p>
            <a:p>
              <a:r>
                <a:rPr lang="en-US" sz="1000" b="1" dirty="0"/>
                <a:t> {"DistributionCenterId":2,"DriverId":5,"FirstName":"Derek","LastName":"Snyder"},</a:t>
              </a:r>
            </a:p>
            <a:p>
              <a:r>
                <a:rPr lang="en-US" sz="1000" b="1" dirty="0"/>
                <a:t> {"DistributionCenterId":2,"DriverId":6,"FirstName":"Steve","LastName":“Harris"},</a:t>
              </a:r>
            </a:p>
            <a:p>
              <a:r>
                <a:rPr lang="en-US" sz="1000" b="1" dirty="0"/>
                <a:t> {"DistributionCenterId":2,"DriverId":7,"FirstName":"Chip","LastName":"Vollers"},</a:t>
              </a:r>
            </a:p>
            <a:p>
              <a:r>
                <a:rPr lang="en-US" sz="1000" b="1" dirty="0"/>
                <a:t> {"DistributionCenterId":2,"DriverId":8,"FirstName":"James","LastName":"Pratt"}]</a:t>
              </a:r>
              <a:endParaRPr lang="en-US" sz="1000" dirty="0"/>
            </a:p>
          </p:txBody>
        </p:sp>
        <p:sp>
          <p:nvSpPr>
            <p:cNvPr id="9" name="Rectangle 8"/>
            <p:cNvSpPr/>
            <p:nvPr/>
          </p:nvSpPr>
          <p:spPr>
            <a:xfrm>
              <a:off x="6617505" y="1247995"/>
              <a:ext cx="5334098" cy="662191"/>
            </a:xfrm>
            <a:prstGeom prst="rect">
              <a:avLst/>
            </a:prstGeom>
            <a:solidFill>
              <a:schemeClr val="accent2">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2000" dirty="0">
                  <a:solidFill>
                    <a:schemeClr val="lt1">
                      <a:alpha val="99000"/>
                    </a:schemeClr>
                  </a:solidFill>
                </a:rPr>
                <a:t>JSON 639 </a:t>
              </a:r>
              <a:r>
                <a:rPr lang="en-US" sz="2000" dirty="0" smtClean="0">
                  <a:solidFill>
                    <a:schemeClr val="lt1">
                      <a:alpha val="99000"/>
                    </a:schemeClr>
                  </a:solidFill>
                </a:rPr>
                <a:t>bytes</a:t>
              </a:r>
              <a:endParaRPr lang="en-US" sz="2000" dirty="0">
                <a:solidFill>
                  <a:schemeClr val="lt1">
                    <a:alpha val="99000"/>
                  </a:schemeClr>
                </a:solidFill>
              </a:endParaRPr>
            </a:p>
          </p:txBody>
        </p:sp>
        <p:sp>
          <p:nvSpPr>
            <p:cNvPr id="14" name="Rectangle 13"/>
            <p:cNvSpPr/>
            <p:nvPr/>
          </p:nvSpPr>
          <p:spPr>
            <a:xfrm>
              <a:off x="6617506" y="1903914"/>
              <a:ext cx="5334098" cy="1987443"/>
            </a:xfrm>
            <a:prstGeom prst="rect">
              <a:avLst/>
            </a:prstGeom>
            <a:solidFill>
              <a:schemeClr val="accent2">
                <a:lumMod val="75000"/>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5900" dirty="0">
                  <a:ln>
                    <a:solidFill>
                      <a:schemeClr val="tx2">
                        <a:lumMod val="75000"/>
                      </a:schemeClr>
                    </a:solidFill>
                  </a:ln>
                  <a:solidFill>
                    <a:schemeClr val="lt1">
                      <a:alpha val="99000"/>
                    </a:schemeClr>
                  </a:solidFill>
                </a:rPr>
                <a:t> </a:t>
              </a:r>
            </a:p>
          </p:txBody>
        </p:sp>
      </p:grpSp>
    </p:spTree>
    <p:extLst>
      <p:ext uri="{BB962C8B-B14F-4D97-AF65-F5344CB8AC3E}">
        <p14:creationId xmlns:p14="http://schemas.microsoft.com/office/powerpoint/2010/main" val="12376932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5000"/>
            <a:ext cx="10103249" cy="1378644"/>
          </a:xfrm>
        </p:spPr>
        <p:txBody>
          <a:bodyPr/>
          <a:lstStyle/>
          <a:p>
            <a:r>
              <a:rPr lang="en-US" dirty="0" smtClean="0"/>
              <a:t>Media</a:t>
            </a:r>
            <a:endParaRPr lang="en-US" dirty="0"/>
          </a:p>
        </p:txBody>
      </p:sp>
    </p:spTree>
    <p:extLst>
      <p:ext uri="{BB962C8B-B14F-4D97-AF65-F5344CB8AC3E}">
        <p14:creationId xmlns:p14="http://schemas.microsoft.com/office/powerpoint/2010/main" val="319201950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bwMode="auto">
          <a:xfrm>
            <a:off x="5824665" y="1308296"/>
            <a:ext cx="5843461" cy="5070992"/>
          </a:xfrm>
          <a:prstGeom prst="rect">
            <a:avLst/>
          </a:prstGeom>
          <a:solidFill>
            <a:schemeClr val="accent2"/>
          </a:solidFill>
          <a:ln w="9525" cap="flat" cmpd="sng" algn="ctr">
            <a:noFill/>
            <a:prstDash val="solid"/>
            <a:headEnd type="none" w="med" len="med"/>
            <a:tailEnd type="none" w="med" len="med"/>
          </a:ln>
          <a:effectLst/>
        </p:spPr>
        <p:txBody>
          <a:bodyPr rot="0" spcFirstLastPara="0" vert="horz" wrap="square" lIns="182872" tIns="91436" rIns="45719" bIns="45719"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a:solidFill>
                  <a:schemeClr val="bg1">
                    <a:alpha val="99000"/>
                  </a:schemeClr>
                </a:solidFill>
                <a:latin typeface="Segoe UI Light" pitchFamily="34" charset="0"/>
              </a:rPr>
              <a:t> </a:t>
            </a:r>
          </a:p>
        </p:txBody>
      </p:sp>
      <p:grpSp>
        <p:nvGrpSpPr>
          <p:cNvPr id="29" name="Group 28"/>
          <p:cNvGrpSpPr/>
          <p:nvPr/>
        </p:nvGrpSpPr>
        <p:grpSpPr>
          <a:xfrm>
            <a:off x="5973014" y="1482167"/>
            <a:ext cx="5546762" cy="3351175"/>
            <a:chOff x="214313" y="2174875"/>
            <a:chExt cx="990600" cy="598488"/>
          </a:xfrm>
          <a:solidFill>
            <a:schemeClr val="bg1"/>
          </a:solidFill>
        </p:grpSpPr>
        <p:sp>
          <p:nvSpPr>
            <p:cNvPr id="30"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19112" y="228600"/>
            <a:ext cx="11149013" cy="664797"/>
          </a:xfrm>
        </p:spPr>
        <p:txBody>
          <a:bodyPr/>
          <a:lstStyle/>
          <a:p>
            <a:r>
              <a:rPr lang="en-US" sz="4800" dirty="0" smtClean="0"/>
              <a:t>Storage: How do we keep secrets secret?</a:t>
            </a:r>
            <a:endParaRPr lang="en-US" sz="4800" dirty="0"/>
          </a:p>
        </p:txBody>
      </p:sp>
      <p:sp>
        <p:nvSpPr>
          <p:cNvPr id="3" name="Text Placeholder 2"/>
          <p:cNvSpPr>
            <a:spLocks noGrp="1"/>
          </p:cNvSpPr>
          <p:nvPr>
            <p:ph type="body" sz="quarter" idx="10"/>
          </p:nvPr>
        </p:nvSpPr>
        <p:spPr/>
        <p:txBody>
          <a:bodyPr/>
          <a:lstStyle/>
          <a:p>
            <a:r>
              <a:rPr lang="en-US" smtClean="0"/>
              <a:t>Proxy the requests</a:t>
            </a:r>
          </a:p>
          <a:p>
            <a:r>
              <a:rPr lang="en-US" smtClean="0"/>
              <a:t>Client sends data </a:t>
            </a:r>
            <a:br>
              <a:rPr lang="en-US" smtClean="0"/>
            </a:br>
            <a:r>
              <a:rPr lang="en-US" smtClean="0"/>
              <a:t>to web role</a:t>
            </a:r>
          </a:p>
          <a:p>
            <a:r>
              <a:rPr lang="en-US" smtClean="0"/>
              <a:t>Web role sends </a:t>
            </a:r>
            <a:br>
              <a:rPr lang="en-US" smtClean="0"/>
            </a:br>
            <a:r>
              <a:rPr lang="en-US" smtClean="0"/>
              <a:t>data to storage</a:t>
            </a:r>
            <a:endParaRPr lang="en-US" dirty="0"/>
          </a:p>
        </p:txBody>
      </p:sp>
      <p:cxnSp>
        <p:nvCxnSpPr>
          <p:cNvPr id="5" name="Straight Connector 4"/>
          <p:cNvCxnSpPr/>
          <p:nvPr/>
        </p:nvCxnSpPr>
        <p:spPr>
          <a:xfrm flipH="1" flipV="1">
            <a:off x="8186874" y="3848614"/>
            <a:ext cx="1119042" cy="1435423"/>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sp>
        <p:nvSpPr>
          <p:cNvPr id="8" name="TextBox 7"/>
          <p:cNvSpPr txBox="1"/>
          <p:nvPr/>
        </p:nvSpPr>
        <p:spPr>
          <a:xfrm>
            <a:off x="8286833" y="4897778"/>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tx1">
                    <a:lumMod val="90000"/>
                    <a:lumOff val="10000"/>
                    <a:alpha val="99000"/>
                  </a:schemeClr>
                </a:solidFill>
              </a:rPr>
              <a:t>(1)</a:t>
            </a:r>
          </a:p>
        </p:txBody>
      </p:sp>
      <p:sp>
        <p:nvSpPr>
          <p:cNvPr id="9" name="TextBox 8"/>
          <p:cNvSpPr txBox="1"/>
          <p:nvPr/>
        </p:nvSpPr>
        <p:spPr>
          <a:xfrm>
            <a:off x="8680330" y="2600682"/>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tx1">
                    <a:lumMod val="90000"/>
                    <a:lumOff val="10000"/>
                    <a:alpha val="99000"/>
                  </a:schemeClr>
                </a:solidFill>
              </a:rPr>
              <a:t>(2)</a:t>
            </a:r>
          </a:p>
        </p:txBody>
      </p:sp>
      <p:grpSp>
        <p:nvGrpSpPr>
          <p:cNvPr id="42" name="Group 41"/>
          <p:cNvGrpSpPr/>
          <p:nvPr/>
        </p:nvGrpSpPr>
        <p:grpSpPr>
          <a:xfrm>
            <a:off x="9148740" y="-694587"/>
            <a:ext cx="1872849" cy="426277"/>
            <a:chOff x="8079777" y="5723467"/>
            <a:chExt cx="672244" cy="269455"/>
          </a:xfrm>
          <a:noFill/>
        </p:grpSpPr>
        <p:sp>
          <p:nvSpPr>
            <p:cNvPr id="43" name="Rectangle 42"/>
            <p:cNvSpPr/>
            <p:nvPr/>
          </p:nvSpPr>
          <p:spPr bwMode="auto">
            <a:xfrm>
              <a:off x="8079777"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solidFill>
                  <a:schemeClr val="accent1"/>
                </a:solidFill>
                <a:latin typeface="+mj-lt"/>
              </a:endParaRPr>
            </a:p>
          </p:txBody>
        </p:sp>
        <p:sp>
          <p:nvSpPr>
            <p:cNvPr id="44" name="Rectangle 43"/>
            <p:cNvSpPr/>
            <p:nvPr/>
          </p:nvSpPr>
          <p:spPr bwMode="auto">
            <a:xfrm>
              <a:off x="8247838"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solidFill>
                  <a:schemeClr val="accent1"/>
                </a:solidFill>
                <a:latin typeface="+mj-lt"/>
              </a:endParaRPr>
            </a:p>
          </p:txBody>
        </p:sp>
        <p:sp>
          <p:nvSpPr>
            <p:cNvPr id="45" name="Rectangle 44"/>
            <p:cNvSpPr/>
            <p:nvPr/>
          </p:nvSpPr>
          <p:spPr bwMode="auto">
            <a:xfrm>
              <a:off x="8415899"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solidFill>
                  <a:schemeClr val="accent1"/>
                </a:solidFill>
                <a:latin typeface="+mj-lt"/>
              </a:endParaRPr>
            </a:p>
          </p:txBody>
        </p:sp>
        <p:sp>
          <p:nvSpPr>
            <p:cNvPr id="46" name="Rectangle 45"/>
            <p:cNvSpPr/>
            <p:nvPr/>
          </p:nvSpPr>
          <p:spPr bwMode="auto">
            <a:xfrm>
              <a:off x="8583960" y="5723467"/>
              <a:ext cx="168061"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solidFill>
                  <a:schemeClr val="accent1"/>
                </a:solidFill>
                <a:latin typeface="+mj-lt"/>
              </a:endParaRPr>
            </a:p>
          </p:txBody>
        </p:sp>
      </p:grpSp>
      <p:grpSp>
        <p:nvGrpSpPr>
          <p:cNvPr id="59" name="Group 58"/>
          <p:cNvGrpSpPr/>
          <p:nvPr/>
        </p:nvGrpSpPr>
        <p:grpSpPr>
          <a:xfrm>
            <a:off x="6796771" y="3218234"/>
            <a:ext cx="1666994" cy="1512181"/>
            <a:chOff x="6736308" y="3134493"/>
            <a:chExt cx="1666994" cy="1512180"/>
          </a:xfrm>
          <a:solidFill>
            <a:schemeClr val="tx1"/>
          </a:solidFill>
        </p:grpSpPr>
        <p:grpSp>
          <p:nvGrpSpPr>
            <p:cNvPr id="52" name="Group 51"/>
            <p:cNvGrpSpPr/>
            <p:nvPr/>
          </p:nvGrpSpPr>
          <p:grpSpPr bwMode="black">
            <a:xfrm>
              <a:off x="6891720" y="3134493"/>
              <a:ext cx="1356170" cy="1103304"/>
              <a:chOff x="5184775" y="225425"/>
              <a:chExt cx="1500188" cy="1220788"/>
            </a:xfrm>
            <a:grpFill/>
          </p:grpSpPr>
          <p:sp>
            <p:nvSpPr>
              <p:cNvPr id="53"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Oval 87"/>
              <p:cNvSpPr>
                <a:spLocks noChangeArrowheads="1"/>
              </p:cNvSpPr>
              <p:nvPr/>
            </p:nvSpPr>
            <p:spPr bwMode="black">
              <a:xfrm>
                <a:off x="5630863" y="812800"/>
                <a:ext cx="203200" cy="203200"/>
              </a:xfrm>
              <a:prstGeom prst="ellipse">
                <a:avLst/>
              </a:pr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5"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8" name="Text Placeholder 2"/>
            <p:cNvSpPr txBox="1">
              <a:spLocks/>
            </p:cNvSpPr>
            <p:nvPr/>
          </p:nvSpPr>
          <p:spPr>
            <a:xfrm>
              <a:off x="6736308" y="4369674"/>
              <a:ext cx="1666994" cy="276999"/>
            </a:xfrm>
            <a:prstGeom prst="rect">
              <a:avLst/>
            </a:prstGeom>
            <a:noFill/>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tx1">
                      <a:lumMod val="90000"/>
                      <a:lumOff val="10000"/>
                      <a:alpha val="99000"/>
                    </a:schemeClr>
                  </a:solidFill>
                  <a:latin typeface="+mj-lt"/>
                </a:rPr>
                <a:t>Web Role</a:t>
              </a:r>
              <a:endParaRPr lang="en-US" spc="-100" dirty="0">
                <a:solidFill>
                  <a:schemeClr val="tx1">
                    <a:lumMod val="90000"/>
                    <a:lumOff val="10000"/>
                    <a:alpha val="99000"/>
                  </a:schemeClr>
                </a:solidFill>
                <a:latin typeface="+mj-lt"/>
              </a:endParaRPr>
            </a:p>
          </p:txBody>
        </p:sp>
      </p:grpSp>
      <p:grpSp>
        <p:nvGrpSpPr>
          <p:cNvPr id="6" name="Group 5"/>
          <p:cNvGrpSpPr/>
          <p:nvPr/>
        </p:nvGrpSpPr>
        <p:grpSpPr>
          <a:xfrm>
            <a:off x="9967367" y="1819057"/>
            <a:ext cx="1116786" cy="1390007"/>
            <a:chOff x="11412982" y="1778153"/>
            <a:chExt cx="1116786" cy="1390007"/>
          </a:xfrm>
        </p:grpSpPr>
        <p:sp>
          <p:nvSpPr>
            <p:cNvPr id="61" name="Freeform 60"/>
            <p:cNvSpPr/>
            <p:nvPr/>
          </p:nvSpPr>
          <p:spPr bwMode="auto">
            <a:xfrm>
              <a:off x="11463314" y="1826696"/>
              <a:ext cx="1016122" cy="1288558"/>
            </a:xfrm>
            <a:custGeom>
              <a:avLst/>
              <a:gdLst>
                <a:gd name="connsiteX0" fmla="*/ 2479 w 883542"/>
                <a:gd name="connsiteY0" fmla="*/ 22674 h 1120430"/>
                <a:gd name="connsiteX1" fmla="*/ 2479 w 883542"/>
                <a:gd name="connsiteY1" fmla="*/ 70299 h 1120430"/>
                <a:gd name="connsiteX2" fmla="*/ 7242 w 883542"/>
                <a:gd name="connsiteY2" fmla="*/ 106017 h 1120430"/>
                <a:gd name="connsiteX3" fmla="*/ 14386 w 883542"/>
                <a:gd name="connsiteY3" fmla="*/ 127449 h 1120430"/>
                <a:gd name="connsiteX4" fmla="*/ 16767 w 883542"/>
                <a:gd name="connsiteY4" fmla="*/ 294136 h 1120430"/>
                <a:gd name="connsiteX5" fmla="*/ 12004 w 883542"/>
                <a:gd name="connsiteY5" fmla="*/ 441774 h 1120430"/>
                <a:gd name="connsiteX6" fmla="*/ 7242 w 883542"/>
                <a:gd name="connsiteY6" fmla="*/ 601317 h 1120430"/>
                <a:gd name="connsiteX7" fmla="*/ 12004 w 883542"/>
                <a:gd name="connsiteY7" fmla="*/ 667992 h 1120430"/>
                <a:gd name="connsiteX8" fmla="*/ 16767 w 883542"/>
                <a:gd name="connsiteY8" fmla="*/ 687042 h 1120430"/>
                <a:gd name="connsiteX9" fmla="*/ 21529 w 883542"/>
                <a:gd name="connsiteY9" fmla="*/ 708474 h 1120430"/>
                <a:gd name="connsiteX10" fmla="*/ 21529 w 883542"/>
                <a:gd name="connsiteY10" fmla="*/ 827536 h 1120430"/>
                <a:gd name="connsiteX11" fmla="*/ 19148 w 883542"/>
                <a:gd name="connsiteY11" fmla="*/ 837061 h 1120430"/>
                <a:gd name="connsiteX12" fmla="*/ 16767 w 883542"/>
                <a:gd name="connsiteY12" fmla="*/ 901355 h 1120430"/>
                <a:gd name="connsiteX13" fmla="*/ 16767 w 883542"/>
                <a:gd name="connsiteY13" fmla="*/ 1044230 h 1120430"/>
                <a:gd name="connsiteX14" fmla="*/ 19148 w 883542"/>
                <a:gd name="connsiteY14" fmla="*/ 1058517 h 1120430"/>
                <a:gd name="connsiteX15" fmla="*/ 23911 w 883542"/>
                <a:gd name="connsiteY15" fmla="*/ 1108524 h 1120430"/>
                <a:gd name="connsiteX16" fmla="*/ 119161 w 883542"/>
                <a:gd name="connsiteY16" fmla="*/ 1110905 h 1120430"/>
                <a:gd name="connsiteX17" fmla="*/ 126304 w 883542"/>
                <a:gd name="connsiteY17" fmla="*/ 1113286 h 1120430"/>
                <a:gd name="connsiteX18" fmla="*/ 150117 w 883542"/>
                <a:gd name="connsiteY18" fmla="*/ 1118049 h 1120430"/>
                <a:gd name="connsiteX19" fmla="*/ 159642 w 883542"/>
                <a:gd name="connsiteY19" fmla="*/ 1120430 h 1120430"/>
                <a:gd name="connsiteX20" fmla="*/ 450154 w 883542"/>
                <a:gd name="connsiteY20" fmla="*/ 1118049 h 1120430"/>
                <a:gd name="connsiteX21" fmla="*/ 459679 w 883542"/>
                <a:gd name="connsiteY21" fmla="*/ 1115667 h 1120430"/>
                <a:gd name="connsiteX22" fmla="*/ 566836 w 883542"/>
                <a:gd name="connsiteY22" fmla="*/ 1113286 h 1120430"/>
                <a:gd name="connsiteX23" fmla="*/ 588267 w 883542"/>
                <a:gd name="connsiteY23" fmla="*/ 1110905 h 1120430"/>
                <a:gd name="connsiteX24" fmla="*/ 602554 w 883542"/>
                <a:gd name="connsiteY24" fmla="*/ 1108524 h 1120430"/>
                <a:gd name="connsiteX25" fmla="*/ 678754 w 883542"/>
                <a:gd name="connsiteY25" fmla="*/ 1106142 h 1120430"/>
                <a:gd name="connsiteX26" fmla="*/ 685898 w 883542"/>
                <a:gd name="connsiteY26" fmla="*/ 1103761 h 1120430"/>
                <a:gd name="connsiteX27" fmla="*/ 874017 w 883542"/>
                <a:gd name="connsiteY27" fmla="*/ 1101380 h 1120430"/>
                <a:gd name="connsiteX28" fmla="*/ 871636 w 883542"/>
                <a:gd name="connsiteY28" fmla="*/ 1082330 h 1120430"/>
                <a:gd name="connsiteX29" fmla="*/ 864492 w 883542"/>
                <a:gd name="connsiteY29" fmla="*/ 1048992 h 1120430"/>
                <a:gd name="connsiteX30" fmla="*/ 862111 w 883542"/>
                <a:gd name="connsiteY30" fmla="*/ 1041849 h 1120430"/>
                <a:gd name="connsiteX31" fmla="*/ 857348 w 883542"/>
                <a:gd name="connsiteY31" fmla="*/ 1034705 h 1120430"/>
                <a:gd name="connsiteX32" fmla="*/ 852586 w 883542"/>
                <a:gd name="connsiteY32" fmla="*/ 1020417 h 1120430"/>
                <a:gd name="connsiteX33" fmla="*/ 847823 w 883542"/>
                <a:gd name="connsiteY33" fmla="*/ 998986 h 1120430"/>
                <a:gd name="connsiteX34" fmla="*/ 850204 w 883542"/>
                <a:gd name="connsiteY34" fmla="*/ 865636 h 1120430"/>
                <a:gd name="connsiteX35" fmla="*/ 852586 w 883542"/>
                <a:gd name="connsiteY35" fmla="*/ 841824 h 1120430"/>
                <a:gd name="connsiteX36" fmla="*/ 854967 w 883542"/>
                <a:gd name="connsiteY36" fmla="*/ 834680 h 1120430"/>
                <a:gd name="connsiteX37" fmla="*/ 859729 w 883542"/>
                <a:gd name="connsiteY37" fmla="*/ 782292 h 1120430"/>
                <a:gd name="connsiteX38" fmla="*/ 862111 w 883542"/>
                <a:gd name="connsiteY38" fmla="*/ 756099 h 1120430"/>
                <a:gd name="connsiteX39" fmla="*/ 864492 w 883542"/>
                <a:gd name="connsiteY39" fmla="*/ 725142 h 1120430"/>
                <a:gd name="connsiteX40" fmla="*/ 869254 w 883542"/>
                <a:gd name="connsiteY40" fmla="*/ 708474 h 1120430"/>
                <a:gd name="connsiteX41" fmla="*/ 871636 w 883542"/>
                <a:gd name="connsiteY41" fmla="*/ 684661 h 1120430"/>
                <a:gd name="connsiteX42" fmla="*/ 876398 w 883542"/>
                <a:gd name="connsiteY42" fmla="*/ 665611 h 1120430"/>
                <a:gd name="connsiteX43" fmla="*/ 881161 w 883542"/>
                <a:gd name="connsiteY43" fmla="*/ 639417 h 1120430"/>
                <a:gd name="connsiteX44" fmla="*/ 883542 w 883542"/>
                <a:gd name="connsiteY44" fmla="*/ 601317 h 1120430"/>
                <a:gd name="connsiteX45" fmla="*/ 878779 w 883542"/>
                <a:gd name="connsiteY45" fmla="*/ 496542 h 1120430"/>
                <a:gd name="connsiteX46" fmla="*/ 876398 w 883542"/>
                <a:gd name="connsiteY46" fmla="*/ 487017 h 1120430"/>
                <a:gd name="connsiteX47" fmla="*/ 874017 w 883542"/>
                <a:gd name="connsiteY47" fmla="*/ 472730 h 1120430"/>
                <a:gd name="connsiteX48" fmla="*/ 869254 w 883542"/>
                <a:gd name="connsiteY48" fmla="*/ 453680 h 1120430"/>
                <a:gd name="connsiteX49" fmla="*/ 862111 w 883542"/>
                <a:gd name="connsiteY49" fmla="*/ 417961 h 1120430"/>
                <a:gd name="connsiteX50" fmla="*/ 857348 w 883542"/>
                <a:gd name="connsiteY50" fmla="*/ 384624 h 1120430"/>
                <a:gd name="connsiteX51" fmla="*/ 854967 w 883542"/>
                <a:gd name="connsiteY51" fmla="*/ 375099 h 1120430"/>
                <a:gd name="connsiteX52" fmla="*/ 857348 w 883542"/>
                <a:gd name="connsiteY52" fmla="*/ 346524 h 1120430"/>
                <a:gd name="connsiteX53" fmla="*/ 854967 w 883542"/>
                <a:gd name="connsiteY53" fmla="*/ 332236 h 1120430"/>
                <a:gd name="connsiteX54" fmla="*/ 843061 w 883542"/>
                <a:gd name="connsiteY54" fmla="*/ 313186 h 1120430"/>
                <a:gd name="connsiteX55" fmla="*/ 835917 w 883542"/>
                <a:gd name="connsiteY55" fmla="*/ 306042 h 1120430"/>
                <a:gd name="connsiteX56" fmla="*/ 828773 w 883542"/>
                <a:gd name="connsiteY56" fmla="*/ 301280 h 1120430"/>
                <a:gd name="connsiteX57" fmla="*/ 819248 w 883542"/>
                <a:gd name="connsiteY57" fmla="*/ 286992 h 1120430"/>
                <a:gd name="connsiteX58" fmla="*/ 816867 w 883542"/>
                <a:gd name="connsiteY58" fmla="*/ 279849 h 1120430"/>
                <a:gd name="connsiteX59" fmla="*/ 809723 w 883542"/>
                <a:gd name="connsiteY59" fmla="*/ 275086 h 1120430"/>
                <a:gd name="connsiteX60" fmla="*/ 795436 w 883542"/>
                <a:gd name="connsiteY60" fmla="*/ 260799 h 1120430"/>
                <a:gd name="connsiteX61" fmla="*/ 776386 w 883542"/>
                <a:gd name="connsiteY61" fmla="*/ 248892 h 1120430"/>
                <a:gd name="connsiteX62" fmla="*/ 766861 w 883542"/>
                <a:gd name="connsiteY62" fmla="*/ 241749 h 1120430"/>
                <a:gd name="connsiteX63" fmla="*/ 757336 w 883542"/>
                <a:gd name="connsiteY63" fmla="*/ 229842 h 1120430"/>
                <a:gd name="connsiteX64" fmla="*/ 743048 w 883542"/>
                <a:gd name="connsiteY64" fmla="*/ 213174 h 1120430"/>
                <a:gd name="connsiteX65" fmla="*/ 731142 w 883542"/>
                <a:gd name="connsiteY65" fmla="*/ 203649 h 1120430"/>
                <a:gd name="connsiteX66" fmla="*/ 723998 w 883542"/>
                <a:gd name="connsiteY66" fmla="*/ 196505 h 1120430"/>
                <a:gd name="connsiteX67" fmla="*/ 714473 w 883542"/>
                <a:gd name="connsiteY67" fmla="*/ 191742 h 1120430"/>
                <a:gd name="connsiteX68" fmla="*/ 707329 w 883542"/>
                <a:gd name="connsiteY68" fmla="*/ 184599 h 1120430"/>
                <a:gd name="connsiteX69" fmla="*/ 690661 w 883542"/>
                <a:gd name="connsiteY69" fmla="*/ 175074 h 1120430"/>
                <a:gd name="connsiteX70" fmla="*/ 678754 w 883542"/>
                <a:gd name="connsiteY70" fmla="*/ 165549 h 1120430"/>
                <a:gd name="connsiteX71" fmla="*/ 671611 w 883542"/>
                <a:gd name="connsiteY71" fmla="*/ 160786 h 1120430"/>
                <a:gd name="connsiteX72" fmla="*/ 657323 w 883542"/>
                <a:gd name="connsiteY72" fmla="*/ 141736 h 1120430"/>
                <a:gd name="connsiteX73" fmla="*/ 650179 w 883542"/>
                <a:gd name="connsiteY73" fmla="*/ 132211 h 1120430"/>
                <a:gd name="connsiteX74" fmla="*/ 643036 w 883542"/>
                <a:gd name="connsiteY74" fmla="*/ 122686 h 1120430"/>
                <a:gd name="connsiteX75" fmla="*/ 638273 w 883542"/>
                <a:gd name="connsiteY75" fmla="*/ 115542 h 1120430"/>
                <a:gd name="connsiteX76" fmla="*/ 631129 w 883542"/>
                <a:gd name="connsiteY76" fmla="*/ 110780 h 1120430"/>
                <a:gd name="connsiteX77" fmla="*/ 623986 w 883542"/>
                <a:gd name="connsiteY77" fmla="*/ 101255 h 1120430"/>
                <a:gd name="connsiteX78" fmla="*/ 616842 w 883542"/>
                <a:gd name="connsiteY78" fmla="*/ 96492 h 1120430"/>
                <a:gd name="connsiteX79" fmla="*/ 612079 w 883542"/>
                <a:gd name="connsiteY79" fmla="*/ 89349 h 1120430"/>
                <a:gd name="connsiteX80" fmla="*/ 590648 w 883542"/>
                <a:gd name="connsiteY80" fmla="*/ 72680 h 1120430"/>
                <a:gd name="connsiteX81" fmla="*/ 578742 w 883542"/>
                <a:gd name="connsiteY81" fmla="*/ 56011 h 1120430"/>
                <a:gd name="connsiteX82" fmla="*/ 571598 w 883542"/>
                <a:gd name="connsiteY82" fmla="*/ 48867 h 1120430"/>
                <a:gd name="connsiteX83" fmla="*/ 562073 w 883542"/>
                <a:gd name="connsiteY83" fmla="*/ 44105 h 1120430"/>
                <a:gd name="connsiteX84" fmla="*/ 550167 w 883542"/>
                <a:gd name="connsiteY84" fmla="*/ 36961 h 1120430"/>
                <a:gd name="connsiteX85" fmla="*/ 533498 w 883542"/>
                <a:gd name="connsiteY85" fmla="*/ 22674 h 1120430"/>
                <a:gd name="connsiteX86" fmla="*/ 523973 w 883542"/>
                <a:gd name="connsiteY86" fmla="*/ 13149 h 1120430"/>
                <a:gd name="connsiteX87" fmla="*/ 500161 w 883542"/>
                <a:gd name="connsiteY87" fmla="*/ 6005 h 1120430"/>
                <a:gd name="connsiteX88" fmla="*/ 493017 w 883542"/>
                <a:gd name="connsiteY88" fmla="*/ 1242 h 1120430"/>
                <a:gd name="connsiteX89" fmla="*/ 431104 w 883542"/>
                <a:gd name="connsiteY89" fmla="*/ 8386 h 1120430"/>
                <a:gd name="connsiteX90" fmla="*/ 340617 w 883542"/>
                <a:gd name="connsiteY90" fmla="*/ 15530 h 1120430"/>
                <a:gd name="connsiteX91" fmla="*/ 219173 w 883542"/>
                <a:gd name="connsiteY91" fmla="*/ 17911 h 1120430"/>
                <a:gd name="connsiteX92" fmla="*/ 23911 w 883542"/>
                <a:gd name="connsiteY92" fmla="*/ 20292 h 1120430"/>
                <a:gd name="connsiteX93" fmla="*/ 2479 w 883542"/>
                <a:gd name="connsiteY93" fmla="*/ 22674 h 112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3542" h="1120430">
                  <a:moveTo>
                    <a:pt x="2479" y="22674"/>
                  </a:moveTo>
                  <a:cubicBezTo>
                    <a:pt x="-1093" y="31009"/>
                    <a:pt x="-550" y="32437"/>
                    <a:pt x="2479" y="70299"/>
                  </a:cubicBezTo>
                  <a:cubicBezTo>
                    <a:pt x="4824" y="99608"/>
                    <a:pt x="3520" y="85543"/>
                    <a:pt x="7242" y="106017"/>
                  </a:cubicBezTo>
                  <a:cubicBezTo>
                    <a:pt x="10450" y="123663"/>
                    <a:pt x="6733" y="115971"/>
                    <a:pt x="14386" y="127449"/>
                  </a:cubicBezTo>
                  <a:cubicBezTo>
                    <a:pt x="15180" y="183011"/>
                    <a:pt x="17188" y="238570"/>
                    <a:pt x="16767" y="294136"/>
                  </a:cubicBezTo>
                  <a:cubicBezTo>
                    <a:pt x="16394" y="343373"/>
                    <a:pt x="13511" y="392559"/>
                    <a:pt x="12004" y="441774"/>
                  </a:cubicBezTo>
                  <a:cubicBezTo>
                    <a:pt x="2787" y="742863"/>
                    <a:pt x="15843" y="334647"/>
                    <a:pt x="7242" y="601317"/>
                  </a:cubicBezTo>
                  <a:cubicBezTo>
                    <a:pt x="8083" y="614773"/>
                    <a:pt x="10171" y="652413"/>
                    <a:pt x="12004" y="667992"/>
                  </a:cubicBezTo>
                  <a:cubicBezTo>
                    <a:pt x="13456" y="680336"/>
                    <a:pt x="13988" y="677314"/>
                    <a:pt x="16767" y="687042"/>
                  </a:cubicBezTo>
                  <a:cubicBezTo>
                    <a:pt x="19009" y="694889"/>
                    <a:pt x="19893" y="700290"/>
                    <a:pt x="21529" y="708474"/>
                  </a:cubicBezTo>
                  <a:cubicBezTo>
                    <a:pt x="25988" y="761964"/>
                    <a:pt x="25519" y="743763"/>
                    <a:pt x="21529" y="827536"/>
                  </a:cubicBezTo>
                  <a:cubicBezTo>
                    <a:pt x="21373" y="830805"/>
                    <a:pt x="19942" y="833886"/>
                    <a:pt x="19148" y="837061"/>
                  </a:cubicBezTo>
                  <a:cubicBezTo>
                    <a:pt x="18354" y="858492"/>
                    <a:pt x="17388" y="879918"/>
                    <a:pt x="16767" y="901355"/>
                  </a:cubicBezTo>
                  <a:cubicBezTo>
                    <a:pt x="14879" y="966511"/>
                    <a:pt x="12179" y="989167"/>
                    <a:pt x="16767" y="1044230"/>
                  </a:cubicBezTo>
                  <a:cubicBezTo>
                    <a:pt x="17168" y="1049041"/>
                    <a:pt x="18615" y="1053719"/>
                    <a:pt x="19148" y="1058517"/>
                  </a:cubicBezTo>
                  <a:cubicBezTo>
                    <a:pt x="20997" y="1075159"/>
                    <a:pt x="9078" y="1100754"/>
                    <a:pt x="23911" y="1108524"/>
                  </a:cubicBezTo>
                  <a:cubicBezTo>
                    <a:pt x="52045" y="1123261"/>
                    <a:pt x="87411" y="1110111"/>
                    <a:pt x="119161" y="1110905"/>
                  </a:cubicBezTo>
                  <a:cubicBezTo>
                    <a:pt x="121542" y="1111699"/>
                    <a:pt x="123858" y="1112722"/>
                    <a:pt x="126304" y="1113286"/>
                  </a:cubicBezTo>
                  <a:cubicBezTo>
                    <a:pt x="134192" y="1115106"/>
                    <a:pt x="142264" y="1116086"/>
                    <a:pt x="150117" y="1118049"/>
                  </a:cubicBezTo>
                  <a:lnTo>
                    <a:pt x="159642" y="1120430"/>
                  </a:lnTo>
                  <a:lnTo>
                    <a:pt x="450154" y="1118049"/>
                  </a:lnTo>
                  <a:cubicBezTo>
                    <a:pt x="453426" y="1117997"/>
                    <a:pt x="456409" y="1115800"/>
                    <a:pt x="459679" y="1115667"/>
                  </a:cubicBezTo>
                  <a:cubicBezTo>
                    <a:pt x="495377" y="1114210"/>
                    <a:pt x="531117" y="1114080"/>
                    <a:pt x="566836" y="1113286"/>
                  </a:cubicBezTo>
                  <a:cubicBezTo>
                    <a:pt x="573980" y="1112492"/>
                    <a:pt x="581142" y="1111855"/>
                    <a:pt x="588267" y="1110905"/>
                  </a:cubicBezTo>
                  <a:cubicBezTo>
                    <a:pt x="593053" y="1110267"/>
                    <a:pt x="597733" y="1108778"/>
                    <a:pt x="602554" y="1108524"/>
                  </a:cubicBezTo>
                  <a:cubicBezTo>
                    <a:pt x="627931" y="1107188"/>
                    <a:pt x="653354" y="1106936"/>
                    <a:pt x="678754" y="1106142"/>
                  </a:cubicBezTo>
                  <a:cubicBezTo>
                    <a:pt x="681135" y="1105348"/>
                    <a:pt x="683389" y="1103822"/>
                    <a:pt x="685898" y="1103761"/>
                  </a:cubicBezTo>
                  <a:cubicBezTo>
                    <a:pt x="748591" y="1102232"/>
                    <a:pt x="811719" y="1108568"/>
                    <a:pt x="874017" y="1101380"/>
                  </a:cubicBezTo>
                  <a:cubicBezTo>
                    <a:pt x="880374" y="1100646"/>
                    <a:pt x="872688" y="1088642"/>
                    <a:pt x="871636" y="1082330"/>
                  </a:cubicBezTo>
                  <a:cubicBezTo>
                    <a:pt x="870544" y="1075779"/>
                    <a:pt x="867092" y="1058094"/>
                    <a:pt x="864492" y="1048992"/>
                  </a:cubicBezTo>
                  <a:cubicBezTo>
                    <a:pt x="863803" y="1046579"/>
                    <a:pt x="863233" y="1044094"/>
                    <a:pt x="862111" y="1041849"/>
                  </a:cubicBezTo>
                  <a:cubicBezTo>
                    <a:pt x="860831" y="1039289"/>
                    <a:pt x="858936" y="1037086"/>
                    <a:pt x="857348" y="1034705"/>
                  </a:cubicBezTo>
                  <a:cubicBezTo>
                    <a:pt x="855761" y="1029942"/>
                    <a:pt x="853571" y="1025340"/>
                    <a:pt x="852586" y="1020417"/>
                  </a:cubicBezTo>
                  <a:cubicBezTo>
                    <a:pt x="849562" y="1005302"/>
                    <a:pt x="851186" y="1012437"/>
                    <a:pt x="847823" y="998986"/>
                  </a:cubicBezTo>
                  <a:cubicBezTo>
                    <a:pt x="848617" y="954536"/>
                    <a:pt x="848857" y="910073"/>
                    <a:pt x="850204" y="865636"/>
                  </a:cubicBezTo>
                  <a:cubicBezTo>
                    <a:pt x="850446" y="857663"/>
                    <a:pt x="851373" y="849708"/>
                    <a:pt x="852586" y="841824"/>
                  </a:cubicBezTo>
                  <a:cubicBezTo>
                    <a:pt x="852968" y="839343"/>
                    <a:pt x="854173" y="837061"/>
                    <a:pt x="854967" y="834680"/>
                  </a:cubicBezTo>
                  <a:cubicBezTo>
                    <a:pt x="859274" y="800218"/>
                    <a:pt x="855944" y="829598"/>
                    <a:pt x="859729" y="782292"/>
                  </a:cubicBezTo>
                  <a:cubicBezTo>
                    <a:pt x="860428" y="773553"/>
                    <a:pt x="861383" y="764836"/>
                    <a:pt x="862111" y="756099"/>
                  </a:cubicBezTo>
                  <a:cubicBezTo>
                    <a:pt x="862971" y="745785"/>
                    <a:pt x="863283" y="735421"/>
                    <a:pt x="864492" y="725142"/>
                  </a:cubicBezTo>
                  <a:cubicBezTo>
                    <a:pt x="865036" y="720520"/>
                    <a:pt x="867714" y="713094"/>
                    <a:pt x="869254" y="708474"/>
                  </a:cubicBezTo>
                  <a:cubicBezTo>
                    <a:pt x="870048" y="700536"/>
                    <a:pt x="870325" y="692530"/>
                    <a:pt x="871636" y="684661"/>
                  </a:cubicBezTo>
                  <a:cubicBezTo>
                    <a:pt x="872712" y="678205"/>
                    <a:pt x="875114" y="672029"/>
                    <a:pt x="876398" y="665611"/>
                  </a:cubicBezTo>
                  <a:cubicBezTo>
                    <a:pt x="879726" y="648970"/>
                    <a:pt x="878113" y="657697"/>
                    <a:pt x="881161" y="639417"/>
                  </a:cubicBezTo>
                  <a:cubicBezTo>
                    <a:pt x="881955" y="626717"/>
                    <a:pt x="883542" y="614042"/>
                    <a:pt x="883542" y="601317"/>
                  </a:cubicBezTo>
                  <a:cubicBezTo>
                    <a:pt x="883542" y="592963"/>
                    <a:pt x="880276" y="513009"/>
                    <a:pt x="878779" y="496542"/>
                  </a:cubicBezTo>
                  <a:cubicBezTo>
                    <a:pt x="878483" y="493283"/>
                    <a:pt x="877040" y="490226"/>
                    <a:pt x="876398" y="487017"/>
                  </a:cubicBezTo>
                  <a:cubicBezTo>
                    <a:pt x="875451" y="482283"/>
                    <a:pt x="875029" y="477451"/>
                    <a:pt x="874017" y="472730"/>
                  </a:cubicBezTo>
                  <a:cubicBezTo>
                    <a:pt x="872645" y="466330"/>
                    <a:pt x="870180" y="460160"/>
                    <a:pt x="869254" y="453680"/>
                  </a:cubicBezTo>
                  <a:cubicBezTo>
                    <a:pt x="864449" y="420044"/>
                    <a:pt x="869981" y="454686"/>
                    <a:pt x="862111" y="417961"/>
                  </a:cubicBezTo>
                  <a:cubicBezTo>
                    <a:pt x="858734" y="402201"/>
                    <a:pt x="860252" y="402051"/>
                    <a:pt x="857348" y="384624"/>
                  </a:cubicBezTo>
                  <a:cubicBezTo>
                    <a:pt x="856810" y="381396"/>
                    <a:pt x="855761" y="378274"/>
                    <a:pt x="854967" y="375099"/>
                  </a:cubicBezTo>
                  <a:cubicBezTo>
                    <a:pt x="855761" y="365574"/>
                    <a:pt x="857348" y="356082"/>
                    <a:pt x="857348" y="346524"/>
                  </a:cubicBezTo>
                  <a:cubicBezTo>
                    <a:pt x="857348" y="341696"/>
                    <a:pt x="856354" y="336861"/>
                    <a:pt x="854967" y="332236"/>
                  </a:cubicBezTo>
                  <a:cubicBezTo>
                    <a:pt x="853091" y="325984"/>
                    <a:pt x="847121" y="317923"/>
                    <a:pt x="843061" y="313186"/>
                  </a:cubicBezTo>
                  <a:cubicBezTo>
                    <a:pt x="840869" y="310629"/>
                    <a:pt x="838504" y="308198"/>
                    <a:pt x="835917" y="306042"/>
                  </a:cubicBezTo>
                  <a:cubicBezTo>
                    <a:pt x="833718" y="304210"/>
                    <a:pt x="831154" y="302867"/>
                    <a:pt x="828773" y="301280"/>
                  </a:cubicBezTo>
                  <a:cubicBezTo>
                    <a:pt x="823112" y="284295"/>
                    <a:pt x="831139" y="304827"/>
                    <a:pt x="819248" y="286992"/>
                  </a:cubicBezTo>
                  <a:cubicBezTo>
                    <a:pt x="817856" y="284904"/>
                    <a:pt x="818435" y="281809"/>
                    <a:pt x="816867" y="279849"/>
                  </a:cubicBezTo>
                  <a:cubicBezTo>
                    <a:pt x="815079" y="277614"/>
                    <a:pt x="811862" y="276987"/>
                    <a:pt x="809723" y="275086"/>
                  </a:cubicBezTo>
                  <a:cubicBezTo>
                    <a:pt x="804689" y="270612"/>
                    <a:pt x="801211" y="264264"/>
                    <a:pt x="795436" y="260799"/>
                  </a:cubicBezTo>
                  <a:cubicBezTo>
                    <a:pt x="788463" y="256615"/>
                    <a:pt x="782812" y="253482"/>
                    <a:pt x="776386" y="248892"/>
                  </a:cubicBezTo>
                  <a:cubicBezTo>
                    <a:pt x="773157" y="246585"/>
                    <a:pt x="770036" y="244130"/>
                    <a:pt x="766861" y="241749"/>
                  </a:cubicBezTo>
                  <a:cubicBezTo>
                    <a:pt x="762224" y="227842"/>
                    <a:pt x="768106" y="240613"/>
                    <a:pt x="757336" y="229842"/>
                  </a:cubicBezTo>
                  <a:cubicBezTo>
                    <a:pt x="735470" y="207975"/>
                    <a:pt x="763775" y="231310"/>
                    <a:pt x="743048" y="213174"/>
                  </a:cubicBezTo>
                  <a:cubicBezTo>
                    <a:pt x="739223" y="209827"/>
                    <a:pt x="734967" y="206996"/>
                    <a:pt x="731142" y="203649"/>
                  </a:cubicBezTo>
                  <a:cubicBezTo>
                    <a:pt x="728608" y="201431"/>
                    <a:pt x="726738" y="198463"/>
                    <a:pt x="723998" y="196505"/>
                  </a:cubicBezTo>
                  <a:cubicBezTo>
                    <a:pt x="721109" y="194442"/>
                    <a:pt x="717362" y="193805"/>
                    <a:pt x="714473" y="191742"/>
                  </a:cubicBezTo>
                  <a:cubicBezTo>
                    <a:pt x="711733" y="189785"/>
                    <a:pt x="709916" y="186755"/>
                    <a:pt x="707329" y="184599"/>
                  </a:cubicBezTo>
                  <a:cubicBezTo>
                    <a:pt x="697578" y="176473"/>
                    <a:pt x="702317" y="182844"/>
                    <a:pt x="690661" y="175074"/>
                  </a:cubicBezTo>
                  <a:cubicBezTo>
                    <a:pt x="686432" y="172255"/>
                    <a:pt x="682820" y="168599"/>
                    <a:pt x="678754" y="165549"/>
                  </a:cubicBezTo>
                  <a:cubicBezTo>
                    <a:pt x="676465" y="163832"/>
                    <a:pt x="673525" y="162913"/>
                    <a:pt x="671611" y="160786"/>
                  </a:cubicBezTo>
                  <a:cubicBezTo>
                    <a:pt x="666301" y="154886"/>
                    <a:pt x="662086" y="148086"/>
                    <a:pt x="657323" y="141736"/>
                  </a:cubicBezTo>
                  <a:lnTo>
                    <a:pt x="650179" y="132211"/>
                  </a:lnTo>
                  <a:cubicBezTo>
                    <a:pt x="647798" y="129036"/>
                    <a:pt x="645237" y="125988"/>
                    <a:pt x="643036" y="122686"/>
                  </a:cubicBezTo>
                  <a:cubicBezTo>
                    <a:pt x="641448" y="120305"/>
                    <a:pt x="640297" y="117566"/>
                    <a:pt x="638273" y="115542"/>
                  </a:cubicBezTo>
                  <a:cubicBezTo>
                    <a:pt x="636249" y="113518"/>
                    <a:pt x="633510" y="112367"/>
                    <a:pt x="631129" y="110780"/>
                  </a:cubicBezTo>
                  <a:cubicBezTo>
                    <a:pt x="628748" y="107605"/>
                    <a:pt x="626792" y="104061"/>
                    <a:pt x="623986" y="101255"/>
                  </a:cubicBezTo>
                  <a:cubicBezTo>
                    <a:pt x="621962" y="99231"/>
                    <a:pt x="618866" y="98516"/>
                    <a:pt x="616842" y="96492"/>
                  </a:cubicBezTo>
                  <a:cubicBezTo>
                    <a:pt x="614818" y="94468"/>
                    <a:pt x="613980" y="91488"/>
                    <a:pt x="612079" y="89349"/>
                  </a:cubicBezTo>
                  <a:cubicBezTo>
                    <a:pt x="598551" y="74131"/>
                    <a:pt x="603237" y="76876"/>
                    <a:pt x="590648" y="72680"/>
                  </a:cubicBezTo>
                  <a:cubicBezTo>
                    <a:pt x="586877" y="67023"/>
                    <a:pt x="583176" y="61184"/>
                    <a:pt x="578742" y="56011"/>
                  </a:cubicBezTo>
                  <a:cubicBezTo>
                    <a:pt x="576550" y="53454"/>
                    <a:pt x="574338" y="50824"/>
                    <a:pt x="571598" y="48867"/>
                  </a:cubicBezTo>
                  <a:cubicBezTo>
                    <a:pt x="568709" y="46804"/>
                    <a:pt x="565176" y="45829"/>
                    <a:pt x="562073" y="44105"/>
                  </a:cubicBezTo>
                  <a:cubicBezTo>
                    <a:pt x="558027" y="41857"/>
                    <a:pt x="554136" y="39342"/>
                    <a:pt x="550167" y="36961"/>
                  </a:cubicBezTo>
                  <a:cubicBezTo>
                    <a:pt x="534627" y="16242"/>
                    <a:pt x="552177" y="36683"/>
                    <a:pt x="533498" y="22674"/>
                  </a:cubicBezTo>
                  <a:cubicBezTo>
                    <a:pt x="529906" y="19980"/>
                    <a:pt x="527823" y="15459"/>
                    <a:pt x="523973" y="13149"/>
                  </a:cubicBezTo>
                  <a:cubicBezTo>
                    <a:pt x="519829" y="10663"/>
                    <a:pt x="505919" y="7444"/>
                    <a:pt x="500161" y="6005"/>
                  </a:cubicBezTo>
                  <a:cubicBezTo>
                    <a:pt x="497780" y="4417"/>
                    <a:pt x="495876" y="1378"/>
                    <a:pt x="493017" y="1242"/>
                  </a:cubicBezTo>
                  <a:cubicBezTo>
                    <a:pt x="412737" y="-2580"/>
                    <a:pt x="478162" y="3158"/>
                    <a:pt x="431104" y="8386"/>
                  </a:cubicBezTo>
                  <a:cubicBezTo>
                    <a:pt x="399553" y="11891"/>
                    <a:pt x="375715" y="14842"/>
                    <a:pt x="340617" y="15530"/>
                  </a:cubicBezTo>
                  <a:lnTo>
                    <a:pt x="219173" y="17911"/>
                  </a:lnTo>
                  <a:lnTo>
                    <a:pt x="23911" y="20292"/>
                  </a:lnTo>
                  <a:cubicBezTo>
                    <a:pt x="7274" y="23066"/>
                    <a:pt x="6051" y="14339"/>
                    <a:pt x="2479" y="22674"/>
                  </a:cubicBezTo>
                  <a:close/>
                </a:path>
              </a:pathLst>
            </a:cu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0" name="Freeform 8"/>
            <p:cNvSpPr>
              <a:spLocks noEditPoints="1"/>
            </p:cNvSpPr>
            <p:nvPr/>
          </p:nvSpPr>
          <p:spPr bwMode="auto">
            <a:xfrm>
              <a:off x="11412982" y="1778153"/>
              <a:ext cx="1116786" cy="1390007"/>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64" name="Straight Connector 63"/>
          <p:cNvCxnSpPr/>
          <p:nvPr/>
        </p:nvCxnSpPr>
        <p:spPr>
          <a:xfrm flipV="1">
            <a:off x="8362140" y="2676899"/>
            <a:ext cx="1488458" cy="790679"/>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grpSp>
        <p:nvGrpSpPr>
          <p:cNvPr id="4" name="Group 3"/>
          <p:cNvGrpSpPr/>
          <p:nvPr/>
        </p:nvGrpSpPr>
        <p:grpSpPr>
          <a:xfrm>
            <a:off x="9530522" y="5081164"/>
            <a:ext cx="1821690" cy="1472036"/>
            <a:chOff x="1334928" y="3458283"/>
            <a:chExt cx="974288" cy="895818"/>
          </a:xfrm>
        </p:grpSpPr>
        <p:pic>
          <p:nvPicPr>
            <p:cNvPr id="47" name="Picture 46"/>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18837218" flipH="1">
              <a:off x="1757317" y="3921697"/>
              <a:ext cx="369102" cy="495706"/>
            </a:xfrm>
            <a:prstGeom prst="rect">
              <a:avLst/>
            </a:prstGeom>
          </p:spPr>
        </p:pic>
        <p:sp>
          <p:nvSpPr>
            <p:cNvPr id="48" name="Freeform 61"/>
            <p:cNvSpPr>
              <a:spLocks/>
            </p:cNvSpPr>
            <p:nvPr/>
          </p:nvSpPr>
          <p:spPr bwMode="black">
            <a:xfrm rot="5422792">
              <a:off x="1485162" y="3308049"/>
              <a:ext cx="673819" cy="974288"/>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cxnSp>
        <p:nvCxnSpPr>
          <p:cNvPr id="49" name="Straight Connector 48"/>
          <p:cNvCxnSpPr/>
          <p:nvPr/>
        </p:nvCxnSpPr>
        <p:spPr>
          <a:xfrm flipV="1">
            <a:off x="10400734" y="3283303"/>
            <a:ext cx="0" cy="1614475"/>
          </a:xfrm>
          <a:prstGeom prst="line">
            <a:avLst/>
          </a:prstGeom>
          <a:ln w="50800">
            <a:solidFill>
              <a:schemeClr val="accent5">
                <a:lumMod val="75000"/>
              </a:schemeClr>
            </a:solidFill>
            <a:tailEnd type="triangle"/>
          </a:ln>
        </p:spPr>
        <p:style>
          <a:lnRef idx="2">
            <a:schemeClr val="accent4"/>
          </a:lnRef>
          <a:fillRef idx="1">
            <a:schemeClr val="lt1"/>
          </a:fillRef>
          <a:effectRef idx="0">
            <a:schemeClr val="accent4"/>
          </a:effectRef>
          <a:fontRef idx="minor">
            <a:schemeClr val="dk1"/>
          </a:fontRef>
        </p:style>
      </p:cxnSp>
    </p:spTree>
    <p:extLst>
      <p:ext uri="{BB962C8B-B14F-4D97-AF65-F5344CB8AC3E}">
        <p14:creationId xmlns:p14="http://schemas.microsoft.com/office/powerpoint/2010/main" val="51504819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wipe(left)">
                                      <p:cBhvr>
                                        <p:cTn id="30" dur="500"/>
                                        <p:tgtEl>
                                          <p:spTgt spid="6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Storage: Using Shared Access Signatures </a:t>
            </a:r>
            <a:endParaRPr lang="en-US" dirty="0"/>
          </a:p>
        </p:txBody>
      </p:sp>
      <p:sp>
        <p:nvSpPr>
          <p:cNvPr id="3" name="Text Placeholder 2"/>
          <p:cNvSpPr>
            <a:spLocks noGrp="1"/>
          </p:cNvSpPr>
          <p:nvPr>
            <p:ph type="body" sz="quarter" idx="10"/>
          </p:nvPr>
        </p:nvSpPr>
        <p:spPr>
          <a:xfrm>
            <a:off x="519112" y="1447799"/>
            <a:ext cx="5334547" cy="2043636"/>
          </a:xfrm>
        </p:spPr>
        <p:txBody>
          <a:bodyPr/>
          <a:lstStyle/>
          <a:p>
            <a:r>
              <a:rPr lang="en-US" dirty="0" smtClean="0"/>
              <a:t>Client makes request </a:t>
            </a:r>
            <a:br>
              <a:rPr lang="en-US" dirty="0" smtClean="0"/>
            </a:br>
            <a:r>
              <a:rPr lang="en-US" dirty="0" smtClean="0"/>
              <a:t>of Web Role for SAS</a:t>
            </a:r>
          </a:p>
          <a:p>
            <a:r>
              <a:rPr lang="en-US" dirty="0" smtClean="0"/>
              <a:t>Web Role sends </a:t>
            </a:r>
            <a:br>
              <a:rPr lang="en-US" dirty="0" smtClean="0"/>
            </a:br>
            <a:r>
              <a:rPr lang="en-US" dirty="0" smtClean="0"/>
              <a:t>client SAS</a:t>
            </a:r>
          </a:p>
          <a:p>
            <a:r>
              <a:rPr lang="en-US" dirty="0" smtClean="0"/>
              <a:t>Client makes Read Request or Writes direct</a:t>
            </a:r>
          </a:p>
          <a:p>
            <a:r>
              <a:rPr lang="en-US" dirty="0" smtClean="0"/>
              <a:t>Client gets response</a:t>
            </a:r>
            <a:endParaRPr lang="en-US" dirty="0"/>
          </a:p>
        </p:txBody>
      </p:sp>
      <p:sp>
        <p:nvSpPr>
          <p:cNvPr id="25" name="Rectangle 24"/>
          <p:cNvSpPr/>
          <p:nvPr/>
        </p:nvSpPr>
        <p:spPr bwMode="auto">
          <a:xfrm>
            <a:off x="5824665" y="1308296"/>
            <a:ext cx="5843461" cy="5070992"/>
          </a:xfrm>
          <a:prstGeom prst="rect">
            <a:avLst/>
          </a:prstGeom>
          <a:solidFill>
            <a:schemeClr val="accent2"/>
          </a:solidFill>
          <a:ln w="9525" cap="flat" cmpd="sng" algn="ctr">
            <a:noFill/>
            <a:prstDash val="solid"/>
            <a:headEnd type="none" w="med" len="med"/>
            <a:tailEnd type="none" w="med" len="med"/>
          </a:ln>
          <a:effectLst/>
        </p:spPr>
        <p:txBody>
          <a:bodyPr rot="0" spcFirstLastPara="0" vert="horz" wrap="square" lIns="182872" tIns="91436" rIns="45719" bIns="45719"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a:solidFill>
                  <a:schemeClr val="bg1">
                    <a:alpha val="99000"/>
                  </a:schemeClr>
                </a:solidFill>
                <a:latin typeface="Segoe UI Light" pitchFamily="34" charset="0"/>
              </a:rPr>
              <a:t> </a:t>
            </a:r>
          </a:p>
        </p:txBody>
      </p:sp>
      <p:grpSp>
        <p:nvGrpSpPr>
          <p:cNvPr id="27" name="Group 26"/>
          <p:cNvGrpSpPr/>
          <p:nvPr/>
        </p:nvGrpSpPr>
        <p:grpSpPr>
          <a:xfrm>
            <a:off x="5973014" y="1482167"/>
            <a:ext cx="5546762" cy="3351175"/>
            <a:chOff x="214313" y="2174875"/>
            <a:chExt cx="990600" cy="598488"/>
          </a:xfrm>
          <a:solidFill>
            <a:schemeClr val="bg1"/>
          </a:solidFill>
        </p:grpSpPr>
        <p:sp>
          <p:nvSpPr>
            <p:cNvPr id="28"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1" name="Straight Connector 30"/>
          <p:cNvCxnSpPr/>
          <p:nvPr/>
        </p:nvCxnSpPr>
        <p:spPr>
          <a:xfrm flipH="1" flipV="1">
            <a:off x="7942402" y="3932727"/>
            <a:ext cx="1363514" cy="1865451"/>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sp>
        <p:nvSpPr>
          <p:cNvPr id="32" name="TextBox 31"/>
          <p:cNvSpPr txBox="1"/>
          <p:nvPr/>
        </p:nvSpPr>
        <p:spPr>
          <a:xfrm>
            <a:off x="8286833" y="4897778"/>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defPPr>
              <a:defRPr lang="en-US"/>
            </a:defPPr>
            <a:lvl1pPr>
              <a:defRPr sz="2800">
                <a:solidFill>
                  <a:schemeClr val="tx1">
                    <a:lumMod val="90000"/>
                    <a:lumOff val="10000"/>
                    <a:alpha val="99000"/>
                  </a:schemeClr>
                </a:solidFill>
              </a:defRPr>
            </a:lvl1pPr>
          </a:lstStyle>
          <a:p>
            <a:r>
              <a:rPr lang="en-US" dirty="0"/>
              <a:t>(1)</a:t>
            </a:r>
          </a:p>
        </p:txBody>
      </p:sp>
      <p:sp>
        <p:nvSpPr>
          <p:cNvPr id="35" name="TextBox 34"/>
          <p:cNvSpPr txBox="1"/>
          <p:nvPr/>
        </p:nvSpPr>
        <p:spPr>
          <a:xfrm>
            <a:off x="9466142" y="3671862"/>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defPPr>
              <a:defRPr lang="en-US"/>
            </a:defPPr>
            <a:lvl1pPr>
              <a:defRPr sz="2800">
                <a:solidFill>
                  <a:schemeClr val="tx1">
                    <a:lumMod val="90000"/>
                    <a:lumOff val="10000"/>
                    <a:alpha val="99000"/>
                  </a:schemeClr>
                </a:solidFill>
              </a:defRPr>
            </a:lvl1pPr>
          </a:lstStyle>
          <a:p>
            <a:r>
              <a:rPr lang="en-US" dirty="0"/>
              <a:t>(3)</a:t>
            </a:r>
          </a:p>
        </p:txBody>
      </p:sp>
      <p:grpSp>
        <p:nvGrpSpPr>
          <p:cNvPr id="49" name="Group 48"/>
          <p:cNvGrpSpPr/>
          <p:nvPr/>
        </p:nvGrpSpPr>
        <p:grpSpPr>
          <a:xfrm>
            <a:off x="6796771" y="3218234"/>
            <a:ext cx="1666994" cy="1513661"/>
            <a:chOff x="6736308" y="3134493"/>
            <a:chExt cx="1666994" cy="1513660"/>
          </a:xfrm>
        </p:grpSpPr>
        <p:grpSp>
          <p:nvGrpSpPr>
            <p:cNvPr id="50" name="Group 49"/>
            <p:cNvGrpSpPr/>
            <p:nvPr/>
          </p:nvGrpSpPr>
          <p:grpSpPr bwMode="black">
            <a:xfrm>
              <a:off x="6891720" y="3134493"/>
              <a:ext cx="1356170" cy="1103304"/>
              <a:chOff x="5184775" y="225425"/>
              <a:chExt cx="1500188" cy="1220788"/>
            </a:xfrm>
            <a:solidFill>
              <a:schemeClr val="accent1"/>
            </a:solidFill>
          </p:grpSpPr>
          <p:sp>
            <p:nvSpPr>
              <p:cNvPr id="52"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3" name="Oval 87"/>
              <p:cNvSpPr>
                <a:spLocks noChangeArrowheads="1"/>
              </p:cNvSpPr>
              <p:nvPr/>
            </p:nvSpPr>
            <p:spPr bwMode="black">
              <a:xfrm>
                <a:off x="5630863" y="812800"/>
                <a:ext cx="203200" cy="203200"/>
              </a:xfrm>
              <a:prstGeom prst="ellipse">
                <a:avLst/>
              </a:pr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1" name="Text Placeholder 2"/>
            <p:cNvSpPr txBox="1">
              <a:spLocks/>
            </p:cNvSpPr>
            <p:nvPr/>
          </p:nvSpPr>
          <p:spPr>
            <a:xfrm>
              <a:off x="6736308" y="4371154"/>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a:solidFill>
                    <a:schemeClr val="tx1">
                      <a:lumMod val="90000"/>
                      <a:lumOff val="10000"/>
                      <a:alpha val="99000"/>
                    </a:schemeClr>
                  </a:solidFill>
                  <a:latin typeface="+mj-lt"/>
                </a:rPr>
                <a:t>Web Role</a:t>
              </a:r>
            </a:p>
          </p:txBody>
        </p:sp>
      </p:grpSp>
      <p:cxnSp>
        <p:nvCxnSpPr>
          <p:cNvPr id="58" name="Straight Connector 57"/>
          <p:cNvCxnSpPr/>
          <p:nvPr/>
        </p:nvCxnSpPr>
        <p:spPr>
          <a:xfrm flipH="1">
            <a:off x="9912282" y="3288670"/>
            <a:ext cx="622187" cy="1628159"/>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cxnSp>
        <p:nvCxnSpPr>
          <p:cNvPr id="59" name="Straight Connector 58"/>
          <p:cNvCxnSpPr/>
          <p:nvPr/>
        </p:nvCxnSpPr>
        <p:spPr>
          <a:xfrm>
            <a:off x="8128001" y="3823689"/>
            <a:ext cx="1177916" cy="1618263"/>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sp>
        <p:nvSpPr>
          <p:cNvPr id="60" name="TextBox 59"/>
          <p:cNvSpPr txBox="1"/>
          <p:nvPr/>
        </p:nvSpPr>
        <p:spPr>
          <a:xfrm>
            <a:off x="8801183" y="416765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defPPr>
              <a:defRPr lang="en-US"/>
            </a:defPPr>
            <a:lvl1pPr>
              <a:defRPr sz="2800">
                <a:solidFill>
                  <a:schemeClr val="tx1">
                    <a:lumMod val="90000"/>
                    <a:lumOff val="10000"/>
                    <a:alpha val="99000"/>
                  </a:schemeClr>
                </a:solidFill>
              </a:defRPr>
            </a:lvl1pPr>
          </a:lstStyle>
          <a:p>
            <a:r>
              <a:rPr lang="en-US" dirty="0"/>
              <a:t>(2)</a:t>
            </a:r>
          </a:p>
        </p:txBody>
      </p:sp>
      <p:cxnSp>
        <p:nvCxnSpPr>
          <p:cNvPr id="61" name="Straight Connector 60"/>
          <p:cNvCxnSpPr/>
          <p:nvPr/>
        </p:nvCxnSpPr>
        <p:spPr>
          <a:xfrm flipV="1">
            <a:off x="9667177" y="3288670"/>
            <a:ext cx="622187" cy="1628159"/>
          </a:xfrm>
          <a:prstGeom prst="line">
            <a:avLst/>
          </a:prstGeom>
          <a:ln w="50800">
            <a:solidFill>
              <a:schemeClr val="tx1">
                <a:lumMod val="90000"/>
                <a:lumOff val="10000"/>
              </a:schemeClr>
            </a:solidFill>
            <a:tailEnd type="triangle"/>
          </a:ln>
        </p:spPr>
        <p:style>
          <a:lnRef idx="2">
            <a:schemeClr val="accent4"/>
          </a:lnRef>
          <a:fillRef idx="1">
            <a:schemeClr val="lt1"/>
          </a:fillRef>
          <a:effectRef idx="0">
            <a:schemeClr val="accent4"/>
          </a:effectRef>
          <a:fontRef idx="minor">
            <a:schemeClr val="dk1"/>
          </a:fontRef>
        </p:style>
      </p:cxnSp>
      <p:sp>
        <p:nvSpPr>
          <p:cNvPr id="62" name="TextBox 61"/>
          <p:cNvSpPr txBox="1"/>
          <p:nvPr/>
        </p:nvSpPr>
        <p:spPr>
          <a:xfrm>
            <a:off x="10334377" y="410275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defPPr>
              <a:defRPr lang="en-US"/>
            </a:defPPr>
            <a:lvl1pPr>
              <a:defRPr sz="2800">
                <a:solidFill>
                  <a:schemeClr val="tx1">
                    <a:lumMod val="90000"/>
                    <a:lumOff val="10000"/>
                    <a:alpha val="99000"/>
                  </a:schemeClr>
                </a:solidFill>
              </a:defRPr>
            </a:lvl1pPr>
          </a:lstStyle>
          <a:p>
            <a:r>
              <a:rPr lang="en-US" dirty="0"/>
              <a:t>(4)</a:t>
            </a:r>
          </a:p>
        </p:txBody>
      </p:sp>
      <p:grpSp>
        <p:nvGrpSpPr>
          <p:cNvPr id="37" name="Group 36"/>
          <p:cNvGrpSpPr/>
          <p:nvPr/>
        </p:nvGrpSpPr>
        <p:grpSpPr>
          <a:xfrm>
            <a:off x="9530522" y="5082741"/>
            <a:ext cx="1821690" cy="1472036"/>
            <a:chOff x="1334928" y="3458283"/>
            <a:chExt cx="974288" cy="895818"/>
          </a:xfrm>
        </p:grpSpPr>
        <p:pic>
          <p:nvPicPr>
            <p:cNvPr id="38" name="Picture 37"/>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18837218" flipH="1">
              <a:off x="1757317" y="3921697"/>
              <a:ext cx="369102" cy="495706"/>
            </a:xfrm>
            <a:prstGeom prst="rect">
              <a:avLst/>
            </a:prstGeom>
          </p:spPr>
        </p:pic>
        <p:sp>
          <p:nvSpPr>
            <p:cNvPr id="39" name="Freeform 61"/>
            <p:cNvSpPr>
              <a:spLocks/>
            </p:cNvSpPr>
            <p:nvPr/>
          </p:nvSpPr>
          <p:spPr bwMode="black">
            <a:xfrm rot="5422792">
              <a:off x="1485162" y="3308049"/>
              <a:ext cx="673819" cy="974288"/>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grpSp>
        <p:nvGrpSpPr>
          <p:cNvPr id="29" name="Group 28"/>
          <p:cNvGrpSpPr/>
          <p:nvPr/>
        </p:nvGrpSpPr>
        <p:grpSpPr>
          <a:xfrm>
            <a:off x="9967367" y="1819057"/>
            <a:ext cx="1116786" cy="1390007"/>
            <a:chOff x="11412982" y="1778153"/>
            <a:chExt cx="1116786" cy="1390007"/>
          </a:xfrm>
        </p:grpSpPr>
        <p:sp>
          <p:nvSpPr>
            <p:cNvPr id="33" name="Freeform 32"/>
            <p:cNvSpPr/>
            <p:nvPr/>
          </p:nvSpPr>
          <p:spPr bwMode="auto">
            <a:xfrm>
              <a:off x="11463314" y="1826696"/>
              <a:ext cx="1016122" cy="1288558"/>
            </a:xfrm>
            <a:custGeom>
              <a:avLst/>
              <a:gdLst>
                <a:gd name="connsiteX0" fmla="*/ 2479 w 883542"/>
                <a:gd name="connsiteY0" fmla="*/ 22674 h 1120430"/>
                <a:gd name="connsiteX1" fmla="*/ 2479 w 883542"/>
                <a:gd name="connsiteY1" fmla="*/ 70299 h 1120430"/>
                <a:gd name="connsiteX2" fmla="*/ 7242 w 883542"/>
                <a:gd name="connsiteY2" fmla="*/ 106017 h 1120430"/>
                <a:gd name="connsiteX3" fmla="*/ 14386 w 883542"/>
                <a:gd name="connsiteY3" fmla="*/ 127449 h 1120430"/>
                <a:gd name="connsiteX4" fmla="*/ 16767 w 883542"/>
                <a:gd name="connsiteY4" fmla="*/ 294136 h 1120430"/>
                <a:gd name="connsiteX5" fmla="*/ 12004 w 883542"/>
                <a:gd name="connsiteY5" fmla="*/ 441774 h 1120430"/>
                <a:gd name="connsiteX6" fmla="*/ 7242 w 883542"/>
                <a:gd name="connsiteY6" fmla="*/ 601317 h 1120430"/>
                <a:gd name="connsiteX7" fmla="*/ 12004 w 883542"/>
                <a:gd name="connsiteY7" fmla="*/ 667992 h 1120430"/>
                <a:gd name="connsiteX8" fmla="*/ 16767 w 883542"/>
                <a:gd name="connsiteY8" fmla="*/ 687042 h 1120430"/>
                <a:gd name="connsiteX9" fmla="*/ 21529 w 883542"/>
                <a:gd name="connsiteY9" fmla="*/ 708474 h 1120430"/>
                <a:gd name="connsiteX10" fmla="*/ 21529 w 883542"/>
                <a:gd name="connsiteY10" fmla="*/ 827536 h 1120430"/>
                <a:gd name="connsiteX11" fmla="*/ 19148 w 883542"/>
                <a:gd name="connsiteY11" fmla="*/ 837061 h 1120430"/>
                <a:gd name="connsiteX12" fmla="*/ 16767 w 883542"/>
                <a:gd name="connsiteY12" fmla="*/ 901355 h 1120430"/>
                <a:gd name="connsiteX13" fmla="*/ 16767 w 883542"/>
                <a:gd name="connsiteY13" fmla="*/ 1044230 h 1120430"/>
                <a:gd name="connsiteX14" fmla="*/ 19148 w 883542"/>
                <a:gd name="connsiteY14" fmla="*/ 1058517 h 1120430"/>
                <a:gd name="connsiteX15" fmla="*/ 23911 w 883542"/>
                <a:gd name="connsiteY15" fmla="*/ 1108524 h 1120430"/>
                <a:gd name="connsiteX16" fmla="*/ 119161 w 883542"/>
                <a:gd name="connsiteY16" fmla="*/ 1110905 h 1120430"/>
                <a:gd name="connsiteX17" fmla="*/ 126304 w 883542"/>
                <a:gd name="connsiteY17" fmla="*/ 1113286 h 1120430"/>
                <a:gd name="connsiteX18" fmla="*/ 150117 w 883542"/>
                <a:gd name="connsiteY18" fmla="*/ 1118049 h 1120430"/>
                <a:gd name="connsiteX19" fmla="*/ 159642 w 883542"/>
                <a:gd name="connsiteY19" fmla="*/ 1120430 h 1120430"/>
                <a:gd name="connsiteX20" fmla="*/ 450154 w 883542"/>
                <a:gd name="connsiteY20" fmla="*/ 1118049 h 1120430"/>
                <a:gd name="connsiteX21" fmla="*/ 459679 w 883542"/>
                <a:gd name="connsiteY21" fmla="*/ 1115667 h 1120430"/>
                <a:gd name="connsiteX22" fmla="*/ 566836 w 883542"/>
                <a:gd name="connsiteY22" fmla="*/ 1113286 h 1120430"/>
                <a:gd name="connsiteX23" fmla="*/ 588267 w 883542"/>
                <a:gd name="connsiteY23" fmla="*/ 1110905 h 1120430"/>
                <a:gd name="connsiteX24" fmla="*/ 602554 w 883542"/>
                <a:gd name="connsiteY24" fmla="*/ 1108524 h 1120430"/>
                <a:gd name="connsiteX25" fmla="*/ 678754 w 883542"/>
                <a:gd name="connsiteY25" fmla="*/ 1106142 h 1120430"/>
                <a:gd name="connsiteX26" fmla="*/ 685898 w 883542"/>
                <a:gd name="connsiteY26" fmla="*/ 1103761 h 1120430"/>
                <a:gd name="connsiteX27" fmla="*/ 874017 w 883542"/>
                <a:gd name="connsiteY27" fmla="*/ 1101380 h 1120430"/>
                <a:gd name="connsiteX28" fmla="*/ 871636 w 883542"/>
                <a:gd name="connsiteY28" fmla="*/ 1082330 h 1120430"/>
                <a:gd name="connsiteX29" fmla="*/ 864492 w 883542"/>
                <a:gd name="connsiteY29" fmla="*/ 1048992 h 1120430"/>
                <a:gd name="connsiteX30" fmla="*/ 862111 w 883542"/>
                <a:gd name="connsiteY30" fmla="*/ 1041849 h 1120430"/>
                <a:gd name="connsiteX31" fmla="*/ 857348 w 883542"/>
                <a:gd name="connsiteY31" fmla="*/ 1034705 h 1120430"/>
                <a:gd name="connsiteX32" fmla="*/ 852586 w 883542"/>
                <a:gd name="connsiteY32" fmla="*/ 1020417 h 1120430"/>
                <a:gd name="connsiteX33" fmla="*/ 847823 w 883542"/>
                <a:gd name="connsiteY33" fmla="*/ 998986 h 1120430"/>
                <a:gd name="connsiteX34" fmla="*/ 850204 w 883542"/>
                <a:gd name="connsiteY34" fmla="*/ 865636 h 1120430"/>
                <a:gd name="connsiteX35" fmla="*/ 852586 w 883542"/>
                <a:gd name="connsiteY35" fmla="*/ 841824 h 1120430"/>
                <a:gd name="connsiteX36" fmla="*/ 854967 w 883542"/>
                <a:gd name="connsiteY36" fmla="*/ 834680 h 1120430"/>
                <a:gd name="connsiteX37" fmla="*/ 859729 w 883542"/>
                <a:gd name="connsiteY37" fmla="*/ 782292 h 1120430"/>
                <a:gd name="connsiteX38" fmla="*/ 862111 w 883542"/>
                <a:gd name="connsiteY38" fmla="*/ 756099 h 1120430"/>
                <a:gd name="connsiteX39" fmla="*/ 864492 w 883542"/>
                <a:gd name="connsiteY39" fmla="*/ 725142 h 1120430"/>
                <a:gd name="connsiteX40" fmla="*/ 869254 w 883542"/>
                <a:gd name="connsiteY40" fmla="*/ 708474 h 1120430"/>
                <a:gd name="connsiteX41" fmla="*/ 871636 w 883542"/>
                <a:gd name="connsiteY41" fmla="*/ 684661 h 1120430"/>
                <a:gd name="connsiteX42" fmla="*/ 876398 w 883542"/>
                <a:gd name="connsiteY42" fmla="*/ 665611 h 1120430"/>
                <a:gd name="connsiteX43" fmla="*/ 881161 w 883542"/>
                <a:gd name="connsiteY43" fmla="*/ 639417 h 1120430"/>
                <a:gd name="connsiteX44" fmla="*/ 883542 w 883542"/>
                <a:gd name="connsiteY44" fmla="*/ 601317 h 1120430"/>
                <a:gd name="connsiteX45" fmla="*/ 878779 w 883542"/>
                <a:gd name="connsiteY45" fmla="*/ 496542 h 1120430"/>
                <a:gd name="connsiteX46" fmla="*/ 876398 w 883542"/>
                <a:gd name="connsiteY46" fmla="*/ 487017 h 1120430"/>
                <a:gd name="connsiteX47" fmla="*/ 874017 w 883542"/>
                <a:gd name="connsiteY47" fmla="*/ 472730 h 1120430"/>
                <a:gd name="connsiteX48" fmla="*/ 869254 w 883542"/>
                <a:gd name="connsiteY48" fmla="*/ 453680 h 1120430"/>
                <a:gd name="connsiteX49" fmla="*/ 862111 w 883542"/>
                <a:gd name="connsiteY49" fmla="*/ 417961 h 1120430"/>
                <a:gd name="connsiteX50" fmla="*/ 857348 w 883542"/>
                <a:gd name="connsiteY50" fmla="*/ 384624 h 1120430"/>
                <a:gd name="connsiteX51" fmla="*/ 854967 w 883542"/>
                <a:gd name="connsiteY51" fmla="*/ 375099 h 1120430"/>
                <a:gd name="connsiteX52" fmla="*/ 857348 w 883542"/>
                <a:gd name="connsiteY52" fmla="*/ 346524 h 1120430"/>
                <a:gd name="connsiteX53" fmla="*/ 854967 w 883542"/>
                <a:gd name="connsiteY53" fmla="*/ 332236 h 1120430"/>
                <a:gd name="connsiteX54" fmla="*/ 843061 w 883542"/>
                <a:gd name="connsiteY54" fmla="*/ 313186 h 1120430"/>
                <a:gd name="connsiteX55" fmla="*/ 835917 w 883542"/>
                <a:gd name="connsiteY55" fmla="*/ 306042 h 1120430"/>
                <a:gd name="connsiteX56" fmla="*/ 828773 w 883542"/>
                <a:gd name="connsiteY56" fmla="*/ 301280 h 1120430"/>
                <a:gd name="connsiteX57" fmla="*/ 819248 w 883542"/>
                <a:gd name="connsiteY57" fmla="*/ 286992 h 1120430"/>
                <a:gd name="connsiteX58" fmla="*/ 816867 w 883542"/>
                <a:gd name="connsiteY58" fmla="*/ 279849 h 1120430"/>
                <a:gd name="connsiteX59" fmla="*/ 809723 w 883542"/>
                <a:gd name="connsiteY59" fmla="*/ 275086 h 1120430"/>
                <a:gd name="connsiteX60" fmla="*/ 795436 w 883542"/>
                <a:gd name="connsiteY60" fmla="*/ 260799 h 1120430"/>
                <a:gd name="connsiteX61" fmla="*/ 776386 w 883542"/>
                <a:gd name="connsiteY61" fmla="*/ 248892 h 1120430"/>
                <a:gd name="connsiteX62" fmla="*/ 766861 w 883542"/>
                <a:gd name="connsiteY62" fmla="*/ 241749 h 1120430"/>
                <a:gd name="connsiteX63" fmla="*/ 757336 w 883542"/>
                <a:gd name="connsiteY63" fmla="*/ 229842 h 1120430"/>
                <a:gd name="connsiteX64" fmla="*/ 743048 w 883542"/>
                <a:gd name="connsiteY64" fmla="*/ 213174 h 1120430"/>
                <a:gd name="connsiteX65" fmla="*/ 731142 w 883542"/>
                <a:gd name="connsiteY65" fmla="*/ 203649 h 1120430"/>
                <a:gd name="connsiteX66" fmla="*/ 723998 w 883542"/>
                <a:gd name="connsiteY66" fmla="*/ 196505 h 1120430"/>
                <a:gd name="connsiteX67" fmla="*/ 714473 w 883542"/>
                <a:gd name="connsiteY67" fmla="*/ 191742 h 1120430"/>
                <a:gd name="connsiteX68" fmla="*/ 707329 w 883542"/>
                <a:gd name="connsiteY68" fmla="*/ 184599 h 1120430"/>
                <a:gd name="connsiteX69" fmla="*/ 690661 w 883542"/>
                <a:gd name="connsiteY69" fmla="*/ 175074 h 1120430"/>
                <a:gd name="connsiteX70" fmla="*/ 678754 w 883542"/>
                <a:gd name="connsiteY70" fmla="*/ 165549 h 1120430"/>
                <a:gd name="connsiteX71" fmla="*/ 671611 w 883542"/>
                <a:gd name="connsiteY71" fmla="*/ 160786 h 1120430"/>
                <a:gd name="connsiteX72" fmla="*/ 657323 w 883542"/>
                <a:gd name="connsiteY72" fmla="*/ 141736 h 1120430"/>
                <a:gd name="connsiteX73" fmla="*/ 650179 w 883542"/>
                <a:gd name="connsiteY73" fmla="*/ 132211 h 1120430"/>
                <a:gd name="connsiteX74" fmla="*/ 643036 w 883542"/>
                <a:gd name="connsiteY74" fmla="*/ 122686 h 1120430"/>
                <a:gd name="connsiteX75" fmla="*/ 638273 w 883542"/>
                <a:gd name="connsiteY75" fmla="*/ 115542 h 1120430"/>
                <a:gd name="connsiteX76" fmla="*/ 631129 w 883542"/>
                <a:gd name="connsiteY76" fmla="*/ 110780 h 1120430"/>
                <a:gd name="connsiteX77" fmla="*/ 623986 w 883542"/>
                <a:gd name="connsiteY77" fmla="*/ 101255 h 1120430"/>
                <a:gd name="connsiteX78" fmla="*/ 616842 w 883542"/>
                <a:gd name="connsiteY78" fmla="*/ 96492 h 1120430"/>
                <a:gd name="connsiteX79" fmla="*/ 612079 w 883542"/>
                <a:gd name="connsiteY79" fmla="*/ 89349 h 1120430"/>
                <a:gd name="connsiteX80" fmla="*/ 590648 w 883542"/>
                <a:gd name="connsiteY80" fmla="*/ 72680 h 1120430"/>
                <a:gd name="connsiteX81" fmla="*/ 578742 w 883542"/>
                <a:gd name="connsiteY81" fmla="*/ 56011 h 1120430"/>
                <a:gd name="connsiteX82" fmla="*/ 571598 w 883542"/>
                <a:gd name="connsiteY82" fmla="*/ 48867 h 1120430"/>
                <a:gd name="connsiteX83" fmla="*/ 562073 w 883542"/>
                <a:gd name="connsiteY83" fmla="*/ 44105 h 1120430"/>
                <a:gd name="connsiteX84" fmla="*/ 550167 w 883542"/>
                <a:gd name="connsiteY84" fmla="*/ 36961 h 1120430"/>
                <a:gd name="connsiteX85" fmla="*/ 533498 w 883542"/>
                <a:gd name="connsiteY85" fmla="*/ 22674 h 1120430"/>
                <a:gd name="connsiteX86" fmla="*/ 523973 w 883542"/>
                <a:gd name="connsiteY86" fmla="*/ 13149 h 1120430"/>
                <a:gd name="connsiteX87" fmla="*/ 500161 w 883542"/>
                <a:gd name="connsiteY87" fmla="*/ 6005 h 1120430"/>
                <a:gd name="connsiteX88" fmla="*/ 493017 w 883542"/>
                <a:gd name="connsiteY88" fmla="*/ 1242 h 1120430"/>
                <a:gd name="connsiteX89" fmla="*/ 431104 w 883542"/>
                <a:gd name="connsiteY89" fmla="*/ 8386 h 1120430"/>
                <a:gd name="connsiteX90" fmla="*/ 340617 w 883542"/>
                <a:gd name="connsiteY90" fmla="*/ 15530 h 1120430"/>
                <a:gd name="connsiteX91" fmla="*/ 219173 w 883542"/>
                <a:gd name="connsiteY91" fmla="*/ 17911 h 1120430"/>
                <a:gd name="connsiteX92" fmla="*/ 23911 w 883542"/>
                <a:gd name="connsiteY92" fmla="*/ 20292 h 1120430"/>
                <a:gd name="connsiteX93" fmla="*/ 2479 w 883542"/>
                <a:gd name="connsiteY93" fmla="*/ 22674 h 112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3542" h="1120430">
                  <a:moveTo>
                    <a:pt x="2479" y="22674"/>
                  </a:moveTo>
                  <a:cubicBezTo>
                    <a:pt x="-1093" y="31009"/>
                    <a:pt x="-550" y="32437"/>
                    <a:pt x="2479" y="70299"/>
                  </a:cubicBezTo>
                  <a:cubicBezTo>
                    <a:pt x="4824" y="99608"/>
                    <a:pt x="3520" y="85543"/>
                    <a:pt x="7242" y="106017"/>
                  </a:cubicBezTo>
                  <a:cubicBezTo>
                    <a:pt x="10450" y="123663"/>
                    <a:pt x="6733" y="115971"/>
                    <a:pt x="14386" y="127449"/>
                  </a:cubicBezTo>
                  <a:cubicBezTo>
                    <a:pt x="15180" y="183011"/>
                    <a:pt x="17188" y="238570"/>
                    <a:pt x="16767" y="294136"/>
                  </a:cubicBezTo>
                  <a:cubicBezTo>
                    <a:pt x="16394" y="343373"/>
                    <a:pt x="13511" y="392559"/>
                    <a:pt x="12004" y="441774"/>
                  </a:cubicBezTo>
                  <a:cubicBezTo>
                    <a:pt x="2787" y="742863"/>
                    <a:pt x="15843" y="334647"/>
                    <a:pt x="7242" y="601317"/>
                  </a:cubicBezTo>
                  <a:cubicBezTo>
                    <a:pt x="8083" y="614773"/>
                    <a:pt x="10171" y="652413"/>
                    <a:pt x="12004" y="667992"/>
                  </a:cubicBezTo>
                  <a:cubicBezTo>
                    <a:pt x="13456" y="680336"/>
                    <a:pt x="13988" y="677314"/>
                    <a:pt x="16767" y="687042"/>
                  </a:cubicBezTo>
                  <a:cubicBezTo>
                    <a:pt x="19009" y="694889"/>
                    <a:pt x="19893" y="700290"/>
                    <a:pt x="21529" y="708474"/>
                  </a:cubicBezTo>
                  <a:cubicBezTo>
                    <a:pt x="25988" y="761964"/>
                    <a:pt x="25519" y="743763"/>
                    <a:pt x="21529" y="827536"/>
                  </a:cubicBezTo>
                  <a:cubicBezTo>
                    <a:pt x="21373" y="830805"/>
                    <a:pt x="19942" y="833886"/>
                    <a:pt x="19148" y="837061"/>
                  </a:cubicBezTo>
                  <a:cubicBezTo>
                    <a:pt x="18354" y="858492"/>
                    <a:pt x="17388" y="879918"/>
                    <a:pt x="16767" y="901355"/>
                  </a:cubicBezTo>
                  <a:cubicBezTo>
                    <a:pt x="14879" y="966511"/>
                    <a:pt x="12179" y="989167"/>
                    <a:pt x="16767" y="1044230"/>
                  </a:cubicBezTo>
                  <a:cubicBezTo>
                    <a:pt x="17168" y="1049041"/>
                    <a:pt x="18615" y="1053719"/>
                    <a:pt x="19148" y="1058517"/>
                  </a:cubicBezTo>
                  <a:cubicBezTo>
                    <a:pt x="20997" y="1075159"/>
                    <a:pt x="9078" y="1100754"/>
                    <a:pt x="23911" y="1108524"/>
                  </a:cubicBezTo>
                  <a:cubicBezTo>
                    <a:pt x="52045" y="1123261"/>
                    <a:pt x="87411" y="1110111"/>
                    <a:pt x="119161" y="1110905"/>
                  </a:cubicBezTo>
                  <a:cubicBezTo>
                    <a:pt x="121542" y="1111699"/>
                    <a:pt x="123858" y="1112722"/>
                    <a:pt x="126304" y="1113286"/>
                  </a:cubicBezTo>
                  <a:cubicBezTo>
                    <a:pt x="134192" y="1115106"/>
                    <a:pt x="142264" y="1116086"/>
                    <a:pt x="150117" y="1118049"/>
                  </a:cubicBezTo>
                  <a:lnTo>
                    <a:pt x="159642" y="1120430"/>
                  </a:lnTo>
                  <a:lnTo>
                    <a:pt x="450154" y="1118049"/>
                  </a:lnTo>
                  <a:cubicBezTo>
                    <a:pt x="453426" y="1117997"/>
                    <a:pt x="456409" y="1115800"/>
                    <a:pt x="459679" y="1115667"/>
                  </a:cubicBezTo>
                  <a:cubicBezTo>
                    <a:pt x="495377" y="1114210"/>
                    <a:pt x="531117" y="1114080"/>
                    <a:pt x="566836" y="1113286"/>
                  </a:cubicBezTo>
                  <a:cubicBezTo>
                    <a:pt x="573980" y="1112492"/>
                    <a:pt x="581142" y="1111855"/>
                    <a:pt x="588267" y="1110905"/>
                  </a:cubicBezTo>
                  <a:cubicBezTo>
                    <a:pt x="593053" y="1110267"/>
                    <a:pt x="597733" y="1108778"/>
                    <a:pt x="602554" y="1108524"/>
                  </a:cubicBezTo>
                  <a:cubicBezTo>
                    <a:pt x="627931" y="1107188"/>
                    <a:pt x="653354" y="1106936"/>
                    <a:pt x="678754" y="1106142"/>
                  </a:cubicBezTo>
                  <a:cubicBezTo>
                    <a:pt x="681135" y="1105348"/>
                    <a:pt x="683389" y="1103822"/>
                    <a:pt x="685898" y="1103761"/>
                  </a:cubicBezTo>
                  <a:cubicBezTo>
                    <a:pt x="748591" y="1102232"/>
                    <a:pt x="811719" y="1108568"/>
                    <a:pt x="874017" y="1101380"/>
                  </a:cubicBezTo>
                  <a:cubicBezTo>
                    <a:pt x="880374" y="1100646"/>
                    <a:pt x="872688" y="1088642"/>
                    <a:pt x="871636" y="1082330"/>
                  </a:cubicBezTo>
                  <a:cubicBezTo>
                    <a:pt x="870544" y="1075779"/>
                    <a:pt x="867092" y="1058094"/>
                    <a:pt x="864492" y="1048992"/>
                  </a:cubicBezTo>
                  <a:cubicBezTo>
                    <a:pt x="863803" y="1046579"/>
                    <a:pt x="863233" y="1044094"/>
                    <a:pt x="862111" y="1041849"/>
                  </a:cubicBezTo>
                  <a:cubicBezTo>
                    <a:pt x="860831" y="1039289"/>
                    <a:pt x="858936" y="1037086"/>
                    <a:pt x="857348" y="1034705"/>
                  </a:cubicBezTo>
                  <a:cubicBezTo>
                    <a:pt x="855761" y="1029942"/>
                    <a:pt x="853571" y="1025340"/>
                    <a:pt x="852586" y="1020417"/>
                  </a:cubicBezTo>
                  <a:cubicBezTo>
                    <a:pt x="849562" y="1005302"/>
                    <a:pt x="851186" y="1012437"/>
                    <a:pt x="847823" y="998986"/>
                  </a:cubicBezTo>
                  <a:cubicBezTo>
                    <a:pt x="848617" y="954536"/>
                    <a:pt x="848857" y="910073"/>
                    <a:pt x="850204" y="865636"/>
                  </a:cubicBezTo>
                  <a:cubicBezTo>
                    <a:pt x="850446" y="857663"/>
                    <a:pt x="851373" y="849708"/>
                    <a:pt x="852586" y="841824"/>
                  </a:cubicBezTo>
                  <a:cubicBezTo>
                    <a:pt x="852968" y="839343"/>
                    <a:pt x="854173" y="837061"/>
                    <a:pt x="854967" y="834680"/>
                  </a:cubicBezTo>
                  <a:cubicBezTo>
                    <a:pt x="859274" y="800218"/>
                    <a:pt x="855944" y="829598"/>
                    <a:pt x="859729" y="782292"/>
                  </a:cubicBezTo>
                  <a:cubicBezTo>
                    <a:pt x="860428" y="773553"/>
                    <a:pt x="861383" y="764836"/>
                    <a:pt x="862111" y="756099"/>
                  </a:cubicBezTo>
                  <a:cubicBezTo>
                    <a:pt x="862971" y="745785"/>
                    <a:pt x="863283" y="735421"/>
                    <a:pt x="864492" y="725142"/>
                  </a:cubicBezTo>
                  <a:cubicBezTo>
                    <a:pt x="865036" y="720520"/>
                    <a:pt x="867714" y="713094"/>
                    <a:pt x="869254" y="708474"/>
                  </a:cubicBezTo>
                  <a:cubicBezTo>
                    <a:pt x="870048" y="700536"/>
                    <a:pt x="870325" y="692530"/>
                    <a:pt x="871636" y="684661"/>
                  </a:cubicBezTo>
                  <a:cubicBezTo>
                    <a:pt x="872712" y="678205"/>
                    <a:pt x="875114" y="672029"/>
                    <a:pt x="876398" y="665611"/>
                  </a:cubicBezTo>
                  <a:cubicBezTo>
                    <a:pt x="879726" y="648970"/>
                    <a:pt x="878113" y="657697"/>
                    <a:pt x="881161" y="639417"/>
                  </a:cubicBezTo>
                  <a:cubicBezTo>
                    <a:pt x="881955" y="626717"/>
                    <a:pt x="883542" y="614042"/>
                    <a:pt x="883542" y="601317"/>
                  </a:cubicBezTo>
                  <a:cubicBezTo>
                    <a:pt x="883542" y="592963"/>
                    <a:pt x="880276" y="513009"/>
                    <a:pt x="878779" y="496542"/>
                  </a:cubicBezTo>
                  <a:cubicBezTo>
                    <a:pt x="878483" y="493283"/>
                    <a:pt x="877040" y="490226"/>
                    <a:pt x="876398" y="487017"/>
                  </a:cubicBezTo>
                  <a:cubicBezTo>
                    <a:pt x="875451" y="482283"/>
                    <a:pt x="875029" y="477451"/>
                    <a:pt x="874017" y="472730"/>
                  </a:cubicBezTo>
                  <a:cubicBezTo>
                    <a:pt x="872645" y="466330"/>
                    <a:pt x="870180" y="460160"/>
                    <a:pt x="869254" y="453680"/>
                  </a:cubicBezTo>
                  <a:cubicBezTo>
                    <a:pt x="864449" y="420044"/>
                    <a:pt x="869981" y="454686"/>
                    <a:pt x="862111" y="417961"/>
                  </a:cubicBezTo>
                  <a:cubicBezTo>
                    <a:pt x="858734" y="402201"/>
                    <a:pt x="860252" y="402051"/>
                    <a:pt x="857348" y="384624"/>
                  </a:cubicBezTo>
                  <a:cubicBezTo>
                    <a:pt x="856810" y="381396"/>
                    <a:pt x="855761" y="378274"/>
                    <a:pt x="854967" y="375099"/>
                  </a:cubicBezTo>
                  <a:cubicBezTo>
                    <a:pt x="855761" y="365574"/>
                    <a:pt x="857348" y="356082"/>
                    <a:pt x="857348" y="346524"/>
                  </a:cubicBezTo>
                  <a:cubicBezTo>
                    <a:pt x="857348" y="341696"/>
                    <a:pt x="856354" y="336861"/>
                    <a:pt x="854967" y="332236"/>
                  </a:cubicBezTo>
                  <a:cubicBezTo>
                    <a:pt x="853091" y="325984"/>
                    <a:pt x="847121" y="317923"/>
                    <a:pt x="843061" y="313186"/>
                  </a:cubicBezTo>
                  <a:cubicBezTo>
                    <a:pt x="840869" y="310629"/>
                    <a:pt x="838504" y="308198"/>
                    <a:pt x="835917" y="306042"/>
                  </a:cubicBezTo>
                  <a:cubicBezTo>
                    <a:pt x="833718" y="304210"/>
                    <a:pt x="831154" y="302867"/>
                    <a:pt x="828773" y="301280"/>
                  </a:cubicBezTo>
                  <a:cubicBezTo>
                    <a:pt x="823112" y="284295"/>
                    <a:pt x="831139" y="304827"/>
                    <a:pt x="819248" y="286992"/>
                  </a:cubicBezTo>
                  <a:cubicBezTo>
                    <a:pt x="817856" y="284904"/>
                    <a:pt x="818435" y="281809"/>
                    <a:pt x="816867" y="279849"/>
                  </a:cubicBezTo>
                  <a:cubicBezTo>
                    <a:pt x="815079" y="277614"/>
                    <a:pt x="811862" y="276987"/>
                    <a:pt x="809723" y="275086"/>
                  </a:cubicBezTo>
                  <a:cubicBezTo>
                    <a:pt x="804689" y="270612"/>
                    <a:pt x="801211" y="264264"/>
                    <a:pt x="795436" y="260799"/>
                  </a:cubicBezTo>
                  <a:cubicBezTo>
                    <a:pt x="788463" y="256615"/>
                    <a:pt x="782812" y="253482"/>
                    <a:pt x="776386" y="248892"/>
                  </a:cubicBezTo>
                  <a:cubicBezTo>
                    <a:pt x="773157" y="246585"/>
                    <a:pt x="770036" y="244130"/>
                    <a:pt x="766861" y="241749"/>
                  </a:cubicBezTo>
                  <a:cubicBezTo>
                    <a:pt x="762224" y="227842"/>
                    <a:pt x="768106" y="240613"/>
                    <a:pt x="757336" y="229842"/>
                  </a:cubicBezTo>
                  <a:cubicBezTo>
                    <a:pt x="735470" y="207975"/>
                    <a:pt x="763775" y="231310"/>
                    <a:pt x="743048" y="213174"/>
                  </a:cubicBezTo>
                  <a:cubicBezTo>
                    <a:pt x="739223" y="209827"/>
                    <a:pt x="734967" y="206996"/>
                    <a:pt x="731142" y="203649"/>
                  </a:cubicBezTo>
                  <a:cubicBezTo>
                    <a:pt x="728608" y="201431"/>
                    <a:pt x="726738" y="198463"/>
                    <a:pt x="723998" y="196505"/>
                  </a:cubicBezTo>
                  <a:cubicBezTo>
                    <a:pt x="721109" y="194442"/>
                    <a:pt x="717362" y="193805"/>
                    <a:pt x="714473" y="191742"/>
                  </a:cubicBezTo>
                  <a:cubicBezTo>
                    <a:pt x="711733" y="189785"/>
                    <a:pt x="709916" y="186755"/>
                    <a:pt x="707329" y="184599"/>
                  </a:cubicBezTo>
                  <a:cubicBezTo>
                    <a:pt x="697578" y="176473"/>
                    <a:pt x="702317" y="182844"/>
                    <a:pt x="690661" y="175074"/>
                  </a:cubicBezTo>
                  <a:cubicBezTo>
                    <a:pt x="686432" y="172255"/>
                    <a:pt x="682820" y="168599"/>
                    <a:pt x="678754" y="165549"/>
                  </a:cubicBezTo>
                  <a:cubicBezTo>
                    <a:pt x="676465" y="163832"/>
                    <a:pt x="673525" y="162913"/>
                    <a:pt x="671611" y="160786"/>
                  </a:cubicBezTo>
                  <a:cubicBezTo>
                    <a:pt x="666301" y="154886"/>
                    <a:pt x="662086" y="148086"/>
                    <a:pt x="657323" y="141736"/>
                  </a:cubicBezTo>
                  <a:lnTo>
                    <a:pt x="650179" y="132211"/>
                  </a:lnTo>
                  <a:cubicBezTo>
                    <a:pt x="647798" y="129036"/>
                    <a:pt x="645237" y="125988"/>
                    <a:pt x="643036" y="122686"/>
                  </a:cubicBezTo>
                  <a:cubicBezTo>
                    <a:pt x="641448" y="120305"/>
                    <a:pt x="640297" y="117566"/>
                    <a:pt x="638273" y="115542"/>
                  </a:cubicBezTo>
                  <a:cubicBezTo>
                    <a:pt x="636249" y="113518"/>
                    <a:pt x="633510" y="112367"/>
                    <a:pt x="631129" y="110780"/>
                  </a:cubicBezTo>
                  <a:cubicBezTo>
                    <a:pt x="628748" y="107605"/>
                    <a:pt x="626792" y="104061"/>
                    <a:pt x="623986" y="101255"/>
                  </a:cubicBezTo>
                  <a:cubicBezTo>
                    <a:pt x="621962" y="99231"/>
                    <a:pt x="618866" y="98516"/>
                    <a:pt x="616842" y="96492"/>
                  </a:cubicBezTo>
                  <a:cubicBezTo>
                    <a:pt x="614818" y="94468"/>
                    <a:pt x="613980" y="91488"/>
                    <a:pt x="612079" y="89349"/>
                  </a:cubicBezTo>
                  <a:cubicBezTo>
                    <a:pt x="598551" y="74131"/>
                    <a:pt x="603237" y="76876"/>
                    <a:pt x="590648" y="72680"/>
                  </a:cubicBezTo>
                  <a:cubicBezTo>
                    <a:pt x="586877" y="67023"/>
                    <a:pt x="583176" y="61184"/>
                    <a:pt x="578742" y="56011"/>
                  </a:cubicBezTo>
                  <a:cubicBezTo>
                    <a:pt x="576550" y="53454"/>
                    <a:pt x="574338" y="50824"/>
                    <a:pt x="571598" y="48867"/>
                  </a:cubicBezTo>
                  <a:cubicBezTo>
                    <a:pt x="568709" y="46804"/>
                    <a:pt x="565176" y="45829"/>
                    <a:pt x="562073" y="44105"/>
                  </a:cubicBezTo>
                  <a:cubicBezTo>
                    <a:pt x="558027" y="41857"/>
                    <a:pt x="554136" y="39342"/>
                    <a:pt x="550167" y="36961"/>
                  </a:cubicBezTo>
                  <a:cubicBezTo>
                    <a:pt x="534627" y="16242"/>
                    <a:pt x="552177" y="36683"/>
                    <a:pt x="533498" y="22674"/>
                  </a:cubicBezTo>
                  <a:cubicBezTo>
                    <a:pt x="529906" y="19980"/>
                    <a:pt x="527823" y="15459"/>
                    <a:pt x="523973" y="13149"/>
                  </a:cubicBezTo>
                  <a:cubicBezTo>
                    <a:pt x="519829" y="10663"/>
                    <a:pt x="505919" y="7444"/>
                    <a:pt x="500161" y="6005"/>
                  </a:cubicBezTo>
                  <a:cubicBezTo>
                    <a:pt x="497780" y="4417"/>
                    <a:pt x="495876" y="1378"/>
                    <a:pt x="493017" y="1242"/>
                  </a:cubicBezTo>
                  <a:cubicBezTo>
                    <a:pt x="412737" y="-2580"/>
                    <a:pt x="478162" y="3158"/>
                    <a:pt x="431104" y="8386"/>
                  </a:cubicBezTo>
                  <a:cubicBezTo>
                    <a:pt x="399553" y="11891"/>
                    <a:pt x="375715" y="14842"/>
                    <a:pt x="340617" y="15530"/>
                  </a:cubicBezTo>
                  <a:lnTo>
                    <a:pt x="219173" y="17911"/>
                  </a:lnTo>
                  <a:lnTo>
                    <a:pt x="23911" y="20292"/>
                  </a:lnTo>
                  <a:cubicBezTo>
                    <a:pt x="7274" y="23066"/>
                    <a:pt x="6051" y="14339"/>
                    <a:pt x="2479" y="22674"/>
                  </a:cubicBezTo>
                  <a:close/>
                </a:path>
              </a:pathLst>
            </a:cu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4" name="Freeform 8"/>
            <p:cNvSpPr>
              <a:spLocks noEditPoints="1"/>
            </p:cNvSpPr>
            <p:nvPr/>
          </p:nvSpPr>
          <p:spPr bwMode="auto">
            <a:xfrm>
              <a:off x="11412982" y="1778153"/>
              <a:ext cx="1116786" cy="1390007"/>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6237096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22" presetClass="entr" presetSubtype="4"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22"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up)">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22" presetClass="entr" presetSubtype="4"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down)">
                                      <p:cBhvr>
                                        <p:cTn id="35" dur="500"/>
                                        <p:tgtEl>
                                          <p:spTgt spid="6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22" presetClass="entr" presetSubtype="1" fill="hold"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up)">
                                      <p:cBhvr>
                                        <p:cTn id="4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p:bldP spid="35" grpId="0"/>
      <p:bldP spid="60" grpId="0"/>
      <p:bldP spid="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800" dirty="0" smtClean="0">
              <a:solidFill>
                <a:srgbClr val="00AEEF">
                  <a:alpha val="99000"/>
                </a:srgbClr>
              </a:solidFill>
            </a:endParaRPr>
          </a:p>
        </p:txBody>
      </p:sp>
      <p:sp>
        <p:nvSpPr>
          <p:cNvPr id="2" name="Title 1"/>
          <p:cNvSpPr>
            <a:spLocks noGrp="1"/>
          </p:cNvSpPr>
          <p:nvPr>
            <p:ph type="title"/>
          </p:nvPr>
        </p:nvSpPr>
        <p:spPr>
          <a:xfrm>
            <a:off x="229106" y="3050601"/>
            <a:ext cx="10237787" cy="914096"/>
          </a:xfrm>
        </p:spPr>
        <p:txBody>
          <a:bodyPr/>
          <a:lstStyle/>
          <a:p>
            <a:r>
              <a:rPr lang="en-US" sz="6600" dirty="0" smtClean="0"/>
              <a:t>Blob Storage w/ SAS</a:t>
            </a:r>
            <a:endParaRPr lang="en-US" sz="6600"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058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Next Steps</a:t>
            </a:r>
            <a:endParaRPr lang="en-US" dirty="0"/>
          </a:p>
        </p:txBody>
      </p:sp>
      <p:sp>
        <p:nvSpPr>
          <p:cNvPr id="3" name="Text Placeholder 2"/>
          <p:cNvSpPr>
            <a:spLocks noGrp="1"/>
          </p:cNvSpPr>
          <p:nvPr>
            <p:ph type="body" sz="quarter" idx="10"/>
          </p:nvPr>
        </p:nvSpPr>
        <p:spPr/>
        <p:txBody>
          <a:bodyPr/>
          <a:lstStyle/>
          <a:p>
            <a:r>
              <a:rPr lang="en-US" smtClean="0"/>
              <a:t>Optimize storage calls of CreateIfNotExist</a:t>
            </a:r>
          </a:p>
          <a:p>
            <a:r>
              <a:rPr lang="en-US" smtClean="0"/>
              <a:t>Larger files upload blocks in parallel to the blob</a:t>
            </a:r>
          </a:p>
          <a:p>
            <a:r>
              <a:rPr lang="en-US" smtClean="0"/>
              <a:t>Windows Azure CDN</a:t>
            </a:r>
          </a:p>
          <a:p>
            <a:r>
              <a:rPr lang="en-US" smtClean="0"/>
              <a:t>Windows Azure Media Services</a:t>
            </a:r>
          </a:p>
          <a:p>
            <a:r>
              <a:rPr lang="en-US" smtClean="0"/>
              <a:t>Use CloudConfigurationManager to allow portability between WAWs and Cloud Services</a:t>
            </a:r>
            <a:endParaRPr lang="en-US" dirty="0"/>
          </a:p>
        </p:txBody>
      </p:sp>
    </p:spTree>
    <p:extLst>
      <p:ext uri="{BB962C8B-B14F-4D97-AF65-F5344CB8AC3E}">
        <p14:creationId xmlns:p14="http://schemas.microsoft.com/office/powerpoint/2010/main" val="405116876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5000"/>
            <a:ext cx="10103249" cy="1378644"/>
          </a:xfrm>
        </p:spPr>
        <p:txBody>
          <a:bodyPr/>
          <a:lstStyle/>
          <a:p>
            <a:r>
              <a:rPr lang="en-US" dirty="0" err="1" smtClean="0"/>
              <a:t>Geolocation</a:t>
            </a:r>
            <a:endParaRPr lang="en-US" dirty="0"/>
          </a:p>
        </p:txBody>
      </p:sp>
    </p:spTree>
    <p:extLst>
      <p:ext uri="{BB962C8B-B14F-4D97-AF65-F5344CB8AC3E}">
        <p14:creationId xmlns:p14="http://schemas.microsoft.com/office/powerpoint/2010/main" val="344242798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Windows 8</a:t>
            </a:r>
          </a:p>
          <a:p>
            <a:pPr marL="0" lvl="2" indent="0">
              <a:buNone/>
            </a:pPr>
            <a:r>
              <a:rPr lang="en-US" dirty="0" err="1" smtClean="0">
                <a:gradFill>
                  <a:gsLst>
                    <a:gs pos="0">
                      <a:srgbClr val="595959"/>
                    </a:gs>
                    <a:gs pos="86000">
                      <a:srgbClr val="595959"/>
                    </a:gs>
                  </a:gsLst>
                  <a:lin ang="5400000" scaled="0"/>
                </a:gradFill>
              </a:rPr>
              <a:t>Windows.Devices.Geolocation.Geolocator</a:t>
            </a:r>
            <a:endParaRPr lang="en-US" dirty="0" smtClean="0">
              <a:gradFill>
                <a:gsLst>
                  <a:gs pos="0">
                    <a:srgbClr val="595959"/>
                  </a:gs>
                  <a:gs pos="86000">
                    <a:srgbClr val="595959"/>
                  </a:gs>
                </a:gsLst>
                <a:lin ang="5400000" scaled="0"/>
              </a:gradFill>
            </a:endParaRPr>
          </a:p>
          <a:p>
            <a:pPr marL="0" lvl="2" indent="0">
              <a:buNone/>
            </a:pPr>
            <a:endParaRPr lang="en-US" sz="2800" dirty="0" smtClean="0">
              <a:gradFill>
                <a:gsLst>
                  <a:gs pos="0">
                    <a:srgbClr val="595959"/>
                  </a:gs>
                  <a:gs pos="86000">
                    <a:srgbClr val="595959"/>
                  </a:gs>
                </a:gsLst>
                <a:lin ang="5400000" scaled="0"/>
              </a:gradFill>
            </a:endParaRPr>
          </a:p>
          <a:p>
            <a:r>
              <a:rPr lang="en-US" dirty="0" smtClean="0"/>
              <a:t>Windows Azure SQL Database</a:t>
            </a:r>
          </a:p>
          <a:p>
            <a:pPr marL="0" lvl="2" indent="0">
              <a:buNone/>
            </a:pPr>
            <a:r>
              <a:rPr lang="en-US" dirty="0" smtClean="0">
                <a:gradFill>
                  <a:gsLst>
                    <a:gs pos="0">
                      <a:srgbClr val="595959"/>
                    </a:gs>
                    <a:gs pos="86000">
                      <a:srgbClr val="595959"/>
                    </a:gs>
                  </a:gsLst>
                  <a:lin ang="5400000" scaled="0"/>
                </a:gradFill>
              </a:rPr>
              <a:t>Flat Earth  </a:t>
            </a:r>
            <a:r>
              <a:rPr lang="en-US" dirty="0" err="1" smtClean="0">
                <a:gradFill>
                  <a:gsLst>
                    <a:gs pos="0">
                      <a:srgbClr val="595959"/>
                    </a:gs>
                    <a:gs pos="86000">
                      <a:srgbClr val="595959"/>
                    </a:gs>
                  </a:gsLst>
                  <a:lin ang="5400000" scaled="0"/>
                </a:gradFill>
              </a:rPr>
              <a:t>vs</a:t>
            </a:r>
            <a:r>
              <a:rPr lang="en-US" dirty="0" smtClean="0">
                <a:gradFill>
                  <a:gsLst>
                    <a:gs pos="0">
                      <a:srgbClr val="595959"/>
                    </a:gs>
                    <a:gs pos="86000">
                      <a:srgbClr val="595959"/>
                    </a:gs>
                  </a:gsLst>
                  <a:lin ang="5400000" scaled="0"/>
                </a:gradFill>
              </a:rPr>
              <a:t> Curved Earth</a:t>
            </a:r>
          </a:p>
          <a:p>
            <a:pPr marL="0" lvl="2" indent="0">
              <a:buNone/>
            </a:pPr>
            <a:r>
              <a:rPr lang="en-US" dirty="0" smtClean="0">
                <a:gradFill>
                  <a:gsLst>
                    <a:gs pos="0">
                      <a:srgbClr val="595959"/>
                    </a:gs>
                    <a:gs pos="86000">
                      <a:srgbClr val="595959"/>
                    </a:gs>
                  </a:gsLst>
                  <a:lin ang="5400000" scaled="0"/>
                </a:gradFill>
              </a:rPr>
              <a:t>Geometry </a:t>
            </a:r>
            <a:r>
              <a:rPr lang="en-US" dirty="0" err="1" smtClean="0">
                <a:gradFill>
                  <a:gsLst>
                    <a:gs pos="0">
                      <a:srgbClr val="595959"/>
                    </a:gs>
                    <a:gs pos="86000">
                      <a:srgbClr val="595959"/>
                    </a:gs>
                  </a:gsLst>
                  <a:lin ang="5400000" scaled="0"/>
                </a:gradFill>
              </a:rPr>
              <a:t>vs</a:t>
            </a:r>
            <a:r>
              <a:rPr lang="en-US" dirty="0" smtClean="0">
                <a:gradFill>
                  <a:gsLst>
                    <a:gs pos="0">
                      <a:srgbClr val="595959"/>
                    </a:gs>
                    <a:gs pos="86000">
                      <a:srgbClr val="595959"/>
                    </a:gs>
                  </a:gsLst>
                  <a:lin ang="5400000" scaled="0"/>
                </a:gradFill>
              </a:rPr>
              <a:t> Geography</a:t>
            </a:r>
          </a:p>
          <a:p>
            <a:pPr marL="0" lvl="2" indent="0">
              <a:buNone/>
            </a:pPr>
            <a:r>
              <a:rPr lang="en-US" dirty="0" err="1" smtClean="0">
                <a:gradFill>
                  <a:gsLst>
                    <a:gs pos="0">
                      <a:srgbClr val="595959"/>
                    </a:gs>
                    <a:gs pos="86000">
                      <a:srgbClr val="595959"/>
                    </a:gs>
                  </a:gsLst>
                  <a:lin ang="5400000" scaled="0"/>
                </a:gradFill>
              </a:rPr>
              <a:t>PointA.STDistance</a:t>
            </a:r>
            <a:r>
              <a:rPr lang="en-US" dirty="0" smtClean="0">
                <a:gradFill>
                  <a:gsLst>
                    <a:gs pos="0">
                      <a:srgbClr val="595959"/>
                    </a:gs>
                    <a:gs pos="86000">
                      <a:srgbClr val="595959"/>
                    </a:gs>
                  </a:gsLst>
                  <a:lin ang="5400000" scaled="0"/>
                </a:gradFill>
              </a:rPr>
              <a:t>(</a:t>
            </a:r>
            <a:r>
              <a:rPr lang="en-US" dirty="0" err="1" smtClean="0">
                <a:gradFill>
                  <a:gsLst>
                    <a:gs pos="0">
                      <a:srgbClr val="595959"/>
                    </a:gs>
                    <a:gs pos="86000">
                      <a:srgbClr val="595959"/>
                    </a:gs>
                  </a:gsLst>
                  <a:lin ang="5400000" scaled="0"/>
                </a:gradFill>
              </a:rPr>
              <a:t>PointB</a:t>
            </a:r>
            <a:r>
              <a:rPr lang="en-US" dirty="0" smtClean="0">
                <a:gradFill>
                  <a:gsLst>
                    <a:gs pos="0">
                      <a:srgbClr val="595959"/>
                    </a:gs>
                    <a:gs pos="86000">
                      <a:srgbClr val="595959"/>
                    </a:gs>
                  </a:gsLst>
                  <a:lin ang="5400000" scaled="0"/>
                </a:gradFill>
              </a:rPr>
              <a:t>)</a:t>
            </a:r>
          </a:p>
          <a:p>
            <a:pPr marL="0" lvl="2" indent="0">
              <a:buNone/>
            </a:pPr>
            <a:r>
              <a:rPr lang="en-US" dirty="0" smtClean="0">
                <a:gradFill>
                  <a:gsLst>
                    <a:gs pos="0">
                      <a:srgbClr val="595959"/>
                    </a:gs>
                    <a:gs pos="86000">
                      <a:srgbClr val="595959"/>
                    </a:gs>
                  </a:gsLst>
                  <a:lin ang="5400000" scaled="0"/>
                </a:gradFill>
              </a:rPr>
              <a:t>WKT </a:t>
            </a:r>
            <a:r>
              <a:rPr lang="en-US" dirty="0" smtClean="0">
                <a:gradFill>
                  <a:gsLst>
                    <a:gs pos="0">
                      <a:srgbClr val="595959"/>
                    </a:gs>
                    <a:gs pos="86000">
                      <a:srgbClr val="595959"/>
                    </a:gs>
                  </a:gsLst>
                  <a:lin ang="5400000" scaled="0"/>
                </a:gradFill>
                <a:sym typeface="Wingdings" pitchFamily="2" charset="2"/>
              </a:rPr>
              <a:t></a:t>
            </a:r>
            <a:r>
              <a:rPr lang="en-US" dirty="0" smtClean="0">
                <a:gradFill>
                  <a:gsLst>
                    <a:gs pos="0">
                      <a:srgbClr val="595959"/>
                    </a:gs>
                    <a:gs pos="86000">
                      <a:srgbClr val="595959"/>
                    </a:gs>
                  </a:gsLst>
                  <a:lin ang="5400000" scaled="0"/>
                </a:gradFill>
              </a:rPr>
              <a:t> Point(Longitude Latitude)</a:t>
            </a:r>
          </a:p>
          <a:p>
            <a:pPr marL="0" lvl="2" indent="0">
              <a:buNone/>
            </a:pPr>
            <a:r>
              <a:rPr lang="en-US" dirty="0" smtClean="0">
                <a:gradFill>
                  <a:gsLst>
                    <a:gs pos="0">
                      <a:srgbClr val="595959"/>
                    </a:gs>
                    <a:gs pos="86000">
                      <a:srgbClr val="595959"/>
                    </a:gs>
                  </a:gsLst>
                  <a:lin ang="5400000" scaled="0"/>
                </a:gradFill>
              </a:rPr>
              <a:t>Geography::</a:t>
            </a:r>
            <a:r>
              <a:rPr lang="en-US" dirty="0" err="1" smtClean="0">
                <a:gradFill>
                  <a:gsLst>
                    <a:gs pos="0">
                      <a:srgbClr val="595959"/>
                    </a:gs>
                    <a:gs pos="86000">
                      <a:srgbClr val="595959"/>
                    </a:gs>
                  </a:gsLst>
                  <a:lin ang="5400000" scaled="0"/>
                </a:gradFill>
              </a:rPr>
              <a:t>STPointFromText</a:t>
            </a:r>
            <a:r>
              <a:rPr lang="en-US" dirty="0" smtClean="0">
                <a:gradFill>
                  <a:gsLst>
                    <a:gs pos="0">
                      <a:srgbClr val="595959"/>
                    </a:gs>
                    <a:gs pos="86000">
                      <a:srgbClr val="595959"/>
                    </a:gs>
                  </a:gsLst>
                  <a:lin ang="5400000" scaled="0"/>
                </a:gradFill>
              </a:rPr>
              <a:t>(‘Point(Longitude Latitude)’, 4326)</a:t>
            </a:r>
          </a:p>
          <a:p>
            <a:pPr marL="0" lvl="2" indent="0">
              <a:buNone/>
            </a:pPr>
            <a:r>
              <a:rPr lang="en-US" dirty="0" smtClean="0">
                <a:gradFill>
                  <a:gsLst>
                    <a:gs pos="0">
                      <a:srgbClr val="595959"/>
                    </a:gs>
                    <a:gs pos="86000">
                      <a:srgbClr val="595959"/>
                    </a:gs>
                  </a:gsLst>
                  <a:lin ang="5400000" scaled="0"/>
                </a:gradFill>
              </a:rPr>
              <a:t>More supported details here- </a:t>
            </a:r>
            <a:r>
              <a:rPr lang="en-US" dirty="0" smtClean="0">
                <a:hlinkClick r:id="rId3"/>
              </a:rPr>
              <a:t>http://bit.ly/rFiLhN</a:t>
            </a:r>
            <a:r>
              <a:rPr lang="en-US" dirty="0" smtClean="0"/>
              <a:t> </a:t>
            </a:r>
            <a:endParaRPr lang="en-US" dirty="0"/>
          </a:p>
        </p:txBody>
      </p:sp>
      <p:sp>
        <p:nvSpPr>
          <p:cNvPr id="5" name="Title 4"/>
          <p:cNvSpPr>
            <a:spLocks noGrp="1"/>
          </p:cNvSpPr>
          <p:nvPr>
            <p:ph type="title"/>
          </p:nvPr>
        </p:nvSpPr>
        <p:spPr/>
        <p:txBody>
          <a:bodyPr/>
          <a:lstStyle/>
          <a:p>
            <a:r>
              <a:rPr lang="en-US" smtClean="0"/>
              <a:t>Location Basics	</a:t>
            </a:r>
            <a:endParaRPr lang="en-US" dirty="0"/>
          </a:p>
        </p:txBody>
      </p:sp>
    </p:spTree>
    <p:extLst>
      <p:ext uri="{BB962C8B-B14F-4D97-AF65-F5344CB8AC3E}">
        <p14:creationId xmlns:p14="http://schemas.microsoft.com/office/powerpoint/2010/main" val="125470102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800" dirty="0" smtClean="0">
              <a:solidFill>
                <a:srgbClr val="00AEEF">
                  <a:alpha val="99000"/>
                </a:srgbClr>
              </a:solidFill>
            </a:endParaRPr>
          </a:p>
        </p:txBody>
      </p:sp>
      <p:sp>
        <p:nvSpPr>
          <p:cNvPr id="2" name="Title 1"/>
          <p:cNvSpPr>
            <a:spLocks noGrp="1"/>
          </p:cNvSpPr>
          <p:nvPr>
            <p:ph type="title"/>
          </p:nvPr>
        </p:nvSpPr>
        <p:spPr>
          <a:xfrm>
            <a:off x="229106" y="3050601"/>
            <a:ext cx="10237787" cy="914096"/>
          </a:xfrm>
        </p:spPr>
        <p:txBody>
          <a:bodyPr/>
          <a:lstStyle/>
          <a:p>
            <a:r>
              <a:rPr lang="en-US" sz="6600" dirty="0" smtClean="0"/>
              <a:t>Adding Location</a:t>
            </a:r>
            <a:endParaRPr lang="en-US" sz="6600"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0097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p:cNvSpPr txBox="1">
            <a:spLocks/>
          </p:cNvSpPr>
          <p:nvPr/>
        </p:nvSpPr>
        <p:spPr>
          <a:xfrm>
            <a:off x="595313" y="1867949"/>
            <a:ext cx="8496300" cy="5016758"/>
          </a:xfrm>
          <a:prstGeom prst="rect">
            <a:avLst/>
          </a:prstGeom>
        </p:spPr>
        <p:txBody>
          <a:bodyPr vert="horz"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sz="3200" kern="1200" spc="-70" baseline="0">
                <a:gradFill>
                  <a:gsLst>
                    <a:gs pos="1250">
                      <a:srgbClr val="000000"/>
                    </a:gs>
                    <a:gs pos="100000">
                      <a:srgbClr val="000000"/>
                    </a:gs>
                  </a:gsLst>
                  <a:lin ang="5400000" scaled="0"/>
                </a:gradFill>
                <a:latin typeface="Consolas" pitchFamily="49" charset="0"/>
                <a:ea typeface="+mn-ea"/>
                <a:cs typeface="Consolas" pitchFamily="49" charset="0"/>
              </a:defRPr>
            </a:lvl1pPr>
            <a:lvl2pPr marL="339725"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400" kern="1200" spc="0" baseline="0">
                <a:gradFill>
                  <a:gsLst>
                    <a:gs pos="1250">
                      <a:srgbClr val="000000"/>
                    </a:gs>
                    <a:gs pos="100000">
                      <a:srgbClr val="000000"/>
                    </a:gs>
                  </a:gsLst>
                  <a:lin ang="5400000" scaled="0"/>
                </a:gradFill>
                <a:latin typeface="Consolas" pitchFamily="49" charset="0"/>
                <a:ea typeface="+mn-ea"/>
                <a:cs typeface="Consolas" pitchFamily="49" charset="0"/>
              </a:defRPr>
            </a:lvl2pPr>
            <a:lvl3pPr marL="57308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400" kern="1200" spc="0" baseline="0">
                <a:gradFill>
                  <a:gsLst>
                    <a:gs pos="1250">
                      <a:srgbClr val="000000"/>
                    </a:gs>
                    <a:gs pos="100000">
                      <a:srgbClr val="000000"/>
                    </a:gs>
                  </a:gsLst>
                  <a:lin ang="5400000" scaled="0"/>
                </a:gradFill>
                <a:latin typeface="Consolas" pitchFamily="49" charset="0"/>
                <a:ea typeface="+mn-ea"/>
                <a:cs typeface="Consolas" pitchFamily="49" charset="0"/>
              </a:defRPr>
            </a:lvl3pPr>
            <a:lvl4pPr marL="798513"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250">
                      <a:srgbClr val="000000"/>
                    </a:gs>
                    <a:gs pos="100000">
                      <a:srgbClr val="000000"/>
                    </a:gs>
                  </a:gsLst>
                  <a:lin ang="5400000" scaled="0"/>
                </a:gradFill>
                <a:latin typeface="Consolas" pitchFamily="49" charset="0"/>
                <a:ea typeface="+mn-ea"/>
                <a:cs typeface="Consolas" pitchFamily="49" charset="0"/>
              </a:defRPr>
            </a:lvl4pPr>
            <a:lvl5pPr marL="103028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250">
                      <a:srgbClr val="000000"/>
                    </a:gs>
                    <a:gs pos="100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solidFill>
                  <a:srgbClr val="0000FF"/>
                </a:solidFill>
                <a:highlight>
                  <a:srgbClr val="FFFFFF"/>
                </a:highlight>
                <a:latin typeface="Consolas"/>
              </a:rPr>
              <a:t>using</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System.Data.Spatial</a:t>
            </a:r>
            <a:r>
              <a:rPr lang="en-US" sz="2000" dirty="0" smtClean="0">
                <a:solidFill>
                  <a:srgbClr val="000000"/>
                </a:solidFill>
                <a:highlight>
                  <a:srgbClr val="FFFFFF"/>
                </a:highlight>
                <a:latin typeface="Consolas"/>
              </a:rPr>
              <a:t>;</a:t>
            </a:r>
          </a:p>
          <a:p>
            <a:endParaRPr lang="en-US" sz="2000" dirty="0" smtClean="0">
              <a:solidFill>
                <a:srgbClr val="000000"/>
              </a:solidFill>
              <a:highlight>
                <a:srgbClr val="FFFFFF"/>
              </a:highlight>
              <a:latin typeface="Consolas"/>
            </a:endParaRPr>
          </a:p>
          <a:p>
            <a:r>
              <a:rPr lang="en-US" sz="2000" dirty="0" smtClean="0">
                <a:solidFill>
                  <a:srgbClr val="0000FF"/>
                </a:solidFill>
                <a:highlight>
                  <a:srgbClr val="FFFFFF"/>
                </a:highlight>
                <a:latin typeface="Consolas"/>
              </a:rPr>
              <a:t>namespace</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GeoLocation.Models</a:t>
            </a:r>
            <a:endParaRPr lang="en-US" sz="2000" dirty="0" smtClean="0">
              <a:solidFill>
                <a:srgbClr val="000000"/>
              </a:solidFill>
              <a:highlight>
                <a:srgbClr val="FFFFFF"/>
              </a:highlight>
              <a:latin typeface="Consolas"/>
            </a:endParaRPr>
          </a:p>
          <a:p>
            <a:r>
              <a:rPr lang="en-US" sz="2000" dirty="0" smtClean="0">
                <a:solidFill>
                  <a:srgbClr val="000000"/>
                </a:solidFill>
                <a:highlight>
                  <a:srgbClr val="FFFFFF"/>
                </a:highlight>
                <a:latin typeface="Consolas"/>
              </a:rPr>
              <a:t>{</a:t>
            </a: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class</a:t>
            </a:r>
            <a:r>
              <a:rPr lang="en-US" sz="2000" dirty="0" smtClean="0">
                <a:solidFill>
                  <a:srgbClr val="000000"/>
                </a:solidFill>
                <a:highlight>
                  <a:srgbClr val="FFFFFF"/>
                </a:highlight>
                <a:latin typeface="Consolas"/>
              </a:rPr>
              <a:t> </a:t>
            </a:r>
            <a:r>
              <a:rPr lang="en-US" sz="2000" dirty="0" err="1" smtClean="0">
                <a:solidFill>
                  <a:srgbClr val="2B91AF"/>
                </a:solidFill>
                <a:highlight>
                  <a:srgbClr val="FFFFFF"/>
                </a:highlight>
                <a:latin typeface="Consolas"/>
              </a:rPr>
              <a:t>PointOfInterest</a:t>
            </a:r>
            <a:endParaRPr lang="en-US" sz="2000" dirty="0" smtClean="0">
              <a:solidFill>
                <a:srgbClr val="000000"/>
              </a:solidFill>
              <a:highlight>
                <a:srgbClr val="FFFFFF"/>
              </a:highlight>
              <a:latin typeface="Consolas"/>
            </a:endParaRPr>
          </a:p>
          <a:p>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err="1" smtClean="0">
                <a:solidFill>
                  <a:srgbClr val="2B91AF"/>
                </a:solidFill>
                <a:highlight>
                  <a:srgbClr val="FFFFFF"/>
                </a:highlight>
                <a:latin typeface="Consolas"/>
              </a:rPr>
              <a:t>Guid</a:t>
            </a:r>
            <a:r>
              <a:rPr lang="en-US" sz="2000" dirty="0" smtClean="0">
                <a:solidFill>
                  <a:srgbClr val="000000"/>
                </a:solidFill>
                <a:highlight>
                  <a:srgbClr val="FFFFFF"/>
                </a:highlight>
                <a:latin typeface="Consolas"/>
              </a:rPr>
              <a:t> Id { </a:t>
            </a:r>
            <a:r>
              <a:rPr lang="en-US" sz="2000" dirty="0" smtClean="0">
                <a:solidFill>
                  <a:srgbClr val="0000FF"/>
                </a:solidFill>
                <a:highlight>
                  <a:srgbClr val="FFFFFF"/>
                </a:highlight>
                <a:latin typeface="Consolas"/>
              </a:rPr>
              <a:t>get</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set</a:t>
            </a:r>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        [</a:t>
            </a:r>
            <a:r>
              <a:rPr lang="en-US" sz="2000" dirty="0" err="1" smtClean="0">
                <a:solidFill>
                  <a:srgbClr val="2B91AF"/>
                </a:solidFill>
                <a:highlight>
                  <a:srgbClr val="FFFFFF"/>
                </a:highlight>
                <a:latin typeface="Consolas"/>
              </a:rPr>
              <a:t>StringLength</a:t>
            </a:r>
            <a:r>
              <a:rPr lang="en-US" sz="2000" dirty="0" smtClean="0">
                <a:solidFill>
                  <a:srgbClr val="000000"/>
                </a:solidFill>
                <a:highlight>
                  <a:srgbClr val="FFFFFF"/>
                </a:highlight>
                <a:latin typeface="Consolas"/>
              </a:rPr>
              <a:t>(200)]</a:t>
            </a: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string</a:t>
            </a:r>
            <a:r>
              <a:rPr lang="en-US" sz="2000" dirty="0" smtClean="0">
                <a:solidFill>
                  <a:srgbClr val="000000"/>
                </a:solidFill>
                <a:highlight>
                  <a:srgbClr val="FFFFFF"/>
                </a:highlight>
                <a:latin typeface="Consolas"/>
              </a:rPr>
              <a:t> Description { </a:t>
            </a:r>
            <a:r>
              <a:rPr lang="en-US" sz="2000" dirty="0" smtClean="0">
                <a:solidFill>
                  <a:srgbClr val="0000FF"/>
                </a:solidFill>
                <a:highlight>
                  <a:srgbClr val="FFFFFF"/>
                </a:highlight>
                <a:latin typeface="Consolas"/>
              </a:rPr>
              <a:t>get</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set</a:t>
            </a:r>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err="1" smtClean="0">
                <a:solidFill>
                  <a:srgbClr val="2B91AF"/>
                </a:solidFill>
                <a:highlight>
                  <a:srgbClr val="FFFFFF"/>
                </a:highlight>
                <a:latin typeface="Consolas"/>
              </a:rPr>
              <a:t>PointOfInterstType</a:t>
            </a:r>
            <a:r>
              <a:rPr lang="en-US" sz="2000" dirty="0" smtClean="0">
                <a:solidFill>
                  <a:srgbClr val="000000"/>
                </a:solidFill>
                <a:highlight>
                  <a:srgbClr val="FFFFFF"/>
                </a:highlight>
                <a:latin typeface="Consolas"/>
              </a:rPr>
              <a:t> Type { </a:t>
            </a:r>
            <a:r>
              <a:rPr lang="en-US" sz="2000" dirty="0" smtClean="0">
                <a:solidFill>
                  <a:srgbClr val="0000FF"/>
                </a:solidFill>
                <a:highlight>
                  <a:srgbClr val="FFFFFF"/>
                </a:highlight>
                <a:latin typeface="Consolas"/>
              </a:rPr>
              <a:t>get</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set</a:t>
            </a:r>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string</a:t>
            </a:r>
            <a:r>
              <a:rPr lang="en-US" sz="2000" dirty="0" smtClean="0">
                <a:solidFill>
                  <a:srgbClr val="000000"/>
                </a:solidFill>
                <a:highlight>
                  <a:srgbClr val="FFFFFF"/>
                </a:highlight>
                <a:latin typeface="Consolas"/>
              </a:rPr>
              <a:t> </a:t>
            </a:r>
            <a:r>
              <a:rPr lang="en-US" sz="2000" dirty="0" err="1" smtClean="0">
                <a:solidFill>
                  <a:srgbClr val="000000"/>
                </a:solidFill>
                <a:highlight>
                  <a:srgbClr val="FFFFFF"/>
                </a:highlight>
                <a:latin typeface="Consolas"/>
              </a:rPr>
              <a:t>Url</a:t>
            </a:r>
            <a:r>
              <a:rPr lang="en-US" sz="2000" dirty="0" smtClean="0">
                <a:solidFill>
                  <a:srgbClr val="000000"/>
                </a:solidFill>
                <a:highlight>
                  <a:srgbClr val="FFFFFF"/>
                </a:highlight>
                <a:latin typeface="Consolas"/>
              </a:rPr>
              <a:t> { </a:t>
            </a:r>
            <a:r>
              <a:rPr lang="en-US" sz="2000" dirty="0" smtClean="0">
                <a:solidFill>
                  <a:srgbClr val="0000FF"/>
                </a:solidFill>
                <a:highlight>
                  <a:srgbClr val="FFFFFF"/>
                </a:highlight>
                <a:latin typeface="Consolas"/>
              </a:rPr>
              <a:t>get</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set</a:t>
            </a:r>
            <a:r>
              <a:rPr lang="en-US" sz="2000" dirty="0" smtClean="0">
                <a:solidFill>
                  <a:srgbClr val="000000"/>
                </a:solidFill>
                <a:highlight>
                  <a:srgbClr val="FFFFFF"/>
                </a:highlight>
                <a:latin typeface="Consolas"/>
              </a:rPr>
              <a:t>; }</a:t>
            </a:r>
          </a:p>
          <a:p>
            <a:endParaRPr lang="en-US" sz="2000" dirty="0" smtClean="0">
              <a:solidFill>
                <a:srgbClr val="000000"/>
              </a:solidFill>
              <a:highlight>
                <a:srgbClr val="FFFFFF"/>
              </a:highlight>
              <a:latin typeface="Consolas"/>
            </a:endParaRPr>
          </a:p>
          <a:p>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err="1" smtClean="0">
                <a:solidFill>
                  <a:srgbClr val="2B91AF"/>
                </a:solidFill>
                <a:highlight>
                  <a:srgbClr val="FFFFFF"/>
                </a:highlight>
                <a:latin typeface="Consolas"/>
              </a:rPr>
              <a:t>DbGeography</a:t>
            </a:r>
            <a:r>
              <a:rPr lang="en-US" sz="2000" dirty="0" smtClean="0">
                <a:solidFill>
                  <a:srgbClr val="000000"/>
                </a:solidFill>
                <a:highlight>
                  <a:srgbClr val="FFFFFF"/>
                </a:highlight>
                <a:latin typeface="Consolas"/>
              </a:rPr>
              <a:t> Location { </a:t>
            </a:r>
            <a:r>
              <a:rPr lang="en-US" sz="2000" dirty="0" smtClean="0">
                <a:solidFill>
                  <a:srgbClr val="0000FF"/>
                </a:solidFill>
                <a:highlight>
                  <a:srgbClr val="FFFFFF"/>
                </a:highlight>
                <a:latin typeface="Consolas"/>
              </a:rPr>
              <a:t>get</a:t>
            </a:r>
            <a:r>
              <a:rPr lang="en-US" sz="2000" dirty="0" smtClean="0">
                <a:solidFill>
                  <a:srgbClr val="000000"/>
                </a:solidFill>
                <a:highlight>
                  <a:srgbClr val="FFFFFF"/>
                </a:highlight>
                <a:latin typeface="Consolas"/>
              </a:rPr>
              <a:t>; </a:t>
            </a:r>
            <a:r>
              <a:rPr lang="en-US" sz="2000" dirty="0" smtClean="0">
                <a:solidFill>
                  <a:srgbClr val="0000FF"/>
                </a:solidFill>
                <a:highlight>
                  <a:srgbClr val="FFFFFF"/>
                </a:highlight>
                <a:latin typeface="Consolas"/>
              </a:rPr>
              <a:t>set</a:t>
            </a:r>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a:t>
            </a:r>
            <a:endParaRPr lang="en-US" sz="2000" dirty="0" smtClean="0"/>
          </a:p>
        </p:txBody>
      </p:sp>
      <p:sp>
        <p:nvSpPr>
          <p:cNvPr id="7" name="Text Placeholder 5"/>
          <p:cNvSpPr txBox="1">
            <a:spLocks/>
          </p:cNvSpPr>
          <p:nvPr/>
        </p:nvSpPr>
        <p:spPr>
          <a:xfrm>
            <a:off x="519113" y="1867950"/>
            <a:ext cx="11658600"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solidFill>
                  <a:srgbClr val="0000FF"/>
                </a:solidFill>
                <a:highlight>
                  <a:srgbClr val="FFFFFF"/>
                </a:highlight>
                <a:latin typeface="Consolas"/>
              </a:rPr>
              <a:t>public</a:t>
            </a:r>
            <a:r>
              <a:rPr lang="en-US" sz="2000" dirty="0" smtClean="0">
                <a:solidFill>
                  <a:srgbClr val="000000"/>
                </a:solidFill>
                <a:highlight>
                  <a:srgbClr val="FFFFFF"/>
                </a:highlight>
                <a:latin typeface="Consolas"/>
              </a:rPr>
              <a:t> </a:t>
            </a:r>
            <a:r>
              <a:rPr lang="en-US" sz="2000" dirty="0">
                <a:solidFill>
                  <a:srgbClr val="0000FF"/>
                </a:solidFill>
                <a:highlight>
                  <a:srgbClr val="FFFFFF"/>
                </a:highlight>
                <a:latin typeface="Consolas"/>
              </a:rPr>
              <a:t>class</a:t>
            </a:r>
            <a:r>
              <a:rPr lang="en-US" sz="2000" dirty="0">
                <a:solidFill>
                  <a:srgbClr val="000000"/>
                </a:solidFill>
                <a:highlight>
                  <a:srgbClr val="FFFFFF"/>
                </a:highlight>
                <a:latin typeface="Consolas"/>
              </a:rPr>
              <a:t> </a:t>
            </a:r>
            <a:r>
              <a:rPr lang="en-US" sz="2000" dirty="0" err="1">
                <a:solidFill>
                  <a:srgbClr val="2B91AF"/>
                </a:solidFill>
                <a:highlight>
                  <a:srgbClr val="FFFFFF"/>
                </a:highlight>
                <a:latin typeface="Consolas"/>
              </a:rPr>
              <a:t>LocationContext</a:t>
            </a:r>
            <a:r>
              <a:rPr lang="en-US" sz="2000" dirty="0">
                <a:solidFill>
                  <a:srgbClr val="000000"/>
                </a:solidFill>
                <a:highlight>
                  <a:srgbClr val="FFFFFF"/>
                </a:highlight>
                <a:latin typeface="Consolas"/>
              </a:rPr>
              <a:t> : </a:t>
            </a:r>
            <a:r>
              <a:rPr lang="en-US" sz="2000" dirty="0" err="1">
                <a:solidFill>
                  <a:srgbClr val="2B91AF"/>
                </a:solidFill>
                <a:highlight>
                  <a:srgbClr val="FFFFFF"/>
                </a:highlight>
                <a:latin typeface="Consolas"/>
              </a:rPr>
              <a:t>DbContext</a:t>
            </a:r>
            <a:endParaRPr lang="en-US" sz="2000" dirty="0">
              <a:solidFill>
                <a:srgbClr val="000000"/>
              </a:solidFill>
              <a:highlight>
                <a:srgbClr val="FFFFFF"/>
              </a:highlight>
              <a:latin typeface="Consolas"/>
            </a:endParaRPr>
          </a:p>
          <a:p>
            <a:r>
              <a:rPr lang="en-US" sz="2000" dirty="0" smtClean="0">
                <a:solidFill>
                  <a:srgbClr val="000000"/>
                </a:solidFill>
                <a:highlight>
                  <a:srgbClr val="FFFFFF"/>
                </a:highlight>
                <a:latin typeface="Consolas"/>
              </a:rPr>
              <a:t>{</a:t>
            </a:r>
            <a:endParaRPr lang="en-US" sz="2000" dirty="0">
              <a:solidFill>
                <a:srgbClr val="000000"/>
              </a:solidFill>
              <a:highlight>
                <a:srgbClr val="FFFFFF"/>
              </a:highlight>
              <a:latin typeface="Consolas"/>
            </a:endParaRPr>
          </a:p>
          <a:p>
            <a:r>
              <a:rPr lang="en-US" sz="2000" dirty="0" smtClean="0">
                <a:solidFill>
                  <a:srgbClr val="0000FF"/>
                </a:solidFill>
                <a:highlight>
                  <a:srgbClr val="FFFFFF"/>
                </a:highlight>
                <a:latin typeface="Consolas"/>
              </a:rPr>
              <a:t>   public</a:t>
            </a:r>
            <a:r>
              <a:rPr lang="en-US" sz="2000" dirty="0" smtClean="0">
                <a:solidFill>
                  <a:srgbClr val="000000"/>
                </a:solidFill>
                <a:highlight>
                  <a:srgbClr val="FFFFFF"/>
                </a:highlight>
                <a:latin typeface="Consolas"/>
              </a:rPr>
              <a:t> </a:t>
            </a:r>
            <a:r>
              <a:rPr lang="en-US" sz="2000" dirty="0" err="1">
                <a:solidFill>
                  <a:srgbClr val="2B91AF"/>
                </a:solidFill>
                <a:highlight>
                  <a:srgbClr val="FFFFFF"/>
                </a:highlight>
                <a:latin typeface="Consolas"/>
              </a:rPr>
              <a:t>DbSet</a:t>
            </a:r>
            <a:r>
              <a:rPr lang="en-US" sz="2000" dirty="0">
                <a:solidFill>
                  <a:srgbClr val="000000"/>
                </a:solidFill>
                <a:highlight>
                  <a:srgbClr val="FFFFFF"/>
                </a:highlight>
                <a:latin typeface="Consolas"/>
              </a:rPr>
              <a:t>&lt;</a:t>
            </a:r>
            <a:r>
              <a:rPr lang="en-US" sz="2000" dirty="0" err="1">
                <a:solidFill>
                  <a:srgbClr val="2B91AF"/>
                </a:solidFill>
                <a:highlight>
                  <a:srgbClr val="FFFFFF"/>
                </a:highlight>
                <a:latin typeface="Consolas"/>
              </a:rPr>
              <a:t>PointOfInterest</a:t>
            </a:r>
            <a:r>
              <a:rPr lang="en-US" sz="2000" dirty="0">
                <a:solidFill>
                  <a:srgbClr val="000000"/>
                </a:solidFill>
                <a:highlight>
                  <a:srgbClr val="FFFFFF"/>
                </a:highlight>
                <a:latin typeface="Consolas"/>
              </a:rPr>
              <a:t>&gt; </a:t>
            </a:r>
            <a:r>
              <a:rPr lang="en-US" sz="2000" dirty="0" err="1" smtClean="0">
                <a:solidFill>
                  <a:srgbClr val="000000"/>
                </a:solidFill>
                <a:highlight>
                  <a:srgbClr val="FFFFFF"/>
                </a:highlight>
                <a:latin typeface="Consolas"/>
              </a:rPr>
              <a:t>PointOfInterest</a:t>
            </a:r>
            <a:r>
              <a:rPr lang="en-US" sz="2000" dirty="0" smtClean="0">
                <a:solidFill>
                  <a:srgbClr val="000000"/>
                </a:solidFill>
                <a:highlight>
                  <a:srgbClr val="FFFFFF"/>
                </a:highlight>
                <a:latin typeface="Consolas"/>
              </a:rPr>
              <a:t> </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get</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set</a:t>
            </a:r>
            <a:r>
              <a:rPr lang="en-US" sz="2000" dirty="0">
                <a:solidFill>
                  <a:srgbClr val="000000"/>
                </a:solidFill>
                <a:highlight>
                  <a:srgbClr val="FFFFFF"/>
                </a:highlight>
                <a:latin typeface="Consolas"/>
              </a:rPr>
              <a:t>; }</a:t>
            </a:r>
          </a:p>
          <a:p>
            <a:r>
              <a:rPr lang="en-US" sz="2000" dirty="0" smtClean="0">
                <a:solidFill>
                  <a:srgbClr val="000000"/>
                </a:solidFill>
                <a:highlight>
                  <a:srgbClr val="FFFFFF"/>
                </a:highlight>
                <a:latin typeface="Consolas"/>
              </a:rPr>
              <a:t>}</a:t>
            </a:r>
            <a:endParaRPr lang="en-US" sz="2000" dirty="0" smtClean="0"/>
          </a:p>
        </p:txBody>
      </p:sp>
      <p:sp>
        <p:nvSpPr>
          <p:cNvPr id="8" name="Text Placeholder 5"/>
          <p:cNvSpPr txBox="1">
            <a:spLocks/>
          </p:cNvSpPr>
          <p:nvPr/>
        </p:nvSpPr>
        <p:spPr>
          <a:xfrm>
            <a:off x="522289" y="3394688"/>
            <a:ext cx="12188824"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solidFill>
                  <a:srgbClr val="0000FF"/>
                </a:solidFill>
                <a:highlight>
                  <a:srgbClr val="FFFFFF"/>
                </a:highlight>
                <a:latin typeface="Consolas"/>
              </a:rPr>
              <a:t>using</a:t>
            </a:r>
            <a:r>
              <a:rPr lang="en-US" sz="2000" dirty="0" smtClean="0">
                <a:solidFill>
                  <a:srgbClr val="000000"/>
                </a:solidFill>
                <a:highlight>
                  <a:srgbClr val="FFFFFF"/>
                </a:highlight>
                <a:latin typeface="Consolas"/>
              </a:rPr>
              <a:t> </a:t>
            </a:r>
            <a:r>
              <a:rPr lang="en-US" sz="2000" dirty="0">
                <a:solidFill>
                  <a:srgbClr val="000000"/>
                </a:solidFill>
                <a:highlight>
                  <a:srgbClr val="FFFFFF"/>
                </a:highlight>
                <a:latin typeface="Consolas"/>
              </a:rPr>
              <a:t>(</a:t>
            </a:r>
            <a:r>
              <a:rPr lang="en-US" sz="2000" dirty="0" err="1">
                <a:solidFill>
                  <a:srgbClr val="0000FF"/>
                </a:solidFill>
                <a:highlight>
                  <a:srgbClr val="FFFFFF"/>
                </a:highlight>
                <a:latin typeface="Consolas"/>
              </a:rPr>
              <a:t>var</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db</a:t>
            </a:r>
            <a:r>
              <a:rPr lang="en-US" sz="2000" dirty="0">
                <a:solidFill>
                  <a:srgbClr val="000000"/>
                </a:solidFill>
                <a:highlight>
                  <a:srgbClr val="FFFFFF"/>
                </a:highlight>
                <a:latin typeface="Consolas"/>
              </a:rPr>
              <a:t> = </a:t>
            </a:r>
            <a:r>
              <a:rPr lang="en-US" sz="2000" dirty="0">
                <a:solidFill>
                  <a:srgbClr val="0000FF"/>
                </a:solidFill>
                <a:highlight>
                  <a:srgbClr val="FFFFFF"/>
                </a:highlight>
                <a:latin typeface="Consolas"/>
              </a:rPr>
              <a:t>new</a:t>
            </a:r>
            <a:r>
              <a:rPr lang="en-US" sz="2000" dirty="0">
                <a:solidFill>
                  <a:srgbClr val="000000"/>
                </a:solidFill>
                <a:highlight>
                  <a:srgbClr val="FFFFFF"/>
                </a:highlight>
                <a:latin typeface="Consolas"/>
              </a:rPr>
              <a:t> </a:t>
            </a:r>
            <a:r>
              <a:rPr lang="en-US" sz="2000" dirty="0" err="1">
                <a:solidFill>
                  <a:srgbClr val="2B91AF"/>
                </a:solidFill>
                <a:highlight>
                  <a:srgbClr val="FFFFFF"/>
                </a:highlight>
                <a:latin typeface="Consolas"/>
              </a:rPr>
              <a:t>LocationContext</a:t>
            </a:r>
            <a:r>
              <a:rPr lang="en-US" sz="2000" dirty="0">
                <a:solidFill>
                  <a:srgbClr val="000000"/>
                </a:solidFill>
                <a:highlight>
                  <a:srgbClr val="FFFFFF"/>
                </a:highlight>
                <a:latin typeface="Consolas"/>
              </a:rPr>
              <a:t>())</a:t>
            </a:r>
          </a:p>
          <a:p>
            <a:r>
              <a:rPr lang="en-US" sz="2000" dirty="0" smtClean="0">
                <a:solidFill>
                  <a:srgbClr val="000000"/>
                </a:solidFill>
                <a:highlight>
                  <a:srgbClr val="FFFFFF"/>
                </a:highlight>
                <a:latin typeface="Consolas"/>
              </a:rPr>
              <a:t>{</a:t>
            </a:r>
            <a:endParaRPr lang="en-US" sz="2000" dirty="0">
              <a:solidFill>
                <a:srgbClr val="000000"/>
              </a:solidFill>
              <a:highlight>
                <a:srgbClr val="FFFFFF"/>
              </a:highlight>
              <a:latin typeface="Consolas"/>
            </a:endParaRPr>
          </a:p>
          <a:p>
            <a:r>
              <a:rPr lang="en-US" sz="2000" dirty="0" smtClean="0">
                <a:solidFill>
                  <a:srgbClr val="000000"/>
                </a:solidFill>
                <a:highlight>
                  <a:srgbClr val="FFFFFF"/>
                </a:highlight>
                <a:latin typeface="Consolas"/>
              </a:rPr>
              <a:t>   </a:t>
            </a:r>
            <a:r>
              <a:rPr lang="en-US" sz="1900" dirty="0" smtClean="0">
                <a:solidFill>
                  <a:srgbClr val="000000"/>
                </a:solidFill>
                <a:highlight>
                  <a:srgbClr val="FFFFFF"/>
                </a:highlight>
                <a:latin typeface="Consolas"/>
              </a:rPr>
              <a:t>return </a:t>
            </a:r>
            <a:r>
              <a:rPr lang="en-US" sz="1900" dirty="0" err="1" smtClean="0">
                <a:solidFill>
                  <a:srgbClr val="000000"/>
                </a:solidFill>
                <a:highlight>
                  <a:srgbClr val="FFFFFF"/>
                </a:highlight>
                <a:latin typeface="Consolas"/>
              </a:rPr>
              <a:t>db.PointOfInterest.Where</a:t>
            </a:r>
            <a:r>
              <a:rPr lang="en-US" sz="1900" dirty="0" smtClean="0">
                <a:solidFill>
                  <a:srgbClr val="000000"/>
                </a:solidFill>
                <a:highlight>
                  <a:srgbClr val="FFFFFF"/>
                </a:highlight>
                <a:latin typeface="Consolas"/>
              </a:rPr>
              <a:t>(p </a:t>
            </a:r>
            <a:r>
              <a:rPr lang="en-US" sz="1900" dirty="0">
                <a:solidFill>
                  <a:srgbClr val="000000"/>
                </a:solidFill>
                <a:highlight>
                  <a:srgbClr val="FFFFFF"/>
                </a:highlight>
                <a:latin typeface="Consolas"/>
              </a:rPr>
              <a:t>=&gt; </a:t>
            </a:r>
            <a:r>
              <a:rPr lang="en-US" sz="1900" dirty="0" err="1">
                <a:solidFill>
                  <a:srgbClr val="000000"/>
                </a:solidFill>
                <a:highlight>
                  <a:srgbClr val="FFFFFF"/>
                </a:highlight>
                <a:latin typeface="Consolas"/>
              </a:rPr>
              <a:t>p.Location.Distance</a:t>
            </a:r>
            <a:r>
              <a:rPr lang="en-US" sz="1900" dirty="0">
                <a:solidFill>
                  <a:srgbClr val="000000"/>
                </a:solidFill>
                <a:highlight>
                  <a:srgbClr val="FFFFFF"/>
                </a:highlight>
                <a:latin typeface="Consolas"/>
              </a:rPr>
              <a:t>(origin) &lt;= </a:t>
            </a:r>
            <a:r>
              <a:rPr lang="en-US" sz="1900" dirty="0" err="1">
                <a:solidFill>
                  <a:srgbClr val="000000"/>
                </a:solidFill>
                <a:highlight>
                  <a:srgbClr val="FFFFFF"/>
                </a:highlight>
                <a:latin typeface="Consolas"/>
              </a:rPr>
              <a:t>radiusInMeters</a:t>
            </a:r>
            <a:r>
              <a:rPr lang="en-US" sz="1900" dirty="0">
                <a:solidFill>
                  <a:srgbClr val="000000"/>
                </a:solidFill>
                <a:highlight>
                  <a:srgbClr val="FFFFFF"/>
                </a:highlight>
                <a:latin typeface="Consolas"/>
              </a:rPr>
              <a:t>);</a:t>
            </a:r>
          </a:p>
          <a:p>
            <a:r>
              <a:rPr lang="en-US" sz="2000" dirty="0" smtClean="0">
                <a:solidFill>
                  <a:srgbClr val="000000"/>
                </a:solidFill>
                <a:highlight>
                  <a:srgbClr val="FFFFFF"/>
                </a:highlight>
                <a:latin typeface="Consolas"/>
              </a:rPr>
              <a:t>}</a:t>
            </a:r>
            <a:endParaRPr lang="en-US" sz="2000" dirty="0" smtClean="0"/>
          </a:p>
        </p:txBody>
      </p:sp>
      <p:sp>
        <p:nvSpPr>
          <p:cNvPr id="2" name="Title 1"/>
          <p:cNvSpPr>
            <a:spLocks noGrp="1"/>
          </p:cNvSpPr>
          <p:nvPr>
            <p:ph type="title"/>
          </p:nvPr>
        </p:nvSpPr>
        <p:spPr/>
        <p:txBody>
          <a:bodyPr/>
          <a:lstStyle/>
          <a:p>
            <a:r>
              <a:rPr lang="en-US" dirty="0"/>
              <a:t>EF 4.3.1 </a:t>
            </a:r>
            <a:r>
              <a:rPr lang="en-US" dirty="0" err="1"/>
              <a:t>vs</a:t>
            </a:r>
            <a:r>
              <a:rPr lang="en-US" dirty="0"/>
              <a:t> &gt;= 5.0 with Spatial </a:t>
            </a:r>
            <a:r>
              <a:rPr lang="en-US" dirty="0" smtClean="0"/>
              <a:t>Data</a:t>
            </a:r>
            <a:endParaRPr lang="en-US" dirty="0"/>
          </a:p>
        </p:txBody>
      </p:sp>
    </p:spTree>
    <p:extLst>
      <p:ext uri="{BB962C8B-B14F-4D97-AF65-F5344CB8AC3E}">
        <p14:creationId xmlns:p14="http://schemas.microsoft.com/office/powerpoint/2010/main" val="27180389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5">
                                            <p:txEl>
                                              <p:pRg st="14" end="14"/>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495794"/>
          </a:xfrm>
        </p:spPr>
        <p:txBody>
          <a:bodyPr/>
          <a:lstStyle/>
          <a:p>
            <a:r>
              <a:rPr lang="en-US" dirty="0" smtClean="0"/>
              <a:t>Recorded version of this deck and demo source</a:t>
            </a:r>
            <a:endParaRPr lang="en-US" dirty="0"/>
          </a:p>
        </p:txBody>
      </p:sp>
      <p:sp>
        <p:nvSpPr>
          <p:cNvPr id="5" name="Text Placeholder 4"/>
          <p:cNvSpPr>
            <a:spLocks noGrp="1"/>
          </p:cNvSpPr>
          <p:nvPr>
            <p:ph type="body" sz="quarter" idx="10"/>
          </p:nvPr>
        </p:nvSpPr>
        <p:spPr>
          <a:xfrm>
            <a:off x="519113" y="1951673"/>
            <a:ext cx="11149013" cy="3299365"/>
          </a:xfrm>
        </p:spPr>
        <p:txBody>
          <a:bodyPr/>
          <a:lstStyle/>
          <a:p>
            <a:r>
              <a:rPr lang="en-US" dirty="0" smtClean="0"/>
              <a:t>Watch a recorded version of this </a:t>
            </a:r>
            <a:r>
              <a:rPr lang="en-US" dirty="0"/>
              <a:t>session here </a:t>
            </a:r>
            <a:r>
              <a:rPr lang="en-US" dirty="0">
                <a:hlinkClick r:id="rId3"/>
              </a:rPr>
              <a:t>http://www.nickharris.net/2012/06/building-connected-windows-8-apps-with-windows-azure</a:t>
            </a:r>
            <a:r>
              <a:rPr lang="en-US" dirty="0" smtClean="0">
                <a:hlinkClick r:id="rId3"/>
              </a:rPr>
              <a:t>/</a:t>
            </a:r>
            <a:r>
              <a:rPr lang="en-US" dirty="0" smtClean="0"/>
              <a:t> </a:t>
            </a:r>
            <a:endParaRPr lang="en-US" dirty="0" smtClean="0"/>
          </a:p>
          <a:p>
            <a:r>
              <a:rPr lang="en-US" dirty="0" smtClean="0"/>
              <a:t>You can download the sample application build during this </a:t>
            </a:r>
            <a:r>
              <a:rPr lang="en-US" dirty="0"/>
              <a:t>session here </a:t>
            </a:r>
            <a:r>
              <a:rPr lang="en-US" dirty="0">
                <a:hlinkClick r:id="rId3"/>
              </a:rPr>
              <a:t>http://www.nickharris.net/2012/06/building-connected-windows-8-apps-with-windows-azure</a:t>
            </a:r>
            <a:r>
              <a:rPr lang="en-US" dirty="0" smtClean="0">
                <a:hlinkClick r:id="rId3"/>
              </a:rPr>
              <a:t>/</a:t>
            </a:r>
            <a:r>
              <a:rPr lang="en-US" dirty="0" smtClean="0"/>
              <a:t> </a:t>
            </a:r>
          </a:p>
          <a:p>
            <a:pPr marL="0" indent="0">
              <a:buNone/>
            </a:pPr>
            <a:endParaRPr lang="en-US" dirty="0" smtClean="0"/>
          </a:p>
        </p:txBody>
      </p:sp>
    </p:spTree>
    <p:extLst>
      <p:ext uri="{BB962C8B-B14F-4D97-AF65-F5344CB8AC3E}">
        <p14:creationId xmlns:p14="http://schemas.microsoft.com/office/powerpoint/2010/main" val="323297873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5000"/>
            <a:ext cx="10103249" cy="1378644"/>
          </a:xfrm>
        </p:spPr>
        <p:txBody>
          <a:bodyPr/>
          <a:lstStyle/>
          <a:p>
            <a:r>
              <a:rPr lang="en-US" dirty="0" smtClean="0"/>
              <a:t>Push Notifications</a:t>
            </a:r>
            <a:endParaRPr lang="en-US" dirty="0"/>
          </a:p>
        </p:txBody>
      </p:sp>
    </p:spTree>
    <p:extLst>
      <p:ext uri="{BB962C8B-B14F-4D97-AF65-F5344CB8AC3E}">
        <p14:creationId xmlns:p14="http://schemas.microsoft.com/office/powerpoint/2010/main" val="35673231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Push Notification Lifecycle</a:t>
            </a:r>
            <a:endParaRPr lang="en-US" dirty="0"/>
          </a:p>
        </p:txBody>
      </p:sp>
      <p:sp>
        <p:nvSpPr>
          <p:cNvPr id="4" name="TextBox 3"/>
          <p:cNvSpPr txBox="1"/>
          <p:nvPr/>
        </p:nvSpPr>
        <p:spPr>
          <a:xfrm>
            <a:off x="7079531" y="1436913"/>
            <a:ext cx="4588595" cy="2550739"/>
          </a:xfrm>
          <a:prstGeom prst="rect">
            <a:avLst/>
          </a:prstGeom>
          <a:noFill/>
        </p:spPr>
        <p:txBody>
          <a:bodyPr wrap="square" lIns="0" tIns="0" rIns="0" bIns="0" rtlCol="0">
            <a:noAutofit/>
          </a:bodyPr>
          <a:lstStyle/>
          <a:p>
            <a:pPr marL="406384" indent="-406384" defTabSz="913749" fontAlgn="base">
              <a:lnSpc>
                <a:spcPct val="90000"/>
              </a:lnSpc>
              <a:spcAft>
                <a:spcPts val="1800"/>
              </a:spcAft>
              <a:buClr>
                <a:schemeClr val="accent1"/>
              </a:buClr>
              <a:buFont typeface="+mj-lt"/>
              <a:buAutoNum type="arabicPeriod"/>
            </a:pPr>
            <a:r>
              <a:rPr lang="en-US" sz="3200" dirty="0">
                <a:ln>
                  <a:solidFill>
                    <a:schemeClr val="bg1">
                      <a:alpha val="0"/>
                    </a:schemeClr>
                  </a:solidFill>
                </a:ln>
                <a:solidFill>
                  <a:schemeClr val="tx1">
                    <a:alpha val="99000"/>
                  </a:schemeClr>
                </a:solidFill>
                <a:latin typeface="Segoe UI Light" pitchFamily="34" charset="0"/>
              </a:rPr>
              <a:t>Request Channel URI</a:t>
            </a:r>
          </a:p>
          <a:p>
            <a:pPr marL="406384" indent="-406384" defTabSz="913749" fontAlgn="base">
              <a:lnSpc>
                <a:spcPct val="90000"/>
              </a:lnSpc>
              <a:spcAft>
                <a:spcPts val="1800"/>
              </a:spcAft>
              <a:buClr>
                <a:schemeClr val="accent1"/>
              </a:buClr>
              <a:buFont typeface="+mj-lt"/>
              <a:buAutoNum type="arabicPeriod"/>
            </a:pPr>
            <a:r>
              <a:rPr lang="en-US" sz="3200" dirty="0">
                <a:ln>
                  <a:solidFill>
                    <a:schemeClr val="bg1">
                      <a:alpha val="0"/>
                    </a:schemeClr>
                  </a:solidFill>
                </a:ln>
                <a:solidFill>
                  <a:schemeClr val="tx1">
                    <a:alpha val="99000"/>
                  </a:schemeClr>
                </a:solidFill>
                <a:latin typeface="Segoe UI Light" pitchFamily="34" charset="0"/>
              </a:rPr>
              <a:t>Register with your </a:t>
            </a:r>
            <a:br>
              <a:rPr lang="en-US" sz="3200" dirty="0">
                <a:ln>
                  <a:solidFill>
                    <a:schemeClr val="bg1">
                      <a:alpha val="0"/>
                    </a:schemeClr>
                  </a:solidFill>
                </a:ln>
                <a:solidFill>
                  <a:schemeClr val="tx1">
                    <a:alpha val="99000"/>
                  </a:schemeClr>
                </a:solidFill>
                <a:latin typeface="Segoe UI Light" pitchFamily="34" charset="0"/>
              </a:rPr>
            </a:br>
            <a:r>
              <a:rPr lang="en-US" sz="3200" dirty="0">
                <a:ln>
                  <a:solidFill>
                    <a:schemeClr val="bg1">
                      <a:alpha val="0"/>
                    </a:schemeClr>
                  </a:solidFill>
                </a:ln>
                <a:solidFill>
                  <a:schemeClr val="tx1">
                    <a:alpha val="99000"/>
                  </a:schemeClr>
                </a:solidFill>
                <a:latin typeface="Segoe UI Light" pitchFamily="34" charset="0"/>
              </a:rPr>
              <a:t>Cloud Service</a:t>
            </a:r>
          </a:p>
          <a:p>
            <a:pPr marL="406384" indent="-406384" defTabSz="913749" fontAlgn="base">
              <a:lnSpc>
                <a:spcPct val="90000"/>
              </a:lnSpc>
              <a:spcAft>
                <a:spcPts val="1800"/>
              </a:spcAft>
              <a:buClr>
                <a:schemeClr val="accent1"/>
              </a:buClr>
              <a:buFont typeface="+mj-lt"/>
              <a:buAutoNum type="arabicPeriod"/>
            </a:pPr>
            <a:r>
              <a:rPr lang="en-US" sz="3200" dirty="0">
                <a:ln>
                  <a:solidFill>
                    <a:schemeClr val="bg1">
                      <a:alpha val="0"/>
                    </a:schemeClr>
                  </a:solidFill>
                </a:ln>
                <a:solidFill>
                  <a:schemeClr val="tx1">
                    <a:alpha val="99000"/>
                  </a:schemeClr>
                </a:solidFill>
                <a:latin typeface="Segoe UI Light" pitchFamily="34" charset="0"/>
              </a:rPr>
              <a:t>Authenticate &amp; </a:t>
            </a:r>
            <a:br>
              <a:rPr lang="en-US" sz="3200" dirty="0">
                <a:ln>
                  <a:solidFill>
                    <a:schemeClr val="bg1">
                      <a:alpha val="0"/>
                    </a:schemeClr>
                  </a:solidFill>
                </a:ln>
                <a:solidFill>
                  <a:schemeClr val="tx1">
                    <a:alpha val="99000"/>
                  </a:schemeClr>
                </a:solidFill>
                <a:latin typeface="Segoe UI Light" pitchFamily="34" charset="0"/>
              </a:rPr>
            </a:br>
            <a:r>
              <a:rPr lang="en-US" sz="3200" dirty="0">
                <a:ln>
                  <a:solidFill>
                    <a:schemeClr val="bg1">
                      <a:alpha val="0"/>
                    </a:schemeClr>
                  </a:solidFill>
                </a:ln>
                <a:solidFill>
                  <a:schemeClr val="tx1">
                    <a:alpha val="99000"/>
                  </a:schemeClr>
                </a:solidFill>
                <a:latin typeface="Segoe UI Light" pitchFamily="34" charset="0"/>
              </a:rPr>
              <a:t>Push Notification</a:t>
            </a:r>
          </a:p>
        </p:txBody>
      </p:sp>
      <p:sp>
        <p:nvSpPr>
          <p:cNvPr id="6" name="Rounded Rectangle 22"/>
          <p:cNvSpPr/>
          <p:nvPr/>
        </p:nvSpPr>
        <p:spPr bwMode="auto">
          <a:xfrm>
            <a:off x="517525" y="1349830"/>
            <a:ext cx="2298535" cy="5160684"/>
          </a:xfrm>
          <a:prstGeom prst="rect">
            <a:avLst/>
          </a:prstGeom>
          <a:solidFill>
            <a:schemeClr val="bg1">
              <a:lumMod val="95000"/>
            </a:schemeClr>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00" tIns="45701" rIns="91400" bIns="45701" numCol="1" spcCol="0" rtlCol="0" anchor="t" anchorCtr="0" compatLnSpc="1">
            <a:prstTxWarp prst="textNoShape">
              <a:avLst/>
            </a:prstTxWarp>
          </a:bodyPr>
          <a:lstStyle/>
          <a:p>
            <a:pPr algn="ctr" defTabSz="913749" fontAlgn="base">
              <a:spcBef>
                <a:spcPts val="600"/>
              </a:spcBef>
              <a:spcAft>
                <a:spcPts val="600"/>
              </a:spcAft>
            </a:pPr>
            <a:r>
              <a:rPr lang="en-US" sz="2800" spc="-151" dirty="0">
                <a:solidFill>
                  <a:schemeClr val="tx1">
                    <a:alpha val="99000"/>
                  </a:schemeClr>
                </a:solidFill>
                <a:latin typeface="Segoe UI Light" pitchFamily="34" charset="0"/>
              </a:rPr>
              <a:t>Windows  8</a:t>
            </a:r>
          </a:p>
        </p:txBody>
      </p:sp>
      <p:sp>
        <p:nvSpPr>
          <p:cNvPr id="7" name="Rounded Rectangle 20"/>
          <p:cNvSpPr/>
          <p:nvPr/>
        </p:nvSpPr>
        <p:spPr bwMode="auto">
          <a:xfrm>
            <a:off x="752392" y="4437132"/>
            <a:ext cx="1828800" cy="182880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36" rIns="0" bIns="91436" numCol="1" rtlCol="0" anchor="b" anchorCtr="0" compatLnSpc="1">
            <a:prstTxWarp prst="textNoShape">
              <a:avLst/>
            </a:prstTxWarp>
          </a:bodyPr>
          <a:lstStyle/>
          <a:p>
            <a:pPr defTabSz="1218885" fontAlgn="base">
              <a:lnSpc>
                <a:spcPct val="90000"/>
              </a:lnSpc>
              <a:spcBef>
                <a:spcPct val="0"/>
              </a:spcBef>
              <a:spcAft>
                <a:spcPct val="0"/>
              </a:spcAft>
            </a:pPr>
            <a:r>
              <a:rPr lang="en-US" spc="-51" dirty="0">
                <a:ln>
                  <a:solidFill>
                    <a:schemeClr val="bg1">
                      <a:alpha val="0"/>
                    </a:schemeClr>
                  </a:solidFill>
                </a:ln>
                <a:solidFill>
                  <a:schemeClr val="bg1">
                    <a:alpha val="99000"/>
                  </a:schemeClr>
                </a:solidFill>
                <a:latin typeface="+mj-lt"/>
                <a:ea typeface="Segoe UI" pitchFamily="34" charset="0"/>
                <a:cs typeface="Segoe UI" pitchFamily="34" charset="0"/>
              </a:rPr>
              <a:t>Notification</a:t>
            </a:r>
          </a:p>
          <a:p>
            <a:pPr defTabSz="1218885" fontAlgn="base">
              <a:lnSpc>
                <a:spcPct val="90000"/>
              </a:lnSpc>
              <a:spcBef>
                <a:spcPct val="0"/>
              </a:spcBef>
              <a:spcAft>
                <a:spcPct val="0"/>
              </a:spcAft>
            </a:pPr>
            <a:r>
              <a:rPr lang="en-US" spc="-51" dirty="0">
                <a:ln>
                  <a:solidFill>
                    <a:schemeClr val="bg1">
                      <a:alpha val="0"/>
                    </a:schemeClr>
                  </a:solidFill>
                </a:ln>
                <a:solidFill>
                  <a:schemeClr val="bg1">
                    <a:alpha val="99000"/>
                  </a:schemeClr>
                </a:solidFill>
                <a:latin typeface="+mj-lt"/>
                <a:ea typeface="Segoe UI" pitchFamily="34" charset="0"/>
                <a:cs typeface="Segoe UI" pitchFamily="34" charset="0"/>
              </a:rPr>
              <a:t>Client Platform</a:t>
            </a:r>
          </a:p>
        </p:txBody>
      </p:sp>
      <p:sp>
        <p:nvSpPr>
          <p:cNvPr id="8" name="Rounded Rectangle 23"/>
          <p:cNvSpPr/>
          <p:nvPr/>
        </p:nvSpPr>
        <p:spPr bwMode="auto">
          <a:xfrm>
            <a:off x="752392" y="1952067"/>
            <a:ext cx="1828800" cy="18288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91436" rIns="91436" bIns="91436" numCol="1" rtlCol="0" anchor="b" anchorCtr="0" compatLnSpc="1">
            <a:prstTxWarp prst="textNoShape">
              <a:avLst/>
            </a:prstTxWarp>
          </a:bodyPr>
          <a:lstStyle/>
          <a:p>
            <a:pPr defTabSz="1218885" fontAlgn="base">
              <a:lnSpc>
                <a:spcPct val="90000"/>
              </a:lnSpc>
              <a:spcBef>
                <a:spcPct val="0"/>
              </a:spcBef>
              <a:spcAft>
                <a:spcPct val="0"/>
              </a:spcAft>
            </a:pPr>
            <a:r>
              <a:rPr lang="en-US" spc="-51" dirty="0" smtClean="0">
                <a:ln>
                  <a:solidFill>
                    <a:schemeClr val="bg1">
                      <a:alpha val="0"/>
                    </a:schemeClr>
                  </a:solidFill>
                </a:ln>
                <a:solidFill>
                  <a:schemeClr val="bg1">
                    <a:alpha val="99000"/>
                  </a:schemeClr>
                </a:solidFill>
                <a:latin typeface="+mj-lt"/>
                <a:ea typeface="Segoe UI" pitchFamily="34" charset="0"/>
                <a:cs typeface="Segoe UI" pitchFamily="34" charset="0"/>
              </a:rPr>
              <a:t>App</a:t>
            </a:r>
            <a:endParaRPr lang="en-US" spc="-51" dirty="0">
              <a:ln>
                <a:solidFill>
                  <a:schemeClr val="bg1">
                    <a:alpha val="0"/>
                  </a:schemeClr>
                </a:solidFill>
              </a:ln>
              <a:solidFill>
                <a:schemeClr val="bg1">
                  <a:alpha val="99000"/>
                </a:schemeClr>
              </a:solidFill>
              <a:latin typeface="+mj-lt"/>
              <a:ea typeface="Segoe UI" pitchFamily="34" charset="0"/>
              <a:cs typeface="Segoe UI" pitchFamily="34" charset="0"/>
            </a:endParaRPr>
          </a:p>
        </p:txBody>
      </p:sp>
      <p:sp>
        <p:nvSpPr>
          <p:cNvPr id="10" name="Rounded Rectangle 21"/>
          <p:cNvSpPr/>
          <p:nvPr/>
        </p:nvSpPr>
        <p:spPr bwMode="auto">
          <a:xfrm>
            <a:off x="4352926" y="1349829"/>
            <a:ext cx="2103120" cy="210312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91436" rIns="91436" bIns="91436" numCol="1" rtlCol="0" anchor="b" anchorCtr="0" compatLnSpc="1">
            <a:prstTxWarp prst="textNoShape">
              <a:avLst/>
            </a:prstTxWarp>
          </a:bodyPr>
          <a:lstStyle/>
          <a:p>
            <a:pPr defTabSz="1218885" fontAlgn="base">
              <a:lnSpc>
                <a:spcPct val="90000"/>
              </a:lnSpc>
              <a:spcBef>
                <a:spcPct val="0"/>
              </a:spcBef>
              <a:spcAft>
                <a:spcPct val="0"/>
              </a:spcAft>
            </a:pPr>
            <a:r>
              <a:rPr lang="en-US" spc="-51" dirty="0">
                <a:ln>
                  <a:solidFill>
                    <a:schemeClr val="bg1">
                      <a:alpha val="0"/>
                    </a:schemeClr>
                  </a:solidFill>
                </a:ln>
                <a:solidFill>
                  <a:schemeClr val="bg1">
                    <a:alpha val="99000"/>
                  </a:schemeClr>
                </a:solidFill>
                <a:latin typeface="+mj-lt"/>
                <a:ea typeface="Segoe UI" pitchFamily="34" charset="0"/>
                <a:cs typeface="Segoe UI" pitchFamily="34" charset="0"/>
              </a:rPr>
              <a:t>Cloud Service</a:t>
            </a:r>
          </a:p>
        </p:txBody>
      </p:sp>
      <p:sp>
        <p:nvSpPr>
          <p:cNvPr id="13" name="Rounded Rectangle 18"/>
          <p:cNvSpPr/>
          <p:nvPr/>
        </p:nvSpPr>
        <p:spPr bwMode="auto">
          <a:xfrm>
            <a:off x="4352926" y="4407393"/>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36" rIns="0" bIns="91436" numCol="1" rtlCol="0" anchor="b" anchorCtr="0" compatLnSpc="1">
            <a:prstTxWarp prst="textNoShape">
              <a:avLst/>
            </a:prstTxWarp>
          </a:bodyPr>
          <a:lstStyle/>
          <a:p>
            <a:pPr defTabSz="1218885" fontAlgn="base">
              <a:lnSpc>
                <a:spcPct val="90000"/>
              </a:lnSpc>
              <a:spcBef>
                <a:spcPct val="0"/>
              </a:spcBef>
              <a:spcAft>
                <a:spcPct val="0"/>
              </a:spcAft>
            </a:pPr>
            <a:r>
              <a:rPr lang="en-US" spc="-51" dirty="0">
                <a:ln>
                  <a:solidFill>
                    <a:schemeClr val="bg1">
                      <a:alpha val="0"/>
                    </a:schemeClr>
                  </a:solidFill>
                </a:ln>
                <a:solidFill>
                  <a:schemeClr val="bg1">
                    <a:alpha val="99000"/>
                  </a:schemeClr>
                </a:solidFill>
                <a:latin typeface="+mj-lt"/>
                <a:ea typeface="Segoe UI" pitchFamily="34" charset="0"/>
                <a:cs typeface="Segoe UI" pitchFamily="34" charset="0"/>
              </a:rPr>
              <a:t>Windows Push Notification Service</a:t>
            </a:r>
          </a:p>
        </p:txBody>
      </p:sp>
      <p:grpSp>
        <p:nvGrpSpPr>
          <p:cNvPr id="29" name="Group 28"/>
          <p:cNvGrpSpPr/>
          <p:nvPr/>
        </p:nvGrpSpPr>
        <p:grpSpPr>
          <a:xfrm>
            <a:off x="1471221" y="3780869"/>
            <a:ext cx="782123" cy="656265"/>
            <a:chOff x="1471220" y="3430995"/>
            <a:chExt cx="782123" cy="1366013"/>
          </a:xfrm>
          <a:solidFill>
            <a:schemeClr val="accent2"/>
          </a:solidFill>
        </p:grpSpPr>
        <p:sp>
          <p:nvSpPr>
            <p:cNvPr id="16" name="Up-Down Arrow 15"/>
            <p:cNvSpPr/>
            <p:nvPr/>
          </p:nvSpPr>
          <p:spPr bwMode="auto">
            <a:xfrm>
              <a:off x="1471220" y="3430995"/>
              <a:ext cx="391145" cy="1366013"/>
            </a:xfrm>
            <a:prstGeom prst="upDownArrow">
              <a:avLst/>
            </a:prstGeom>
            <a:grp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17" name="Rectangle 16"/>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dirty="0">
                  <a:solidFill>
                    <a:schemeClr val="accent1">
                      <a:alpha val="99000"/>
                    </a:schemeClr>
                  </a:solidFill>
                </a:rPr>
                <a:t>(1)</a:t>
              </a:r>
            </a:p>
          </p:txBody>
        </p:sp>
      </p:grpSp>
      <p:grpSp>
        <p:nvGrpSpPr>
          <p:cNvPr id="30" name="Group 29"/>
          <p:cNvGrpSpPr/>
          <p:nvPr/>
        </p:nvGrpSpPr>
        <p:grpSpPr>
          <a:xfrm>
            <a:off x="2581192" y="2686781"/>
            <a:ext cx="1771733" cy="577291"/>
            <a:chOff x="2581191" y="2686782"/>
            <a:chExt cx="1771733" cy="577290"/>
          </a:xfrm>
        </p:grpSpPr>
        <p:sp>
          <p:nvSpPr>
            <p:cNvPr id="19" name="Up-Down Arrow 18"/>
            <p:cNvSpPr/>
            <p:nvPr/>
          </p:nvSpPr>
          <p:spPr bwMode="auto">
            <a:xfrm rot="5400000">
              <a:off x="3271484" y="1996489"/>
              <a:ext cx="391147" cy="1771733"/>
            </a:xfrm>
            <a:prstGeom prst="upDownArrow">
              <a:avLst>
                <a:gd name="adj1" fmla="val 50000"/>
                <a:gd name="adj2" fmla="val 59741"/>
              </a:avLst>
            </a:prstGeom>
            <a:solidFill>
              <a:schemeClr val="accent2"/>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20" name="Rectangle 19"/>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dirty="0" smtClean="0">
                  <a:solidFill>
                    <a:schemeClr val="accent1">
                      <a:alpha val="99000"/>
                    </a:schemeClr>
                  </a:solidFill>
                </a:rPr>
                <a:t>(2)</a:t>
              </a:r>
              <a:endParaRPr lang="en-US" dirty="0">
                <a:solidFill>
                  <a:schemeClr val="accent1">
                    <a:alpha val="99000"/>
                  </a:schemeClr>
                </a:solidFill>
              </a:endParaRPr>
            </a:p>
          </p:txBody>
        </p:sp>
      </p:grpSp>
      <p:grpSp>
        <p:nvGrpSpPr>
          <p:cNvPr id="31" name="Group 30"/>
          <p:cNvGrpSpPr/>
          <p:nvPr/>
        </p:nvGrpSpPr>
        <p:grpSpPr>
          <a:xfrm>
            <a:off x="5181570" y="3452949"/>
            <a:ext cx="933675" cy="954443"/>
            <a:chOff x="5341644" y="3559768"/>
            <a:chExt cx="933676" cy="703848"/>
          </a:xfrm>
        </p:grpSpPr>
        <p:sp>
          <p:nvSpPr>
            <p:cNvPr id="22" name="Down Arrow 21"/>
            <p:cNvSpPr/>
            <p:nvPr/>
          </p:nvSpPr>
          <p:spPr bwMode="auto">
            <a:xfrm>
              <a:off x="5341644" y="3559768"/>
              <a:ext cx="445096" cy="703848"/>
            </a:xfrm>
            <a:prstGeom prst="downArrow">
              <a:avLst/>
            </a:prstGeom>
            <a:solidFill>
              <a:schemeClr val="accent2"/>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28" name="Rectangle 27"/>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dirty="0">
                  <a:solidFill>
                    <a:schemeClr val="accent1">
                      <a:alpha val="99000"/>
                    </a:schemeClr>
                  </a:solidFill>
                </a:rPr>
                <a:t>(3)</a:t>
              </a:r>
            </a:p>
          </p:txBody>
        </p:sp>
      </p:grpSp>
      <p:grpSp>
        <p:nvGrpSpPr>
          <p:cNvPr id="32" name="Group 31"/>
          <p:cNvGrpSpPr/>
          <p:nvPr/>
        </p:nvGrpSpPr>
        <p:grpSpPr>
          <a:xfrm>
            <a:off x="2581192" y="4937166"/>
            <a:ext cx="1771732" cy="603743"/>
            <a:chOff x="2581276" y="4937164"/>
            <a:chExt cx="1762119" cy="603743"/>
          </a:xfrm>
        </p:grpSpPr>
        <p:sp>
          <p:nvSpPr>
            <p:cNvPr id="25" name="Down Arrow 24"/>
            <p:cNvSpPr/>
            <p:nvPr/>
          </p:nvSpPr>
          <p:spPr bwMode="auto">
            <a:xfrm rot="5400000">
              <a:off x="3267079" y="4464591"/>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chemeClr val="tx1"/>
                    </a:gs>
                    <a:gs pos="100000">
                      <a:schemeClr val="tx1"/>
                    </a:gs>
                  </a:gsLst>
                  <a:lin ang="5400000" scaled="0"/>
                </a:gradFill>
              </a:endParaRPr>
            </a:p>
          </p:txBody>
        </p:sp>
        <p:sp>
          <p:nvSpPr>
            <p:cNvPr id="26" name="Rectangle 25"/>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dirty="0">
                  <a:solidFill>
                    <a:schemeClr val="accent1">
                      <a:alpha val="98000"/>
                    </a:schemeClr>
                  </a:solidFill>
                </a:rPr>
                <a:t>(3)</a:t>
              </a:r>
            </a:p>
          </p:txBody>
        </p:sp>
      </p:grpSp>
      <p:sp>
        <p:nvSpPr>
          <p:cNvPr id="33" name="Freeform 7"/>
          <p:cNvSpPr>
            <a:spLocks/>
          </p:cNvSpPr>
          <p:nvPr/>
        </p:nvSpPr>
        <p:spPr bwMode="auto">
          <a:xfrm>
            <a:off x="4693724"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36" tIns="45719" rIns="91436" bIns="45719" numCol="1" anchor="t" anchorCtr="0" compatLnSpc="1">
            <a:prstTxWarp prst="textNoShape">
              <a:avLst/>
            </a:prstTxWarp>
          </a:bodyPr>
          <a:lstStyle/>
          <a:p>
            <a:endParaRPr lang="en-US"/>
          </a:p>
        </p:txBody>
      </p:sp>
      <p:sp>
        <p:nvSpPr>
          <p:cNvPr id="34" name="Freeform 58"/>
          <p:cNvSpPr>
            <a:spLocks noEditPoints="1"/>
          </p:cNvSpPr>
          <p:nvPr/>
        </p:nvSpPr>
        <p:spPr bwMode="black">
          <a:xfrm>
            <a:off x="4962325"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endParaRPr lang="en-US" sz="1600"/>
          </a:p>
        </p:txBody>
      </p:sp>
      <p:grpSp>
        <p:nvGrpSpPr>
          <p:cNvPr id="35" name="Group 34"/>
          <p:cNvGrpSpPr/>
          <p:nvPr/>
        </p:nvGrpSpPr>
        <p:grpSpPr bwMode="black">
          <a:xfrm>
            <a:off x="1144704" y="2338437"/>
            <a:ext cx="1044176" cy="849483"/>
            <a:chOff x="5184775" y="225425"/>
            <a:chExt cx="1500188" cy="1220788"/>
          </a:xfrm>
          <a:solidFill>
            <a:srgbClr val="FFFFFF"/>
          </a:solidFill>
        </p:grpSpPr>
        <p:sp>
          <p:nvSpPr>
            <p:cNvPr id="3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39" name="Freeform 6"/>
          <p:cNvSpPr>
            <a:spLocks noEditPoints="1"/>
          </p:cNvSpPr>
          <p:nvPr/>
        </p:nvSpPr>
        <p:spPr bwMode="auto">
          <a:xfrm>
            <a:off x="1276317" y="4698933"/>
            <a:ext cx="780951" cy="803873"/>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n-US"/>
          </a:p>
        </p:txBody>
      </p:sp>
    </p:spTree>
    <p:extLst>
      <p:ext uri="{BB962C8B-B14F-4D97-AF65-F5344CB8AC3E}">
        <p14:creationId xmlns:p14="http://schemas.microsoft.com/office/powerpoint/2010/main" val="9756986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75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75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75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800" dirty="0" smtClean="0">
              <a:solidFill>
                <a:srgbClr val="00AEEF">
                  <a:alpha val="99000"/>
                </a:srgbClr>
              </a:solidFill>
            </a:endParaRPr>
          </a:p>
        </p:txBody>
      </p:sp>
      <p:sp>
        <p:nvSpPr>
          <p:cNvPr id="2" name="Title 1"/>
          <p:cNvSpPr>
            <a:spLocks noGrp="1"/>
          </p:cNvSpPr>
          <p:nvPr>
            <p:ph type="title"/>
          </p:nvPr>
        </p:nvSpPr>
        <p:spPr>
          <a:xfrm>
            <a:off x="229106" y="3050601"/>
            <a:ext cx="10237787" cy="914096"/>
          </a:xfrm>
        </p:spPr>
        <p:txBody>
          <a:bodyPr/>
          <a:lstStyle/>
          <a:p>
            <a:r>
              <a:rPr lang="en-US" sz="6600" dirty="0" smtClean="0"/>
              <a:t>Push Notifications</a:t>
            </a:r>
            <a:endParaRPr lang="en-US" sz="6600"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30675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112" y="1447799"/>
            <a:ext cx="5575301" cy="3745641"/>
          </a:xfrm>
        </p:spPr>
        <p:txBody>
          <a:bodyPr/>
          <a:lstStyle/>
          <a:p>
            <a:r>
              <a:rPr lang="en-US" sz="3200" dirty="0" smtClean="0"/>
              <a:t>Handle </a:t>
            </a:r>
            <a:r>
              <a:rPr lang="en-US" sz="3200" dirty="0" err="1" smtClean="0"/>
              <a:t>MessageSendResult</a:t>
            </a:r>
            <a:endParaRPr lang="en-US" sz="3200" dirty="0" smtClean="0"/>
          </a:p>
          <a:p>
            <a:r>
              <a:rPr lang="en-US" sz="3200" dirty="0" smtClean="0"/>
              <a:t>Implement Notifications in a Worker Role</a:t>
            </a:r>
          </a:p>
          <a:p>
            <a:r>
              <a:rPr lang="en-US" sz="3200" dirty="0" smtClean="0"/>
              <a:t>There is a very rich set of notification templates available in Windows 8.  Become familiar with them:</a:t>
            </a:r>
          </a:p>
          <a:p>
            <a:pPr marL="0" lvl="2" indent="0">
              <a:buNone/>
            </a:pPr>
            <a:r>
              <a:rPr lang="en-US" sz="1800" dirty="0" smtClean="0">
                <a:solidFill>
                  <a:srgbClr val="595959">
                    <a:alpha val="99000"/>
                  </a:srgbClr>
                </a:solidFill>
              </a:rPr>
              <a:t>Win8TileTypes – </a:t>
            </a:r>
            <a:r>
              <a:rPr lang="en-US" sz="1800" dirty="0" smtClean="0">
                <a:solidFill>
                  <a:srgbClr val="595959">
                    <a:alpha val="99000"/>
                  </a:srgbClr>
                </a:solidFill>
                <a:hlinkClick r:id="rId3"/>
              </a:rPr>
              <a:t>http://bit.ly/A8GuVg</a:t>
            </a:r>
            <a:r>
              <a:rPr lang="en-US" sz="1800" dirty="0" smtClean="0">
                <a:solidFill>
                  <a:srgbClr val="595959">
                    <a:alpha val="99000"/>
                  </a:srgbClr>
                </a:solidFill>
              </a:rPr>
              <a:t> </a:t>
            </a:r>
          </a:p>
          <a:p>
            <a:pPr marL="0" lvl="2" indent="0">
              <a:buNone/>
            </a:pPr>
            <a:r>
              <a:rPr lang="en-US" sz="1800" dirty="0" smtClean="0">
                <a:solidFill>
                  <a:srgbClr val="595959">
                    <a:alpha val="99000"/>
                  </a:srgbClr>
                </a:solidFill>
              </a:rPr>
              <a:t>Win8ToastTypes – </a:t>
            </a:r>
            <a:r>
              <a:rPr lang="en-US" sz="1800" dirty="0" smtClean="0">
                <a:solidFill>
                  <a:srgbClr val="595959">
                    <a:alpha val="99000"/>
                  </a:srgbClr>
                </a:solidFill>
                <a:hlinkClick r:id="rId4"/>
              </a:rPr>
              <a:t>http://bit.ly/MDHfJ4</a:t>
            </a:r>
            <a:r>
              <a:rPr lang="en-US" sz="1800" dirty="0" smtClean="0">
                <a:solidFill>
                  <a:srgbClr val="595959">
                    <a:alpha val="99000"/>
                  </a:srgbClr>
                </a:solidFill>
              </a:rPr>
              <a:t> </a:t>
            </a:r>
          </a:p>
          <a:p>
            <a:pPr marL="0" lvl="2" indent="0">
              <a:buNone/>
            </a:pPr>
            <a:r>
              <a:rPr lang="en-US" sz="1800" dirty="0" smtClean="0">
                <a:solidFill>
                  <a:srgbClr val="595959">
                    <a:alpha val="99000"/>
                  </a:srgbClr>
                </a:solidFill>
              </a:rPr>
              <a:t>Win8BadgeTypes – </a:t>
            </a:r>
            <a:r>
              <a:rPr lang="en-US" sz="1800" dirty="0" smtClean="0">
                <a:solidFill>
                  <a:srgbClr val="595959">
                    <a:alpha val="99000"/>
                  </a:srgbClr>
                </a:solidFill>
                <a:hlinkClick r:id="rId5"/>
              </a:rPr>
              <a:t>http://bit.ly/LTf4GP</a:t>
            </a:r>
            <a:r>
              <a:rPr lang="en-US" sz="1800" dirty="0" smtClean="0">
                <a:solidFill>
                  <a:srgbClr val="595959">
                    <a:alpha val="99000"/>
                  </a:srgbClr>
                </a:solidFill>
              </a:rPr>
              <a:t> </a:t>
            </a:r>
          </a:p>
        </p:txBody>
      </p:sp>
      <p:sp>
        <p:nvSpPr>
          <p:cNvPr id="2" name="Title 1"/>
          <p:cNvSpPr>
            <a:spLocks noGrp="1"/>
          </p:cNvSpPr>
          <p:nvPr>
            <p:ph type="title"/>
          </p:nvPr>
        </p:nvSpPr>
        <p:spPr/>
        <p:txBody>
          <a:bodyPr/>
          <a:lstStyle/>
          <a:p>
            <a:r>
              <a:rPr lang="en-US" smtClean="0"/>
              <a:t>Next Steps</a:t>
            </a:r>
            <a:endParaRPr lang="en-US" dirty="0"/>
          </a:p>
        </p:txBody>
      </p:sp>
      <p:sp>
        <p:nvSpPr>
          <p:cNvPr id="5" name="Text Placeholder 2"/>
          <p:cNvSpPr txBox="1">
            <a:spLocks/>
          </p:cNvSpPr>
          <p:nvPr/>
        </p:nvSpPr>
        <p:spPr>
          <a:xfrm>
            <a:off x="6176205" y="1447799"/>
            <a:ext cx="7349761" cy="1357295"/>
          </a:xfrm>
          <a:prstGeom prst="rect">
            <a:avLst/>
          </a:prstGeom>
        </p:spPr>
        <p:txBody>
          <a:bodyPr vert="horz"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solidFill>
                  <a:schemeClr val="tx2">
                    <a:alpha val="99000"/>
                  </a:schemeClr>
                </a:soli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lang="en-US" sz="2400" kern="1200" spc="0" baseline="0" dirty="0" smtClean="0">
                <a:solidFill>
                  <a:schemeClr val="tx1">
                    <a:alpha val="99000"/>
                  </a:schemeClr>
                </a:soli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000" kern="1200" spc="0" baseline="0" dirty="0" smtClean="0">
                <a:solidFill>
                  <a:schemeClr val="tx1">
                    <a:alpha val="99000"/>
                  </a:schemeClr>
                </a:soli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lang="en-US" sz="2000" kern="1200" spc="0" baseline="0" dirty="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ts val="2400"/>
              </a:spcBef>
            </a:pPr>
            <a:r>
              <a:rPr lang="en-US" sz="3200" spc="-70" dirty="0">
                <a:solidFill>
                  <a:srgbClr val="0071BC">
                    <a:alpha val="99000"/>
                  </a:srgbClr>
                </a:solidFill>
                <a:latin typeface="Segoe UI Light"/>
              </a:rPr>
              <a:t>Try the </a:t>
            </a:r>
            <a:r>
              <a:rPr lang="en-US" sz="3200" spc="-70" dirty="0" err="1">
                <a:solidFill>
                  <a:srgbClr val="0071BC">
                    <a:alpha val="99000"/>
                  </a:srgbClr>
                </a:solidFill>
                <a:latin typeface="Segoe UI Light"/>
              </a:rPr>
              <a:t>NuGets</a:t>
            </a:r>
            <a:endParaRPr lang="en-US" sz="3200" spc="-70" dirty="0">
              <a:solidFill>
                <a:srgbClr val="0071BC">
                  <a:alpha val="99000"/>
                </a:srgbClr>
              </a:solidFill>
              <a:latin typeface="Segoe UI Light"/>
            </a:endParaRPr>
          </a:p>
          <a:p>
            <a:pPr marL="0" lvl="2"/>
            <a:r>
              <a:rPr lang="en-US" sz="1800" dirty="0">
                <a:solidFill>
                  <a:srgbClr val="5F5F5F">
                    <a:alpha val="99000"/>
                  </a:srgbClr>
                </a:solidFill>
                <a:hlinkClick r:id="rId6"/>
              </a:rPr>
              <a:t>http://nuget.org/packages/windows8.notifications</a:t>
            </a:r>
            <a:r>
              <a:rPr lang="en-US" sz="1800" dirty="0">
                <a:solidFill>
                  <a:srgbClr val="5F5F5F">
                    <a:alpha val="99000"/>
                  </a:srgbClr>
                </a:solidFill>
              </a:rPr>
              <a:t> </a:t>
            </a:r>
            <a:endParaRPr lang="en-US" sz="1800" dirty="0">
              <a:solidFill>
                <a:srgbClr val="5F5F5F">
                  <a:alpha val="99000"/>
                </a:srgbClr>
              </a:solidFill>
              <a:hlinkClick r:id="rId7"/>
            </a:endParaRPr>
          </a:p>
          <a:p>
            <a:pPr marL="0" lvl="2"/>
            <a:r>
              <a:rPr lang="en-US" sz="1800" dirty="0">
                <a:solidFill>
                  <a:srgbClr val="5F5F5F">
                    <a:alpha val="99000"/>
                  </a:srgbClr>
                </a:solidFill>
                <a:hlinkClick r:id="rId8"/>
              </a:rPr>
              <a:t>http://nuget.org/packages/windowsazure.notifications</a:t>
            </a:r>
            <a:r>
              <a:rPr lang="en-US" sz="1800" dirty="0">
                <a:solidFill>
                  <a:srgbClr val="5F5F5F">
                    <a:alpha val="99000"/>
                  </a:srgbClr>
                </a:solidFill>
              </a:rPr>
              <a:t> </a:t>
            </a:r>
          </a:p>
          <a:p>
            <a:pPr marL="0" lvl="2"/>
            <a:r>
              <a:rPr lang="en-US" sz="1800" dirty="0">
                <a:solidFill>
                  <a:srgbClr val="5F5F5F">
                    <a:alpha val="99000"/>
                  </a:srgbClr>
                </a:solidFill>
                <a:hlinkClick r:id="rId7"/>
              </a:rPr>
              <a:t>http://nuget.org/packages/wnsrecipe</a:t>
            </a:r>
            <a:endParaRPr lang="en-US" sz="1800" dirty="0">
              <a:solidFill>
                <a:srgbClr val="5F5F5F">
                  <a:alpha val="99000"/>
                </a:srgbClr>
              </a:solidFill>
            </a:endParaRPr>
          </a:p>
        </p:txBody>
      </p:sp>
    </p:spTree>
    <p:extLst>
      <p:ext uri="{BB962C8B-B14F-4D97-AF65-F5344CB8AC3E}">
        <p14:creationId xmlns:p14="http://schemas.microsoft.com/office/powerpoint/2010/main" val="428782201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755009" y="2608263"/>
            <a:ext cx="4764088" cy="1497012"/>
          </a:xfrm>
        </p:spPr>
        <p:txBody>
          <a:bodyPr/>
          <a:lstStyle/>
          <a:p>
            <a:pPr algn="r"/>
            <a:r>
              <a:rPr lang="en-US" dirty="0" smtClean="0"/>
              <a:t>Application</a:t>
            </a:r>
            <a:br>
              <a:rPr lang="en-US" dirty="0" smtClean="0"/>
            </a:br>
            <a:r>
              <a:rPr lang="en-US" dirty="0" smtClean="0"/>
              <a:t>Building Blocks</a:t>
            </a:r>
            <a:endParaRPr lang="en-US" dirty="0"/>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p:grpSpPr>
        <p:sp>
          <p:nvSpPr>
            <p:cNvPr id="23" name="Rectangle 22"/>
            <p:cNvSpPr/>
            <p:nvPr/>
          </p:nvSpPr>
          <p:spPr bwMode="auto">
            <a:xfrm>
              <a:off x="9645631" y="2476591"/>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05827" y="4315831"/>
            <a:ext cx="1896557" cy="1772642"/>
            <a:chOff x="5665775" y="596839"/>
            <a:chExt cx="1896557" cy="1772642"/>
          </a:xfrm>
        </p:grpSpPr>
        <p:sp>
          <p:nvSpPr>
            <p:cNvPr id="14" name="Rectangle 13"/>
            <p:cNvSpPr/>
            <p:nvPr/>
          </p:nvSpPr>
          <p:spPr bwMode="auto">
            <a:xfrm>
              <a:off x="5665775"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2105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112" y="1447799"/>
            <a:ext cx="11149013" cy="2179058"/>
          </a:xfrm>
        </p:spPr>
        <p:txBody>
          <a:bodyPr/>
          <a:lstStyle/>
          <a:p>
            <a:r>
              <a:rPr lang="en-US" dirty="0" smtClean="0"/>
              <a:t>~1.25hr using Windows 8 + Windows Azure</a:t>
            </a:r>
          </a:p>
          <a:p>
            <a:pPr lvl="1"/>
            <a:r>
              <a:rPr lang="en-US" dirty="0"/>
              <a:t>Basic Connectivity</a:t>
            </a:r>
          </a:p>
          <a:p>
            <a:pPr lvl="1"/>
            <a:r>
              <a:rPr lang="en-US" dirty="0"/>
              <a:t>Media</a:t>
            </a:r>
          </a:p>
          <a:p>
            <a:pPr lvl="1"/>
            <a:r>
              <a:rPr lang="en-US" dirty="0"/>
              <a:t>Location </a:t>
            </a:r>
          </a:p>
          <a:p>
            <a:pPr lvl="1"/>
            <a:r>
              <a:rPr lang="en-US" dirty="0"/>
              <a:t>Push </a:t>
            </a:r>
            <a:r>
              <a:rPr lang="en-US" dirty="0" smtClean="0"/>
              <a:t>Notifications</a:t>
            </a:r>
            <a:endParaRPr lang="en-US" dirty="0"/>
          </a:p>
        </p:txBody>
      </p:sp>
      <p:sp>
        <p:nvSpPr>
          <p:cNvPr id="2" name="Title 1"/>
          <p:cNvSpPr>
            <a:spLocks noGrp="1"/>
          </p:cNvSpPr>
          <p:nvPr>
            <p:ph type="title"/>
          </p:nvPr>
        </p:nvSpPr>
        <p:spPr/>
        <p:txBody>
          <a:bodyPr/>
          <a:lstStyle/>
          <a:p>
            <a:r>
              <a:rPr lang="en-US" smtClean="0"/>
              <a:t>Summary</a:t>
            </a:r>
            <a:endParaRPr lang="en-US" dirty="0"/>
          </a:p>
        </p:txBody>
      </p:sp>
    </p:spTree>
    <p:extLst>
      <p:ext uri="{BB962C8B-B14F-4D97-AF65-F5344CB8AC3E}">
        <p14:creationId xmlns:p14="http://schemas.microsoft.com/office/powerpoint/2010/main" val="382458461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112" y="1447799"/>
            <a:ext cx="11149013" cy="4087273"/>
          </a:xfrm>
        </p:spPr>
        <p:txBody>
          <a:bodyPr/>
          <a:lstStyle/>
          <a:p>
            <a:r>
              <a:rPr lang="en-US" dirty="0" smtClean="0"/>
              <a:t>Download the Sample Source:</a:t>
            </a:r>
          </a:p>
          <a:p>
            <a:pPr lvl="1"/>
            <a:r>
              <a:rPr lang="en-US" dirty="0" smtClean="0">
                <a:hlinkClick r:id="rId2"/>
              </a:rPr>
              <a:t>http://www.nickharris.net/2012/06/building-connected-windows-8-apps-with-windows-azure/</a:t>
            </a:r>
            <a:r>
              <a:rPr lang="en-US" dirty="0" smtClean="0"/>
              <a:t> </a:t>
            </a:r>
          </a:p>
          <a:p>
            <a:r>
              <a:rPr lang="en-US" dirty="0" smtClean="0"/>
              <a:t>Watch </a:t>
            </a:r>
            <a:r>
              <a:rPr lang="en-US" dirty="0"/>
              <a:t>the video </a:t>
            </a:r>
            <a:r>
              <a:rPr lang="en-US" sz="2400" spc="0" dirty="0">
                <a:solidFill>
                  <a:schemeClr val="tx1">
                    <a:alpha val="99000"/>
                  </a:schemeClr>
                </a:solidFill>
                <a:latin typeface="+mn-lt"/>
                <a:hlinkClick r:id="rId3"/>
              </a:rPr>
              <a:t>http://channel9.msdn.com/Events/TechEd/Europe/2012/AZR310</a:t>
            </a:r>
            <a:r>
              <a:rPr lang="en-US" sz="2400" spc="0" dirty="0">
                <a:solidFill>
                  <a:schemeClr val="tx1">
                    <a:alpha val="99000"/>
                  </a:schemeClr>
                </a:solidFill>
                <a:latin typeface="+mn-lt"/>
              </a:rPr>
              <a:t> </a:t>
            </a:r>
          </a:p>
          <a:p>
            <a:r>
              <a:rPr lang="en-US" dirty="0" smtClean="0"/>
              <a:t>Note:</a:t>
            </a:r>
          </a:p>
          <a:p>
            <a:pPr lvl="1"/>
            <a:r>
              <a:rPr lang="en-US" dirty="0" smtClean="0"/>
              <a:t>For the sample you will need to update the storage account </a:t>
            </a:r>
            <a:r>
              <a:rPr lang="en-US" dirty="0" err="1" smtClean="0"/>
              <a:t>name+key</a:t>
            </a:r>
            <a:r>
              <a:rPr lang="en-US" dirty="0" smtClean="0"/>
              <a:t> </a:t>
            </a:r>
            <a:br>
              <a:rPr lang="en-US" dirty="0" smtClean="0"/>
            </a:br>
            <a:r>
              <a:rPr lang="en-US" dirty="0" smtClean="0"/>
              <a:t>and update the SQL connection string</a:t>
            </a:r>
          </a:p>
        </p:txBody>
      </p:sp>
      <p:sp>
        <p:nvSpPr>
          <p:cNvPr id="2" name="Title 1"/>
          <p:cNvSpPr>
            <a:spLocks noGrp="1"/>
          </p:cNvSpPr>
          <p:nvPr>
            <p:ph type="title"/>
          </p:nvPr>
        </p:nvSpPr>
        <p:spPr/>
        <p:txBody>
          <a:bodyPr/>
          <a:lstStyle/>
          <a:p>
            <a:r>
              <a:rPr lang="en-US" smtClean="0"/>
              <a:t>Sample Source</a:t>
            </a:r>
            <a:endParaRPr lang="en-US" dirty="0"/>
          </a:p>
        </p:txBody>
      </p:sp>
    </p:spTree>
    <p:extLst>
      <p:ext uri="{BB962C8B-B14F-4D97-AF65-F5344CB8AC3E}">
        <p14:creationId xmlns:p14="http://schemas.microsoft.com/office/powerpoint/2010/main" val="56629223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79484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mtClean="0"/>
              <a:t>Basic Connectivity</a:t>
            </a:r>
          </a:p>
          <a:p>
            <a:r>
              <a:rPr lang="en-US" smtClean="0"/>
              <a:t>Media</a:t>
            </a:r>
          </a:p>
          <a:p>
            <a:r>
              <a:rPr lang="en-US" smtClean="0"/>
              <a:t>Location</a:t>
            </a:r>
          </a:p>
          <a:p>
            <a:r>
              <a:rPr lang="en-US" smtClean="0"/>
              <a:t>Push Notifications</a:t>
            </a:r>
            <a:endParaRPr lang="en-US" dirty="0"/>
          </a:p>
        </p:txBody>
      </p:sp>
      <p:sp>
        <p:nvSpPr>
          <p:cNvPr id="6" name="Text Placeholder 5"/>
          <p:cNvSpPr>
            <a:spLocks noGrp="1"/>
          </p:cNvSpPr>
          <p:nvPr>
            <p:ph type="body" sz="quarter" idx="11"/>
          </p:nvPr>
        </p:nvSpPr>
        <p:spPr/>
        <p:txBody>
          <a:bodyPr/>
          <a:lstStyle/>
          <a:p>
            <a:r>
              <a:rPr lang="en-US" dirty="0"/>
              <a:t>Agenda</a:t>
            </a:r>
          </a:p>
        </p:txBody>
      </p:sp>
    </p:spTree>
    <p:extLst>
      <p:ext uri="{BB962C8B-B14F-4D97-AF65-F5344CB8AC3E}">
        <p14:creationId xmlns:p14="http://schemas.microsoft.com/office/powerpoint/2010/main" val="35642811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5000"/>
            <a:ext cx="10103249" cy="1378644"/>
          </a:xfrm>
        </p:spPr>
        <p:txBody>
          <a:bodyPr/>
          <a:lstStyle/>
          <a:p>
            <a:r>
              <a:rPr lang="en-US" dirty="0" smtClean="0"/>
              <a:t>Fundamentals</a:t>
            </a:r>
            <a:endParaRPr lang="en-US" dirty="0"/>
          </a:p>
        </p:txBody>
      </p:sp>
    </p:spTree>
    <p:extLst>
      <p:ext uri="{BB962C8B-B14F-4D97-AF65-F5344CB8AC3E}">
        <p14:creationId xmlns:p14="http://schemas.microsoft.com/office/powerpoint/2010/main" val="308779679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95584" y="1068168"/>
            <a:ext cx="2873828" cy="4789557"/>
            <a:chOff x="595584" y="1068168"/>
            <a:chExt cx="2873828" cy="4789557"/>
          </a:xfrm>
        </p:grpSpPr>
        <p:sp>
          <p:nvSpPr>
            <p:cNvPr id="67" name="Rectangle 66"/>
            <p:cNvSpPr/>
            <p:nvPr/>
          </p:nvSpPr>
          <p:spPr bwMode="auto">
            <a:xfrm flipH="1">
              <a:off x="595584" y="1068168"/>
              <a:ext cx="2873828" cy="47895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solidFill>
                  <a:schemeClr val="bg1"/>
                </a:solidFill>
              </a:endParaRPr>
            </a:p>
          </p:txBody>
        </p:sp>
        <p:sp>
          <p:nvSpPr>
            <p:cNvPr id="124" name="Rectangle 123"/>
            <p:cNvSpPr/>
            <p:nvPr/>
          </p:nvSpPr>
          <p:spPr>
            <a:xfrm>
              <a:off x="1700893" y="1068169"/>
              <a:ext cx="1617891"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spc="-50" dirty="0">
                  <a:gradFill>
                    <a:gsLst>
                      <a:gs pos="0">
                        <a:srgbClr val="595959"/>
                      </a:gs>
                      <a:gs pos="86000">
                        <a:srgbClr val="595959"/>
                      </a:gs>
                    </a:gsLst>
                    <a:lin ang="5400000" scaled="0"/>
                  </a:gradFill>
                </a:rPr>
                <a:t>On-Premises</a:t>
              </a:r>
            </a:p>
          </p:txBody>
        </p:sp>
        <p:pic>
          <p:nvPicPr>
            <p:cNvPr id="65" name="Picture 12" descr="Gift 512x512.png"/>
            <p:cNvPicPr>
              <a:picLocks noChangeAspect="1"/>
            </p:cNvPicPr>
            <p:nvPr/>
          </p:nvPicPr>
          <p:blipFill>
            <a:blip r:embed="rId3"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696072" y="4971068"/>
              <a:ext cx="806273" cy="806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2" name="Title 1"/>
          <p:cNvSpPr>
            <a:spLocks noGrp="1"/>
          </p:cNvSpPr>
          <p:nvPr>
            <p:ph type="title"/>
          </p:nvPr>
        </p:nvSpPr>
        <p:spPr/>
        <p:txBody>
          <a:bodyPr/>
          <a:lstStyle/>
          <a:p>
            <a:r>
              <a:rPr lang="en-US" dirty="0" smtClean="0"/>
              <a:t>Compute: What are our Options?</a:t>
            </a:r>
            <a:endParaRPr lang="en-US" dirty="0"/>
          </a:p>
        </p:txBody>
      </p:sp>
      <p:sp>
        <p:nvSpPr>
          <p:cNvPr id="128" name="Rectangle 127"/>
          <p:cNvSpPr/>
          <p:nvPr/>
        </p:nvSpPr>
        <p:spPr>
          <a:xfrm>
            <a:off x="1680545" y="4965251"/>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400" dirty="0" smtClean="0">
                <a:solidFill>
                  <a:schemeClr val="bg1"/>
                </a:solidFill>
                <a:ea typeface="Segoe UI" pitchFamily="34" charset="0"/>
                <a:cs typeface="Segoe UI" pitchFamily="34" charset="0"/>
              </a:rPr>
              <a:t>Virtualization</a:t>
            </a:r>
            <a:endParaRPr lang="en-US" sz="1400" dirty="0">
              <a:solidFill>
                <a:schemeClr val="bg1"/>
              </a:solidFill>
              <a:ea typeface="Segoe UI" pitchFamily="34" charset="0"/>
              <a:cs typeface="Segoe UI" pitchFamily="34" charset="0"/>
            </a:endParaRPr>
          </a:p>
        </p:txBody>
      </p:sp>
      <p:sp>
        <p:nvSpPr>
          <p:cNvPr id="129" name="Rectangle 128"/>
          <p:cNvSpPr/>
          <p:nvPr/>
        </p:nvSpPr>
        <p:spPr>
          <a:xfrm>
            <a:off x="1680545" y="4510432"/>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400" dirty="0" smtClean="0">
                <a:solidFill>
                  <a:schemeClr val="bg1"/>
                </a:solidFill>
                <a:ea typeface="Segoe UI" pitchFamily="34" charset="0"/>
                <a:cs typeface="Segoe UI" pitchFamily="34" charset="0"/>
              </a:rPr>
              <a:t>O/S</a:t>
            </a:r>
            <a:endParaRPr lang="en-US" sz="1400" dirty="0">
              <a:solidFill>
                <a:schemeClr val="bg1"/>
              </a:solidFill>
              <a:ea typeface="Segoe UI" pitchFamily="34" charset="0"/>
              <a:cs typeface="Segoe UI" pitchFamily="34" charset="0"/>
            </a:endParaRPr>
          </a:p>
        </p:txBody>
      </p:sp>
      <p:sp>
        <p:nvSpPr>
          <p:cNvPr id="130" name="Rectangle 129"/>
          <p:cNvSpPr/>
          <p:nvPr/>
        </p:nvSpPr>
        <p:spPr>
          <a:xfrm>
            <a:off x="1680545" y="5420068"/>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400" dirty="0" smtClean="0">
                <a:solidFill>
                  <a:schemeClr val="bg1"/>
                </a:solidFill>
                <a:ea typeface="Segoe UI" pitchFamily="34" charset="0"/>
                <a:cs typeface="Segoe UI" pitchFamily="34" charset="0"/>
              </a:rPr>
              <a:t>Hardware</a:t>
            </a:r>
            <a:endParaRPr lang="en-US" sz="1400" dirty="0">
              <a:solidFill>
                <a:schemeClr val="bg1"/>
              </a:solidFill>
              <a:ea typeface="Segoe UI" pitchFamily="34" charset="0"/>
              <a:cs typeface="Segoe UI" pitchFamily="34" charset="0"/>
            </a:endParaRPr>
          </a:p>
        </p:txBody>
      </p:sp>
      <p:sp>
        <p:nvSpPr>
          <p:cNvPr id="131" name="Rectangle 130"/>
          <p:cNvSpPr/>
          <p:nvPr/>
        </p:nvSpPr>
        <p:spPr>
          <a:xfrm>
            <a:off x="1680544" y="3145975"/>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400" dirty="0" smtClean="0">
                <a:solidFill>
                  <a:schemeClr val="bg1"/>
                </a:solidFill>
                <a:ea typeface="Segoe UI" pitchFamily="34" charset="0"/>
                <a:cs typeface="Segoe UI" pitchFamily="34" charset="0"/>
              </a:rPr>
              <a:t>Native Code</a:t>
            </a:r>
            <a:endParaRPr lang="en-US" sz="1400" dirty="0">
              <a:solidFill>
                <a:schemeClr val="bg1"/>
              </a:solidFill>
              <a:ea typeface="Segoe UI" pitchFamily="34" charset="0"/>
              <a:cs typeface="Segoe UI" pitchFamily="34" charset="0"/>
            </a:endParaRPr>
          </a:p>
        </p:txBody>
      </p:sp>
      <p:sp>
        <p:nvSpPr>
          <p:cNvPr id="132" name="Rectangle 131"/>
          <p:cNvSpPr/>
          <p:nvPr/>
        </p:nvSpPr>
        <p:spPr>
          <a:xfrm>
            <a:off x="1680544" y="2691156"/>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400" dirty="0" smtClean="0">
                <a:solidFill>
                  <a:schemeClr val="bg1"/>
                </a:solidFill>
                <a:ea typeface="Segoe UI" pitchFamily="34" charset="0"/>
                <a:cs typeface="Segoe UI" pitchFamily="34" charset="0"/>
              </a:rPr>
              <a:t>Custom Software</a:t>
            </a:r>
            <a:endParaRPr lang="en-US" sz="1400" dirty="0">
              <a:solidFill>
                <a:schemeClr val="bg1"/>
              </a:solidFill>
              <a:ea typeface="Segoe UI" pitchFamily="34" charset="0"/>
              <a:cs typeface="Segoe UI" pitchFamily="34" charset="0"/>
            </a:endParaRPr>
          </a:p>
        </p:txBody>
      </p:sp>
      <p:sp>
        <p:nvSpPr>
          <p:cNvPr id="133" name="Rectangle 132"/>
          <p:cNvSpPr/>
          <p:nvPr/>
        </p:nvSpPr>
        <p:spPr>
          <a:xfrm>
            <a:off x="1680545" y="4055613"/>
            <a:ext cx="1616220" cy="381000"/>
          </a:xfrm>
          <a:prstGeom prst="rect">
            <a:avLst/>
          </a:prstGeom>
          <a:solidFill>
            <a:schemeClr val="accent1"/>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400" dirty="0" smtClean="0">
                <a:solidFill>
                  <a:schemeClr val="bg1"/>
                </a:solidFill>
                <a:ea typeface="Segoe UI" pitchFamily="34" charset="0"/>
                <a:cs typeface="Segoe UI" pitchFamily="34" charset="0"/>
              </a:rPr>
              <a:t>Network</a:t>
            </a:r>
            <a:endParaRPr lang="en-US" sz="1400" dirty="0">
              <a:solidFill>
                <a:schemeClr val="bg1"/>
              </a:solidFill>
              <a:ea typeface="Segoe UI" pitchFamily="34" charset="0"/>
              <a:cs typeface="Segoe UI" pitchFamily="34" charset="0"/>
            </a:endParaRPr>
          </a:p>
        </p:txBody>
      </p:sp>
      <p:sp>
        <p:nvSpPr>
          <p:cNvPr id="134" name="Rectangle 133"/>
          <p:cNvSpPr/>
          <p:nvPr/>
        </p:nvSpPr>
        <p:spPr>
          <a:xfrm>
            <a:off x="1680545" y="2236337"/>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400" dirty="0">
                <a:solidFill>
                  <a:schemeClr val="bg1"/>
                </a:solidFill>
                <a:ea typeface="Segoe UI" pitchFamily="34" charset="0"/>
                <a:cs typeface="Segoe UI" pitchFamily="34" charset="0"/>
              </a:rPr>
              <a:t>Data</a:t>
            </a:r>
          </a:p>
        </p:txBody>
      </p:sp>
      <p:sp>
        <p:nvSpPr>
          <p:cNvPr id="135" name="Rectangle 134"/>
          <p:cNvSpPr/>
          <p:nvPr/>
        </p:nvSpPr>
        <p:spPr>
          <a:xfrm>
            <a:off x="1680545" y="1781518"/>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400" dirty="0">
                <a:solidFill>
                  <a:schemeClr val="bg1"/>
                </a:solidFill>
                <a:ea typeface="Segoe UI" pitchFamily="34" charset="0"/>
                <a:cs typeface="Segoe UI" pitchFamily="34" charset="0"/>
              </a:rPr>
              <a:t>Applications</a:t>
            </a:r>
          </a:p>
        </p:txBody>
      </p:sp>
      <p:sp>
        <p:nvSpPr>
          <p:cNvPr id="136" name="Rectangle 135"/>
          <p:cNvSpPr/>
          <p:nvPr/>
        </p:nvSpPr>
        <p:spPr>
          <a:xfrm>
            <a:off x="1680543" y="3600794"/>
            <a:ext cx="1616220" cy="381000"/>
          </a:xfrm>
          <a:prstGeom prst="rect">
            <a:avLst/>
          </a:prstGeom>
          <a:solidFill>
            <a:schemeClr val="accent1"/>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400" dirty="0" smtClean="0">
                <a:solidFill>
                  <a:schemeClr val="bg1"/>
                </a:solidFill>
                <a:ea typeface="Segoe UI" pitchFamily="34" charset="0"/>
                <a:cs typeface="Segoe UI" pitchFamily="34" charset="0"/>
              </a:rPr>
              <a:t>Firewall</a:t>
            </a:r>
            <a:endParaRPr lang="en-US" sz="1400" dirty="0">
              <a:solidFill>
                <a:schemeClr val="bg1"/>
              </a:solidFill>
              <a:ea typeface="Segoe UI" pitchFamily="34" charset="0"/>
              <a:cs typeface="Segoe UI" pitchFamily="34" charset="0"/>
            </a:endParaRPr>
          </a:p>
        </p:txBody>
      </p:sp>
      <p:sp>
        <p:nvSpPr>
          <p:cNvPr id="44" name="Rectangle 43"/>
          <p:cNvSpPr/>
          <p:nvPr/>
        </p:nvSpPr>
        <p:spPr bwMode="auto">
          <a:xfrm>
            <a:off x="3621979" y="1068168"/>
            <a:ext cx="7832397" cy="4789557"/>
          </a:xfrm>
          <a:custGeom>
            <a:avLst/>
            <a:gdLst/>
            <a:ahLst/>
            <a:cxnLst/>
            <a:rect l="l" t="t" r="r" b="b"/>
            <a:pathLst>
              <a:path w="7832397" h="4789557">
                <a:moveTo>
                  <a:pt x="5396139" y="0"/>
                </a:moveTo>
                <a:lnTo>
                  <a:pt x="7832397" y="0"/>
                </a:lnTo>
                <a:lnTo>
                  <a:pt x="7832397" y="4789557"/>
                </a:lnTo>
                <a:lnTo>
                  <a:pt x="5396139" y="4789557"/>
                </a:lnTo>
                <a:close/>
                <a:moveTo>
                  <a:pt x="0" y="0"/>
                </a:moveTo>
                <a:lnTo>
                  <a:pt x="2698069" y="0"/>
                </a:lnTo>
                <a:lnTo>
                  <a:pt x="5396138" y="0"/>
                </a:lnTo>
                <a:lnTo>
                  <a:pt x="5396138" y="4789557"/>
                </a:lnTo>
                <a:lnTo>
                  <a:pt x="2698069" y="4789557"/>
                </a:lnTo>
                <a:lnTo>
                  <a:pt x="0" y="4789557"/>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solidFill>
                <a:schemeClr val="bg1"/>
              </a:solidFill>
            </a:endParaRPr>
          </a:p>
        </p:txBody>
      </p:sp>
      <p:sp>
        <p:nvSpPr>
          <p:cNvPr id="170" name="Rectangle 169"/>
          <p:cNvSpPr/>
          <p:nvPr/>
        </p:nvSpPr>
        <p:spPr>
          <a:xfrm>
            <a:off x="9645277" y="1068169"/>
            <a:ext cx="1638240" cy="640080"/>
          </a:xfrm>
          <a:prstGeom prst="rect">
            <a:avLst/>
          </a:prstGeom>
          <a:noFill/>
          <a:ln w="9525" cap="flat" cmpd="sng" algn="ctr">
            <a:noFill/>
            <a:prstDash val="solid"/>
          </a:ln>
          <a:effectLst/>
        </p:spPr>
        <p:txBody>
          <a:bodyPr t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spc="-50" dirty="0">
                <a:gradFill>
                  <a:gsLst>
                    <a:gs pos="0">
                      <a:srgbClr val="595959"/>
                    </a:gs>
                    <a:gs pos="86000">
                      <a:srgbClr val="595959"/>
                    </a:gs>
                  </a:gsLst>
                  <a:lin ang="5400000" scaled="0"/>
                </a:gradFill>
              </a:rPr>
              <a:t>Web </a:t>
            </a:r>
            <a:br>
              <a:rPr lang="en-US" sz="2000" spc="-50" dirty="0">
                <a:gradFill>
                  <a:gsLst>
                    <a:gs pos="0">
                      <a:srgbClr val="595959"/>
                    </a:gs>
                    <a:gs pos="86000">
                      <a:srgbClr val="595959"/>
                    </a:gs>
                  </a:gsLst>
                  <a:lin ang="5400000" scaled="0"/>
                </a:gradFill>
              </a:rPr>
            </a:br>
            <a:r>
              <a:rPr lang="en-US" sz="2000" spc="-50" dirty="0">
                <a:gradFill>
                  <a:gsLst>
                    <a:gs pos="0">
                      <a:srgbClr val="595959"/>
                    </a:gs>
                    <a:gs pos="86000">
                      <a:srgbClr val="595959"/>
                    </a:gs>
                  </a:gsLst>
                  <a:lin ang="5400000" scaled="0"/>
                </a:gradFill>
              </a:rPr>
              <a:t>Sites</a:t>
            </a:r>
          </a:p>
        </p:txBody>
      </p:sp>
      <p:sp>
        <p:nvSpPr>
          <p:cNvPr id="180" name="Rectangle 179"/>
          <p:cNvSpPr/>
          <p:nvPr/>
        </p:nvSpPr>
        <p:spPr>
          <a:xfrm>
            <a:off x="9663937" y="1781518"/>
            <a:ext cx="1616219" cy="381000"/>
          </a:xfrm>
          <a:prstGeom prst="rect">
            <a:avLst/>
          </a:prstGeom>
          <a:solidFill>
            <a:schemeClr val="accent5"/>
          </a:solidFill>
          <a:ln w="9525" cap="flat" cmpd="sng" algn="ctr">
            <a:noFill/>
            <a:prstDash val="solid"/>
          </a:ln>
          <a:effectLst/>
        </p:spPr>
        <p:txBody>
          <a:bodyPr lIns="0" rIns="0" rtlCol="0" anchor="t" anchorCtr="0"/>
          <a:lstStyle/>
          <a:p>
            <a:pPr algn="ctr" defTabSz="1218936"/>
            <a:r>
              <a:rPr lang="en-US" sz="1400" dirty="0">
                <a:solidFill>
                  <a:schemeClr val="bg1"/>
                </a:solidFill>
                <a:ea typeface="Segoe UI" pitchFamily="34" charset="0"/>
                <a:cs typeface="Segoe UI" pitchFamily="34" charset="0"/>
              </a:rPr>
              <a:t>Applications</a:t>
            </a:r>
          </a:p>
        </p:txBody>
      </p:sp>
      <p:sp>
        <p:nvSpPr>
          <p:cNvPr id="182" name="Rectangle 181"/>
          <p:cNvSpPr/>
          <p:nvPr/>
        </p:nvSpPr>
        <p:spPr>
          <a:xfrm>
            <a:off x="9663937" y="2236337"/>
            <a:ext cx="1616219" cy="381000"/>
          </a:xfrm>
          <a:prstGeom prst="rect">
            <a:avLst/>
          </a:prstGeom>
          <a:solidFill>
            <a:schemeClr val="accent5"/>
          </a:solidFill>
          <a:ln w="9525" cap="flat" cmpd="sng" algn="ctr">
            <a:noFill/>
            <a:prstDash val="solid"/>
          </a:ln>
          <a:effectLst/>
        </p:spPr>
        <p:txBody>
          <a:bodyPr lIns="0" rIns="0" rtlCol="0" anchor="t" anchorCtr="0"/>
          <a:lstStyle/>
          <a:p>
            <a:pPr algn="ctr" defTabSz="1218936"/>
            <a:r>
              <a:rPr lang="en-US" sz="1400" dirty="0">
                <a:solidFill>
                  <a:schemeClr val="bg1"/>
                </a:solidFill>
                <a:ea typeface="Segoe UI" pitchFamily="34" charset="0"/>
                <a:cs typeface="Segoe UI" pitchFamily="34" charset="0"/>
              </a:rPr>
              <a:t>Data</a:t>
            </a:r>
          </a:p>
        </p:txBody>
      </p:sp>
      <p:pic>
        <p:nvPicPr>
          <p:cNvPr id="63" name="Picture 11" descr="Cloud 512x512.png"/>
          <p:cNvPicPr>
            <a:picLocks noChangeAspect="1"/>
          </p:cNvPicPr>
          <p:nvPr/>
        </p:nvPicPr>
        <p:blipFill rotWithShape="1">
          <a:blip r:embed="rId4" cstate="print">
            <a:duotone>
              <a:prstClr val="black"/>
              <a:schemeClr val="tx1">
                <a:tint val="45000"/>
                <a:satMod val="400000"/>
              </a:schemeClr>
            </a:duotone>
            <a:extLst>
              <a:ext uri="{28A0092B-C50C-407E-A947-70E740481C1C}">
                <a14:useLocalDpi xmlns:a14="http://schemas.microsoft.com/office/drawing/2010/main" val="0"/>
              </a:ext>
            </a:extLst>
          </a:blip>
          <a:srcRect t="9664" b="10134"/>
          <a:stretch/>
        </p:blipFill>
        <p:spPr bwMode="auto">
          <a:xfrm>
            <a:off x="7827305" y="3961591"/>
            <a:ext cx="2648831" cy="2124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4" name="Rectangle 153"/>
          <p:cNvSpPr/>
          <p:nvPr/>
        </p:nvSpPr>
        <p:spPr>
          <a:xfrm>
            <a:off x="5922166" y="1075748"/>
            <a:ext cx="1638240" cy="640080"/>
          </a:xfrm>
          <a:prstGeom prst="rect">
            <a:avLst/>
          </a:prstGeom>
          <a:noFill/>
          <a:ln w="9525" cap="flat" cmpd="sng" algn="ctr">
            <a:noFill/>
            <a:prstDash val="solid"/>
          </a:ln>
          <a:effectLst/>
        </p:spPr>
        <p:txBody>
          <a:bodyPr t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spc="-50" dirty="0">
                <a:gradFill>
                  <a:gsLst>
                    <a:gs pos="0">
                      <a:srgbClr val="595959"/>
                    </a:gs>
                    <a:gs pos="86000">
                      <a:srgbClr val="595959"/>
                    </a:gs>
                  </a:gsLst>
                  <a:lin ang="5400000" scaled="0"/>
                </a:gradFill>
              </a:rPr>
              <a:t>Cloud Services</a:t>
            </a:r>
          </a:p>
        </p:txBody>
      </p:sp>
      <p:sp>
        <p:nvSpPr>
          <p:cNvPr id="163" name="Rectangle 162"/>
          <p:cNvSpPr/>
          <p:nvPr/>
        </p:nvSpPr>
        <p:spPr>
          <a:xfrm>
            <a:off x="5936101" y="3135646"/>
            <a:ext cx="1616219" cy="381000"/>
          </a:xfrm>
          <a:prstGeom prst="rect">
            <a:avLst/>
          </a:prstGeom>
          <a:solidFill>
            <a:schemeClr val="accent2"/>
          </a:solidFill>
          <a:ln w="9525" cap="flat" cmpd="sng" algn="ctr">
            <a:solidFill>
              <a:schemeClr val="accent2"/>
            </a:solidFill>
            <a:prstDash val="solid"/>
          </a:ln>
          <a:effectLst/>
        </p:spPr>
        <p:txBody>
          <a:bodyPr lIns="0" rIns="0" rtlCol="0" anchor="t" anchorCtr="0"/>
          <a:lstStyle/>
          <a:p>
            <a:pPr algn="ctr" defTabSz="1218936"/>
            <a:r>
              <a:rPr lang="en-US" sz="1400" dirty="0" smtClean="0">
                <a:solidFill>
                  <a:schemeClr val="bg1"/>
                </a:solidFill>
                <a:ea typeface="Segoe UI" pitchFamily="34" charset="0"/>
                <a:cs typeface="Segoe UI" pitchFamily="34" charset="0"/>
              </a:rPr>
              <a:t>Native Code</a:t>
            </a:r>
            <a:endParaRPr lang="en-US" sz="1400" dirty="0">
              <a:solidFill>
                <a:schemeClr val="bg1"/>
              </a:solidFill>
              <a:ea typeface="Segoe UI" pitchFamily="34" charset="0"/>
              <a:cs typeface="Segoe UI" pitchFamily="34" charset="0"/>
            </a:endParaRPr>
          </a:p>
        </p:txBody>
      </p:sp>
      <p:sp>
        <p:nvSpPr>
          <p:cNvPr id="164" name="Rectangle 163"/>
          <p:cNvSpPr/>
          <p:nvPr/>
        </p:nvSpPr>
        <p:spPr>
          <a:xfrm>
            <a:off x="5936101" y="2680827"/>
            <a:ext cx="1616219" cy="381000"/>
          </a:xfrm>
          <a:prstGeom prst="rect">
            <a:avLst/>
          </a:prstGeom>
          <a:solidFill>
            <a:schemeClr val="accent2"/>
          </a:solidFill>
          <a:ln w="9525" cap="flat" cmpd="sng" algn="ctr">
            <a:solidFill>
              <a:schemeClr val="accent2"/>
            </a:solidFill>
            <a:prstDash val="solid"/>
          </a:ln>
          <a:effectLst/>
        </p:spPr>
        <p:txBody>
          <a:bodyPr lIns="0" rIns="0" rtlCol="0" anchor="t" anchorCtr="0"/>
          <a:lstStyle/>
          <a:p>
            <a:pPr algn="ctr" defTabSz="1218936"/>
            <a:r>
              <a:rPr lang="en-US" sz="1400" dirty="0" smtClean="0">
                <a:solidFill>
                  <a:schemeClr val="bg1"/>
                </a:solidFill>
                <a:ea typeface="Segoe UI" pitchFamily="34" charset="0"/>
                <a:cs typeface="Segoe UI" pitchFamily="34" charset="0"/>
              </a:rPr>
              <a:t>Startup Tasks</a:t>
            </a:r>
            <a:endParaRPr lang="en-US" sz="1400" dirty="0">
              <a:solidFill>
                <a:schemeClr val="bg1"/>
              </a:solidFill>
              <a:ea typeface="Segoe UI" pitchFamily="34" charset="0"/>
              <a:cs typeface="Segoe UI" pitchFamily="34" charset="0"/>
            </a:endParaRPr>
          </a:p>
        </p:txBody>
      </p:sp>
      <p:sp>
        <p:nvSpPr>
          <p:cNvPr id="166" name="Rectangle 165"/>
          <p:cNvSpPr/>
          <p:nvPr/>
        </p:nvSpPr>
        <p:spPr>
          <a:xfrm>
            <a:off x="5936101" y="1771188"/>
            <a:ext cx="1616219" cy="381000"/>
          </a:xfrm>
          <a:prstGeom prst="rect">
            <a:avLst/>
          </a:prstGeom>
          <a:solidFill>
            <a:schemeClr val="accent2"/>
          </a:solidFill>
          <a:ln w="9525" cap="flat" cmpd="sng" algn="ctr">
            <a:solidFill>
              <a:schemeClr val="accent2"/>
            </a:solidFill>
            <a:prstDash val="solid"/>
          </a:ln>
          <a:effectLst/>
        </p:spPr>
        <p:txBody>
          <a:bodyPr rtlCol="0" anchor="t" anchorCtr="0"/>
          <a:lstStyle/>
          <a:p>
            <a:pPr algn="ctr" defTabSz="1218936"/>
            <a:r>
              <a:rPr lang="en-US" sz="1400" dirty="0">
                <a:solidFill>
                  <a:schemeClr val="bg1"/>
                </a:solidFill>
                <a:ea typeface="Segoe UI" pitchFamily="34" charset="0"/>
                <a:cs typeface="Segoe UI" pitchFamily="34" charset="0"/>
              </a:rPr>
              <a:t>Applications</a:t>
            </a:r>
          </a:p>
        </p:txBody>
      </p:sp>
      <p:sp>
        <p:nvSpPr>
          <p:cNvPr id="167" name="Rectangle 166"/>
          <p:cNvSpPr/>
          <p:nvPr/>
        </p:nvSpPr>
        <p:spPr>
          <a:xfrm>
            <a:off x="5936101" y="3585458"/>
            <a:ext cx="1616219" cy="381000"/>
          </a:xfrm>
          <a:prstGeom prst="rect">
            <a:avLst/>
          </a:prstGeom>
          <a:solidFill>
            <a:schemeClr val="accent2"/>
          </a:solidFill>
          <a:ln w="9525" cap="flat" cmpd="sng" algn="ctr">
            <a:solidFill>
              <a:schemeClr val="accent2"/>
            </a:solidFill>
            <a:prstDash val="solid"/>
          </a:ln>
          <a:effectLst/>
        </p:spPr>
        <p:txBody>
          <a:bodyPr lIns="0" rIns="0" rtlCol="0" anchor="t" anchorCtr="0"/>
          <a:lstStyle/>
          <a:p>
            <a:pPr algn="ctr" defTabSz="1218936"/>
            <a:r>
              <a:rPr lang="en-US" sz="1400" dirty="0" smtClean="0">
                <a:solidFill>
                  <a:schemeClr val="bg1"/>
                </a:solidFill>
                <a:ea typeface="Segoe UI" pitchFamily="34" charset="0"/>
                <a:cs typeface="Segoe UI" pitchFamily="34" charset="0"/>
              </a:rPr>
              <a:t>Firewall Rules</a:t>
            </a:r>
            <a:endParaRPr lang="en-US" sz="1400" dirty="0">
              <a:solidFill>
                <a:schemeClr val="bg1"/>
              </a:solidFill>
              <a:ea typeface="Segoe UI" pitchFamily="34" charset="0"/>
              <a:cs typeface="Segoe UI" pitchFamily="34" charset="0"/>
            </a:endParaRPr>
          </a:p>
        </p:txBody>
      </p:sp>
      <p:sp>
        <p:nvSpPr>
          <p:cNvPr id="168" name="Rectangle 167"/>
          <p:cNvSpPr/>
          <p:nvPr/>
        </p:nvSpPr>
        <p:spPr>
          <a:xfrm>
            <a:off x="5936101" y="2226007"/>
            <a:ext cx="1616219" cy="381000"/>
          </a:xfrm>
          <a:prstGeom prst="rect">
            <a:avLst/>
          </a:prstGeom>
          <a:solidFill>
            <a:schemeClr val="accent2"/>
          </a:solidFill>
          <a:ln w="9525" cap="flat" cmpd="sng" algn="ctr">
            <a:solidFill>
              <a:schemeClr val="accent2"/>
            </a:solidFill>
            <a:prstDash val="solid"/>
          </a:ln>
          <a:effectLst/>
        </p:spPr>
        <p:txBody>
          <a:bodyPr rtlCol="0" anchor="t" anchorCtr="0"/>
          <a:lstStyle/>
          <a:p>
            <a:pPr algn="ctr" defTabSz="1218936"/>
            <a:r>
              <a:rPr lang="en-US" sz="1400" dirty="0">
                <a:solidFill>
                  <a:schemeClr val="bg1"/>
                </a:solidFill>
                <a:ea typeface="Segoe UI" pitchFamily="34" charset="0"/>
                <a:cs typeface="Segoe UI" pitchFamily="34" charset="0"/>
              </a:rPr>
              <a:t>Data</a:t>
            </a:r>
          </a:p>
        </p:txBody>
      </p:sp>
      <p:sp>
        <p:nvSpPr>
          <p:cNvPr id="77" name="Rectangle 76"/>
          <p:cNvSpPr/>
          <p:nvPr/>
        </p:nvSpPr>
        <p:spPr>
          <a:xfrm>
            <a:off x="5936101" y="4052514"/>
            <a:ext cx="1616219" cy="381000"/>
          </a:xfrm>
          <a:prstGeom prst="rect">
            <a:avLst/>
          </a:prstGeom>
          <a:solidFill>
            <a:schemeClr val="accent2"/>
          </a:solidFill>
          <a:ln w="9525" cap="flat" cmpd="sng" algn="ctr">
            <a:solidFill>
              <a:schemeClr val="accent2"/>
            </a:solidFill>
            <a:prstDash val="solid"/>
          </a:ln>
          <a:effectLst/>
        </p:spPr>
        <p:txBody>
          <a:bodyPr lIns="0" rIns="0" rtlCol="0" anchor="t" anchorCtr="0"/>
          <a:lstStyle/>
          <a:p>
            <a:pPr algn="ctr" defTabSz="1218936"/>
            <a:r>
              <a:rPr lang="en-US" sz="1400" dirty="0" smtClean="0">
                <a:solidFill>
                  <a:schemeClr val="bg1"/>
                </a:solidFill>
                <a:ea typeface="Segoe UI" pitchFamily="34" charset="0"/>
                <a:cs typeface="Segoe UI" pitchFamily="34" charset="0"/>
              </a:rPr>
              <a:t>Virtual Network</a:t>
            </a:r>
            <a:endParaRPr lang="en-US" sz="1400" dirty="0">
              <a:solidFill>
                <a:schemeClr val="bg1"/>
              </a:solidFill>
              <a:ea typeface="Segoe UI" pitchFamily="34" charset="0"/>
              <a:cs typeface="Segoe UI" pitchFamily="34" charset="0"/>
            </a:endParaRPr>
          </a:p>
        </p:txBody>
      </p:sp>
      <p:pic>
        <p:nvPicPr>
          <p:cNvPr id="39" name="Picture 11" descr="Cloud 512x512.png"/>
          <p:cNvPicPr>
            <a:picLocks noChangeAspect="1"/>
          </p:cNvPicPr>
          <p:nvPr/>
        </p:nvPicPr>
        <p:blipFill rotWithShape="1">
          <a:blip r:embed="rId4" cstate="print">
            <a:alphaModFix amt="85000"/>
            <a:extLst>
              <a:ext uri="{28A0092B-C50C-407E-A947-70E740481C1C}">
                <a14:useLocalDpi xmlns:a14="http://schemas.microsoft.com/office/drawing/2010/main" val="0"/>
              </a:ext>
            </a:extLst>
          </a:blip>
          <a:srcRect t="9664" b="10134"/>
          <a:stretch/>
        </p:blipFill>
        <p:spPr bwMode="auto">
          <a:xfrm>
            <a:off x="6757271" y="4603302"/>
            <a:ext cx="1811553" cy="1452923"/>
          </a:xfrm>
          <a:prstGeom prst="rect">
            <a:avLst/>
          </a:prstGeom>
          <a:blipFill dpi="0" rotWithShape="1">
            <a:blip r:embed="rId5">
              <a:alphaModFix amt="85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8" name="Rectangle 137"/>
          <p:cNvSpPr/>
          <p:nvPr/>
        </p:nvSpPr>
        <p:spPr>
          <a:xfrm>
            <a:off x="4011409" y="1072647"/>
            <a:ext cx="1638241" cy="640080"/>
          </a:xfrm>
          <a:prstGeom prst="rect">
            <a:avLst/>
          </a:prstGeom>
          <a:noFill/>
          <a:ln w="9525" cap="flat" cmpd="sng" algn="ctr">
            <a:noFill/>
            <a:prstDash val="solid"/>
          </a:ln>
          <a:effectLst/>
        </p:spPr>
        <p:txBody>
          <a:bodyPr t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spc="-50" dirty="0">
                <a:gradFill>
                  <a:gsLst>
                    <a:gs pos="0">
                      <a:srgbClr val="595959"/>
                    </a:gs>
                    <a:gs pos="86000">
                      <a:srgbClr val="595959"/>
                    </a:gs>
                  </a:gsLst>
                  <a:lin ang="5400000" scaled="0"/>
                </a:gradFill>
              </a:rPr>
              <a:t>Virtual Machines</a:t>
            </a:r>
          </a:p>
        </p:txBody>
      </p:sp>
      <p:sp>
        <p:nvSpPr>
          <p:cNvPr id="147" name="Rectangle 146"/>
          <p:cNvSpPr/>
          <p:nvPr/>
        </p:nvSpPr>
        <p:spPr>
          <a:xfrm>
            <a:off x="3997926" y="3145976"/>
            <a:ext cx="1616220"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en-US" sz="1400" dirty="0" smtClean="0">
                <a:solidFill>
                  <a:schemeClr val="bg1"/>
                </a:solidFill>
                <a:ea typeface="Segoe UI" pitchFamily="34" charset="0"/>
                <a:cs typeface="Segoe UI" pitchFamily="34" charset="0"/>
              </a:rPr>
              <a:t>Native Code</a:t>
            </a:r>
            <a:endParaRPr lang="en-US" sz="1400" dirty="0">
              <a:solidFill>
                <a:schemeClr val="bg1"/>
              </a:solidFill>
              <a:ea typeface="Segoe UI" pitchFamily="34" charset="0"/>
              <a:cs typeface="Segoe UI" pitchFamily="34" charset="0"/>
            </a:endParaRPr>
          </a:p>
        </p:txBody>
      </p:sp>
      <p:sp>
        <p:nvSpPr>
          <p:cNvPr id="148" name="Rectangle 147"/>
          <p:cNvSpPr/>
          <p:nvPr/>
        </p:nvSpPr>
        <p:spPr>
          <a:xfrm>
            <a:off x="3997926" y="2691158"/>
            <a:ext cx="1616220"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en-US" sz="1400" dirty="0" smtClean="0">
                <a:solidFill>
                  <a:schemeClr val="bg1"/>
                </a:solidFill>
                <a:ea typeface="Segoe UI" pitchFamily="34" charset="0"/>
                <a:cs typeface="Segoe UI" pitchFamily="34" charset="0"/>
              </a:rPr>
              <a:t>Custom Software</a:t>
            </a:r>
            <a:endParaRPr lang="en-US" sz="1400" dirty="0">
              <a:solidFill>
                <a:schemeClr val="bg1"/>
              </a:solidFill>
              <a:ea typeface="Segoe UI" pitchFamily="34" charset="0"/>
              <a:cs typeface="Segoe UI" pitchFamily="34" charset="0"/>
            </a:endParaRPr>
          </a:p>
        </p:txBody>
      </p:sp>
      <p:sp>
        <p:nvSpPr>
          <p:cNvPr id="149" name="Rectangle 148"/>
          <p:cNvSpPr/>
          <p:nvPr/>
        </p:nvSpPr>
        <p:spPr>
          <a:xfrm>
            <a:off x="3997926" y="4055612"/>
            <a:ext cx="1616220" cy="381000"/>
          </a:xfrm>
          <a:prstGeom prst="rect">
            <a:avLst/>
          </a:prstGeom>
          <a:solidFill>
            <a:schemeClr val="accent4"/>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400" dirty="0" smtClean="0">
                <a:solidFill>
                  <a:schemeClr val="bg1"/>
                </a:solidFill>
                <a:ea typeface="Segoe UI" pitchFamily="34" charset="0"/>
                <a:cs typeface="Segoe UI" pitchFamily="34" charset="0"/>
              </a:rPr>
              <a:t>Virtual Network</a:t>
            </a:r>
            <a:endParaRPr lang="en-US" sz="1400" dirty="0">
              <a:solidFill>
                <a:schemeClr val="bg1"/>
              </a:solidFill>
              <a:ea typeface="Segoe UI" pitchFamily="34" charset="0"/>
              <a:cs typeface="Segoe UI" pitchFamily="34" charset="0"/>
            </a:endParaRPr>
          </a:p>
        </p:txBody>
      </p:sp>
      <p:sp>
        <p:nvSpPr>
          <p:cNvPr id="150" name="Rectangle 149"/>
          <p:cNvSpPr/>
          <p:nvPr/>
        </p:nvSpPr>
        <p:spPr>
          <a:xfrm>
            <a:off x="3997926" y="2236340"/>
            <a:ext cx="1616220"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en-US" sz="1400" dirty="0">
                <a:solidFill>
                  <a:schemeClr val="bg1"/>
                </a:solidFill>
                <a:ea typeface="Segoe UI" pitchFamily="34" charset="0"/>
                <a:cs typeface="Segoe UI" pitchFamily="34" charset="0"/>
              </a:rPr>
              <a:t>Data</a:t>
            </a:r>
          </a:p>
        </p:txBody>
      </p:sp>
      <p:sp>
        <p:nvSpPr>
          <p:cNvPr id="151" name="Rectangle 150"/>
          <p:cNvSpPr/>
          <p:nvPr/>
        </p:nvSpPr>
        <p:spPr>
          <a:xfrm>
            <a:off x="3997926" y="1781522"/>
            <a:ext cx="1616220"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en-US" sz="1400" dirty="0">
                <a:solidFill>
                  <a:schemeClr val="bg1"/>
                </a:solidFill>
                <a:ea typeface="Segoe UI" pitchFamily="34" charset="0"/>
                <a:cs typeface="Segoe UI" pitchFamily="34" charset="0"/>
              </a:rPr>
              <a:t>Applications</a:t>
            </a:r>
          </a:p>
        </p:txBody>
      </p:sp>
      <p:sp>
        <p:nvSpPr>
          <p:cNvPr id="152" name="Rectangle 151"/>
          <p:cNvSpPr/>
          <p:nvPr/>
        </p:nvSpPr>
        <p:spPr>
          <a:xfrm>
            <a:off x="3997926" y="3600794"/>
            <a:ext cx="1616220"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en-US" sz="1400" dirty="0" smtClean="0">
                <a:solidFill>
                  <a:schemeClr val="bg1"/>
                </a:solidFill>
                <a:ea typeface="Segoe UI" pitchFamily="34" charset="0"/>
                <a:cs typeface="Segoe UI" pitchFamily="34" charset="0"/>
              </a:rPr>
              <a:t>Firewall Rules</a:t>
            </a:r>
            <a:endParaRPr lang="en-US" sz="1400" dirty="0">
              <a:solidFill>
                <a:schemeClr val="bg1"/>
              </a:solidFill>
              <a:ea typeface="Segoe UI" pitchFamily="34" charset="0"/>
              <a:cs typeface="Segoe UI" pitchFamily="34" charset="0"/>
            </a:endParaRPr>
          </a:p>
        </p:txBody>
      </p:sp>
      <p:sp>
        <p:nvSpPr>
          <p:cNvPr id="71" name="Rectangle 70"/>
          <p:cNvSpPr/>
          <p:nvPr/>
        </p:nvSpPr>
        <p:spPr>
          <a:xfrm>
            <a:off x="3997926" y="4510432"/>
            <a:ext cx="1616220" cy="381000"/>
          </a:xfrm>
          <a:prstGeom prst="rect">
            <a:avLst/>
          </a:prstGeom>
          <a:solidFill>
            <a:schemeClr val="accent4"/>
          </a:solidFill>
          <a:ln w="9525" cap="flat" cmpd="sng" algn="ctr">
            <a:solidFill>
              <a:schemeClr val="accent4"/>
            </a:solidFill>
            <a:prstDash val="solid"/>
          </a:ln>
          <a:effectLst/>
        </p:spPr>
        <p:txBody>
          <a:bodyPr rtlCol="0" anchor="t" anchorCtr="0"/>
          <a:lstStyle/>
          <a:p>
            <a:pPr algn="ctr" defTabSz="1218936"/>
            <a:r>
              <a:rPr lang="en-US" sz="1400" dirty="0" smtClean="0">
                <a:solidFill>
                  <a:schemeClr val="bg1"/>
                </a:solidFill>
                <a:ea typeface="Segoe UI" pitchFamily="34" charset="0"/>
                <a:cs typeface="Segoe UI" pitchFamily="34" charset="0"/>
              </a:rPr>
              <a:t>O/S</a:t>
            </a:r>
            <a:endParaRPr lang="en-US" sz="1400" dirty="0">
              <a:solidFill>
                <a:schemeClr val="bg1"/>
              </a:solidFill>
              <a:ea typeface="Segoe UI" pitchFamily="34" charset="0"/>
              <a:cs typeface="Segoe UI" pitchFamily="34" charset="0"/>
            </a:endParaRPr>
          </a:p>
        </p:txBody>
      </p:sp>
      <p:pic>
        <p:nvPicPr>
          <p:cNvPr id="40" name="Picture 11" descr="Cloud 512x512.png"/>
          <p:cNvPicPr>
            <a:picLocks noChangeAspect="1"/>
          </p:cNvPicPr>
          <p:nvPr/>
        </p:nvPicPr>
        <p:blipFill rotWithShape="1">
          <a:blip r:embed="rId4" cstate="print">
            <a:alphaModFix amt="70000"/>
            <a:extLst>
              <a:ext uri="{28A0092B-C50C-407E-A947-70E740481C1C}">
                <a14:useLocalDpi xmlns:a14="http://schemas.microsoft.com/office/drawing/2010/main" val="0"/>
              </a:ext>
            </a:extLst>
          </a:blip>
          <a:srcRect t="9664" b="10134"/>
          <a:stretch/>
        </p:blipFill>
        <p:spPr bwMode="auto">
          <a:xfrm>
            <a:off x="5928704" y="4713209"/>
            <a:ext cx="1305094" cy="1046725"/>
          </a:xfrm>
          <a:prstGeom prst="rect">
            <a:avLst/>
          </a:prstGeom>
          <a:blipFill dpi="0" rotWithShape="1">
            <a:blip r:embed="rId5">
              <a:alphaModFix amt="70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 name="Picture 11" descr="Cloud 512x512.png"/>
          <p:cNvPicPr>
            <a:picLocks noChangeAspect="1"/>
          </p:cNvPicPr>
          <p:nvPr/>
        </p:nvPicPr>
        <p:blipFill rotWithShape="1">
          <a:blip r:embed="rId4" cstate="print">
            <a:alphaModFix amt="40000"/>
            <a:extLst>
              <a:ext uri="{28A0092B-C50C-407E-A947-70E740481C1C}">
                <a14:useLocalDpi xmlns:a14="http://schemas.microsoft.com/office/drawing/2010/main" val="0"/>
              </a:ext>
            </a:extLst>
          </a:blip>
          <a:srcRect t="9664" b="10134"/>
          <a:stretch/>
        </p:blipFill>
        <p:spPr bwMode="auto">
          <a:xfrm>
            <a:off x="5593844" y="5077683"/>
            <a:ext cx="669719" cy="537135"/>
          </a:xfrm>
          <a:prstGeom prst="rect">
            <a:avLst/>
          </a:prstGeom>
          <a:blipFill dpi="0" rotWithShape="1">
            <a:blip r:embed="rId5">
              <a:alphaModFix amt="40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0" name="Picture 11" descr="Cloud 512x512.png"/>
          <p:cNvPicPr>
            <a:picLocks noChangeAspect="1"/>
          </p:cNvPicPr>
          <p:nvPr/>
        </p:nvPicPr>
        <p:blipFill rotWithShape="1">
          <a:blip r:embed="rId4" cstate="print">
            <a:alphaModFix amt="70000"/>
            <a:extLst>
              <a:ext uri="{28A0092B-C50C-407E-A947-70E740481C1C}">
                <a14:useLocalDpi xmlns:a14="http://schemas.microsoft.com/office/drawing/2010/main" val="0"/>
              </a:ext>
            </a:extLst>
          </a:blip>
          <a:srcRect t="9664" b="10134"/>
          <a:stretch/>
        </p:blipFill>
        <p:spPr bwMode="auto">
          <a:xfrm>
            <a:off x="9931265" y="4811000"/>
            <a:ext cx="1305094" cy="1046725"/>
          </a:xfrm>
          <a:prstGeom prst="rect">
            <a:avLst/>
          </a:prstGeom>
          <a:blipFill dpi="0" rotWithShape="1">
            <a:blip r:embed="rId5">
              <a:alphaModFix amt="70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2" name="Picture 11" descr="Cloud 512x512.png"/>
          <p:cNvPicPr>
            <a:picLocks noChangeAspect="1"/>
          </p:cNvPicPr>
          <p:nvPr/>
        </p:nvPicPr>
        <p:blipFill rotWithShape="1">
          <a:blip r:embed="rId4" cstate="print">
            <a:alphaModFix amt="40000"/>
            <a:extLst>
              <a:ext uri="{28A0092B-C50C-407E-A947-70E740481C1C}">
                <a14:useLocalDpi xmlns:a14="http://schemas.microsoft.com/office/drawing/2010/main" val="0"/>
              </a:ext>
            </a:extLst>
          </a:blip>
          <a:srcRect t="9664" b="10134"/>
          <a:stretch/>
        </p:blipFill>
        <p:spPr bwMode="auto">
          <a:xfrm>
            <a:off x="5265942" y="4945825"/>
            <a:ext cx="553486" cy="443914"/>
          </a:xfrm>
          <a:prstGeom prst="rect">
            <a:avLst/>
          </a:prstGeom>
          <a:blipFill dpi="0" rotWithShape="1">
            <a:blip r:embed="rId5">
              <a:alphaModFix amt="40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3" name="Picture 11" descr="Cloud 512x512.png"/>
          <p:cNvPicPr>
            <a:picLocks noChangeAspect="1"/>
          </p:cNvPicPr>
          <p:nvPr/>
        </p:nvPicPr>
        <p:blipFill rotWithShape="1">
          <a:blip r:embed="rId4" cstate="print">
            <a:alphaModFix amt="25000"/>
            <a:extLst>
              <a:ext uri="{28A0092B-C50C-407E-A947-70E740481C1C}">
                <a14:useLocalDpi xmlns:a14="http://schemas.microsoft.com/office/drawing/2010/main" val="0"/>
              </a:ext>
            </a:extLst>
          </a:blip>
          <a:srcRect t="9664" b="10134"/>
          <a:stretch/>
        </p:blipFill>
        <p:spPr bwMode="auto">
          <a:xfrm>
            <a:off x="5042870" y="5150412"/>
            <a:ext cx="378038" cy="303199"/>
          </a:xfrm>
          <a:prstGeom prst="rect">
            <a:avLst/>
          </a:prstGeom>
          <a:blipFill dpi="0" rotWithShape="1">
            <a:blip r:embed="rId5">
              <a:alphaModFix amt="25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 name="Picture 11" descr="Cloud 512x512.png"/>
          <p:cNvPicPr>
            <a:picLocks noChangeAspect="1"/>
          </p:cNvPicPr>
          <p:nvPr/>
        </p:nvPicPr>
        <p:blipFill rotWithShape="1">
          <a:blip r:embed="rId4" cstate="print">
            <a:alphaModFix amt="5000"/>
            <a:extLst>
              <a:ext uri="{28A0092B-C50C-407E-A947-70E740481C1C}">
                <a14:useLocalDpi xmlns:a14="http://schemas.microsoft.com/office/drawing/2010/main" val="0"/>
              </a:ext>
            </a:extLst>
          </a:blip>
          <a:srcRect t="9664" b="10134"/>
          <a:stretch/>
        </p:blipFill>
        <p:spPr bwMode="auto">
          <a:xfrm>
            <a:off x="4839241" y="5166451"/>
            <a:ext cx="284025" cy="227797"/>
          </a:xfrm>
          <a:prstGeom prst="rect">
            <a:avLst/>
          </a:prstGeom>
          <a:blipFill dpi="0" rotWithShape="1">
            <a:blip r:embed="rId5">
              <a:alphaModFix amt="5000"/>
            </a:blip>
            <a:srcRect/>
            <a:stretch>
              <a:fillRect/>
            </a:stretch>
          </a:blipFill>
          <a:ln w="55000" cap="flat" cmpd="thickThin" algn="ctr">
            <a:noFill/>
            <a:prstDash val="solid"/>
            <a:headEnd type="none" w="med" len="med"/>
            <a:tailEnd type="none" w="med" len="med"/>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7" name="Rectangle 46"/>
          <p:cNvSpPr/>
          <p:nvPr/>
        </p:nvSpPr>
        <p:spPr>
          <a:xfrm>
            <a:off x="7793290" y="1063986"/>
            <a:ext cx="1638240" cy="640080"/>
          </a:xfrm>
          <a:prstGeom prst="rect">
            <a:avLst/>
          </a:prstGeom>
          <a:noFill/>
          <a:ln w="9525" cap="flat" cmpd="sng" algn="ctr">
            <a:noFill/>
            <a:prstDash val="solid"/>
          </a:ln>
          <a:effectLst/>
        </p:spPr>
        <p:txBody>
          <a:bodyPr t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spc="-50" dirty="0" smtClean="0">
                <a:gradFill>
                  <a:gsLst>
                    <a:gs pos="0">
                      <a:srgbClr val="595959"/>
                    </a:gs>
                    <a:gs pos="86000">
                      <a:srgbClr val="595959"/>
                    </a:gs>
                  </a:gsLst>
                  <a:lin ang="5400000" scaled="0"/>
                </a:gradFill>
              </a:rPr>
              <a:t>Mobile Services</a:t>
            </a:r>
            <a:endParaRPr lang="en-US" sz="2000" spc="-50" dirty="0">
              <a:gradFill>
                <a:gsLst>
                  <a:gs pos="0">
                    <a:srgbClr val="595959"/>
                  </a:gs>
                  <a:gs pos="86000">
                    <a:srgbClr val="595959"/>
                  </a:gs>
                </a:gsLst>
                <a:lin ang="5400000" scaled="0"/>
              </a:gradFill>
            </a:endParaRPr>
          </a:p>
        </p:txBody>
      </p:sp>
      <p:sp>
        <p:nvSpPr>
          <p:cNvPr id="48" name="Rectangle 47"/>
          <p:cNvSpPr/>
          <p:nvPr/>
        </p:nvSpPr>
        <p:spPr>
          <a:xfrm>
            <a:off x="7821281" y="1777335"/>
            <a:ext cx="1616219"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400" dirty="0">
                <a:solidFill>
                  <a:schemeClr val="bg1"/>
                </a:solidFill>
                <a:ea typeface="Segoe UI" pitchFamily="34" charset="0"/>
                <a:cs typeface="Segoe UI" pitchFamily="34" charset="0"/>
              </a:rPr>
              <a:t>Applications</a:t>
            </a:r>
          </a:p>
        </p:txBody>
      </p:sp>
      <p:sp>
        <p:nvSpPr>
          <p:cNvPr id="51" name="Rectangle 50"/>
          <p:cNvSpPr/>
          <p:nvPr/>
        </p:nvSpPr>
        <p:spPr>
          <a:xfrm>
            <a:off x="7821281" y="2232154"/>
            <a:ext cx="1616219"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400" dirty="0">
                <a:solidFill>
                  <a:schemeClr val="bg1"/>
                </a:solidFill>
                <a:ea typeface="Segoe UI" pitchFamily="34" charset="0"/>
                <a:cs typeface="Segoe UI" pitchFamily="34" charset="0"/>
              </a:rPr>
              <a:t>Data</a:t>
            </a:r>
          </a:p>
        </p:txBody>
      </p:sp>
      <p:sp>
        <p:nvSpPr>
          <p:cNvPr id="56" name="Rectangle 55"/>
          <p:cNvSpPr/>
          <p:nvPr/>
        </p:nvSpPr>
        <p:spPr>
          <a:xfrm>
            <a:off x="7827305" y="2691158"/>
            <a:ext cx="1616219"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400" dirty="0" err="1" smtClean="0">
                <a:solidFill>
                  <a:schemeClr val="bg1"/>
                </a:solidFill>
                <a:ea typeface="Segoe UI" pitchFamily="34" charset="0"/>
                <a:cs typeface="Segoe UI" pitchFamily="34" charset="0"/>
              </a:rPr>
              <a:t>Auth</a:t>
            </a:r>
            <a:endParaRPr lang="en-US" sz="1400" dirty="0">
              <a:solidFill>
                <a:schemeClr val="bg1"/>
              </a:solidFill>
              <a:ea typeface="Segoe UI" pitchFamily="34" charset="0"/>
              <a:cs typeface="Segoe UI" pitchFamily="34" charset="0"/>
            </a:endParaRPr>
          </a:p>
        </p:txBody>
      </p:sp>
      <p:sp>
        <p:nvSpPr>
          <p:cNvPr id="57" name="Rectangle 56"/>
          <p:cNvSpPr/>
          <p:nvPr/>
        </p:nvSpPr>
        <p:spPr>
          <a:xfrm>
            <a:off x="7827305" y="3145977"/>
            <a:ext cx="1616219"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400" dirty="0" smtClean="0">
                <a:solidFill>
                  <a:schemeClr val="bg1"/>
                </a:solidFill>
                <a:ea typeface="Segoe UI" pitchFamily="34" charset="0"/>
                <a:cs typeface="Segoe UI" pitchFamily="34" charset="0"/>
              </a:rPr>
              <a:t>Notifications</a:t>
            </a:r>
            <a:endParaRPr lang="en-US" sz="14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424920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decel="100000" fill="hold" grpId="0" nodeType="clickEffect">
                                  <p:stCondLst>
                                    <p:cond delay="0"/>
                                  </p:stCondLst>
                                  <p:childTnLst>
                                    <p:set>
                                      <p:cBhvr>
                                        <p:cTn id="11" dur="1" fill="hold">
                                          <p:stCondLst>
                                            <p:cond delay="0"/>
                                          </p:stCondLst>
                                        </p:cTn>
                                        <p:tgtEl>
                                          <p:spTgt spid="135"/>
                                        </p:tgtEl>
                                        <p:attrNameLst>
                                          <p:attrName>style.visibility</p:attrName>
                                        </p:attrNameLst>
                                      </p:cBhvr>
                                      <p:to>
                                        <p:strVal val="visible"/>
                                      </p:to>
                                    </p:set>
                                    <p:anim calcmode="lin" valueType="num">
                                      <p:cBhvr additive="base">
                                        <p:cTn id="12" dur="500" fill="hold"/>
                                        <p:tgtEl>
                                          <p:spTgt spid="135"/>
                                        </p:tgtEl>
                                        <p:attrNameLst>
                                          <p:attrName>ppt_x</p:attrName>
                                        </p:attrNameLst>
                                      </p:cBhvr>
                                      <p:tavLst>
                                        <p:tav tm="0">
                                          <p:val>
                                            <p:strVal val="#ppt_x"/>
                                          </p:val>
                                        </p:tav>
                                        <p:tav tm="100000">
                                          <p:val>
                                            <p:strVal val="#ppt_x"/>
                                          </p:val>
                                        </p:tav>
                                      </p:tavLst>
                                    </p:anim>
                                    <p:anim calcmode="lin" valueType="num">
                                      <p:cBhvr additive="base">
                                        <p:cTn id="13" dur="500" fill="hold"/>
                                        <p:tgtEl>
                                          <p:spTgt spid="135"/>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30"/>
                                  </p:stCondLst>
                                  <p:childTnLst>
                                    <p:set>
                                      <p:cBhvr>
                                        <p:cTn id="15" dur="1" fill="hold">
                                          <p:stCondLst>
                                            <p:cond delay="0"/>
                                          </p:stCondLst>
                                        </p:cTn>
                                        <p:tgtEl>
                                          <p:spTgt spid="134"/>
                                        </p:tgtEl>
                                        <p:attrNameLst>
                                          <p:attrName>style.visibility</p:attrName>
                                        </p:attrNameLst>
                                      </p:cBhvr>
                                      <p:to>
                                        <p:strVal val="visible"/>
                                      </p:to>
                                    </p:set>
                                    <p:anim calcmode="lin" valueType="num">
                                      <p:cBhvr additive="base">
                                        <p:cTn id="16" dur="500" fill="hold"/>
                                        <p:tgtEl>
                                          <p:spTgt spid="134"/>
                                        </p:tgtEl>
                                        <p:attrNameLst>
                                          <p:attrName>ppt_x</p:attrName>
                                        </p:attrNameLst>
                                      </p:cBhvr>
                                      <p:tavLst>
                                        <p:tav tm="0">
                                          <p:val>
                                            <p:strVal val="#ppt_x"/>
                                          </p:val>
                                        </p:tav>
                                        <p:tav tm="100000">
                                          <p:val>
                                            <p:strVal val="#ppt_x"/>
                                          </p:val>
                                        </p:tav>
                                      </p:tavLst>
                                    </p:anim>
                                    <p:anim calcmode="lin" valueType="num">
                                      <p:cBhvr additive="base">
                                        <p:cTn id="17" dur="500" fill="hold"/>
                                        <p:tgtEl>
                                          <p:spTgt spid="134"/>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132"/>
                                        </p:tgtEl>
                                        <p:attrNameLst>
                                          <p:attrName>style.visibility</p:attrName>
                                        </p:attrNameLst>
                                      </p:cBhvr>
                                      <p:to>
                                        <p:strVal val="visible"/>
                                      </p:to>
                                    </p:set>
                                    <p:anim calcmode="lin" valueType="num">
                                      <p:cBhvr additive="base">
                                        <p:cTn id="20" dur="500" fill="hold"/>
                                        <p:tgtEl>
                                          <p:spTgt spid="132"/>
                                        </p:tgtEl>
                                        <p:attrNameLst>
                                          <p:attrName>ppt_x</p:attrName>
                                        </p:attrNameLst>
                                      </p:cBhvr>
                                      <p:tavLst>
                                        <p:tav tm="0">
                                          <p:val>
                                            <p:strVal val="#ppt_x"/>
                                          </p:val>
                                        </p:tav>
                                        <p:tav tm="100000">
                                          <p:val>
                                            <p:strVal val="#ppt_x"/>
                                          </p:val>
                                        </p:tav>
                                      </p:tavLst>
                                    </p:anim>
                                    <p:anim calcmode="lin" valueType="num">
                                      <p:cBhvr additive="base">
                                        <p:cTn id="21" dur="500" fill="hold"/>
                                        <p:tgtEl>
                                          <p:spTgt spid="132"/>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380"/>
                                  </p:stCondLst>
                                  <p:childTnLst>
                                    <p:set>
                                      <p:cBhvr>
                                        <p:cTn id="23" dur="1" fill="hold">
                                          <p:stCondLst>
                                            <p:cond delay="0"/>
                                          </p:stCondLst>
                                        </p:cTn>
                                        <p:tgtEl>
                                          <p:spTgt spid="131"/>
                                        </p:tgtEl>
                                        <p:attrNameLst>
                                          <p:attrName>style.visibility</p:attrName>
                                        </p:attrNameLst>
                                      </p:cBhvr>
                                      <p:to>
                                        <p:strVal val="visible"/>
                                      </p:to>
                                    </p:set>
                                    <p:anim calcmode="lin" valueType="num">
                                      <p:cBhvr additive="base">
                                        <p:cTn id="24" dur="500" fill="hold"/>
                                        <p:tgtEl>
                                          <p:spTgt spid="131"/>
                                        </p:tgtEl>
                                        <p:attrNameLst>
                                          <p:attrName>ppt_x</p:attrName>
                                        </p:attrNameLst>
                                      </p:cBhvr>
                                      <p:tavLst>
                                        <p:tav tm="0">
                                          <p:val>
                                            <p:strVal val="#ppt_x"/>
                                          </p:val>
                                        </p:tav>
                                        <p:tav tm="100000">
                                          <p:val>
                                            <p:strVal val="#ppt_x"/>
                                          </p:val>
                                        </p:tav>
                                      </p:tavLst>
                                    </p:anim>
                                    <p:anim calcmode="lin" valueType="num">
                                      <p:cBhvr additive="base">
                                        <p:cTn id="25" dur="500" fill="hold"/>
                                        <p:tgtEl>
                                          <p:spTgt spid="131"/>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36"/>
                                        </p:tgtEl>
                                        <p:attrNameLst>
                                          <p:attrName>style.visibility</p:attrName>
                                        </p:attrNameLst>
                                      </p:cBhvr>
                                      <p:to>
                                        <p:strVal val="visible"/>
                                      </p:to>
                                    </p:set>
                                    <p:anim calcmode="lin" valueType="num">
                                      <p:cBhvr additive="base">
                                        <p:cTn id="28" dur="500" fill="hold"/>
                                        <p:tgtEl>
                                          <p:spTgt spid="136"/>
                                        </p:tgtEl>
                                        <p:attrNameLst>
                                          <p:attrName>ppt_x</p:attrName>
                                        </p:attrNameLst>
                                      </p:cBhvr>
                                      <p:tavLst>
                                        <p:tav tm="0">
                                          <p:val>
                                            <p:strVal val="#ppt_x"/>
                                          </p:val>
                                        </p:tav>
                                        <p:tav tm="100000">
                                          <p:val>
                                            <p:strVal val="#ppt_x"/>
                                          </p:val>
                                        </p:tav>
                                      </p:tavLst>
                                    </p:anim>
                                    <p:anim calcmode="lin" valueType="num">
                                      <p:cBhvr additive="base">
                                        <p:cTn id="29" dur="500" fill="hold"/>
                                        <p:tgtEl>
                                          <p:spTgt spid="136"/>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630"/>
                                  </p:stCondLst>
                                  <p:childTnLst>
                                    <p:set>
                                      <p:cBhvr>
                                        <p:cTn id="31" dur="1" fill="hold">
                                          <p:stCondLst>
                                            <p:cond delay="0"/>
                                          </p:stCondLst>
                                        </p:cTn>
                                        <p:tgtEl>
                                          <p:spTgt spid="133"/>
                                        </p:tgtEl>
                                        <p:attrNameLst>
                                          <p:attrName>style.visibility</p:attrName>
                                        </p:attrNameLst>
                                      </p:cBhvr>
                                      <p:to>
                                        <p:strVal val="visible"/>
                                      </p:to>
                                    </p:set>
                                    <p:anim calcmode="lin" valueType="num">
                                      <p:cBhvr additive="base">
                                        <p:cTn id="32" dur="500" fill="hold"/>
                                        <p:tgtEl>
                                          <p:spTgt spid="133"/>
                                        </p:tgtEl>
                                        <p:attrNameLst>
                                          <p:attrName>ppt_x</p:attrName>
                                        </p:attrNameLst>
                                      </p:cBhvr>
                                      <p:tavLst>
                                        <p:tav tm="0">
                                          <p:val>
                                            <p:strVal val="#ppt_x"/>
                                          </p:val>
                                        </p:tav>
                                        <p:tav tm="100000">
                                          <p:val>
                                            <p:strVal val="#ppt_x"/>
                                          </p:val>
                                        </p:tav>
                                      </p:tavLst>
                                    </p:anim>
                                    <p:anim calcmode="lin" valueType="num">
                                      <p:cBhvr additive="base">
                                        <p:cTn id="33" dur="500" fill="hold"/>
                                        <p:tgtEl>
                                          <p:spTgt spid="133"/>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750"/>
                                  </p:stCondLst>
                                  <p:childTnLst>
                                    <p:set>
                                      <p:cBhvr>
                                        <p:cTn id="35" dur="1" fill="hold">
                                          <p:stCondLst>
                                            <p:cond delay="0"/>
                                          </p:stCondLst>
                                        </p:cTn>
                                        <p:tgtEl>
                                          <p:spTgt spid="129"/>
                                        </p:tgtEl>
                                        <p:attrNameLst>
                                          <p:attrName>style.visibility</p:attrName>
                                        </p:attrNameLst>
                                      </p:cBhvr>
                                      <p:to>
                                        <p:strVal val="visible"/>
                                      </p:to>
                                    </p:set>
                                    <p:anim calcmode="lin" valueType="num">
                                      <p:cBhvr additive="base">
                                        <p:cTn id="36" dur="500" fill="hold"/>
                                        <p:tgtEl>
                                          <p:spTgt spid="129"/>
                                        </p:tgtEl>
                                        <p:attrNameLst>
                                          <p:attrName>ppt_x</p:attrName>
                                        </p:attrNameLst>
                                      </p:cBhvr>
                                      <p:tavLst>
                                        <p:tav tm="0">
                                          <p:val>
                                            <p:strVal val="#ppt_x"/>
                                          </p:val>
                                        </p:tav>
                                        <p:tav tm="100000">
                                          <p:val>
                                            <p:strVal val="#ppt_x"/>
                                          </p:val>
                                        </p:tav>
                                      </p:tavLst>
                                    </p:anim>
                                    <p:anim calcmode="lin" valueType="num">
                                      <p:cBhvr additive="base">
                                        <p:cTn id="37" dur="500" fill="hold"/>
                                        <p:tgtEl>
                                          <p:spTgt spid="129"/>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880"/>
                                  </p:stCondLst>
                                  <p:childTnLst>
                                    <p:set>
                                      <p:cBhvr>
                                        <p:cTn id="39" dur="1" fill="hold">
                                          <p:stCondLst>
                                            <p:cond delay="0"/>
                                          </p:stCondLst>
                                        </p:cTn>
                                        <p:tgtEl>
                                          <p:spTgt spid="128"/>
                                        </p:tgtEl>
                                        <p:attrNameLst>
                                          <p:attrName>style.visibility</p:attrName>
                                        </p:attrNameLst>
                                      </p:cBhvr>
                                      <p:to>
                                        <p:strVal val="visible"/>
                                      </p:to>
                                    </p:set>
                                    <p:anim calcmode="lin" valueType="num">
                                      <p:cBhvr additive="base">
                                        <p:cTn id="40" dur="500" fill="hold"/>
                                        <p:tgtEl>
                                          <p:spTgt spid="128"/>
                                        </p:tgtEl>
                                        <p:attrNameLst>
                                          <p:attrName>ppt_x</p:attrName>
                                        </p:attrNameLst>
                                      </p:cBhvr>
                                      <p:tavLst>
                                        <p:tav tm="0">
                                          <p:val>
                                            <p:strVal val="#ppt_x"/>
                                          </p:val>
                                        </p:tav>
                                        <p:tav tm="100000">
                                          <p:val>
                                            <p:strVal val="#ppt_x"/>
                                          </p:val>
                                        </p:tav>
                                      </p:tavLst>
                                    </p:anim>
                                    <p:anim calcmode="lin" valueType="num">
                                      <p:cBhvr additive="base">
                                        <p:cTn id="41" dur="500" fill="hold"/>
                                        <p:tgtEl>
                                          <p:spTgt spid="128"/>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0"/>
                                  </p:stCondLst>
                                  <p:childTnLst>
                                    <p:set>
                                      <p:cBhvr>
                                        <p:cTn id="43" dur="1" fill="hold">
                                          <p:stCondLst>
                                            <p:cond delay="0"/>
                                          </p:stCondLst>
                                        </p:cTn>
                                        <p:tgtEl>
                                          <p:spTgt spid="130"/>
                                        </p:tgtEl>
                                        <p:attrNameLst>
                                          <p:attrName>style.visibility</p:attrName>
                                        </p:attrNameLst>
                                      </p:cBhvr>
                                      <p:to>
                                        <p:strVal val="visible"/>
                                      </p:to>
                                    </p:set>
                                    <p:anim calcmode="lin" valueType="num">
                                      <p:cBhvr additive="base">
                                        <p:cTn id="44" dur="500" fill="hold"/>
                                        <p:tgtEl>
                                          <p:spTgt spid="130"/>
                                        </p:tgtEl>
                                        <p:attrNameLst>
                                          <p:attrName>ppt_x</p:attrName>
                                        </p:attrNameLst>
                                      </p:cBhvr>
                                      <p:tavLst>
                                        <p:tav tm="0">
                                          <p:val>
                                            <p:strVal val="#ppt_x"/>
                                          </p:val>
                                        </p:tav>
                                        <p:tav tm="100000">
                                          <p:val>
                                            <p:strVal val="#ppt_x"/>
                                          </p:val>
                                        </p:tav>
                                      </p:tavLst>
                                    </p:anim>
                                    <p:anim calcmode="lin" valueType="num">
                                      <p:cBhvr additive="base">
                                        <p:cTn id="45"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38"/>
                                        </p:tgtEl>
                                        <p:attrNameLst>
                                          <p:attrName>style.visibility</p:attrName>
                                        </p:attrNameLst>
                                      </p:cBhvr>
                                      <p:to>
                                        <p:strVal val="visible"/>
                                      </p:to>
                                    </p:set>
                                    <p:animEffect transition="in" filter="fade">
                                      <p:cBhvr>
                                        <p:cTn id="55" dur="500"/>
                                        <p:tgtEl>
                                          <p:spTgt spid="138"/>
                                        </p:tgtEl>
                                      </p:cBhvr>
                                    </p:animEffect>
                                  </p:childTnLst>
                                </p:cTn>
                              </p:par>
                              <p:par>
                                <p:cTn id="56" presetID="2" presetClass="entr" presetSubtype="4" decel="100000" fill="hold" grpId="0" nodeType="withEffect">
                                  <p:stCondLst>
                                    <p:cond delay="130"/>
                                  </p:stCondLst>
                                  <p:childTnLst>
                                    <p:set>
                                      <p:cBhvr>
                                        <p:cTn id="57" dur="1" fill="hold">
                                          <p:stCondLst>
                                            <p:cond delay="0"/>
                                          </p:stCondLst>
                                        </p:cTn>
                                        <p:tgtEl>
                                          <p:spTgt spid="151"/>
                                        </p:tgtEl>
                                        <p:attrNameLst>
                                          <p:attrName>style.visibility</p:attrName>
                                        </p:attrNameLst>
                                      </p:cBhvr>
                                      <p:to>
                                        <p:strVal val="visible"/>
                                      </p:to>
                                    </p:set>
                                    <p:anim calcmode="lin" valueType="num">
                                      <p:cBhvr additive="base">
                                        <p:cTn id="58" dur="500" fill="hold"/>
                                        <p:tgtEl>
                                          <p:spTgt spid="151"/>
                                        </p:tgtEl>
                                        <p:attrNameLst>
                                          <p:attrName>ppt_x</p:attrName>
                                        </p:attrNameLst>
                                      </p:cBhvr>
                                      <p:tavLst>
                                        <p:tav tm="0">
                                          <p:val>
                                            <p:strVal val="#ppt_x"/>
                                          </p:val>
                                        </p:tav>
                                        <p:tav tm="100000">
                                          <p:val>
                                            <p:strVal val="#ppt_x"/>
                                          </p:val>
                                        </p:tav>
                                      </p:tavLst>
                                    </p:anim>
                                    <p:anim calcmode="lin" valueType="num">
                                      <p:cBhvr additive="base">
                                        <p:cTn id="59" dur="500" fill="hold"/>
                                        <p:tgtEl>
                                          <p:spTgt spid="151"/>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250"/>
                                  </p:stCondLst>
                                  <p:childTnLst>
                                    <p:set>
                                      <p:cBhvr>
                                        <p:cTn id="61" dur="1" fill="hold">
                                          <p:stCondLst>
                                            <p:cond delay="0"/>
                                          </p:stCondLst>
                                        </p:cTn>
                                        <p:tgtEl>
                                          <p:spTgt spid="150"/>
                                        </p:tgtEl>
                                        <p:attrNameLst>
                                          <p:attrName>style.visibility</p:attrName>
                                        </p:attrNameLst>
                                      </p:cBhvr>
                                      <p:to>
                                        <p:strVal val="visible"/>
                                      </p:to>
                                    </p:set>
                                    <p:anim calcmode="lin" valueType="num">
                                      <p:cBhvr additive="base">
                                        <p:cTn id="62" dur="500" fill="hold"/>
                                        <p:tgtEl>
                                          <p:spTgt spid="150"/>
                                        </p:tgtEl>
                                        <p:attrNameLst>
                                          <p:attrName>ppt_x</p:attrName>
                                        </p:attrNameLst>
                                      </p:cBhvr>
                                      <p:tavLst>
                                        <p:tav tm="0">
                                          <p:val>
                                            <p:strVal val="#ppt_x"/>
                                          </p:val>
                                        </p:tav>
                                        <p:tav tm="100000">
                                          <p:val>
                                            <p:strVal val="#ppt_x"/>
                                          </p:val>
                                        </p:tav>
                                      </p:tavLst>
                                    </p:anim>
                                    <p:anim calcmode="lin" valueType="num">
                                      <p:cBhvr additive="base">
                                        <p:cTn id="63" dur="500" fill="hold"/>
                                        <p:tgtEl>
                                          <p:spTgt spid="150"/>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380"/>
                                  </p:stCondLst>
                                  <p:childTnLst>
                                    <p:set>
                                      <p:cBhvr>
                                        <p:cTn id="65" dur="1" fill="hold">
                                          <p:stCondLst>
                                            <p:cond delay="0"/>
                                          </p:stCondLst>
                                        </p:cTn>
                                        <p:tgtEl>
                                          <p:spTgt spid="148"/>
                                        </p:tgtEl>
                                        <p:attrNameLst>
                                          <p:attrName>style.visibility</p:attrName>
                                        </p:attrNameLst>
                                      </p:cBhvr>
                                      <p:to>
                                        <p:strVal val="visible"/>
                                      </p:to>
                                    </p:set>
                                    <p:anim calcmode="lin" valueType="num">
                                      <p:cBhvr additive="base">
                                        <p:cTn id="66" dur="500" fill="hold"/>
                                        <p:tgtEl>
                                          <p:spTgt spid="148"/>
                                        </p:tgtEl>
                                        <p:attrNameLst>
                                          <p:attrName>ppt_x</p:attrName>
                                        </p:attrNameLst>
                                      </p:cBhvr>
                                      <p:tavLst>
                                        <p:tav tm="0">
                                          <p:val>
                                            <p:strVal val="#ppt_x"/>
                                          </p:val>
                                        </p:tav>
                                        <p:tav tm="100000">
                                          <p:val>
                                            <p:strVal val="#ppt_x"/>
                                          </p:val>
                                        </p:tav>
                                      </p:tavLst>
                                    </p:anim>
                                    <p:anim calcmode="lin" valueType="num">
                                      <p:cBhvr additive="base">
                                        <p:cTn id="67" dur="500" fill="hold"/>
                                        <p:tgtEl>
                                          <p:spTgt spid="148"/>
                                        </p:tgtEl>
                                        <p:attrNameLst>
                                          <p:attrName>ppt_y</p:attrName>
                                        </p:attrNameLst>
                                      </p:cBhvr>
                                      <p:tavLst>
                                        <p:tav tm="0">
                                          <p:val>
                                            <p:strVal val="1+#ppt_h/2"/>
                                          </p:val>
                                        </p:tav>
                                        <p:tav tm="100000">
                                          <p:val>
                                            <p:strVal val="#ppt_y"/>
                                          </p:val>
                                        </p:tav>
                                      </p:tavLst>
                                    </p:anim>
                                  </p:childTnLst>
                                </p:cTn>
                              </p:par>
                              <p:par>
                                <p:cTn id="68" presetID="2" presetClass="entr" presetSubtype="4" decel="100000" fill="hold" grpId="0" nodeType="withEffect">
                                  <p:stCondLst>
                                    <p:cond delay="500"/>
                                  </p:stCondLst>
                                  <p:childTnLst>
                                    <p:set>
                                      <p:cBhvr>
                                        <p:cTn id="69" dur="1" fill="hold">
                                          <p:stCondLst>
                                            <p:cond delay="0"/>
                                          </p:stCondLst>
                                        </p:cTn>
                                        <p:tgtEl>
                                          <p:spTgt spid="147"/>
                                        </p:tgtEl>
                                        <p:attrNameLst>
                                          <p:attrName>style.visibility</p:attrName>
                                        </p:attrNameLst>
                                      </p:cBhvr>
                                      <p:to>
                                        <p:strVal val="visible"/>
                                      </p:to>
                                    </p:set>
                                    <p:anim calcmode="lin" valueType="num">
                                      <p:cBhvr additive="base">
                                        <p:cTn id="70" dur="500" fill="hold"/>
                                        <p:tgtEl>
                                          <p:spTgt spid="147"/>
                                        </p:tgtEl>
                                        <p:attrNameLst>
                                          <p:attrName>ppt_x</p:attrName>
                                        </p:attrNameLst>
                                      </p:cBhvr>
                                      <p:tavLst>
                                        <p:tav tm="0">
                                          <p:val>
                                            <p:strVal val="#ppt_x"/>
                                          </p:val>
                                        </p:tav>
                                        <p:tav tm="100000">
                                          <p:val>
                                            <p:strVal val="#ppt_x"/>
                                          </p:val>
                                        </p:tav>
                                      </p:tavLst>
                                    </p:anim>
                                    <p:anim calcmode="lin" valueType="num">
                                      <p:cBhvr additive="base">
                                        <p:cTn id="71" dur="500" fill="hold"/>
                                        <p:tgtEl>
                                          <p:spTgt spid="147"/>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630"/>
                                  </p:stCondLst>
                                  <p:childTnLst>
                                    <p:set>
                                      <p:cBhvr>
                                        <p:cTn id="73" dur="1" fill="hold">
                                          <p:stCondLst>
                                            <p:cond delay="0"/>
                                          </p:stCondLst>
                                        </p:cTn>
                                        <p:tgtEl>
                                          <p:spTgt spid="152"/>
                                        </p:tgtEl>
                                        <p:attrNameLst>
                                          <p:attrName>style.visibility</p:attrName>
                                        </p:attrNameLst>
                                      </p:cBhvr>
                                      <p:to>
                                        <p:strVal val="visible"/>
                                      </p:to>
                                    </p:set>
                                    <p:anim calcmode="lin" valueType="num">
                                      <p:cBhvr additive="base">
                                        <p:cTn id="74" dur="500" fill="hold"/>
                                        <p:tgtEl>
                                          <p:spTgt spid="152"/>
                                        </p:tgtEl>
                                        <p:attrNameLst>
                                          <p:attrName>ppt_x</p:attrName>
                                        </p:attrNameLst>
                                      </p:cBhvr>
                                      <p:tavLst>
                                        <p:tav tm="0">
                                          <p:val>
                                            <p:strVal val="#ppt_x"/>
                                          </p:val>
                                        </p:tav>
                                        <p:tav tm="100000">
                                          <p:val>
                                            <p:strVal val="#ppt_x"/>
                                          </p:val>
                                        </p:tav>
                                      </p:tavLst>
                                    </p:anim>
                                    <p:anim calcmode="lin" valueType="num">
                                      <p:cBhvr additive="base">
                                        <p:cTn id="75" dur="500" fill="hold"/>
                                        <p:tgtEl>
                                          <p:spTgt spid="152"/>
                                        </p:tgtEl>
                                        <p:attrNameLst>
                                          <p:attrName>ppt_y</p:attrName>
                                        </p:attrNameLst>
                                      </p:cBhvr>
                                      <p:tavLst>
                                        <p:tav tm="0">
                                          <p:val>
                                            <p:strVal val="1+#ppt_h/2"/>
                                          </p:val>
                                        </p:tav>
                                        <p:tav tm="100000">
                                          <p:val>
                                            <p:strVal val="#ppt_y"/>
                                          </p:val>
                                        </p:tav>
                                      </p:tavLst>
                                    </p:anim>
                                  </p:childTnLst>
                                </p:cTn>
                              </p:par>
                              <p:par>
                                <p:cTn id="76" presetID="2" presetClass="entr" presetSubtype="4" decel="100000" fill="hold" grpId="0" nodeType="withEffect">
                                  <p:stCondLst>
                                    <p:cond delay="750"/>
                                  </p:stCondLst>
                                  <p:childTnLst>
                                    <p:set>
                                      <p:cBhvr>
                                        <p:cTn id="77" dur="1" fill="hold">
                                          <p:stCondLst>
                                            <p:cond delay="0"/>
                                          </p:stCondLst>
                                        </p:cTn>
                                        <p:tgtEl>
                                          <p:spTgt spid="149"/>
                                        </p:tgtEl>
                                        <p:attrNameLst>
                                          <p:attrName>style.visibility</p:attrName>
                                        </p:attrNameLst>
                                      </p:cBhvr>
                                      <p:to>
                                        <p:strVal val="visible"/>
                                      </p:to>
                                    </p:set>
                                    <p:anim calcmode="lin" valueType="num">
                                      <p:cBhvr additive="base">
                                        <p:cTn id="78" dur="500" fill="hold"/>
                                        <p:tgtEl>
                                          <p:spTgt spid="149"/>
                                        </p:tgtEl>
                                        <p:attrNameLst>
                                          <p:attrName>ppt_x</p:attrName>
                                        </p:attrNameLst>
                                      </p:cBhvr>
                                      <p:tavLst>
                                        <p:tav tm="0">
                                          <p:val>
                                            <p:strVal val="#ppt_x"/>
                                          </p:val>
                                        </p:tav>
                                        <p:tav tm="100000">
                                          <p:val>
                                            <p:strVal val="#ppt_x"/>
                                          </p:val>
                                        </p:tav>
                                      </p:tavLst>
                                    </p:anim>
                                    <p:anim calcmode="lin" valueType="num">
                                      <p:cBhvr additive="base">
                                        <p:cTn id="79" dur="500" fill="hold"/>
                                        <p:tgtEl>
                                          <p:spTgt spid="149"/>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880"/>
                                  </p:stCondLst>
                                  <p:childTnLst>
                                    <p:set>
                                      <p:cBhvr>
                                        <p:cTn id="81" dur="1" fill="hold">
                                          <p:stCondLst>
                                            <p:cond delay="0"/>
                                          </p:stCondLst>
                                        </p:cTn>
                                        <p:tgtEl>
                                          <p:spTgt spid="71"/>
                                        </p:tgtEl>
                                        <p:attrNameLst>
                                          <p:attrName>style.visibility</p:attrName>
                                        </p:attrNameLst>
                                      </p:cBhvr>
                                      <p:to>
                                        <p:strVal val="visible"/>
                                      </p:to>
                                    </p:set>
                                    <p:anim calcmode="lin" valueType="num">
                                      <p:cBhvr additive="base">
                                        <p:cTn id="82" dur="500" fill="hold"/>
                                        <p:tgtEl>
                                          <p:spTgt spid="71"/>
                                        </p:tgtEl>
                                        <p:attrNameLst>
                                          <p:attrName>ppt_x</p:attrName>
                                        </p:attrNameLst>
                                      </p:cBhvr>
                                      <p:tavLst>
                                        <p:tav tm="0">
                                          <p:val>
                                            <p:strVal val="#ppt_x"/>
                                          </p:val>
                                        </p:tav>
                                        <p:tav tm="100000">
                                          <p:val>
                                            <p:strVal val="#ppt_x"/>
                                          </p:val>
                                        </p:tav>
                                      </p:tavLst>
                                    </p:anim>
                                    <p:anim calcmode="lin" valueType="num">
                                      <p:cBhvr additive="base">
                                        <p:cTn id="83"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54"/>
                                        </p:tgtEl>
                                        <p:attrNameLst>
                                          <p:attrName>style.visibility</p:attrName>
                                        </p:attrNameLst>
                                      </p:cBhvr>
                                      <p:to>
                                        <p:strVal val="visible"/>
                                      </p:to>
                                    </p:set>
                                    <p:animEffect transition="in" filter="fade">
                                      <p:cBhvr>
                                        <p:cTn id="88" dur="500"/>
                                        <p:tgtEl>
                                          <p:spTgt spid="154"/>
                                        </p:tgtEl>
                                      </p:cBhvr>
                                    </p:animEffect>
                                  </p:childTnLst>
                                </p:cTn>
                              </p:par>
                              <p:par>
                                <p:cTn id="89" presetID="2" presetClass="entr" presetSubtype="4" decel="100000" fill="hold" grpId="0" nodeType="withEffect">
                                  <p:stCondLst>
                                    <p:cond delay="130"/>
                                  </p:stCondLst>
                                  <p:childTnLst>
                                    <p:set>
                                      <p:cBhvr>
                                        <p:cTn id="90" dur="1" fill="hold">
                                          <p:stCondLst>
                                            <p:cond delay="0"/>
                                          </p:stCondLst>
                                        </p:cTn>
                                        <p:tgtEl>
                                          <p:spTgt spid="166"/>
                                        </p:tgtEl>
                                        <p:attrNameLst>
                                          <p:attrName>style.visibility</p:attrName>
                                        </p:attrNameLst>
                                      </p:cBhvr>
                                      <p:to>
                                        <p:strVal val="visible"/>
                                      </p:to>
                                    </p:set>
                                    <p:anim calcmode="lin" valueType="num">
                                      <p:cBhvr additive="base">
                                        <p:cTn id="91" dur="500" fill="hold"/>
                                        <p:tgtEl>
                                          <p:spTgt spid="166"/>
                                        </p:tgtEl>
                                        <p:attrNameLst>
                                          <p:attrName>ppt_x</p:attrName>
                                        </p:attrNameLst>
                                      </p:cBhvr>
                                      <p:tavLst>
                                        <p:tav tm="0">
                                          <p:val>
                                            <p:strVal val="#ppt_x"/>
                                          </p:val>
                                        </p:tav>
                                        <p:tav tm="100000">
                                          <p:val>
                                            <p:strVal val="#ppt_x"/>
                                          </p:val>
                                        </p:tav>
                                      </p:tavLst>
                                    </p:anim>
                                    <p:anim calcmode="lin" valueType="num">
                                      <p:cBhvr additive="base">
                                        <p:cTn id="92" dur="500" fill="hold"/>
                                        <p:tgtEl>
                                          <p:spTgt spid="166"/>
                                        </p:tgtEl>
                                        <p:attrNameLst>
                                          <p:attrName>ppt_y</p:attrName>
                                        </p:attrNameLst>
                                      </p:cBhvr>
                                      <p:tavLst>
                                        <p:tav tm="0">
                                          <p:val>
                                            <p:strVal val="1+#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168"/>
                                        </p:tgtEl>
                                        <p:attrNameLst>
                                          <p:attrName>style.visibility</p:attrName>
                                        </p:attrNameLst>
                                      </p:cBhvr>
                                      <p:to>
                                        <p:strVal val="visible"/>
                                      </p:to>
                                    </p:set>
                                    <p:anim calcmode="lin" valueType="num">
                                      <p:cBhvr additive="base">
                                        <p:cTn id="95" dur="500" fill="hold"/>
                                        <p:tgtEl>
                                          <p:spTgt spid="168"/>
                                        </p:tgtEl>
                                        <p:attrNameLst>
                                          <p:attrName>ppt_x</p:attrName>
                                        </p:attrNameLst>
                                      </p:cBhvr>
                                      <p:tavLst>
                                        <p:tav tm="0">
                                          <p:val>
                                            <p:strVal val="#ppt_x"/>
                                          </p:val>
                                        </p:tav>
                                        <p:tav tm="100000">
                                          <p:val>
                                            <p:strVal val="#ppt_x"/>
                                          </p:val>
                                        </p:tav>
                                      </p:tavLst>
                                    </p:anim>
                                    <p:anim calcmode="lin" valueType="num">
                                      <p:cBhvr additive="base">
                                        <p:cTn id="96" dur="500" fill="hold"/>
                                        <p:tgtEl>
                                          <p:spTgt spid="168"/>
                                        </p:tgtEl>
                                        <p:attrNameLst>
                                          <p:attrName>ppt_y</p:attrName>
                                        </p:attrNameLst>
                                      </p:cBhvr>
                                      <p:tavLst>
                                        <p:tav tm="0">
                                          <p:val>
                                            <p:strVal val="1+#ppt_h/2"/>
                                          </p:val>
                                        </p:tav>
                                        <p:tav tm="100000">
                                          <p:val>
                                            <p:strVal val="#ppt_y"/>
                                          </p:val>
                                        </p:tav>
                                      </p:tavLst>
                                    </p:anim>
                                  </p:childTnLst>
                                </p:cTn>
                              </p:par>
                              <p:par>
                                <p:cTn id="97" presetID="2" presetClass="entr" presetSubtype="4" decel="100000" fill="hold" grpId="0" nodeType="withEffect">
                                  <p:stCondLst>
                                    <p:cond delay="380"/>
                                  </p:stCondLst>
                                  <p:childTnLst>
                                    <p:set>
                                      <p:cBhvr>
                                        <p:cTn id="98" dur="1" fill="hold">
                                          <p:stCondLst>
                                            <p:cond delay="0"/>
                                          </p:stCondLst>
                                        </p:cTn>
                                        <p:tgtEl>
                                          <p:spTgt spid="164"/>
                                        </p:tgtEl>
                                        <p:attrNameLst>
                                          <p:attrName>style.visibility</p:attrName>
                                        </p:attrNameLst>
                                      </p:cBhvr>
                                      <p:to>
                                        <p:strVal val="visible"/>
                                      </p:to>
                                    </p:set>
                                    <p:anim calcmode="lin" valueType="num">
                                      <p:cBhvr additive="base">
                                        <p:cTn id="99" dur="500" fill="hold"/>
                                        <p:tgtEl>
                                          <p:spTgt spid="164"/>
                                        </p:tgtEl>
                                        <p:attrNameLst>
                                          <p:attrName>ppt_x</p:attrName>
                                        </p:attrNameLst>
                                      </p:cBhvr>
                                      <p:tavLst>
                                        <p:tav tm="0">
                                          <p:val>
                                            <p:strVal val="#ppt_x"/>
                                          </p:val>
                                        </p:tav>
                                        <p:tav tm="100000">
                                          <p:val>
                                            <p:strVal val="#ppt_x"/>
                                          </p:val>
                                        </p:tav>
                                      </p:tavLst>
                                    </p:anim>
                                    <p:anim calcmode="lin" valueType="num">
                                      <p:cBhvr additive="base">
                                        <p:cTn id="100" dur="500" fill="hold"/>
                                        <p:tgtEl>
                                          <p:spTgt spid="164"/>
                                        </p:tgtEl>
                                        <p:attrNameLst>
                                          <p:attrName>ppt_y</p:attrName>
                                        </p:attrNameLst>
                                      </p:cBhvr>
                                      <p:tavLst>
                                        <p:tav tm="0">
                                          <p:val>
                                            <p:strVal val="1+#ppt_h/2"/>
                                          </p:val>
                                        </p:tav>
                                        <p:tav tm="100000">
                                          <p:val>
                                            <p:strVal val="#ppt_y"/>
                                          </p:val>
                                        </p:tav>
                                      </p:tavLst>
                                    </p:anim>
                                  </p:childTnLst>
                                </p:cTn>
                              </p:par>
                              <p:par>
                                <p:cTn id="101" presetID="2" presetClass="entr" presetSubtype="4" decel="100000" fill="hold" grpId="0" nodeType="withEffect">
                                  <p:stCondLst>
                                    <p:cond delay="500"/>
                                  </p:stCondLst>
                                  <p:childTnLst>
                                    <p:set>
                                      <p:cBhvr>
                                        <p:cTn id="102" dur="1" fill="hold">
                                          <p:stCondLst>
                                            <p:cond delay="0"/>
                                          </p:stCondLst>
                                        </p:cTn>
                                        <p:tgtEl>
                                          <p:spTgt spid="163"/>
                                        </p:tgtEl>
                                        <p:attrNameLst>
                                          <p:attrName>style.visibility</p:attrName>
                                        </p:attrNameLst>
                                      </p:cBhvr>
                                      <p:to>
                                        <p:strVal val="visible"/>
                                      </p:to>
                                    </p:set>
                                    <p:anim calcmode="lin" valueType="num">
                                      <p:cBhvr additive="base">
                                        <p:cTn id="103" dur="500" fill="hold"/>
                                        <p:tgtEl>
                                          <p:spTgt spid="163"/>
                                        </p:tgtEl>
                                        <p:attrNameLst>
                                          <p:attrName>ppt_x</p:attrName>
                                        </p:attrNameLst>
                                      </p:cBhvr>
                                      <p:tavLst>
                                        <p:tav tm="0">
                                          <p:val>
                                            <p:strVal val="#ppt_x"/>
                                          </p:val>
                                        </p:tav>
                                        <p:tav tm="100000">
                                          <p:val>
                                            <p:strVal val="#ppt_x"/>
                                          </p:val>
                                        </p:tav>
                                      </p:tavLst>
                                    </p:anim>
                                    <p:anim calcmode="lin" valueType="num">
                                      <p:cBhvr additive="base">
                                        <p:cTn id="104" dur="500" fill="hold"/>
                                        <p:tgtEl>
                                          <p:spTgt spid="163"/>
                                        </p:tgtEl>
                                        <p:attrNameLst>
                                          <p:attrName>ppt_y</p:attrName>
                                        </p:attrNameLst>
                                      </p:cBhvr>
                                      <p:tavLst>
                                        <p:tav tm="0">
                                          <p:val>
                                            <p:strVal val="1+#ppt_h/2"/>
                                          </p:val>
                                        </p:tav>
                                        <p:tav tm="100000">
                                          <p:val>
                                            <p:strVal val="#ppt_y"/>
                                          </p:val>
                                        </p:tav>
                                      </p:tavLst>
                                    </p:anim>
                                  </p:childTnLst>
                                </p:cTn>
                              </p:par>
                              <p:par>
                                <p:cTn id="105" presetID="2" presetClass="entr" presetSubtype="4" decel="100000" fill="hold" grpId="0" nodeType="withEffect">
                                  <p:stCondLst>
                                    <p:cond delay="630"/>
                                  </p:stCondLst>
                                  <p:childTnLst>
                                    <p:set>
                                      <p:cBhvr>
                                        <p:cTn id="106" dur="1" fill="hold">
                                          <p:stCondLst>
                                            <p:cond delay="0"/>
                                          </p:stCondLst>
                                        </p:cTn>
                                        <p:tgtEl>
                                          <p:spTgt spid="167"/>
                                        </p:tgtEl>
                                        <p:attrNameLst>
                                          <p:attrName>style.visibility</p:attrName>
                                        </p:attrNameLst>
                                      </p:cBhvr>
                                      <p:to>
                                        <p:strVal val="visible"/>
                                      </p:to>
                                    </p:set>
                                    <p:anim calcmode="lin" valueType="num">
                                      <p:cBhvr additive="base">
                                        <p:cTn id="107" dur="500" fill="hold"/>
                                        <p:tgtEl>
                                          <p:spTgt spid="167"/>
                                        </p:tgtEl>
                                        <p:attrNameLst>
                                          <p:attrName>ppt_x</p:attrName>
                                        </p:attrNameLst>
                                      </p:cBhvr>
                                      <p:tavLst>
                                        <p:tav tm="0">
                                          <p:val>
                                            <p:strVal val="#ppt_x"/>
                                          </p:val>
                                        </p:tav>
                                        <p:tav tm="100000">
                                          <p:val>
                                            <p:strVal val="#ppt_x"/>
                                          </p:val>
                                        </p:tav>
                                      </p:tavLst>
                                    </p:anim>
                                    <p:anim calcmode="lin" valueType="num">
                                      <p:cBhvr additive="base">
                                        <p:cTn id="108" dur="500" fill="hold"/>
                                        <p:tgtEl>
                                          <p:spTgt spid="167"/>
                                        </p:tgtEl>
                                        <p:attrNameLst>
                                          <p:attrName>ppt_y</p:attrName>
                                        </p:attrNameLst>
                                      </p:cBhvr>
                                      <p:tavLst>
                                        <p:tav tm="0">
                                          <p:val>
                                            <p:strVal val="1+#ppt_h/2"/>
                                          </p:val>
                                        </p:tav>
                                        <p:tav tm="100000">
                                          <p:val>
                                            <p:strVal val="#ppt_y"/>
                                          </p:val>
                                        </p:tav>
                                      </p:tavLst>
                                    </p:anim>
                                  </p:childTnLst>
                                </p:cTn>
                              </p:par>
                              <p:par>
                                <p:cTn id="109" presetID="2" presetClass="entr" presetSubtype="4" decel="100000" fill="hold" grpId="0" nodeType="withEffect">
                                  <p:stCondLst>
                                    <p:cond delay="750"/>
                                  </p:stCondLst>
                                  <p:childTnLst>
                                    <p:set>
                                      <p:cBhvr>
                                        <p:cTn id="110" dur="1" fill="hold">
                                          <p:stCondLst>
                                            <p:cond delay="0"/>
                                          </p:stCondLst>
                                        </p:cTn>
                                        <p:tgtEl>
                                          <p:spTgt spid="77"/>
                                        </p:tgtEl>
                                        <p:attrNameLst>
                                          <p:attrName>style.visibility</p:attrName>
                                        </p:attrNameLst>
                                      </p:cBhvr>
                                      <p:to>
                                        <p:strVal val="visible"/>
                                      </p:to>
                                    </p:set>
                                    <p:anim calcmode="lin" valueType="num">
                                      <p:cBhvr additive="base">
                                        <p:cTn id="111" dur="500" fill="hold"/>
                                        <p:tgtEl>
                                          <p:spTgt spid="77"/>
                                        </p:tgtEl>
                                        <p:attrNameLst>
                                          <p:attrName>ppt_x</p:attrName>
                                        </p:attrNameLst>
                                      </p:cBhvr>
                                      <p:tavLst>
                                        <p:tav tm="0">
                                          <p:val>
                                            <p:strVal val="#ppt_x"/>
                                          </p:val>
                                        </p:tav>
                                        <p:tav tm="100000">
                                          <p:val>
                                            <p:strVal val="#ppt_x"/>
                                          </p:val>
                                        </p:tav>
                                      </p:tavLst>
                                    </p:anim>
                                    <p:anim calcmode="lin" valueType="num">
                                      <p:cBhvr additive="base">
                                        <p:cTn id="112"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fade">
                                      <p:cBhvr>
                                        <p:cTn id="117" dur="500"/>
                                        <p:tgtEl>
                                          <p:spTgt spid="47"/>
                                        </p:tgtEl>
                                      </p:cBhvr>
                                    </p:animEffect>
                                  </p:childTnLst>
                                </p:cTn>
                              </p:par>
                              <p:par>
                                <p:cTn id="118" presetID="2" presetClass="entr" presetSubtype="4" decel="100000" fill="hold" grpId="0" nodeType="withEffect">
                                  <p:stCondLst>
                                    <p:cond delay="130"/>
                                  </p:stCondLst>
                                  <p:childTnLst>
                                    <p:set>
                                      <p:cBhvr>
                                        <p:cTn id="119" dur="1" fill="hold">
                                          <p:stCondLst>
                                            <p:cond delay="0"/>
                                          </p:stCondLst>
                                        </p:cTn>
                                        <p:tgtEl>
                                          <p:spTgt spid="48"/>
                                        </p:tgtEl>
                                        <p:attrNameLst>
                                          <p:attrName>style.visibility</p:attrName>
                                        </p:attrNameLst>
                                      </p:cBhvr>
                                      <p:to>
                                        <p:strVal val="visible"/>
                                      </p:to>
                                    </p:set>
                                    <p:anim calcmode="lin" valueType="num">
                                      <p:cBhvr additive="base">
                                        <p:cTn id="120" dur="500" fill="hold"/>
                                        <p:tgtEl>
                                          <p:spTgt spid="48"/>
                                        </p:tgtEl>
                                        <p:attrNameLst>
                                          <p:attrName>ppt_x</p:attrName>
                                        </p:attrNameLst>
                                      </p:cBhvr>
                                      <p:tavLst>
                                        <p:tav tm="0">
                                          <p:val>
                                            <p:strVal val="#ppt_x"/>
                                          </p:val>
                                        </p:tav>
                                        <p:tav tm="100000">
                                          <p:val>
                                            <p:strVal val="#ppt_x"/>
                                          </p:val>
                                        </p:tav>
                                      </p:tavLst>
                                    </p:anim>
                                    <p:anim calcmode="lin" valueType="num">
                                      <p:cBhvr additive="base">
                                        <p:cTn id="121" dur="500" fill="hold"/>
                                        <p:tgtEl>
                                          <p:spTgt spid="48"/>
                                        </p:tgtEl>
                                        <p:attrNameLst>
                                          <p:attrName>ppt_y</p:attrName>
                                        </p:attrNameLst>
                                      </p:cBhvr>
                                      <p:tavLst>
                                        <p:tav tm="0">
                                          <p:val>
                                            <p:strVal val="1+#ppt_h/2"/>
                                          </p:val>
                                        </p:tav>
                                        <p:tav tm="100000">
                                          <p:val>
                                            <p:strVal val="#ppt_y"/>
                                          </p:val>
                                        </p:tav>
                                      </p:tavLst>
                                    </p:anim>
                                  </p:childTnLst>
                                </p:cTn>
                              </p:par>
                              <p:par>
                                <p:cTn id="122" presetID="2" presetClass="entr" presetSubtype="4" decel="100000" fill="hold" grpId="0" nodeType="withEffect">
                                  <p:stCondLst>
                                    <p:cond delay="250"/>
                                  </p:stCondLst>
                                  <p:childTnLst>
                                    <p:set>
                                      <p:cBhvr>
                                        <p:cTn id="123" dur="1" fill="hold">
                                          <p:stCondLst>
                                            <p:cond delay="0"/>
                                          </p:stCondLst>
                                        </p:cTn>
                                        <p:tgtEl>
                                          <p:spTgt spid="51"/>
                                        </p:tgtEl>
                                        <p:attrNameLst>
                                          <p:attrName>style.visibility</p:attrName>
                                        </p:attrNameLst>
                                      </p:cBhvr>
                                      <p:to>
                                        <p:strVal val="visible"/>
                                      </p:to>
                                    </p:set>
                                    <p:anim calcmode="lin" valueType="num">
                                      <p:cBhvr additive="base">
                                        <p:cTn id="124" dur="500" fill="hold"/>
                                        <p:tgtEl>
                                          <p:spTgt spid="51"/>
                                        </p:tgtEl>
                                        <p:attrNameLst>
                                          <p:attrName>ppt_x</p:attrName>
                                        </p:attrNameLst>
                                      </p:cBhvr>
                                      <p:tavLst>
                                        <p:tav tm="0">
                                          <p:val>
                                            <p:strVal val="#ppt_x"/>
                                          </p:val>
                                        </p:tav>
                                        <p:tav tm="100000">
                                          <p:val>
                                            <p:strVal val="#ppt_x"/>
                                          </p:val>
                                        </p:tav>
                                      </p:tavLst>
                                    </p:anim>
                                    <p:anim calcmode="lin" valueType="num">
                                      <p:cBhvr additive="base">
                                        <p:cTn id="125" dur="500" fill="hold"/>
                                        <p:tgtEl>
                                          <p:spTgt spid="51"/>
                                        </p:tgtEl>
                                        <p:attrNameLst>
                                          <p:attrName>ppt_y</p:attrName>
                                        </p:attrNameLst>
                                      </p:cBhvr>
                                      <p:tavLst>
                                        <p:tav tm="0">
                                          <p:val>
                                            <p:strVal val="1+#ppt_h/2"/>
                                          </p:val>
                                        </p:tav>
                                        <p:tav tm="100000">
                                          <p:val>
                                            <p:strVal val="#ppt_y"/>
                                          </p:val>
                                        </p:tav>
                                      </p:tavLst>
                                    </p:anim>
                                  </p:childTnLst>
                                </p:cTn>
                              </p:par>
                              <p:par>
                                <p:cTn id="126" presetID="2" presetClass="entr" presetSubtype="4" decel="100000" fill="hold" grpId="0" nodeType="withEffect">
                                  <p:stCondLst>
                                    <p:cond delay="130"/>
                                  </p:stCondLst>
                                  <p:childTnLst>
                                    <p:set>
                                      <p:cBhvr>
                                        <p:cTn id="127" dur="1" fill="hold">
                                          <p:stCondLst>
                                            <p:cond delay="0"/>
                                          </p:stCondLst>
                                        </p:cTn>
                                        <p:tgtEl>
                                          <p:spTgt spid="56"/>
                                        </p:tgtEl>
                                        <p:attrNameLst>
                                          <p:attrName>style.visibility</p:attrName>
                                        </p:attrNameLst>
                                      </p:cBhvr>
                                      <p:to>
                                        <p:strVal val="visible"/>
                                      </p:to>
                                    </p:set>
                                    <p:anim calcmode="lin" valueType="num">
                                      <p:cBhvr additive="base">
                                        <p:cTn id="128" dur="500" fill="hold"/>
                                        <p:tgtEl>
                                          <p:spTgt spid="56"/>
                                        </p:tgtEl>
                                        <p:attrNameLst>
                                          <p:attrName>ppt_x</p:attrName>
                                        </p:attrNameLst>
                                      </p:cBhvr>
                                      <p:tavLst>
                                        <p:tav tm="0">
                                          <p:val>
                                            <p:strVal val="#ppt_x"/>
                                          </p:val>
                                        </p:tav>
                                        <p:tav tm="100000">
                                          <p:val>
                                            <p:strVal val="#ppt_x"/>
                                          </p:val>
                                        </p:tav>
                                      </p:tavLst>
                                    </p:anim>
                                    <p:anim calcmode="lin" valueType="num">
                                      <p:cBhvr additive="base">
                                        <p:cTn id="129" dur="500" fill="hold"/>
                                        <p:tgtEl>
                                          <p:spTgt spid="56"/>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250"/>
                                  </p:stCondLst>
                                  <p:childTnLst>
                                    <p:set>
                                      <p:cBhvr>
                                        <p:cTn id="131" dur="1" fill="hold">
                                          <p:stCondLst>
                                            <p:cond delay="0"/>
                                          </p:stCondLst>
                                        </p:cTn>
                                        <p:tgtEl>
                                          <p:spTgt spid="57"/>
                                        </p:tgtEl>
                                        <p:attrNameLst>
                                          <p:attrName>style.visibility</p:attrName>
                                        </p:attrNameLst>
                                      </p:cBhvr>
                                      <p:to>
                                        <p:strVal val="visible"/>
                                      </p:to>
                                    </p:set>
                                    <p:anim calcmode="lin" valueType="num">
                                      <p:cBhvr additive="base">
                                        <p:cTn id="132" dur="500" fill="hold"/>
                                        <p:tgtEl>
                                          <p:spTgt spid="57"/>
                                        </p:tgtEl>
                                        <p:attrNameLst>
                                          <p:attrName>ppt_x</p:attrName>
                                        </p:attrNameLst>
                                      </p:cBhvr>
                                      <p:tavLst>
                                        <p:tav tm="0">
                                          <p:val>
                                            <p:strVal val="#ppt_x"/>
                                          </p:val>
                                        </p:tav>
                                        <p:tav tm="100000">
                                          <p:val>
                                            <p:strVal val="#ppt_x"/>
                                          </p:val>
                                        </p:tav>
                                      </p:tavLst>
                                    </p:anim>
                                    <p:anim calcmode="lin" valueType="num">
                                      <p:cBhvr additive="base">
                                        <p:cTn id="133"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70"/>
                                        </p:tgtEl>
                                        <p:attrNameLst>
                                          <p:attrName>style.visibility</p:attrName>
                                        </p:attrNameLst>
                                      </p:cBhvr>
                                      <p:to>
                                        <p:strVal val="visible"/>
                                      </p:to>
                                    </p:set>
                                    <p:animEffect transition="in" filter="fade">
                                      <p:cBhvr>
                                        <p:cTn id="138" dur="500"/>
                                        <p:tgtEl>
                                          <p:spTgt spid="170"/>
                                        </p:tgtEl>
                                      </p:cBhvr>
                                    </p:animEffect>
                                  </p:childTnLst>
                                </p:cTn>
                              </p:par>
                              <p:par>
                                <p:cTn id="139" presetID="2" presetClass="entr" presetSubtype="4" decel="100000" fill="hold" grpId="0" nodeType="withEffect">
                                  <p:stCondLst>
                                    <p:cond delay="130"/>
                                  </p:stCondLst>
                                  <p:childTnLst>
                                    <p:set>
                                      <p:cBhvr>
                                        <p:cTn id="140" dur="1" fill="hold">
                                          <p:stCondLst>
                                            <p:cond delay="0"/>
                                          </p:stCondLst>
                                        </p:cTn>
                                        <p:tgtEl>
                                          <p:spTgt spid="180"/>
                                        </p:tgtEl>
                                        <p:attrNameLst>
                                          <p:attrName>style.visibility</p:attrName>
                                        </p:attrNameLst>
                                      </p:cBhvr>
                                      <p:to>
                                        <p:strVal val="visible"/>
                                      </p:to>
                                    </p:set>
                                    <p:anim calcmode="lin" valueType="num">
                                      <p:cBhvr additive="base">
                                        <p:cTn id="141" dur="500" fill="hold"/>
                                        <p:tgtEl>
                                          <p:spTgt spid="180"/>
                                        </p:tgtEl>
                                        <p:attrNameLst>
                                          <p:attrName>ppt_x</p:attrName>
                                        </p:attrNameLst>
                                      </p:cBhvr>
                                      <p:tavLst>
                                        <p:tav tm="0">
                                          <p:val>
                                            <p:strVal val="#ppt_x"/>
                                          </p:val>
                                        </p:tav>
                                        <p:tav tm="100000">
                                          <p:val>
                                            <p:strVal val="#ppt_x"/>
                                          </p:val>
                                        </p:tav>
                                      </p:tavLst>
                                    </p:anim>
                                    <p:anim calcmode="lin" valueType="num">
                                      <p:cBhvr additive="base">
                                        <p:cTn id="142" dur="500" fill="hold"/>
                                        <p:tgtEl>
                                          <p:spTgt spid="180"/>
                                        </p:tgtEl>
                                        <p:attrNameLst>
                                          <p:attrName>ppt_y</p:attrName>
                                        </p:attrNameLst>
                                      </p:cBhvr>
                                      <p:tavLst>
                                        <p:tav tm="0">
                                          <p:val>
                                            <p:strVal val="1+#ppt_h/2"/>
                                          </p:val>
                                        </p:tav>
                                        <p:tav tm="100000">
                                          <p:val>
                                            <p:strVal val="#ppt_y"/>
                                          </p:val>
                                        </p:tav>
                                      </p:tavLst>
                                    </p:anim>
                                  </p:childTnLst>
                                </p:cTn>
                              </p:par>
                              <p:par>
                                <p:cTn id="143" presetID="2" presetClass="entr" presetSubtype="4" decel="100000" fill="hold" grpId="0" nodeType="withEffect">
                                  <p:stCondLst>
                                    <p:cond delay="250"/>
                                  </p:stCondLst>
                                  <p:childTnLst>
                                    <p:set>
                                      <p:cBhvr>
                                        <p:cTn id="144" dur="1" fill="hold">
                                          <p:stCondLst>
                                            <p:cond delay="0"/>
                                          </p:stCondLst>
                                        </p:cTn>
                                        <p:tgtEl>
                                          <p:spTgt spid="182"/>
                                        </p:tgtEl>
                                        <p:attrNameLst>
                                          <p:attrName>style.visibility</p:attrName>
                                        </p:attrNameLst>
                                      </p:cBhvr>
                                      <p:to>
                                        <p:strVal val="visible"/>
                                      </p:to>
                                    </p:set>
                                    <p:anim calcmode="lin" valueType="num">
                                      <p:cBhvr additive="base">
                                        <p:cTn id="145" dur="500" fill="hold"/>
                                        <p:tgtEl>
                                          <p:spTgt spid="182"/>
                                        </p:tgtEl>
                                        <p:attrNameLst>
                                          <p:attrName>ppt_x</p:attrName>
                                        </p:attrNameLst>
                                      </p:cBhvr>
                                      <p:tavLst>
                                        <p:tav tm="0">
                                          <p:val>
                                            <p:strVal val="#ppt_x"/>
                                          </p:val>
                                        </p:tav>
                                        <p:tav tm="100000">
                                          <p:val>
                                            <p:strVal val="#ppt_x"/>
                                          </p:val>
                                        </p:tav>
                                      </p:tavLst>
                                    </p:anim>
                                    <p:anim calcmode="lin" valueType="num">
                                      <p:cBhvr additive="base">
                                        <p:cTn id="146"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63"/>
                                        </p:tgtEl>
                                        <p:attrNameLst>
                                          <p:attrName>style.visibility</p:attrName>
                                        </p:attrNameLst>
                                      </p:cBhvr>
                                      <p:to>
                                        <p:strVal val="visible"/>
                                      </p:to>
                                    </p:set>
                                    <p:animEffect transition="in" filter="fade">
                                      <p:cBhvr>
                                        <p:cTn id="151" dur="500"/>
                                        <p:tgtEl>
                                          <p:spTgt spid="63"/>
                                        </p:tgtEl>
                                      </p:cBhvr>
                                    </p:animEffect>
                                  </p:childTnLst>
                                </p:cTn>
                              </p:par>
                              <p:par>
                                <p:cTn id="152" presetID="10" presetClass="entr" presetSubtype="0" fill="hold" nodeType="withEffect">
                                  <p:stCondLst>
                                    <p:cond delay="250"/>
                                  </p:stCondLst>
                                  <p:childTnLst>
                                    <p:set>
                                      <p:cBhvr>
                                        <p:cTn id="153" dur="1" fill="hold">
                                          <p:stCondLst>
                                            <p:cond delay="0"/>
                                          </p:stCondLst>
                                        </p:cTn>
                                        <p:tgtEl>
                                          <p:spTgt spid="50"/>
                                        </p:tgtEl>
                                        <p:attrNameLst>
                                          <p:attrName>style.visibility</p:attrName>
                                        </p:attrNameLst>
                                      </p:cBhvr>
                                      <p:to>
                                        <p:strVal val="visible"/>
                                      </p:to>
                                    </p:set>
                                    <p:animEffect transition="in" filter="fade">
                                      <p:cBhvr>
                                        <p:cTn id="154" dur="500"/>
                                        <p:tgtEl>
                                          <p:spTgt spid="50"/>
                                        </p:tgtEl>
                                      </p:cBhvr>
                                    </p:animEffect>
                                  </p:childTnLst>
                                </p:cTn>
                              </p:par>
                              <p:par>
                                <p:cTn id="155" presetID="10" presetClass="entr" presetSubtype="0" fill="hold" nodeType="withEffect">
                                  <p:stCondLst>
                                    <p:cond delay="380"/>
                                  </p:stCondLst>
                                  <p:childTnLst>
                                    <p:set>
                                      <p:cBhvr>
                                        <p:cTn id="156" dur="1" fill="hold">
                                          <p:stCondLst>
                                            <p:cond delay="0"/>
                                          </p:stCondLst>
                                        </p:cTn>
                                        <p:tgtEl>
                                          <p:spTgt spid="39"/>
                                        </p:tgtEl>
                                        <p:attrNameLst>
                                          <p:attrName>style.visibility</p:attrName>
                                        </p:attrNameLst>
                                      </p:cBhvr>
                                      <p:to>
                                        <p:strVal val="visible"/>
                                      </p:to>
                                    </p:set>
                                    <p:animEffect transition="in" filter="fade">
                                      <p:cBhvr>
                                        <p:cTn id="157" dur="500"/>
                                        <p:tgtEl>
                                          <p:spTgt spid="39"/>
                                        </p:tgtEl>
                                      </p:cBhvr>
                                    </p:animEffect>
                                  </p:childTnLst>
                                </p:cTn>
                              </p:par>
                              <p:par>
                                <p:cTn id="158" presetID="10" presetClass="entr" presetSubtype="0" fill="hold" nodeType="withEffect">
                                  <p:stCondLst>
                                    <p:cond delay="500"/>
                                  </p:stCondLst>
                                  <p:childTnLst>
                                    <p:set>
                                      <p:cBhvr>
                                        <p:cTn id="159" dur="1" fill="hold">
                                          <p:stCondLst>
                                            <p:cond delay="0"/>
                                          </p:stCondLst>
                                        </p:cTn>
                                        <p:tgtEl>
                                          <p:spTgt spid="40"/>
                                        </p:tgtEl>
                                        <p:attrNameLst>
                                          <p:attrName>style.visibility</p:attrName>
                                        </p:attrNameLst>
                                      </p:cBhvr>
                                      <p:to>
                                        <p:strVal val="visible"/>
                                      </p:to>
                                    </p:set>
                                    <p:animEffect transition="in" filter="fade">
                                      <p:cBhvr>
                                        <p:cTn id="160" dur="500"/>
                                        <p:tgtEl>
                                          <p:spTgt spid="40"/>
                                        </p:tgtEl>
                                      </p:cBhvr>
                                    </p:animEffect>
                                  </p:childTnLst>
                                </p:cTn>
                              </p:par>
                              <p:par>
                                <p:cTn id="161" presetID="10" presetClass="entr" presetSubtype="0" fill="hold" nodeType="withEffect">
                                  <p:stCondLst>
                                    <p:cond delay="630"/>
                                  </p:stCondLst>
                                  <p:childTnLst>
                                    <p:set>
                                      <p:cBhvr>
                                        <p:cTn id="162" dur="1" fill="hold">
                                          <p:stCondLst>
                                            <p:cond delay="0"/>
                                          </p:stCondLst>
                                        </p:cTn>
                                        <p:tgtEl>
                                          <p:spTgt spid="49"/>
                                        </p:tgtEl>
                                        <p:attrNameLst>
                                          <p:attrName>style.visibility</p:attrName>
                                        </p:attrNameLst>
                                      </p:cBhvr>
                                      <p:to>
                                        <p:strVal val="visible"/>
                                      </p:to>
                                    </p:set>
                                    <p:animEffect transition="in" filter="fade">
                                      <p:cBhvr>
                                        <p:cTn id="163" dur="500"/>
                                        <p:tgtEl>
                                          <p:spTgt spid="49"/>
                                        </p:tgtEl>
                                      </p:cBhvr>
                                    </p:animEffect>
                                  </p:childTnLst>
                                </p:cTn>
                              </p:par>
                              <p:par>
                                <p:cTn id="164" presetID="10" presetClass="entr" presetSubtype="0" fill="hold" nodeType="withEffect">
                                  <p:stCondLst>
                                    <p:cond delay="750"/>
                                  </p:stCondLst>
                                  <p:childTnLst>
                                    <p:set>
                                      <p:cBhvr>
                                        <p:cTn id="165" dur="1" fill="hold">
                                          <p:stCondLst>
                                            <p:cond delay="0"/>
                                          </p:stCondLst>
                                        </p:cTn>
                                        <p:tgtEl>
                                          <p:spTgt spid="52"/>
                                        </p:tgtEl>
                                        <p:attrNameLst>
                                          <p:attrName>style.visibility</p:attrName>
                                        </p:attrNameLst>
                                      </p:cBhvr>
                                      <p:to>
                                        <p:strVal val="visible"/>
                                      </p:to>
                                    </p:set>
                                    <p:animEffect transition="in" filter="fade">
                                      <p:cBhvr>
                                        <p:cTn id="166" dur="500"/>
                                        <p:tgtEl>
                                          <p:spTgt spid="52"/>
                                        </p:tgtEl>
                                      </p:cBhvr>
                                    </p:animEffect>
                                  </p:childTnLst>
                                </p:cTn>
                              </p:par>
                              <p:par>
                                <p:cTn id="167" presetID="10" presetClass="entr" presetSubtype="0" fill="hold" nodeType="withEffect">
                                  <p:stCondLst>
                                    <p:cond delay="880"/>
                                  </p:stCondLst>
                                  <p:childTnLst>
                                    <p:set>
                                      <p:cBhvr>
                                        <p:cTn id="168" dur="1" fill="hold">
                                          <p:stCondLst>
                                            <p:cond delay="0"/>
                                          </p:stCondLst>
                                        </p:cTn>
                                        <p:tgtEl>
                                          <p:spTgt spid="53"/>
                                        </p:tgtEl>
                                        <p:attrNameLst>
                                          <p:attrName>style.visibility</p:attrName>
                                        </p:attrNameLst>
                                      </p:cBhvr>
                                      <p:to>
                                        <p:strVal val="visible"/>
                                      </p:to>
                                    </p:set>
                                    <p:animEffect transition="in" filter="fade">
                                      <p:cBhvr>
                                        <p:cTn id="169" dur="500"/>
                                        <p:tgtEl>
                                          <p:spTgt spid="53"/>
                                        </p:tgtEl>
                                      </p:cBhvr>
                                    </p:animEffect>
                                  </p:childTnLst>
                                </p:cTn>
                              </p:par>
                              <p:par>
                                <p:cTn id="170" presetID="10" presetClass="entr" presetSubtype="0" fill="hold" nodeType="withEffect">
                                  <p:stCondLst>
                                    <p:cond delay="1000"/>
                                  </p:stCondLst>
                                  <p:childTnLst>
                                    <p:set>
                                      <p:cBhvr>
                                        <p:cTn id="171" dur="1" fill="hold">
                                          <p:stCondLst>
                                            <p:cond delay="0"/>
                                          </p:stCondLst>
                                        </p:cTn>
                                        <p:tgtEl>
                                          <p:spTgt spid="54"/>
                                        </p:tgtEl>
                                        <p:attrNameLst>
                                          <p:attrName>style.visibility</p:attrName>
                                        </p:attrNameLst>
                                      </p:cBhvr>
                                      <p:to>
                                        <p:strVal val="visible"/>
                                      </p:to>
                                    </p:set>
                                    <p:animEffect transition="in" filter="fade">
                                      <p:cBhvr>
                                        <p:cTn id="17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29" grpId="0" animBg="1"/>
      <p:bldP spid="130" grpId="0" animBg="1"/>
      <p:bldP spid="131" grpId="0" animBg="1"/>
      <p:bldP spid="132" grpId="0" animBg="1"/>
      <p:bldP spid="133" grpId="0" animBg="1"/>
      <p:bldP spid="134" grpId="0" animBg="1"/>
      <p:bldP spid="135" grpId="0" animBg="1"/>
      <p:bldP spid="136" grpId="0" animBg="1"/>
      <p:bldP spid="44" grpId="0" animBg="1"/>
      <p:bldP spid="170" grpId="0"/>
      <p:bldP spid="180" grpId="0" animBg="1"/>
      <p:bldP spid="182" grpId="0" animBg="1"/>
      <p:bldP spid="154" grpId="0"/>
      <p:bldP spid="163" grpId="0" animBg="1"/>
      <p:bldP spid="164" grpId="0" animBg="1"/>
      <p:bldP spid="166" grpId="0" animBg="1"/>
      <p:bldP spid="167" grpId="0" animBg="1"/>
      <p:bldP spid="168" grpId="0" animBg="1"/>
      <p:bldP spid="77" grpId="0" animBg="1"/>
      <p:bldP spid="138" grpId="0"/>
      <p:bldP spid="147" grpId="0" animBg="1"/>
      <p:bldP spid="148" grpId="0" animBg="1"/>
      <p:bldP spid="149" grpId="0" animBg="1"/>
      <p:bldP spid="150" grpId="0" animBg="1"/>
      <p:bldP spid="151" grpId="0" animBg="1"/>
      <p:bldP spid="152" grpId="0" animBg="1"/>
      <p:bldP spid="71" grpId="0" animBg="1"/>
      <p:bldP spid="47" grpId="0"/>
      <p:bldP spid="48" grpId="0" animBg="1"/>
      <p:bldP spid="51" grpId="0" animBg="1"/>
      <p:bldP spid="56"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bwMode="auto">
          <a:xfrm>
            <a:off x="4447991" y="1345520"/>
            <a:ext cx="7740833" cy="1131875"/>
          </a:xfrm>
          <a:prstGeom prst="roundRect">
            <a:avLst>
              <a:gd name="adj" fmla="val 0"/>
            </a:avLst>
          </a:prstGeom>
          <a:solidFill>
            <a:schemeClr val="bg1">
              <a:lumMod val="95000"/>
            </a:schemeClr>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37" name="Rounded Rectangle 36"/>
          <p:cNvSpPr/>
          <p:nvPr/>
        </p:nvSpPr>
        <p:spPr bwMode="auto">
          <a:xfrm>
            <a:off x="4447991" y="2565571"/>
            <a:ext cx="7740833" cy="1131875"/>
          </a:xfrm>
          <a:prstGeom prst="roundRect">
            <a:avLst>
              <a:gd name="adj" fmla="val 0"/>
            </a:avLst>
          </a:prstGeom>
          <a:solidFill>
            <a:schemeClr val="bg1">
              <a:lumMod val="95000"/>
            </a:schemeClr>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49" name="Rounded Rectangle 48"/>
          <p:cNvSpPr/>
          <p:nvPr/>
        </p:nvSpPr>
        <p:spPr bwMode="auto">
          <a:xfrm>
            <a:off x="4447991" y="3785621"/>
            <a:ext cx="7740833" cy="1131875"/>
          </a:xfrm>
          <a:prstGeom prst="roundRect">
            <a:avLst>
              <a:gd name="adj" fmla="val 0"/>
            </a:avLst>
          </a:prstGeom>
          <a:solidFill>
            <a:schemeClr val="bg1">
              <a:lumMod val="95000"/>
            </a:schemeClr>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50" name="Rounded Rectangle 49"/>
          <p:cNvSpPr/>
          <p:nvPr/>
        </p:nvSpPr>
        <p:spPr bwMode="auto">
          <a:xfrm>
            <a:off x="4447991" y="5022183"/>
            <a:ext cx="7740833" cy="1645920"/>
          </a:xfrm>
          <a:prstGeom prst="roundRect">
            <a:avLst>
              <a:gd name="adj" fmla="val 0"/>
            </a:avLst>
          </a:prstGeom>
          <a:solidFill>
            <a:schemeClr val="bg1">
              <a:lumMod val="95000"/>
            </a:schemeClr>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25" name="Rounded Rectangle 24"/>
          <p:cNvSpPr/>
          <p:nvPr/>
        </p:nvSpPr>
        <p:spPr bwMode="auto">
          <a:xfrm>
            <a:off x="3347452" y="1345520"/>
            <a:ext cx="1097280" cy="1131875"/>
          </a:xfrm>
          <a:prstGeom prst="roundRect">
            <a:avLst>
              <a:gd name="adj" fmla="val 0"/>
            </a:avLst>
          </a:prstGeom>
          <a:solidFill>
            <a:schemeClr val="accent1"/>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47" name="Rounded Rectangle 46"/>
          <p:cNvSpPr/>
          <p:nvPr/>
        </p:nvSpPr>
        <p:spPr bwMode="auto">
          <a:xfrm>
            <a:off x="3347452" y="2565571"/>
            <a:ext cx="1097280" cy="1131875"/>
          </a:xfrm>
          <a:prstGeom prst="roundRect">
            <a:avLst>
              <a:gd name="adj" fmla="val 0"/>
            </a:avLst>
          </a:prstGeom>
          <a:solidFill>
            <a:schemeClr val="accent1"/>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68" name="Rounded Rectangle 67"/>
          <p:cNvSpPr/>
          <p:nvPr/>
        </p:nvSpPr>
        <p:spPr bwMode="auto">
          <a:xfrm>
            <a:off x="3347452" y="3785621"/>
            <a:ext cx="1097280" cy="1131875"/>
          </a:xfrm>
          <a:prstGeom prst="roundRect">
            <a:avLst>
              <a:gd name="adj" fmla="val 0"/>
            </a:avLst>
          </a:prstGeom>
          <a:solidFill>
            <a:schemeClr val="accent1"/>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88" name="Rounded Rectangle 87"/>
          <p:cNvSpPr/>
          <p:nvPr/>
        </p:nvSpPr>
        <p:spPr bwMode="auto">
          <a:xfrm>
            <a:off x="3347452" y="5022183"/>
            <a:ext cx="1097280" cy="1645920"/>
          </a:xfrm>
          <a:prstGeom prst="roundRect">
            <a:avLst>
              <a:gd name="adj" fmla="val 0"/>
            </a:avLst>
          </a:prstGeom>
          <a:solidFill>
            <a:schemeClr val="accent1"/>
          </a:solidFill>
          <a:ln w="9525" cap="flat" cmpd="sng" algn="ctr">
            <a:noFill/>
            <a:prstDash val="solid"/>
          </a:ln>
          <a:effectLst/>
        </p:spPr>
        <p:txBody>
          <a:bodyPr lIns="91436" tIns="45719" rIns="91436" bIns="45719" rtlCol="0" anchor="t" anchorCtr="0"/>
          <a:lstStyle/>
          <a:p>
            <a:pPr algn="ctr" defTabSz="1218885"/>
            <a:r>
              <a:rPr lang="en-US" sz="1500" dirty="0">
                <a:solidFill>
                  <a:schemeClr val="bg1">
                    <a:alpha val="99000"/>
                  </a:schemeClr>
                </a:solidFill>
                <a:latin typeface="Segoe UI"/>
                <a:ea typeface="Segoe UI" pitchFamily="34" charset="0"/>
                <a:cs typeface="Segoe UI" pitchFamily="34" charset="0"/>
              </a:rPr>
              <a:t> </a:t>
            </a:r>
          </a:p>
        </p:txBody>
      </p:sp>
      <p:sp>
        <p:nvSpPr>
          <p:cNvPr id="2" name="Title 1"/>
          <p:cNvSpPr>
            <a:spLocks noGrp="1"/>
          </p:cNvSpPr>
          <p:nvPr>
            <p:ph type="title"/>
          </p:nvPr>
        </p:nvSpPr>
        <p:spPr/>
        <p:txBody>
          <a:bodyPr/>
          <a:lstStyle/>
          <a:p>
            <a:r>
              <a:rPr lang="en-US" smtClean="0"/>
              <a:t>Storage: What are our options?</a:t>
            </a:r>
            <a:endParaRPr lang="en-US" dirty="0"/>
          </a:p>
        </p:txBody>
      </p:sp>
      <p:sp>
        <p:nvSpPr>
          <p:cNvPr id="32" name="Content Placeholder 4"/>
          <p:cNvSpPr txBox="1">
            <a:spLocks/>
          </p:cNvSpPr>
          <p:nvPr/>
        </p:nvSpPr>
        <p:spPr>
          <a:xfrm>
            <a:off x="4509781" y="1428001"/>
            <a:ext cx="5057204" cy="1012585"/>
          </a:xfrm>
          <a:prstGeom prst="rect">
            <a:avLst/>
          </a:prstGeom>
        </p:spPr>
        <p:txBody>
          <a:bodyPr vert="horz" wrap="square" lIns="91436"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00"/>
              </a:spcAft>
              <a:buNone/>
            </a:pPr>
            <a:r>
              <a:rPr lang="en-US" sz="2400" spc="-51" dirty="0">
                <a:solidFill>
                  <a:schemeClr val="tx1">
                    <a:alpha val="99000"/>
                  </a:schemeClr>
                </a:solidFill>
                <a:latin typeface="Segoe UI Light" pitchFamily="34" charset="0"/>
              </a:rPr>
              <a:t>Benefits: </a:t>
            </a:r>
          </a:p>
          <a:p>
            <a:pPr marL="0" lvl="1" indent="0">
              <a:spcBef>
                <a:spcPts val="0"/>
              </a:spcBef>
              <a:spcAft>
                <a:spcPts val="600"/>
              </a:spcAft>
              <a:buNone/>
            </a:pPr>
            <a:r>
              <a:rPr lang="en-US" sz="1900" spc="-51" dirty="0">
                <a:solidFill>
                  <a:schemeClr val="tx1">
                    <a:alpha val="99000"/>
                  </a:schemeClr>
                </a:solidFill>
              </a:rPr>
              <a:t>Non-relational structured storage</a:t>
            </a:r>
          </a:p>
          <a:p>
            <a:pPr marL="0" lvl="1" indent="0">
              <a:spcBef>
                <a:spcPts val="0"/>
              </a:spcBef>
              <a:spcAft>
                <a:spcPts val="600"/>
              </a:spcAft>
              <a:buNone/>
            </a:pPr>
            <a:r>
              <a:rPr lang="en-US" sz="1900" spc="-51" dirty="0">
                <a:solidFill>
                  <a:schemeClr val="tx1">
                    <a:alpha val="99000"/>
                  </a:schemeClr>
                </a:solidFill>
              </a:rPr>
              <a:t>Massive scale-out</a:t>
            </a:r>
          </a:p>
        </p:txBody>
      </p:sp>
      <p:sp>
        <p:nvSpPr>
          <p:cNvPr id="26" name="Rectangle 25"/>
          <p:cNvSpPr/>
          <p:nvPr/>
        </p:nvSpPr>
        <p:spPr>
          <a:xfrm>
            <a:off x="411282" y="1369944"/>
            <a:ext cx="2687958" cy="1246490"/>
          </a:xfrm>
          <a:prstGeom prst="rect">
            <a:avLst/>
          </a:prstGeom>
        </p:spPr>
        <p:txBody>
          <a:bodyPr wrap="square" lIns="182872" tIns="91436" rIns="91436" bIns="45719" anchor="t" anchorCtr="0">
            <a:spAutoFit/>
          </a:bodyPr>
          <a:lstStyle/>
          <a:p>
            <a:pPr algn="r" defTabSz="914323">
              <a:lnSpc>
                <a:spcPct val="90000"/>
              </a:lnSpc>
              <a:defRPr/>
            </a:pPr>
            <a:r>
              <a:rPr lang="en-US" sz="4000" kern="0" dirty="0" smtClean="0">
                <a:solidFill>
                  <a:schemeClr val="accent1">
                    <a:alpha val="99000"/>
                  </a:schemeClr>
                </a:solidFill>
                <a:latin typeface="Segoe UI Light" pitchFamily="34" charset="0"/>
              </a:rPr>
              <a:t>Tables Storage</a:t>
            </a:r>
            <a:endParaRPr lang="en-US" sz="3200" kern="0" dirty="0">
              <a:solidFill>
                <a:schemeClr val="accent1">
                  <a:alpha val="99000"/>
                </a:schemeClr>
              </a:solidFill>
              <a:latin typeface="Segoe UI Light" pitchFamily="34" charset="0"/>
            </a:endParaRPr>
          </a:p>
        </p:txBody>
      </p:sp>
      <p:grpSp>
        <p:nvGrpSpPr>
          <p:cNvPr id="34" name="Group 33"/>
          <p:cNvGrpSpPr/>
          <p:nvPr/>
        </p:nvGrpSpPr>
        <p:grpSpPr>
          <a:xfrm>
            <a:off x="3533074" y="1504554"/>
            <a:ext cx="739530" cy="813807"/>
            <a:chOff x="-1290162" y="842737"/>
            <a:chExt cx="986944" cy="1086067"/>
          </a:xfrm>
        </p:grpSpPr>
        <p:sp>
          <p:nvSpPr>
            <p:cNvPr id="36" name="Rectangle 35"/>
            <p:cNvSpPr/>
            <p:nvPr/>
          </p:nvSpPr>
          <p:spPr>
            <a:xfrm>
              <a:off x="-1278789" y="842737"/>
              <a:ext cx="975571" cy="1086067"/>
            </a:xfrm>
            <a:prstGeom prst="rect">
              <a:avLst/>
            </a:prstGeom>
            <a:noFill/>
            <a:ln w="38100">
              <a:solidFill>
                <a:schemeClr val="bg1"/>
              </a:solidFill>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000" dirty="0">
                <a:ln>
                  <a:solidFill>
                    <a:schemeClr val="accent4"/>
                  </a:solidFill>
                </a:ln>
                <a:solidFill>
                  <a:schemeClr val="accent4"/>
                </a:solidFill>
              </a:endParaRPr>
            </a:p>
          </p:txBody>
        </p:sp>
        <p:cxnSp>
          <p:nvCxnSpPr>
            <p:cNvPr id="43" name="Straight Connector 42"/>
            <p:cNvCxnSpPr/>
            <p:nvPr/>
          </p:nvCxnSpPr>
          <p:spPr>
            <a:xfrm>
              <a:off x="-1088825"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4" name="Straight Connector 43"/>
            <p:cNvCxnSpPr/>
            <p:nvPr/>
          </p:nvCxnSpPr>
          <p:spPr>
            <a:xfrm>
              <a:off x="-885244"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5" name="Straight Connector 44"/>
            <p:cNvCxnSpPr/>
            <p:nvPr/>
          </p:nvCxnSpPr>
          <p:spPr>
            <a:xfrm>
              <a:off x="-681663"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6" name="Straight Connector 45"/>
            <p:cNvCxnSpPr/>
            <p:nvPr/>
          </p:nvCxnSpPr>
          <p:spPr>
            <a:xfrm>
              <a:off x="-478083"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39" name="Straight Connector 38"/>
            <p:cNvCxnSpPr/>
            <p:nvPr/>
          </p:nvCxnSpPr>
          <p:spPr>
            <a:xfrm rot="16200000">
              <a:off x="-802701" y="1228665"/>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rot="16200000">
              <a:off x="-802701" y="1015066"/>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1" name="Straight Connector 40"/>
            <p:cNvCxnSpPr/>
            <p:nvPr/>
          </p:nvCxnSpPr>
          <p:spPr>
            <a:xfrm rot="16200000">
              <a:off x="-802701" y="801468"/>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2" name="Straight Connector 41"/>
            <p:cNvCxnSpPr/>
            <p:nvPr/>
          </p:nvCxnSpPr>
          <p:spPr>
            <a:xfrm rot="16200000">
              <a:off x="-802701" y="587869"/>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grpSp>
      <p:sp>
        <p:nvSpPr>
          <p:cNvPr id="38" name="Content Placeholder 4"/>
          <p:cNvSpPr txBox="1">
            <a:spLocks/>
          </p:cNvSpPr>
          <p:nvPr/>
        </p:nvSpPr>
        <p:spPr>
          <a:xfrm>
            <a:off x="4509781" y="2648052"/>
            <a:ext cx="5057204" cy="672492"/>
          </a:xfrm>
          <a:prstGeom prst="rect">
            <a:avLst/>
          </a:prstGeom>
        </p:spPr>
        <p:txBody>
          <a:bodyPr vert="horz" wrap="square" lIns="91436"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00"/>
              </a:spcAft>
              <a:buNone/>
            </a:pPr>
            <a:r>
              <a:rPr lang="en-US" sz="2400" spc="-51" dirty="0">
                <a:solidFill>
                  <a:schemeClr val="tx1">
                    <a:alpha val="99000"/>
                  </a:schemeClr>
                </a:solidFill>
                <a:latin typeface="Segoe UI Light" pitchFamily="34" charset="0"/>
              </a:rPr>
              <a:t>Benefits: </a:t>
            </a:r>
          </a:p>
          <a:p>
            <a:pPr marL="0" lvl="1" indent="0">
              <a:spcBef>
                <a:spcPts val="0"/>
              </a:spcBef>
              <a:spcAft>
                <a:spcPts val="600"/>
              </a:spcAft>
              <a:buNone/>
            </a:pPr>
            <a:r>
              <a:rPr lang="en-US" sz="1900" spc="-51" dirty="0">
                <a:solidFill>
                  <a:schemeClr val="tx1">
                    <a:alpha val="99000"/>
                  </a:schemeClr>
                </a:solidFill>
              </a:rPr>
              <a:t>Big files</a:t>
            </a:r>
          </a:p>
        </p:txBody>
      </p:sp>
      <p:sp>
        <p:nvSpPr>
          <p:cNvPr id="48" name="Rectangle 47"/>
          <p:cNvSpPr/>
          <p:nvPr/>
        </p:nvSpPr>
        <p:spPr>
          <a:xfrm>
            <a:off x="411282" y="2589998"/>
            <a:ext cx="2687958" cy="1080295"/>
          </a:xfrm>
          <a:prstGeom prst="rect">
            <a:avLst/>
          </a:prstGeom>
        </p:spPr>
        <p:txBody>
          <a:bodyPr wrap="square" lIns="182872" tIns="91436" rIns="91436" bIns="45719" anchor="t" anchorCtr="0">
            <a:spAutoFit/>
          </a:bodyPr>
          <a:lstStyle/>
          <a:p>
            <a:pPr algn="r" defTabSz="914323">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a:solidFill>
                  <a:schemeClr val="accent1">
                    <a:alpha val="99000"/>
                  </a:schemeClr>
                </a:solidFill>
                <a:latin typeface="Segoe UI Light" pitchFamily="34" charset="0"/>
              </a:rPr>
              <a:t>Blobs</a:t>
            </a:r>
            <a:endParaRPr lang="en-US" sz="3200" kern="0" dirty="0">
              <a:solidFill>
                <a:schemeClr val="accent1">
                  <a:alpha val="99000"/>
                </a:schemeClr>
              </a:solidFill>
              <a:latin typeface="Segoe UI Light" pitchFamily="34" charset="0"/>
            </a:endParaRPr>
          </a:p>
        </p:txBody>
      </p:sp>
      <p:sp>
        <p:nvSpPr>
          <p:cNvPr id="80" name="Freeform 8"/>
          <p:cNvSpPr>
            <a:spLocks noEditPoints="1"/>
          </p:cNvSpPr>
          <p:nvPr/>
        </p:nvSpPr>
        <p:spPr bwMode="auto">
          <a:xfrm>
            <a:off x="3533073" y="2722263"/>
            <a:ext cx="655727" cy="816148"/>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bg1"/>
          </a:solidFill>
          <a:ln>
            <a:noFill/>
          </a:ln>
          <a:extLst/>
        </p:spPr>
        <p:txBody>
          <a:bodyPr vert="horz" wrap="square" lIns="91436" tIns="45719" rIns="91436" bIns="45719" numCol="1" anchor="t" anchorCtr="0" compatLnSpc="1">
            <a:prstTxWarp prst="textNoShape">
              <a:avLst/>
            </a:prstTxWarp>
          </a:bodyPr>
          <a:lstStyle/>
          <a:p>
            <a:endParaRPr lang="en-US" sz="1600"/>
          </a:p>
        </p:txBody>
      </p:sp>
      <p:sp>
        <p:nvSpPr>
          <p:cNvPr id="67" name="Content Placeholder 4"/>
          <p:cNvSpPr txBox="1">
            <a:spLocks/>
          </p:cNvSpPr>
          <p:nvPr/>
        </p:nvSpPr>
        <p:spPr>
          <a:xfrm>
            <a:off x="4509781" y="3868103"/>
            <a:ext cx="5057204" cy="1012585"/>
          </a:xfrm>
          <a:prstGeom prst="rect">
            <a:avLst/>
          </a:prstGeom>
        </p:spPr>
        <p:txBody>
          <a:bodyPr vert="horz" wrap="square" lIns="91436"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00"/>
              </a:spcAft>
              <a:buNone/>
            </a:pPr>
            <a:r>
              <a:rPr lang="en-US" sz="2400" spc="-51" dirty="0">
                <a:solidFill>
                  <a:schemeClr val="tx1">
                    <a:alpha val="99000"/>
                  </a:schemeClr>
                </a:solidFill>
                <a:latin typeface="Segoe UI Light" pitchFamily="34" charset="0"/>
              </a:rPr>
              <a:t>Benefits: </a:t>
            </a:r>
          </a:p>
          <a:p>
            <a:pPr marL="0" lvl="1" indent="0">
              <a:spcBef>
                <a:spcPts val="0"/>
              </a:spcBef>
              <a:spcAft>
                <a:spcPts val="600"/>
              </a:spcAft>
              <a:buNone/>
            </a:pPr>
            <a:r>
              <a:rPr lang="fr-FR" sz="1900" spc="-51" dirty="0">
                <a:solidFill>
                  <a:schemeClr val="tx1">
                    <a:alpha val="99000"/>
                  </a:schemeClr>
                </a:solidFill>
              </a:rPr>
              <a:t>Persistent </a:t>
            </a:r>
            <a:r>
              <a:rPr lang="fr-FR" sz="1900" spc="-51" dirty="0" err="1">
                <a:solidFill>
                  <a:schemeClr val="tx1">
                    <a:alpha val="99000"/>
                  </a:schemeClr>
                </a:solidFill>
              </a:rPr>
              <a:t>Async</a:t>
            </a:r>
            <a:r>
              <a:rPr lang="fr-FR" sz="1900" spc="-51" dirty="0">
                <a:solidFill>
                  <a:schemeClr val="tx1">
                    <a:alpha val="99000"/>
                  </a:schemeClr>
                </a:solidFill>
              </a:rPr>
              <a:t> Messaging</a:t>
            </a:r>
          </a:p>
          <a:p>
            <a:pPr marL="0" lvl="1" indent="0">
              <a:spcBef>
                <a:spcPts val="0"/>
              </a:spcBef>
              <a:spcAft>
                <a:spcPts val="600"/>
              </a:spcAft>
              <a:buNone/>
            </a:pPr>
            <a:r>
              <a:rPr lang="fr-FR" sz="1900" spc="-51" dirty="0" err="1">
                <a:solidFill>
                  <a:schemeClr val="tx1">
                    <a:alpha val="99000"/>
                  </a:schemeClr>
                </a:solidFill>
              </a:rPr>
              <a:t>Enqueue</a:t>
            </a:r>
            <a:r>
              <a:rPr lang="fr-FR" sz="1900" spc="-51" dirty="0">
                <a:solidFill>
                  <a:schemeClr val="tx1">
                    <a:alpha val="99000"/>
                  </a:schemeClr>
                </a:solidFill>
              </a:rPr>
              <a:t>, </a:t>
            </a:r>
            <a:r>
              <a:rPr lang="fr-FR" sz="1900" spc="-51" dirty="0" err="1">
                <a:solidFill>
                  <a:schemeClr val="tx1">
                    <a:alpha val="99000"/>
                  </a:schemeClr>
                </a:solidFill>
              </a:rPr>
              <a:t>Dequeue</a:t>
            </a:r>
            <a:endParaRPr lang="fr-FR" sz="1900" spc="-51" dirty="0">
              <a:solidFill>
                <a:schemeClr val="tx1">
                  <a:alpha val="99000"/>
                </a:schemeClr>
              </a:solidFill>
            </a:endParaRPr>
          </a:p>
        </p:txBody>
      </p:sp>
      <p:sp>
        <p:nvSpPr>
          <p:cNvPr id="69" name="Rectangle 68"/>
          <p:cNvSpPr/>
          <p:nvPr/>
        </p:nvSpPr>
        <p:spPr>
          <a:xfrm>
            <a:off x="411282" y="3810047"/>
            <a:ext cx="2687958" cy="1080291"/>
          </a:xfrm>
          <a:prstGeom prst="rect">
            <a:avLst/>
          </a:prstGeom>
        </p:spPr>
        <p:txBody>
          <a:bodyPr wrap="square" lIns="182872" tIns="91436" rIns="91436" bIns="45719" anchor="t" anchorCtr="0">
            <a:spAutoFit/>
          </a:bodyPr>
          <a:lstStyle/>
          <a:p>
            <a:pPr algn="r" defTabSz="914323">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a:solidFill>
                  <a:schemeClr val="accent1">
                    <a:alpha val="99000"/>
                  </a:schemeClr>
                </a:solidFill>
                <a:latin typeface="Segoe UI Light" pitchFamily="34" charset="0"/>
              </a:rPr>
              <a:t>Queues</a:t>
            </a:r>
            <a:endParaRPr lang="en-US" sz="3200" kern="0" dirty="0">
              <a:solidFill>
                <a:schemeClr val="accent1">
                  <a:alpha val="99000"/>
                </a:schemeClr>
              </a:solidFill>
              <a:latin typeface="Segoe UI Light" pitchFamily="34" charset="0"/>
            </a:endParaRPr>
          </a:p>
        </p:txBody>
      </p:sp>
      <p:grpSp>
        <p:nvGrpSpPr>
          <p:cNvPr id="81" name="Group 80"/>
          <p:cNvGrpSpPr/>
          <p:nvPr/>
        </p:nvGrpSpPr>
        <p:grpSpPr>
          <a:xfrm flipV="1">
            <a:off x="3524673" y="4264858"/>
            <a:ext cx="761828" cy="173399"/>
            <a:chOff x="8079777" y="5723467"/>
            <a:chExt cx="672244" cy="269455"/>
          </a:xfrm>
          <a:noFill/>
        </p:grpSpPr>
        <p:sp>
          <p:nvSpPr>
            <p:cNvPr id="82" name="Rectangle 81"/>
            <p:cNvSpPr/>
            <p:nvPr/>
          </p:nvSpPr>
          <p:spPr bwMode="auto">
            <a:xfrm>
              <a:off x="8079777"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1600" dirty="0">
                <a:solidFill>
                  <a:schemeClr val="accent1"/>
                </a:solidFill>
                <a:latin typeface="+mj-lt"/>
              </a:endParaRPr>
            </a:p>
          </p:txBody>
        </p:sp>
        <p:sp>
          <p:nvSpPr>
            <p:cNvPr id="83" name="Rectangle 82"/>
            <p:cNvSpPr/>
            <p:nvPr/>
          </p:nvSpPr>
          <p:spPr bwMode="auto">
            <a:xfrm>
              <a:off x="8247838"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1600" dirty="0">
                <a:solidFill>
                  <a:schemeClr val="accent1"/>
                </a:solidFill>
                <a:latin typeface="+mj-lt"/>
              </a:endParaRPr>
            </a:p>
          </p:txBody>
        </p:sp>
        <p:sp>
          <p:nvSpPr>
            <p:cNvPr id="84" name="Rectangle 83"/>
            <p:cNvSpPr/>
            <p:nvPr/>
          </p:nvSpPr>
          <p:spPr bwMode="auto">
            <a:xfrm>
              <a:off x="8415899"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1600" dirty="0">
                <a:solidFill>
                  <a:schemeClr val="accent1"/>
                </a:solidFill>
                <a:latin typeface="+mj-lt"/>
              </a:endParaRPr>
            </a:p>
          </p:txBody>
        </p:sp>
        <p:sp>
          <p:nvSpPr>
            <p:cNvPr id="85" name="Rectangle 84"/>
            <p:cNvSpPr/>
            <p:nvPr/>
          </p:nvSpPr>
          <p:spPr bwMode="auto">
            <a:xfrm>
              <a:off x="8583960" y="5723467"/>
              <a:ext cx="168061"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1600" dirty="0">
                <a:solidFill>
                  <a:schemeClr val="accent1"/>
                </a:solidFill>
                <a:latin typeface="+mj-lt"/>
              </a:endParaRPr>
            </a:p>
          </p:txBody>
        </p:sp>
      </p:grpSp>
      <p:sp>
        <p:nvSpPr>
          <p:cNvPr id="87" name="Content Placeholder 4"/>
          <p:cNvSpPr txBox="1">
            <a:spLocks/>
          </p:cNvSpPr>
          <p:nvPr/>
        </p:nvSpPr>
        <p:spPr>
          <a:xfrm>
            <a:off x="4509781" y="5104665"/>
            <a:ext cx="5057204" cy="1352678"/>
          </a:xfrm>
          <a:prstGeom prst="rect">
            <a:avLst/>
          </a:prstGeom>
        </p:spPr>
        <p:txBody>
          <a:bodyPr vert="horz" wrap="square" lIns="91436"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00"/>
              </a:spcAft>
              <a:buNone/>
            </a:pPr>
            <a:r>
              <a:rPr lang="en-US" sz="2400" spc="-51" dirty="0">
                <a:solidFill>
                  <a:schemeClr val="tx1">
                    <a:alpha val="99000"/>
                  </a:schemeClr>
                </a:solidFill>
                <a:latin typeface="Segoe UI Light" pitchFamily="34" charset="0"/>
              </a:rPr>
              <a:t>Benefits: </a:t>
            </a:r>
          </a:p>
          <a:p>
            <a:pPr marL="0" lvl="1" indent="0">
              <a:spcBef>
                <a:spcPts val="0"/>
              </a:spcBef>
              <a:spcAft>
                <a:spcPts val="600"/>
              </a:spcAft>
              <a:buNone/>
            </a:pPr>
            <a:r>
              <a:rPr lang="en-US" sz="1900" spc="-51" dirty="0">
                <a:solidFill>
                  <a:schemeClr val="tx1">
                    <a:alpha val="99000"/>
                  </a:schemeClr>
                </a:solidFill>
              </a:rPr>
              <a:t>Relational database</a:t>
            </a:r>
          </a:p>
          <a:p>
            <a:pPr marL="0" lvl="1" indent="0">
              <a:spcBef>
                <a:spcPts val="0"/>
              </a:spcBef>
              <a:spcAft>
                <a:spcPts val="600"/>
              </a:spcAft>
              <a:buNone/>
            </a:pPr>
            <a:r>
              <a:rPr lang="en-US" sz="1900" spc="-51" dirty="0">
                <a:solidFill>
                  <a:schemeClr val="tx1">
                    <a:alpha val="99000"/>
                  </a:schemeClr>
                </a:solidFill>
              </a:rPr>
              <a:t>Highly available</a:t>
            </a:r>
          </a:p>
          <a:p>
            <a:pPr marL="0" lvl="1" indent="0">
              <a:spcBef>
                <a:spcPts val="0"/>
              </a:spcBef>
              <a:spcAft>
                <a:spcPts val="600"/>
              </a:spcAft>
              <a:buNone/>
            </a:pPr>
            <a:r>
              <a:rPr lang="en-US" sz="1900" spc="-51" dirty="0">
                <a:solidFill>
                  <a:schemeClr val="tx1">
                    <a:alpha val="99000"/>
                  </a:schemeClr>
                </a:solidFill>
              </a:rPr>
              <a:t>Managed for you as a service</a:t>
            </a:r>
          </a:p>
        </p:txBody>
      </p:sp>
      <p:sp>
        <p:nvSpPr>
          <p:cNvPr id="89" name="Rectangle 88"/>
          <p:cNvSpPr/>
          <p:nvPr/>
        </p:nvSpPr>
        <p:spPr>
          <a:xfrm>
            <a:off x="411282" y="5046607"/>
            <a:ext cx="2687958" cy="1080296"/>
          </a:xfrm>
          <a:prstGeom prst="rect">
            <a:avLst/>
          </a:prstGeom>
        </p:spPr>
        <p:txBody>
          <a:bodyPr wrap="square" lIns="182872" tIns="91436" rIns="91436" bIns="45719" anchor="t" anchorCtr="0">
            <a:spAutoFit/>
          </a:bodyPr>
          <a:lstStyle/>
          <a:p>
            <a:pPr algn="r" defTabSz="914323">
              <a:lnSpc>
                <a:spcPct val="90000"/>
              </a:lnSpc>
              <a:defRPr/>
            </a:pPr>
            <a:r>
              <a:rPr lang="en-US" sz="2800" kern="0" dirty="0">
                <a:solidFill>
                  <a:schemeClr val="tx1">
                    <a:lumMod val="75000"/>
                    <a:lumOff val="25000"/>
                    <a:alpha val="99000"/>
                  </a:schemeClr>
                </a:solidFill>
                <a:latin typeface="Segoe UI Light" pitchFamily="34" charset="0"/>
              </a:rPr>
              <a:t>SQL </a:t>
            </a:r>
            <a:br>
              <a:rPr lang="en-US" sz="2800" kern="0" dirty="0">
                <a:solidFill>
                  <a:schemeClr val="tx1">
                    <a:lumMod val="75000"/>
                    <a:lumOff val="25000"/>
                    <a:alpha val="99000"/>
                  </a:schemeClr>
                </a:solidFill>
                <a:latin typeface="Segoe UI Light" pitchFamily="34" charset="0"/>
              </a:rPr>
            </a:br>
            <a:r>
              <a:rPr lang="en-US" sz="4000" kern="0" dirty="0" smtClean="0">
                <a:solidFill>
                  <a:schemeClr val="accent1">
                    <a:alpha val="99000"/>
                  </a:schemeClr>
                </a:solidFill>
                <a:latin typeface="Segoe UI Light" pitchFamily="34" charset="0"/>
              </a:rPr>
              <a:t>Database</a:t>
            </a:r>
            <a:endParaRPr lang="en-US" sz="4000" kern="0" dirty="0">
              <a:solidFill>
                <a:schemeClr val="accent1">
                  <a:alpha val="99000"/>
                </a:schemeClr>
              </a:solidFill>
              <a:latin typeface="Segoe UI Light" pitchFamily="34" charset="0"/>
            </a:endParaRPr>
          </a:p>
        </p:txBody>
      </p:sp>
      <p:sp>
        <p:nvSpPr>
          <p:cNvPr id="35" name="Freeform 6"/>
          <p:cNvSpPr>
            <a:spLocks noEditPoints="1"/>
          </p:cNvSpPr>
          <p:nvPr/>
        </p:nvSpPr>
        <p:spPr bwMode="auto">
          <a:xfrm>
            <a:off x="3665111" y="5159105"/>
            <a:ext cx="475459" cy="855303"/>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36" tIns="45719" rIns="91436" bIns="45719"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60219471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8 Style UI Apps:	</a:t>
            </a:r>
            <a:endParaRPr lang="en-US" dirty="0"/>
          </a:p>
        </p:txBody>
      </p:sp>
      <p:sp>
        <p:nvSpPr>
          <p:cNvPr id="3" name="Text Placeholder 2"/>
          <p:cNvSpPr>
            <a:spLocks noGrp="1"/>
          </p:cNvSpPr>
          <p:nvPr>
            <p:ph type="body" sz="quarter" idx="11"/>
          </p:nvPr>
        </p:nvSpPr>
        <p:spPr>
          <a:xfrm>
            <a:off x="520700" y="1447800"/>
            <a:ext cx="5394960" cy="1908215"/>
          </a:xfrm>
        </p:spPr>
        <p:txBody>
          <a:bodyPr/>
          <a:lstStyle/>
          <a:p>
            <a:r>
              <a:rPr lang="en-US" dirty="0" smtClean="0"/>
              <a:t>Language Support</a:t>
            </a:r>
          </a:p>
          <a:p>
            <a:pPr lvl="1"/>
            <a:r>
              <a:rPr lang="en-US" dirty="0"/>
              <a:t>JS/HTML</a:t>
            </a:r>
          </a:p>
          <a:p>
            <a:pPr lvl="1"/>
            <a:r>
              <a:rPr lang="en-US" dirty="0"/>
              <a:t>C#/XAML</a:t>
            </a:r>
          </a:p>
          <a:p>
            <a:pPr lvl="1"/>
            <a:r>
              <a:rPr lang="en-US" dirty="0"/>
              <a:t>C++</a:t>
            </a:r>
          </a:p>
          <a:p>
            <a:pPr lvl="1"/>
            <a:r>
              <a:rPr lang="en-US" dirty="0" err="1"/>
              <a:t>WinRT</a:t>
            </a:r>
            <a:r>
              <a:rPr lang="en-US" dirty="0"/>
              <a:t> API</a:t>
            </a:r>
          </a:p>
        </p:txBody>
      </p:sp>
      <p:sp>
        <p:nvSpPr>
          <p:cNvPr id="4" name="Content Placeholder 3"/>
          <p:cNvSpPr>
            <a:spLocks noGrp="1"/>
          </p:cNvSpPr>
          <p:nvPr>
            <p:ph type="body" sz="quarter" idx="12"/>
          </p:nvPr>
        </p:nvSpPr>
        <p:spPr>
          <a:xfrm>
            <a:off x="6277928" y="1447800"/>
            <a:ext cx="5394960" cy="2788456"/>
          </a:xfrm>
        </p:spPr>
        <p:txBody>
          <a:bodyPr/>
          <a:lstStyle/>
          <a:p>
            <a:pPr marL="0" lvl="1">
              <a:spcBef>
                <a:spcPts val="1200"/>
              </a:spcBef>
            </a:pPr>
            <a:r>
              <a:rPr lang="en-US" sz="4000" spc="-70" dirty="0">
                <a:solidFill>
                  <a:schemeClr val="tx2">
                    <a:alpha val="99000"/>
                  </a:schemeClr>
                </a:solidFill>
                <a:latin typeface="+mj-lt"/>
              </a:rPr>
              <a:t>Today</a:t>
            </a:r>
          </a:p>
          <a:p>
            <a:pPr marL="0" lvl="1"/>
            <a:r>
              <a:rPr lang="en-US" dirty="0" err="1"/>
              <a:t>HttpClient</a:t>
            </a:r>
            <a:endParaRPr lang="en-US" dirty="0"/>
          </a:p>
          <a:p>
            <a:pPr marL="0" lvl="1"/>
            <a:r>
              <a:rPr lang="en-US" dirty="0"/>
              <a:t>Media</a:t>
            </a:r>
          </a:p>
          <a:p>
            <a:pPr lvl="1"/>
            <a:r>
              <a:rPr lang="en-US" sz="1600" dirty="0" err="1" smtClean="0"/>
              <a:t>CameraCaptureUI</a:t>
            </a:r>
            <a:endParaRPr lang="en-US" sz="1600" dirty="0" smtClean="0"/>
          </a:p>
          <a:p>
            <a:pPr marL="0" lvl="1"/>
            <a:r>
              <a:rPr lang="en-US" dirty="0"/>
              <a:t>Location</a:t>
            </a:r>
          </a:p>
          <a:p>
            <a:pPr lvl="1"/>
            <a:r>
              <a:rPr lang="en-US" sz="1600" dirty="0" err="1" smtClean="0"/>
              <a:t>Geolocator</a:t>
            </a:r>
            <a:endParaRPr lang="en-US" sz="1600" dirty="0" smtClean="0"/>
          </a:p>
          <a:p>
            <a:pPr marL="0" lvl="1"/>
            <a:r>
              <a:rPr lang="en-US" dirty="0"/>
              <a:t>Notifications</a:t>
            </a:r>
          </a:p>
          <a:p>
            <a:pPr lvl="1"/>
            <a:r>
              <a:rPr lang="en-US" sz="1600" dirty="0" err="1" smtClean="0"/>
              <a:t>PushNotificationChannelManager</a:t>
            </a:r>
            <a:endParaRPr lang="en-US" sz="1600" dirty="0"/>
          </a:p>
        </p:txBody>
      </p:sp>
    </p:spTree>
    <p:extLst>
      <p:ext uri="{BB962C8B-B14F-4D97-AF65-F5344CB8AC3E}">
        <p14:creationId xmlns:p14="http://schemas.microsoft.com/office/powerpoint/2010/main" val="256635039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5000"/>
            <a:ext cx="10103249" cy="1378644"/>
          </a:xfrm>
        </p:spPr>
        <p:txBody>
          <a:bodyPr/>
          <a:lstStyle/>
          <a:p>
            <a:r>
              <a:rPr lang="en-US" dirty="0" smtClean="0"/>
              <a:t>Basic Connectivity</a:t>
            </a:r>
            <a:endParaRPr lang="en-US" dirty="0"/>
          </a:p>
        </p:txBody>
      </p:sp>
    </p:spTree>
    <p:extLst>
      <p:ext uri="{BB962C8B-B14F-4D97-AF65-F5344CB8AC3E}">
        <p14:creationId xmlns:p14="http://schemas.microsoft.com/office/powerpoint/2010/main" val="185786201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800" dirty="0" smtClean="0">
              <a:solidFill>
                <a:srgbClr val="00AEEF">
                  <a:alpha val="99000"/>
                </a:srgbClr>
              </a:solidFill>
            </a:endParaRPr>
          </a:p>
        </p:txBody>
      </p:sp>
      <p:sp>
        <p:nvSpPr>
          <p:cNvPr id="2" name="Title 1"/>
          <p:cNvSpPr>
            <a:spLocks noGrp="1"/>
          </p:cNvSpPr>
          <p:nvPr>
            <p:ph type="title"/>
          </p:nvPr>
        </p:nvSpPr>
        <p:spPr>
          <a:xfrm>
            <a:off x="93934" y="3050601"/>
            <a:ext cx="10237787" cy="914096"/>
          </a:xfrm>
        </p:spPr>
        <p:txBody>
          <a:bodyPr/>
          <a:lstStyle/>
          <a:p>
            <a:r>
              <a:rPr lang="en-US" sz="6600" dirty="0" smtClean="0"/>
              <a:t>Basic </a:t>
            </a:r>
            <a:r>
              <a:rPr lang="en-US" sz="6600" dirty="0" err="1" smtClean="0"/>
              <a:t>WebAPI</a:t>
            </a:r>
            <a:r>
              <a:rPr lang="en-US" sz="6600" dirty="0" smtClean="0"/>
              <a:t> + </a:t>
            </a:r>
            <a:r>
              <a:rPr lang="en-US" sz="6600" dirty="0" err="1" smtClean="0"/>
              <a:t>HttpClient</a:t>
            </a:r>
            <a:endParaRPr lang="en-US" sz="6600"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058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Windows_Azure_DevCamp_16x9_Template">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6.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TechEd_2012_Template_16x9</Template>
  <TotalTime>0</TotalTime>
  <Words>1630</Words>
  <Application>Microsoft Office PowerPoint</Application>
  <PresentationFormat>Custom</PresentationFormat>
  <Paragraphs>333</Paragraphs>
  <Slides>27</Slides>
  <Notes>18</Notes>
  <HiddenSlides>1</HiddenSlides>
  <MMClips>0</MMClips>
  <ScaleCrop>false</ScaleCrop>
  <HeadingPairs>
    <vt:vector size="4" baseType="variant">
      <vt:variant>
        <vt:lpstr>Theme</vt:lpstr>
      </vt:variant>
      <vt:variant>
        <vt:i4>6</vt:i4>
      </vt:variant>
      <vt:variant>
        <vt:lpstr>Slide Titles</vt:lpstr>
      </vt:variant>
      <vt:variant>
        <vt:i4>27</vt:i4>
      </vt:variant>
    </vt:vector>
  </HeadingPairs>
  <TitlesOfParts>
    <vt:vector size="33" baseType="lpstr">
      <vt:lpstr>MS1444_Windows Azure Template 16x9_r08b</vt:lpstr>
      <vt:lpstr>White with Consolas font for code slides</vt:lpstr>
      <vt:lpstr>Windows_Azure_DevCamp_16x9_Template - FINAL2</vt:lpstr>
      <vt:lpstr>Accent Color Transition Slides</vt:lpstr>
      <vt:lpstr>Windows_Azure_DevCamp_16x9_Template</vt:lpstr>
      <vt:lpstr>MS1444_Windows Azure Template 16x9_r08a</vt:lpstr>
      <vt:lpstr>Building Connected Windows 8 Apps with Windows Azure Web Sites</vt:lpstr>
      <vt:lpstr>Recorded version of this deck and demo source</vt:lpstr>
      <vt:lpstr>PowerPoint Presentation</vt:lpstr>
      <vt:lpstr>PowerPoint Presentation</vt:lpstr>
      <vt:lpstr>Compute: What are our Options?</vt:lpstr>
      <vt:lpstr>Storage: What are our options?</vt:lpstr>
      <vt:lpstr>Windows 8 Style UI Apps: </vt:lpstr>
      <vt:lpstr>PowerPoint Presentation</vt:lpstr>
      <vt:lpstr>Basic WebAPI + HttpClient</vt:lpstr>
      <vt:lpstr>Key Takeaway: Serialization format matters</vt:lpstr>
      <vt:lpstr>PowerPoint Presentation</vt:lpstr>
      <vt:lpstr>Storage: How do we keep secrets secret?</vt:lpstr>
      <vt:lpstr>Storage: Using Shared Access Signatures </vt:lpstr>
      <vt:lpstr>Blob Storage w/ SAS</vt:lpstr>
      <vt:lpstr>Next Steps</vt:lpstr>
      <vt:lpstr>PowerPoint Presentation</vt:lpstr>
      <vt:lpstr>Location Basics </vt:lpstr>
      <vt:lpstr>Adding Location</vt:lpstr>
      <vt:lpstr>EF 4.3.1 vs &gt;= 5.0 with Spatial Data</vt:lpstr>
      <vt:lpstr>PowerPoint Presentation</vt:lpstr>
      <vt:lpstr>Push Notification Lifecycle</vt:lpstr>
      <vt:lpstr>Push Notifications</vt:lpstr>
      <vt:lpstr>Next Steps</vt:lpstr>
      <vt:lpstr>Application Building Blocks</vt:lpstr>
      <vt:lpstr>Summary</vt:lpstr>
      <vt:lpstr>Sample Source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2012-06-15T05:40:38Z</dcterms:created>
  <dcterms:modified xsi:type="dcterms:W3CDTF">2012-09-27T22:13:55Z</dcterms:modified>
</cp:coreProperties>
</file>