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33"/>
  </p:notesMasterIdLst>
  <p:sldIdLst>
    <p:sldId id="256" r:id="rId8"/>
    <p:sldId id="547" r:id="rId9"/>
    <p:sldId id="548" r:id="rId10"/>
    <p:sldId id="549" r:id="rId11"/>
    <p:sldId id="550" r:id="rId12"/>
    <p:sldId id="551" r:id="rId13"/>
    <p:sldId id="552" r:id="rId14"/>
    <p:sldId id="569" r:id="rId15"/>
    <p:sldId id="553" r:id="rId16"/>
    <p:sldId id="554" r:id="rId17"/>
    <p:sldId id="555" r:id="rId18"/>
    <p:sldId id="556" r:id="rId19"/>
    <p:sldId id="557" r:id="rId20"/>
    <p:sldId id="558" r:id="rId21"/>
    <p:sldId id="559" r:id="rId22"/>
    <p:sldId id="560" r:id="rId23"/>
    <p:sldId id="572" r:id="rId24"/>
    <p:sldId id="570" r:id="rId25"/>
    <p:sldId id="571" r:id="rId26"/>
    <p:sldId id="563" r:id="rId27"/>
    <p:sldId id="564" r:id="rId28"/>
    <p:sldId id="565" r:id="rId29"/>
    <p:sldId id="566" r:id="rId30"/>
    <p:sldId id="396" r:id="rId31"/>
    <p:sldId id="567" r:id="rId32"/>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47"/>
            <p14:sldId id="548"/>
            <p14:sldId id="549"/>
            <p14:sldId id="550"/>
            <p14:sldId id="551"/>
            <p14:sldId id="552"/>
            <p14:sldId id="569"/>
            <p14:sldId id="553"/>
            <p14:sldId id="554"/>
            <p14:sldId id="555"/>
            <p14:sldId id="556"/>
            <p14:sldId id="557"/>
            <p14:sldId id="558"/>
            <p14:sldId id="559"/>
            <p14:sldId id="560"/>
            <p14:sldId id="572"/>
            <p14:sldId id="570"/>
            <p14:sldId id="571"/>
            <p14:sldId id="563"/>
            <p14:sldId id="564"/>
            <p14:sldId id="565"/>
            <p14:sldId id="566"/>
            <p14:sldId id="396"/>
          </p14:sldIdLst>
        </p14:section>
        <p14:section name="Appendix" id="{C8F6A3EF-23A0-4381-9BFC-7A2255304369}">
          <p14:sldIdLst>
            <p14:sldId id="567"/>
          </p14:sldIdLst>
        </p14:section>
      </p14:sectionLst>
    </p:ext>
    <p:ext uri="{EFAFB233-063F-42B5-8137-9DF3F51BA10A}">
      <p15:sldGuideLst xmlns=""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2170" autoAdjust="0"/>
  </p:normalViewPr>
  <p:slideViewPr>
    <p:cSldViewPr snapToGrid="0" snapToObjects="1">
      <p:cViewPr varScale="1">
        <p:scale>
          <a:sx n="127" d="100"/>
          <a:sy n="127" d="100"/>
        </p:scale>
        <p:origin x="-1960" y="-112"/>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 Target="slides/slide1.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3/4/13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reserved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reserved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reserved</a:t>
            </a:r>
            <a:r>
              <a:rPr lang="en-US" sz="1100" baseline="0" dirty="0" smtClean="0"/>
              <a:t> 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85834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smtClean="0"/>
              <a:t>BitBucket</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3/4/13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24</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The only difference is that free has quotas where as with shared you can use and pay for as much resources as you choose. With reserved you isolate your application to your own virtual machines that you can use and pay for whatever resources you choose.</a:t>
            </a:r>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4" Type="http://schemas.microsoft.com/office/2007/relationships/hdphoto" Target="../media/hdphoto4.wdp"/><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5.wdp"/><Relationship Id="rId5" Type="http://schemas.openxmlformats.org/officeDocument/2006/relationships/image" Target="../media/image3.png"/><Relationship Id="rId6"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microsoft.com/office/2007/relationships/hdphoto" Target="../media/hdphoto2.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microsoft.com/office/2007/relationships/hdphoto" Target="../media/hdphoto2.wdp"/></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microsoft.com/office/2007/relationships/hdphoto" Target="../media/hdphoto2.wdp"/></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microsoft.com/office/2007/relationships/hdphoto" Target="../media/hdphoto2.wdp"/></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microsoft.com/office/2007/relationships/hdphoto" Target="../media/hdphoto2.wdp"/></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4" Type="http://schemas.microsoft.com/office/2007/relationships/hdphoto" Target="../media/hdphoto6.wdp"/><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5.wdp"/><Relationship Id="rId5" Type="http://schemas.openxmlformats.org/officeDocument/2006/relationships/image" Target="../media/image3.png"/><Relationship Id="rId6" Type="http://schemas.microsoft.com/office/2007/relationships/hdphoto" Target="../media/hdphoto1.wdp"/><Relationship Id="rId1" Type="http://schemas.openxmlformats.org/officeDocument/2006/relationships/slideMaster" Target="../slideMasters/slideMaster3.xml"/><Relationship Id="rId2" Type="http://schemas.openxmlformats.org/officeDocument/2006/relationships/image" Target="../media/image9.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5.png"/><Relationship Id="rId5" Type="http://schemas.microsoft.com/office/2007/relationships/hdphoto" Target="../media/hdphoto3.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theme" Target="../theme/theme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2" Type="http://schemas.openxmlformats.org/officeDocument/2006/relationships/slideLayout" Target="../slideLayouts/slideLayout51.xml"/><Relationship Id="rId13" Type="http://schemas.openxmlformats.org/officeDocument/2006/relationships/theme" Target="../theme/theme4.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9" Type="http://schemas.openxmlformats.org/officeDocument/2006/relationships/slideLayout" Target="../slideLayouts/slideLayout48.xml"/><Relationship Id="rId10"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gif"/><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1" Type="http://schemas.openxmlformats.org/officeDocument/2006/relationships/image" Target="../media/image34.png"/><Relationship Id="rId12" Type="http://schemas.openxmlformats.org/officeDocument/2006/relationships/image" Target="../media/image35.png"/><Relationship Id="rId13" Type="http://schemas.openxmlformats.org/officeDocument/2006/relationships/image" Target="../media/image36.png"/><Relationship Id="rId14" Type="http://schemas.openxmlformats.org/officeDocument/2006/relationships/image" Target="../media/image37.png"/><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33.png"/></Relationships>
</file>

<file path=ppt/slides/_rels/slide19.xml.rels><?xml version="1.0" encoding="UTF-8" standalone="yes"?>
<Relationships xmlns="http://schemas.openxmlformats.org/package/2006/relationships"><Relationship Id="rId11" Type="http://schemas.openxmlformats.org/officeDocument/2006/relationships/image" Target="../media/image46.png"/><Relationship Id="rId12" Type="http://schemas.openxmlformats.org/officeDocument/2006/relationships/image" Target="../media/image47.png"/><Relationship Id="rId13" Type="http://schemas.openxmlformats.org/officeDocument/2006/relationships/image" Target="../media/image48.png"/><Relationship Id="rId14" Type="http://schemas.openxmlformats.org/officeDocument/2006/relationships/image" Target="../media/image49.png"/><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4" Type="http://schemas.microsoft.com/office/2007/relationships/hdphoto" Target="../media/hdphoto10.wdp"/><Relationship Id="rId5" Type="http://schemas.openxmlformats.org/officeDocument/2006/relationships/image" Target="../media/image51.png"/><Relationship Id="rId6" Type="http://schemas.microsoft.com/office/2007/relationships/hdphoto" Target="../media/hdphoto11.wdp"/><Relationship Id="rId7" Type="http://schemas.openxmlformats.org/officeDocument/2006/relationships/image" Target="../media/image52.png"/><Relationship Id="rId8" Type="http://schemas.microsoft.com/office/2007/relationships/hdphoto" Target="../media/hdphoto12.wdp"/><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4" Type="http://schemas.microsoft.com/office/2007/relationships/hdphoto" Target="../media/hdphoto12.wdp"/><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4" Type="http://schemas.microsoft.com/office/2007/relationships/hdphoto" Target="../media/hdphoto10.wdp"/><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4" Type="http://schemas.microsoft.com/office/2007/relationships/hdphoto" Target="../media/hdphoto11.wdp"/><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7.wdp"/><Relationship Id="rId5" Type="http://schemas.openxmlformats.org/officeDocument/2006/relationships/image" Target="../media/image12.png"/><Relationship Id="rId6" Type="http://schemas.microsoft.com/office/2007/relationships/hdphoto" Target="../media/hdphoto8.wdp"/><Relationship Id="rId7" Type="http://schemas.openxmlformats.org/officeDocument/2006/relationships/image" Target="../media/image13.png"/><Relationship Id="rId8" Type="http://schemas.microsoft.com/office/2007/relationships/hdphoto" Target="../media/hdphoto9.wdp"/><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Azure Web Sites</a:t>
            </a:r>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Deployment</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62090" y="4041617"/>
            <a:ext cx="2968248" cy="276999"/>
          </a:xfrm>
          <a:prstGeom prst="rect">
            <a:avLst/>
          </a:prstGeom>
          <a:noFill/>
        </p:spPr>
        <p:txBody>
          <a:bodyPr wrap="none" lIns="0" tIns="0" rIns="0" bIns="0" rtlCol="0">
            <a:spAutoFit/>
          </a:bodyPr>
          <a:lstStyle/>
          <a:p>
            <a:pPr defTabSz="685835"/>
            <a:r>
              <a:rPr lang="en-US" spc="-53" dirty="0" smtClean="0">
                <a:gradFill>
                  <a:gsLst>
                    <a:gs pos="2917">
                      <a:srgbClr val="5F5F5F"/>
                    </a:gs>
                    <a:gs pos="30000">
                      <a:srgbClr val="5F5F5F"/>
                    </a:gs>
                  </a:gsLst>
                  <a:lin ang="5400000" scaled="0"/>
                </a:gradFill>
              </a:rPr>
              <a:t>Or any custom </a:t>
            </a:r>
            <a:r>
              <a:rPr lang="en-US" spc="-53" dirty="0" err="1" smtClean="0">
                <a:gradFill>
                  <a:gsLst>
                    <a:gs pos="2917">
                      <a:srgbClr val="5F5F5F"/>
                    </a:gs>
                    <a:gs pos="30000">
                      <a:srgbClr val="5F5F5F"/>
                    </a:gs>
                  </a:gsLst>
                  <a:lin ang="5400000" scaled="0"/>
                </a:gradFill>
              </a:rPr>
              <a:t>FastCGI</a:t>
            </a:r>
            <a:r>
              <a:rPr lang="en-US" spc="-53" dirty="0" smtClean="0">
                <a:gradFill>
                  <a:gsLst>
                    <a:gs pos="2917">
                      <a:srgbClr val="5F5F5F"/>
                    </a:gs>
                    <a:gs pos="30000">
                      <a:srgbClr val="5F5F5F"/>
                    </a:gs>
                  </a:gsLst>
                  <a:lin ang="5400000" scaled="0"/>
                </a:gradFill>
              </a:rPr>
              <a:t> Handler</a:t>
            </a:r>
            <a:endParaRPr lang="en-US" spc="-53"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371240684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Supported Publishing Methods</a:t>
            </a:r>
            <a:endParaRPr lang="en-US" dirty="0"/>
          </a:p>
        </p:txBody>
      </p:sp>
      <p:grpSp>
        <p:nvGrpSpPr>
          <p:cNvPr id="3" name="Group 2"/>
          <p:cNvGrpSpPr/>
          <p:nvPr/>
        </p:nvGrpSpPr>
        <p:grpSpPr>
          <a:xfrm>
            <a:off x="497068" y="2097864"/>
            <a:ext cx="8149863" cy="1503423"/>
            <a:chOff x="662585" y="2797152"/>
            <a:chExt cx="10863654" cy="2004564"/>
          </a:xfrm>
        </p:grpSpPr>
        <p:grpSp>
          <p:nvGrpSpPr>
            <p:cNvPr id="9" name="Group 8"/>
            <p:cNvGrpSpPr/>
            <p:nvPr/>
          </p:nvGrpSpPr>
          <p:grpSpPr>
            <a:xfrm>
              <a:off x="662585" y="2797152"/>
              <a:ext cx="2363891" cy="2004564"/>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3495839" y="2797152"/>
              <a:ext cx="2363891" cy="2004564"/>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6329093" y="2797152"/>
              <a:ext cx="2363891" cy="2004564"/>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8" name="Group 17"/>
            <p:cNvGrpSpPr/>
            <p:nvPr/>
          </p:nvGrpSpPr>
          <p:grpSpPr>
            <a:xfrm>
              <a:off x="9162348" y="2797152"/>
              <a:ext cx="2363891" cy="2004564"/>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0027" y="3333127"/>
              <a:ext cx="1553484" cy="648707"/>
            </a:xfrm>
            <a:prstGeom prst="rect">
              <a:avLst/>
            </a:prstGeom>
          </p:spPr>
        </p:pic>
      </p:grpSp>
    </p:spTree>
    <p:extLst>
      <p:ext uri="{BB962C8B-B14F-4D97-AF65-F5344CB8AC3E}">
        <p14:creationId xmlns:p14="http://schemas.microsoft.com/office/powerpoint/2010/main" val="2158525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Web App Gallery</a:t>
            </a:r>
            <a:endParaRPr lang="en-US" dirty="0"/>
          </a:p>
        </p:txBody>
      </p:sp>
      <p:sp>
        <p:nvSpPr>
          <p:cNvPr id="5" name="TextBox 4"/>
          <p:cNvSpPr txBox="1"/>
          <p:nvPr/>
        </p:nvSpPr>
        <p:spPr>
          <a:xfrm>
            <a:off x="6046539" y="2100647"/>
            <a:ext cx="270683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Applications</a:t>
            </a:r>
          </a:p>
        </p:txBody>
      </p:sp>
      <p:pic>
        <p:nvPicPr>
          <p:cNvPr id="1026" name="Picture 2" descr="{:IconU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007" y="1602263"/>
            <a:ext cx="745397" cy="7452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35" y="1602262"/>
            <a:ext cx="757435" cy="7572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5957" y="1614297"/>
            <a:ext cx="745397" cy="745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435" y="2720608"/>
            <a:ext cx="759555" cy="57668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4962" y="2670755"/>
            <a:ext cx="867388" cy="67638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8145" y="2294573"/>
            <a:ext cx="1429122"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5" y="3658397"/>
            <a:ext cx="692255" cy="6920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5524" y="3567367"/>
            <a:ext cx="874364" cy="87413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0044" y="2294573"/>
            <a:ext cx="1429122"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1130" y="3633100"/>
            <a:ext cx="739201" cy="74266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1574" y="3513788"/>
            <a:ext cx="981547" cy="98129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5304" y="1469990"/>
            <a:ext cx="1034087" cy="1033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407256"/>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Store</a:t>
            </a:r>
            <a:endParaRPr lang="en-US" dirty="0"/>
          </a:p>
        </p:txBody>
      </p:sp>
      <p:sp>
        <p:nvSpPr>
          <p:cNvPr id="4" name="TextBox 3"/>
          <p:cNvSpPr txBox="1"/>
          <p:nvPr/>
        </p:nvSpPr>
        <p:spPr>
          <a:xfrm>
            <a:off x="5638659" y="1948503"/>
            <a:ext cx="311471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Discover, Purchase &amp; Provision Premium</a:t>
            </a:r>
          </a:p>
          <a:p>
            <a:r>
              <a:rPr lang="en-US" sz="2700" spc="-53" dirty="0">
                <a:gradFill>
                  <a:gsLst>
                    <a:gs pos="2917">
                      <a:schemeClr val="tx1"/>
                    </a:gs>
                    <a:gs pos="30000">
                      <a:schemeClr val="tx1"/>
                    </a:gs>
                  </a:gsLst>
                  <a:lin ang="5400000" scaled="0"/>
                </a:gradFill>
              </a:rPr>
              <a:t>Services</a:t>
            </a:r>
          </a:p>
        </p:txBody>
      </p:sp>
      <p:pic>
        <p:nvPicPr>
          <p:cNvPr id="5" name="Picture 4"/>
          <p:cNvPicPr>
            <a:picLocks noChangeAspect="1"/>
          </p:cNvPicPr>
          <p:nvPr/>
        </p:nvPicPr>
        <p:blipFill>
          <a:blip r:embed="rId3"/>
          <a:stretch>
            <a:fillRect/>
          </a:stretch>
        </p:blipFill>
        <p:spPr>
          <a:xfrm>
            <a:off x="389435" y="1248416"/>
            <a:ext cx="714561" cy="707231"/>
          </a:xfrm>
          <a:prstGeom prst="rect">
            <a:avLst/>
          </a:prstGeom>
        </p:spPr>
      </p:pic>
      <p:pic>
        <p:nvPicPr>
          <p:cNvPr id="6" name="Picture 5"/>
          <p:cNvPicPr>
            <a:picLocks noChangeAspect="1"/>
          </p:cNvPicPr>
          <p:nvPr/>
        </p:nvPicPr>
        <p:blipFill>
          <a:blip r:embed="rId4"/>
          <a:stretch>
            <a:fillRect/>
          </a:stretch>
        </p:blipFill>
        <p:spPr>
          <a:xfrm>
            <a:off x="1485772" y="1241272"/>
            <a:ext cx="721707" cy="721519"/>
          </a:xfrm>
          <a:prstGeom prst="rect">
            <a:avLst/>
          </a:prstGeom>
        </p:spPr>
      </p:pic>
      <p:pic>
        <p:nvPicPr>
          <p:cNvPr id="7" name="Picture 6"/>
          <p:cNvPicPr>
            <a:picLocks noChangeAspect="1"/>
          </p:cNvPicPr>
          <p:nvPr/>
        </p:nvPicPr>
        <p:blipFill>
          <a:blip r:embed="rId5"/>
          <a:stretch>
            <a:fillRect/>
          </a:stretch>
        </p:blipFill>
        <p:spPr>
          <a:xfrm>
            <a:off x="2589254" y="1241272"/>
            <a:ext cx="707415" cy="707231"/>
          </a:xfrm>
          <a:prstGeom prst="rect">
            <a:avLst/>
          </a:prstGeom>
        </p:spPr>
      </p:pic>
      <p:pic>
        <p:nvPicPr>
          <p:cNvPr id="8" name="Picture 7"/>
          <p:cNvPicPr>
            <a:picLocks noChangeAspect="1"/>
          </p:cNvPicPr>
          <p:nvPr/>
        </p:nvPicPr>
        <p:blipFill>
          <a:blip r:embed="rId6"/>
          <a:stretch>
            <a:fillRect/>
          </a:stretch>
        </p:blipFill>
        <p:spPr>
          <a:xfrm>
            <a:off x="3678445" y="1262703"/>
            <a:ext cx="707415" cy="700088"/>
          </a:xfrm>
          <a:prstGeom prst="rect">
            <a:avLst/>
          </a:prstGeom>
        </p:spPr>
      </p:pic>
      <p:pic>
        <p:nvPicPr>
          <p:cNvPr id="9" name="Picture 8"/>
          <p:cNvPicPr>
            <a:picLocks noChangeAspect="1"/>
          </p:cNvPicPr>
          <p:nvPr/>
        </p:nvPicPr>
        <p:blipFill>
          <a:blip r:embed="rId7"/>
          <a:stretch>
            <a:fillRect/>
          </a:stretch>
        </p:blipFill>
        <p:spPr>
          <a:xfrm>
            <a:off x="1485772" y="2471690"/>
            <a:ext cx="714561" cy="721519"/>
          </a:xfrm>
          <a:prstGeom prst="rect">
            <a:avLst/>
          </a:prstGeom>
        </p:spPr>
      </p:pic>
      <p:pic>
        <p:nvPicPr>
          <p:cNvPr id="10" name="Picture 9"/>
          <p:cNvPicPr>
            <a:picLocks noChangeAspect="1"/>
          </p:cNvPicPr>
          <p:nvPr/>
        </p:nvPicPr>
        <p:blipFill>
          <a:blip r:embed="rId8"/>
          <a:stretch>
            <a:fillRect/>
          </a:stretch>
        </p:blipFill>
        <p:spPr>
          <a:xfrm>
            <a:off x="396581" y="2471689"/>
            <a:ext cx="700270" cy="721519"/>
          </a:xfrm>
          <a:prstGeom prst="rect">
            <a:avLst/>
          </a:prstGeom>
        </p:spPr>
      </p:pic>
      <p:pic>
        <p:nvPicPr>
          <p:cNvPr id="11" name="Picture 10"/>
          <p:cNvPicPr>
            <a:picLocks noChangeAspect="1"/>
          </p:cNvPicPr>
          <p:nvPr/>
        </p:nvPicPr>
        <p:blipFill>
          <a:blip r:embed="rId9"/>
          <a:stretch>
            <a:fillRect/>
          </a:stretch>
        </p:blipFill>
        <p:spPr>
          <a:xfrm>
            <a:off x="2587467" y="2485977"/>
            <a:ext cx="700270" cy="707231"/>
          </a:xfrm>
          <a:prstGeom prst="rect">
            <a:avLst/>
          </a:prstGeom>
        </p:spPr>
      </p:pic>
      <p:pic>
        <p:nvPicPr>
          <p:cNvPr id="12" name="Picture 11"/>
          <p:cNvPicPr>
            <a:picLocks noChangeAspect="1"/>
          </p:cNvPicPr>
          <p:nvPr/>
        </p:nvPicPr>
        <p:blipFill>
          <a:blip r:embed="rId10"/>
          <a:stretch>
            <a:fillRect/>
          </a:stretch>
        </p:blipFill>
        <p:spPr>
          <a:xfrm>
            <a:off x="3671298" y="2493121"/>
            <a:ext cx="721707" cy="721519"/>
          </a:xfrm>
          <a:prstGeom prst="rect">
            <a:avLst/>
          </a:prstGeom>
        </p:spPr>
      </p:pic>
      <p:pic>
        <p:nvPicPr>
          <p:cNvPr id="14" name="Picture 13"/>
          <p:cNvPicPr>
            <a:picLocks noChangeAspect="1"/>
          </p:cNvPicPr>
          <p:nvPr/>
        </p:nvPicPr>
        <p:blipFill>
          <a:blip r:embed="rId11"/>
          <a:stretch>
            <a:fillRect/>
          </a:stretch>
        </p:blipFill>
        <p:spPr>
          <a:xfrm>
            <a:off x="396582" y="3704303"/>
            <a:ext cx="707415" cy="721519"/>
          </a:xfrm>
          <a:prstGeom prst="rect">
            <a:avLst/>
          </a:prstGeom>
        </p:spPr>
      </p:pic>
      <p:pic>
        <p:nvPicPr>
          <p:cNvPr id="15" name="Picture 14"/>
          <p:cNvPicPr>
            <a:picLocks noChangeAspect="1"/>
          </p:cNvPicPr>
          <p:nvPr/>
        </p:nvPicPr>
        <p:blipFill>
          <a:blip r:embed="rId12"/>
          <a:stretch>
            <a:fillRect/>
          </a:stretch>
        </p:blipFill>
        <p:spPr>
          <a:xfrm>
            <a:off x="1485772" y="3704497"/>
            <a:ext cx="714561" cy="707231"/>
          </a:xfrm>
          <a:prstGeom prst="rect">
            <a:avLst/>
          </a:prstGeom>
        </p:spPr>
      </p:pic>
      <p:pic>
        <p:nvPicPr>
          <p:cNvPr id="16" name="Picture 15"/>
          <p:cNvPicPr>
            <a:picLocks noChangeAspect="1"/>
          </p:cNvPicPr>
          <p:nvPr/>
        </p:nvPicPr>
        <p:blipFill>
          <a:blip r:embed="rId13"/>
          <a:stretch>
            <a:fillRect/>
          </a:stretch>
        </p:blipFill>
        <p:spPr>
          <a:xfrm>
            <a:off x="2587467" y="3708067"/>
            <a:ext cx="700270" cy="700088"/>
          </a:xfrm>
          <a:prstGeom prst="rect">
            <a:avLst/>
          </a:prstGeom>
        </p:spPr>
      </p:pic>
      <p:pic>
        <p:nvPicPr>
          <p:cNvPr id="17" name="Picture 16"/>
          <p:cNvPicPr>
            <a:picLocks noChangeAspect="1"/>
          </p:cNvPicPr>
          <p:nvPr/>
        </p:nvPicPr>
        <p:blipFill>
          <a:blip r:embed="rId14"/>
          <a:stretch>
            <a:fillRect/>
          </a:stretch>
        </p:blipFill>
        <p:spPr>
          <a:xfrm>
            <a:off x="3671298" y="3700924"/>
            <a:ext cx="714561" cy="707231"/>
          </a:xfrm>
          <a:prstGeom prst="rect">
            <a:avLst/>
          </a:prstGeom>
        </p:spPr>
      </p:pic>
    </p:spTree>
    <p:extLst>
      <p:ext uri="{BB962C8B-B14F-4D97-AF65-F5344CB8AC3E}">
        <p14:creationId xmlns:p14="http://schemas.microsoft.com/office/powerpoint/2010/main" val="624191798"/>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6000" dirty="0"/>
              <a:t>Web Sites in Perspective…</a:t>
            </a:r>
          </a:p>
        </p:txBody>
      </p:sp>
    </p:spTree>
    <p:extLst>
      <p:ext uri="{BB962C8B-B14F-4D97-AF65-F5344CB8AC3E}">
        <p14:creationId xmlns:p14="http://schemas.microsoft.com/office/powerpoint/2010/main" val="899048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5" y="104138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6000678"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512762"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4049713" y="1382713"/>
            <a:ext cx="5094287" cy="2828925"/>
          </a:xfrm>
        </p:spPr>
        <p:txBody>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grpSp>
        <p:nvGrpSpPr>
          <p:cNvPr id="7" name="Group 6"/>
          <p:cNvGrpSpPr/>
          <p:nvPr/>
        </p:nvGrpSpPr>
        <p:grpSpPr>
          <a:xfrm>
            <a:off x="512762"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3738563" y="1516063"/>
            <a:ext cx="5405437" cy="2505075"/>
          </a:xfrm>
        </p:spPr>
        <p:txBody>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04005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3852863" y="1536700"/>
            <a:ext cx="5291137" cy="2365375"/>
          </a:xfrm>
        </p:spPr>
        <p:txBody>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301379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Entity Framework</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Diagnostics</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bwMode="auto">
          <a:xfrm>
            <a:off x="-1" y="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Reserved</a:t>
            </a: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463577" cy="461665"/>
          </a:xfrm>
          <a:prstGeom prst="rect">
            <a:avLst/>
          </a:prstGeom>
        </p:spPr>
        <p:txBody>
          <a:bodyPr wrap="none">
            <a:spAutoFit/>
          </a:bodyPr>
          <a:lstStyle/>
          <a:p>
            <a:r>
              <a:rPr lang="en-US" sz="2400" dirty="0" smtClean="0"/>
              <a:t>Multi-tenant. No </a:t>
            </a:r>
            <a:r>
              <a:rPr lang="en-US" sz="2400" dirty="0"/>
              <a:t>quotas</a:t>
            </a:r>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9844</TotalTime>
  <Words>1237</Words>
  <Application>Microsoft Macintosh PowerPoint</Application>
  <PresentationFormat>On-screen Show (16:9)</PresentationFormat>
  <Paragraphs>260</Paragraphs>
  <Slides>25</Slides>
  <Notes>25</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MS1444_Windows Azure Template 16x9_r08b</vt:lpstr>
      <vt:lpstr>White with Consolas font for code slides</vt:lpstr>
      <vt:lpstr>1_MS1444_Windows Azure Template 16x9_r08a</vt:lpstr>
      <vt:lpstr>Accent Color Transition Slides</vt:lpstr>
      <vt:lpstr>Windows Azure Web Sites</vt:lpstr>
      <vt:lpstr>PowerPoint Presentation</vt:lpstr>
      <vt:lpstr>PowerPoint Presentation</vt:lpstr>
      <vt:lpstr>PowerPoint Presentation</vt:lpstr>
      <vt:lpstr>Hello World</vt:lpstr>
      <vt:lpstr>Entity Framework</vt:lpstr>
      <vt:lpstr>Diagnostics</vt:lpstr>
      <vt:lpstr>scale</vt:lpstr>
      <vt:lpstr>web sites</vt:lpstr>
      <vt:lpstr>web sites </vt:lpstr>
      <vt:lpstr>web sites </vt:lpstr>
      <vt:lpstr>web sites</vt:lpstr>
      <vt:lpstr>web sites </vt:lpstr>
      <vt:lpstr>Deployment</vt:lpstr>
      <vt:lpstr>WordPress &amp;  WebMatrix</vt:lpstr>
      <vt:lpstr>Supported Web Frameworks</vt:lpstr>
      <vt:lpstr>Supported Publishing Methods</vt:lpstr>
      <vt:lpstr>Windows Azure Web App Gallery</vt:lpstr>
      <vt:lpstr>Windows Azure Store</vt:lpstr>
      <vt:lpstr>Windows Azure Web Sites</vt:lpstr>
      <vt:lpstr>Start Simple</vt:lpstr>
      <vt:lpstr>Code Smart</vt:lpstr>
      <vt:lpstr>Go Live</vt:lpstr>
      <vt:lpstr>PowerPoint Presentation</vt:lpstr>
      <vt:lpstr>Application Scenarios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Cory Fowler</cp:lastModifiedBy>
  <cp:revision>626</cp:revision>
  <cp:lastPrinted>2012-06-13T17:37:07Z</cp:lastPrinted>
  <dcterms:created xsi:type="dcterms:W3CDTF">2006-08-16T00:00:00Z</dcterms:created>
  <dcterms:modified xsi:type="dcterms:W3CDTF">2013-03-04T21:41:14Z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