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2"/>
  </p:notesMasterIdLst>
  <p:sldIdLst>
    <p:sldId id="256" r:id="rId8"/>
    <p:sldId id="547" r:id="rId9"/>
    <p:sldId id="548" r:id="rId10"/>
    <p:sldId id="549" r:id="rId11"/>
    <p:sldId id="550" r:id="rId12"/>
    <p:sldId id="551" r:id="rId13"/>
    <p:sldId id="552" r:id="rId14"/>
    <p:sldId id="569" r:id="rId15"/>
    <p:sldId id="553" r:id="rId16"/>
    <p:sldId id="554" r:id="rId17"/>
    <p:sldId id="555" r:id="rId18"/>
    <p:sldId id="556" r:id="rId19"/>
    <p:sldId id="557" r:id="rId20"/>
    <p:sldId id="558" r:id="rId21"/>
    <p:sldId id="559" r:id="rId22"/>
    <p:sldId id="560" r:id="rId23"/>
    <p:sldId id="561" r:id="rId24"/>
    <p:sldId id="562" r:id="rId25"/>
    <p:sldId id="563" r:id="rId26"/>
    <p:sldId id="564" r:id="rId27"/>
    <p:sldId id="565" r:id="rId28"/>
    <p:sldId id="566" r:id="rId29"/>
    <p:sldId id="396" r:id="rId30"/>
    <p:sldId id="567" r:id="rId31"/>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52"/>
            <p14:sldId id="569"/>
            <p14:sldId id="553"/>
            <p14:sldId id="554"/>
            <p14:sldId id="555"/>
            <p14:sldId id="556"/>
            <p14:sldId id="557"/>
            <p14:sldId id="558"/>
            <p14:sldId id="559"/>
            <p14:sldId id="560"/>
            <p14:sldId id="561"/>
            <p14:sldId id="562"/>
            <p14:sldId id="563"/>
            <p14:sldId id="564"/>
            <p14:sldId id="565"/>
            <p14:sldId id="566"/>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94" autoAdjust="0"/>
    <p:restoredTop sz="72134" autoAdjust="0"/>
  </p:normalViewPr>
  <p:slideViewPr>
    <p:cSldViewPr snapToGrid="0" snapToObjects="1">
      <p:cViewPr varScale="1">
        <p:scale>
          <a:sx n="88" d="100"/>
          <a:sy n="88" d="100"/>
        </p:scale>
        <p:origin x="924" y="66"/>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9/28/2012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reserved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reserved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reserved</a:t>
            </a:r>
            <a:r>
              <a:rPr lang="en-US" sz="1100" baseline="0" dirty="0" smtClean="0"/>
              <a:t> 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developers have a choice in publishing</a:t>
            </a:r>
            <a:r>
              <a:rPr lang="en-US" baseline="0" dirty="0" smtClean="0"/>
              <a:t> methods to Windows Azure Web Sites and that regardless of which method they choose publishing is fast and easy. You can even publish from a non-Windows machine using FTP or </a:t>
            </a:r>
            <a:r>
              <a:rPr lang="en-US" baseline="0" dirty="0" err="1" smtClean="0"/>
              <a:t>Git</a:t>
            </a:r>
            <a:r>
              <a:rPr lang="en-US" baseline="0" dirty="0" smtClean="0"/>
              <a:t>.</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3945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Windows Azure Web Sites is part</a:t>
            </a:r>
            <a:r>
              <a:rPr lang="en-US" sz="1100" baseline="0" dirty="0" smtClean="0"/>
              <a:t> of a large ecosystem of partners that allow developers to build rich and connected applications.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The only difference is that free has quotas where as with shared you can use and pay for as much resources as you choose. With reserved you isolate your application to your own virtual machines that you can use and pay for whatever resources you choose.</a:t>
            </a:r>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3.png"/><Relationship Id="rId18" Type="http://schemas.openxmlformats.org/officeDocument/2006/relationships/image" Target="../media/image36.gif"/><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hyperlink" Target="http://www.thelostagency.com/wp-content/uploads/2011/09/umbraco_logo.png" TargetMode="External"/><Relationship Id="rId17" Type="http://schemas.openxmlformats.org/officeDocument/2006/relationships/image" Target="../media/image35.jpeg"/><Relationship Id="rId2" Type="http://schemas.openxmlformats.org/officeDocument/2006/relationships/notesSlide" Target="../notesSlides/notesSlide18.xml"/><Relationship Id="rId16" Type="http://schemas.openxmlformats.org/officeDocument/2006/relationships/hyperlink" Target="http://blog.websitetemplates.bz/wp-content/uploads/2011/05/Drupal_logo1.jpg" TargetMode="External"/><Relationship Id="rId1" Type="http://schemas.openxmlformats.org/officeDocument/2006/relationships/slideLayout" Target="../slideLayouts/slideLayout7.xml"/><Relationship Id="rId6" Type="http://schemas.openxmlformats.org/officeDocument/2006/relationships/image" Target="../media/image28.jpeg"/><Relationship Id="rId11" Type="http://schemas.openxmlformats.org/officeDocument/2006/relationships/image" Target="../media/image32.gif"/><Relationship Id="rId5" Type="http://schemas.openxmlformats.org/officeDocument/2006/relationships/image" Target="../media/image27.png"/><Relationship Id="rId15" Type="http://schemas.openxmlformats.org/officeDocument/2006/relationships/image" Target="../media/image34.jpeg"/><Relationship Id="rId10" Type="http://schemas.openxmlformats.org/officeDocument/2006/relationships/hyperlink" Target="http://webmasterformat.com/sites/default/files/DotNetNuke-Logo.gif" TargetMode="External"/><Relationship Id="rId4" Type="http://schemas.openxmlformats.org/officeDocument/2006/relationships/image" Target="../media/image26.png"/><Relationship Id="rId9" Type="http://schemas.openxmlformats.org/officeDocument/2006/relationships/image" Target="../media/image31.jpeg"/><Relationship Id="rId14" Type="http://schemas.openxmlformats.org/officeDocument/2006/relationships/hyperlink" Target="http://www.nazmarketing.co.uk/logo_joomla.jpg" TargetMode="External"/></Relationships>
</file>

<file path=ppt/slides/_rels/slide19.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microsoft.com/office/2007/relationships/hdphoto" Target="../media/hdphoto11.wdp"/><Relationship Id="rId5" Type="http://schemas.openxmlformats.org/officeDocument/2006/relationships/image" Target="../media/image38.png"/><Relationship Id="rId4" Type="http://schemas.microsoft.com/office/2007/relationships/hdphoto" Target="../media/hdphoto10.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Deployment</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62090" y="4041617"/>
            <a:ext cx="2968248" cy="276999"/>
          </a:xfrm>
          <a:prstGeom prst="rect">
            <a:avLst/>
          </a:prstGeom>
          <a:noFill/>
        </p:spPr>
        <p:txBody>
          <a:bodyPr wrap="none" lIns="0" tIns="0" rIns="0" bIns="0" rtlCol="0">
            <a:spAutoFit/>
          </a:bodyPr>
          <a:lstStyle/>
          <a:p>
            <a:pPr defTabSz="685835"/>
            <a:r>
              <a:rPr lang="en-US" spc="-53" dirty="0" smtClean="0">
                <a:gradFill>
                  <a:gsLst>
                    <a:gs pos="2917">
                      <a:srgbClr val="5F5F5F"/>
                    </a:gs>
                    <a:gs pos="30000">
                      <a:srgbClr val="5F5F5F"/>
                    </a:gs>
                  </a:gsLst>
                  <a:lin ang="5400000" scaled="0"/>
                </a:gradFill>
              </a:rPr>
              <a:t>Or any custom </a:t>
            </a:r>
            <a:r>
              <a:rPr lang="en-US" spc="-53" dirty="0" err="1" smtClean="0">
                <a:gradFill>
                  <a:gsLst>
                    <a:gs pos="2917">
                      <a:srgbClr val="5F5F5F"/>
                    </a:gs>
                    <a:gs pos="30000">
                      <a:srgbClr val="5F5F5F"/>
                    </a:gs>
                  </a:gsLst>
                  <a:lin ang="5400000" scaled="0"/>
                </a:gradFill>
              </a:rPr>
              <a:t>FastCGI</a:t>
            </a:r>
            <a:r>
              <a:rPr lang="en-US" spc="-53" dirty="0" smtClean="0">
                <a:gradFill>
                  <a:gsLst>
                    <a:gs pos="2917">
                      <a:srgbClr val="5F5F5F"/>
                    </a:gs>
                    <a:gs pos="30000">
                      <a:srgbClr val="5F5F5F"/>
                    </a:gs>
                  </a:gsLst>
                  <a:lin ang="5400000" scaled="0"/>
                </a:gradFill>
              </a:rPr>
              <a:t> Handler</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Publishing Methods</a:t>
            </a:r>
            <a:endParaRPr lang="en-US" dirty="0"/>
          </a:p>
        </p:txBody>
      </p:sp>
      <p:sp>
        <p:nvSpPr>
          <p:cNvPr id="3" name="Oval 2"/>
          <p:cNvSpPr/>
          <p:nvPr/>
        </p:nvSpPr>
        <p:spPr bwMode="auto">
          <a:xfrm>
            <a:off x="4499689" y="1489978"/>
            <a:ext cx="2458090" cy="2359478"/>
          </a:xfrm>
          <a:prstGeom prst="ellipse">
            <a:avLst/>
          </a:prstGeom>
          <a:solidFill>
            <a:schemeClr val="accent1">
              <a:alpha val="40000"/>
            </a:schemeClr>
          </a:solidFill>
          <a:ln>
            <a:solidFill>
              <a:schemeClr val="accent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err="1">
                <a:gradFill>
                  <a:gsLst>
                    <a:gs pos="0">
                      <a:srgbClr val="FFFFFF"/>
                    </a:gs>
                    <a:gs pos="100000">
                      <a:srgbClr val="FFFFFF"/>
                    </a:gs>
                  </a:gsLst>
                  <a:lin ang="5400000" scaled="0"/>
                </a:gradFill>
                <a:ea typeface="Segoe UI" pitchFamily="34" charset="0"/>
                <a:cs typeface="Segoe UI" pitchFamily="34" charset="0"/>
              </a:rPr>
              <a:t>Git</a:t>
            </a:r>
            <a:endParaRPr lang="en-US" sz="5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6792070" y="1489978"/>
            <a:ext cx="2458090" cy="2359478"/>
          </a:xfrm>
          <a:prstGeom prst="ellipse">
            <a:avLst/>
          </a:prstGeom>
          <a:solidFill>
            <a:schemeClr val="accent4">
              <a:alpha val="40000"/>
            </a:schemeClr>
          </a:solidFill>
          <a:ln>
            <a:solidFill>
              <a:schemeClr val="accent4"/>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a:gradFill>
                  <a:gsLst>
                    <a:gs pos="0">
                      <a:srgbClr val="FFFFFF"/>
                    </a:gs>
                    <a:gs pos="100000">
                      <a:srgbClr val="FFFFFF"/>
                    </a:gs>
                  </a:gsLst>
                  <a:lin ang="5400000" scaled="0"/>
                </a:gradFill>
                <a:ea typeface="Segoe UI" pitchFamily="34" charset="0"/>
                <a:cs typeface="Segoe UI" pitchFamily="34" charset="0"/>
              </a:rPr>
              <a:t>TFS</a:t>
            </a:r>
          </a:p>
        </p:txBody>
      </p:sp>
      <p:sp>
        <p:nvSpPr>
          <p:cNvPr id="35" name="Oval 34"/>
          <p:cNvSpPr/>
          <p:nvPr/>
        </p:nvSpPr>
        <p:spPr bwMode="auto">
          <a:xfrm>
            <a:off x="2213094" y="1489978"/>
            <a:ext cx="2458090" cy="2359478"/>
          </a:xfrm>
          <a:prstGeom prst="ellipse">
            <a:avLst/>
          </a:prstGeom>
          <a:solidFill>
            <a:schemeClr val="accent3">
              <a:alpha val="40000"/>
            </a:schemeClr>
          </a:solidFill>
          <a:ln>
            <a:solidFill>
              <a:schemeClr val="accent3"/>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Web Deploy</a:t>
            </a:r>
          </a:p>
        </p:txBody>
      </p:sp>
      <p:sp>
        <p:nvSpPr>
          <p:cNvPr id="36" name="Oval 35"/>
          <p:cNvSpPr/>
          <p:nvPr/>
        </p:nvSpPr>
        <p:spPr bwMode="auto">
          <a:xfrm>
            <a:off x="-81668" y="1489978"/>
            <a:ext cx="2458090" cy="2359478"/>
          </a:xfrm>
          <a:prstGeom prst="ellipse">
            <a:avLst/>
          </a:prstGeom>
          <a:solidFill>
            <a:schemeClr val="accent2">
              <a:alpha val="40000"/>
            </a:schemeClr>
          </a:solidFill>
          <a:ln>
            <a:solidFill>
              <a:schemeClr val="accent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a:gradFill>
                  <a:gsLst>
                    <a:gs pos="0">
                      <a:srgbClr val="FFFFFF"/>
                    </a:gs>
                    <a:gs pos="100000">
                      <a:srgbClr val="FFFFFF"/>
                    </a:gs>
                  </a:gsLst>
                  <a:lin ang="5400000" scaled="0"/>
                </a:gradFill>
                <a:ea typeface="Segoe UI" pitchFamily="34" charset="0"/>
                <a:cs typeface="Segoe UI" pitchFamily="34" charset="0"/>
              </a:rPr>
              <a:t>FTP</a:t>
            </a:r>
          </a:p>
        </p:txBody>
      </p:sp>
    </p:spTree>
    <p:extLst>
      <p:ext uri="{BB962C8B-B14F-4D97-AF65-F5344CB8AC3E}">
        <p14:creationId xmlns:p14="http://schemas.microsoft.com/office/powerpoint/2010/main" val="2232574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3"/>
          <p:cNvSpPr txBox="1">
            <a:spLocks/>
          </p:cNvSpPr>
          <p:nvPr/>
        </p:nvSpPr>
        <p:spPr>
          <a:xfrm rot="16200000">
            <a:off x="4860321" y="2079720"/>
            <a:ext cx="4390921" cy="997456"/>
          </a:xfrm>
          <a:prstGeom prst="rect">
            <a:avLst/>
          </a:prstGeom>
        </p:spPr>
        <p:txBody>
          <a:bodyPr vert="horz" wrap="square" lIns="0" tIns="0" rIns="0" bIns="0" rtlCol="0" anchor="ctr">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sz="7200" dirty="0">
                <a:gradFill>
                  <a:gsLst>
                    <a:gs pos="0">
                      <a:srgbClr val="5F5F5F"/>
                    </a:gs>
                    <a:gs pos="100000">
                      <a:srgbClr val="5F5F5F"/>
                    </a:gs>
                  </a:gsLst>
                  <a:lin ang="5400000" scaled="0"/>
                </a:gradFill>
              </a:rPr>
              <a:t>partners</a:t>
            </a:r>
          </a:p>
        </p:txBody>
      </p:sp>
      <p:sp>
        <p:nvSpPr>
          <p:cNvPr id="5" name="Rectangle 4"/>
          <p:cNvSpPr/>
          <p:nvPr/>
        </p:nvSpPr>
        <p:spPr bwMode="auto">
          <a:xfrm>
            <a:off x="-8667" y="454129"/>
            <a:ext cx="6141738" cy="432463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11518" tIns="34292" rIns="68583" bIns="34292" numCol="1" rtlCol="0" anchor="ctr" anchorCtr="0" compatLnSpc="1">
            <a:prstTxWarp prst="textNoShape">
              <a:avLst/>
            </a:prstTxWarp>
          </a:bodyPr>
          <a:lstStyle/>
          <a:p>
            <a:pPr defTabSz="685637" fontAlgn="base">
              <a:spcBef>
                <a:spcPct val="0"/>
              </a:spcBef>
              <a:spcAft>
                <a:spcPct val="0"/>
              </a:spcAft>
            </a:pPr>
            <a:endParaRPr lang="en-US" sz="3600" dirty="0">
              <a:gradFill>
                <a:gsLst>
                  <a:gs pos="0">
                    <a:srgbClr val="FFFFFF"/>
                  </a:gs>
                  <a:gs pos="100000">
                    <a:srgbClr val="FFFFFF"/>
                  </a:gs>
                </a:gsLst>
                <a:lin ang="5400000" scaled="0"/>
              </a:gradFill>
            </a:endParaRPr>
          </a:p>
        </p:txBody>
      </p:sp>
      <p:grpSp>
        <p:nvGrpSpPr>
          <p:cNvPr id="13" name="Group 12"/>
          <p:cNvGrpSpPr/>
          <p:nvPr/>
        </p:nvGrpSpPr>
        <p:grpSpPr>
          <a:xfrm>
            <a:off x="204770" y="488389"/>
            <a:ext cx="5862874" cy="4276502"/>
            <a:chOff x="245660" y="651183"/>
            <a:chExt cx="4872250" cy="5702003"/>
          </a:xfrm>
        </p:grpSpPr>
        <p:cxnSp>
          <p:nvCxnSpPr>
            <p:cNvPr id="19" name="Straight Connector 18"/>
            <p:cNvCxnSpPr/>
            <p:nvPr/>
          </p:nvCxnSpPr>
          <p:spPr>
            <a:xfrm>
              <a:off x="245660" y="2033556"/>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5660" y="3443864"/>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731891" y="651183"/>
              <a:ext cx="0" cy="570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5660" y="4854172"/>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bwMode="auto">
          <a:xfrm>
            <a:off x="2" y="4709452"/>
            <a:ext cx="6140841" cy="96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b" anchorCtr="0" compatLnSpc="1">
            <a:prstTxWarp prst="textNoShape">
              <a:avLst/>
            </a:prstTxWarp>
          </a:bodyPr>
          <a:lstStyle/>
          <a:p>
            <a:pP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35" name="Rectangle 34"/>
          <p:cNvSpPr/>
          <p:nvPr/>
        </p:nvSpPr>
        <p:spPr bwMode="auto">
          <a:xfrm>
            <a:off x="2" y="382987"/>
            <a:ext cx="6140841" cy="96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b" anchorCtr="0" compatLnSpc="1">
            <a:prstTxWarp prst="textNoShape">
              <a:avLst/>
            </a:prstTxWarp>
          </a:bodyPr>
          <a:lstStyle/>
          <a:p>
            <a:pP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9384" y="4017366"/>
            <a:ext cx="1486622" cy="276437"/>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396" y="4029206"/>
            <a:ext cx="1396176" cy="252755"/>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729" y="818823"/>
            <a:ext cx="1320281" cy="40265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6868" y="2939185"/>
            <a:ext cx="1232336" cy="339866"/>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3442" y="817510"/>
            <a:ext cx="1268365" cy="405857"/>
          </a:xfrm>
          <a:prstGeom prst="rect">
            <a:avLst/>
          </a:prstGeom>
        </p:spPr>
      </p:pic>
      <p:pic>
        <p:nvPicPr>
          <p:cNvPr id="26" name="Picture 4" descr="http://cdn.butyoureagirl.netdna-cdn.com/wp-content/uploads/2012/03/sendgrid-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5532" y="1885971"/>
            <a:ext cx="1278677" cy="3721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yourlogocollection.com/wp-content/uploads/2011/12/wordpress_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13344" y="1813997"/>
            <a:ext cx="1548558" cy="5160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ebmasterformat.com/sites/default/files/DotNetNuke-Logo.gif">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0403" y="756586"/>
            <a:ext cx="1935035" cy="52712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3982210" y="488388"/>
            <a:ext cx="0" cy="4221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36" name="Picture 12" descr="http://www.thelostagency.com/wp-content/uploads/2011/09/umbraco_logo.png">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4213" y="1797524"/>
            <a:ext cx="1647410" cy="53252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nazmarketing.co.uk/logo_joomla.jpg">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71117" y="2765518"/>
            <a:ext cx="1833012" cy="68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blog.websitetemplates.bz/wp-content/uploads/2011/05/Drupal_logo1.jpg">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180235" y="2815393"/>
            <a:ext cx="1761129" cy="6044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upload.wikimedia.org/wikipedia/en/a/a0/Mojoportal-logo-med.gif"/>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4716" y="3966274"/>
            <a:ext cx="1786403" cy="37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97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Diagnostics</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endParaRPr lang="en-US" sz="2200" dirty="0" smtClean="0">
              <a:gradFill>
                <a:gsLst>
                  <a:gs pos="0">
                    <a:srgbClr val="FFFFFF"/>
                  </a:gs>
                  <a:gs pos="100000">
                    <a:srgbClr val="FFFFFF"/>
                  </a:gs>
                </a:gsLst>
                <a:lin ang="5400000" scaled="0"/>
              </a:gradFill>
            </a:endParaRP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endParaRPr lang="en-US" sz="2200" dirty="0" smtClean="0">
              <a:gradFill>
                <a:gsLst>
                  <a:gs pos="0">
                    <a:srgbClr val="FFFFFF"/>
                  </a:gs>
                  <a:gs pos="100000">
                    <a:srgbClr val="FFFFFF"/>
                  </a:gs>
                </a:gsLst>
                <a:lin ang="5400000" scaled="0"/>
              </a:gradFill>
            </a:endParaRP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Reserved</a:t>
            </a:r>
            <a:endParaRPr lang="en-US" sz="2200" dirty="0" smtClean="0">
              <a:gradFill>
                <a:gsLst>
                  <a:gs pos="0">
                    <a:srgbClr val="FFFFFF"/>
                  </a:gs>
                  <a:gs pos="100000">
                    <a:srgbClr val="FFFFFF"/>
                  </a:gs>
                </a:gsLst>
                <a:lin ang="5400000" scaled="0"/>
              </a:gradFill>
            </a:endParaRP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463577" cy="461665"/>
          </a:xfrm>
          <a:prstGeom prst="rect">
            <a:avLst/>
          </a:prstGeom>
        </p:spPr>
        <p:txBody>
          <a:bodyPr wrap="none">
            <a:spAutoFit/>
          </a:bodyPr>
          <a:lstStyle/>
          <a:p>
            <a:r>
              <a:rPr lang="en-US" sz="2400" dirty="0" smtClean="0"/>
              <a:t>Multi-tenant. No </a:t>
            </a:r>
            <a:r>
              <a:rPr lang="en-US" sz="2400" dirty="0"/>
              <a:t>quotas</a:t>
            </a:r>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9628</TotalTime>
  <Words>987</Words>
  <Application>Microsoft Office PowerPoint</Application>
  <PresentationFormat>On-screen Show (16:9)</PresentationFormat>
  <Paragraphs>239</Paragraphs>
  <Slides>24</Slides>
  <Notes>24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24</vt:i4>
      </vt:variant>
    </vt:vector>
  </HeadingPairs>
  <TitlesOfParts>
    <vt:vector size="36" baseType="lpstr">
      <vt:lpstr>Arial</vt:lpstr>
      <vt:lpstr>Calibri</vt:lpstr>
      <vt:lpstr>Consolas</vt:lpstr>
      <vt:lpstr>Kozuka Gothic Pro R</vt:lpstr>
      <vt:lpstr>Segoe Light</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Entity Framework</vt:lpstr>
      <vt:lpstr>Diagnostics</vt:lpstr>
      <vt:lpstr>scale</vt:lpstr>
      <vt:lpstr>web sites</vt:lpstr>
      <vt:lpstr>web sites </vt:lpstr>
      <vt:lpstr>web sites </vt:lpstr>
      <vt:lpstr>web sites</vt:lpstr>
      <vt:lpstr>web sites </vt:lpstr>
      <vt:lpstr>Deployment</vt:lpstr>
      <vt:lpstr>WordPress &amp;  WebMatrix</vt:lpstr>
      <vt:lpstr>Supported Web Frameworks</vt:lpstr>
      <vt:lpstr>Supported Publishing Methods</vt:lpstr>
      <vt:lpstr>PowerPoint Presentation</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Nathan Totten</cp:lastModifiedBy>
  <cp:revision>616</cp:revision>
  <cp:lastPrinted>2012-06-13T17:37:07Z</cp:lastPrinted>
  <dcterms:created xsi:type="dcterms:W3CDTF">2006-08-16T00:00:00Z</dcterms:created>
  <dcterms:modified xsi:type="dcterms:W3CDTF">2012-09-28T21:40:13Z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